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3" r:id="rId3"/>
    <p:sldId id="257" r:id="rId4"/>
    <p:sldId id="272" r:id="rId5"/>
    <p:sldId id="316" r:id="rId6"/>
    <p:sldId id="365" r:id="rId7"/>
    <p:sldId id="346" r:id="rId8"/>
    <p:sldId id="261" r:id="rId9"/>
    <p:sldId id="260" r:id="rId10"/>
    <p:sldId id="259" r:id="rId11"/>
    <p:sldId id="258" r:id="rId12"/>
    <p:sldId id="262" r:id="rId13"/>
    <p:sldId id="273" r:id="rId14"/>
    <p:sldId id="264" r:id="rId15"/>
    <p:sldId id="263" r:id="rId16"/>
    <p:sldId id="265" r:id="rId17"/>
    <p:sldId id="271" r:id="rId18"/>
    <p:sldId id="270" r:id="rId19"/>
    <p:sldId id="269" r:id="rId20"/>
    <p:sldId id="268" r:id="rId21"/>
    <p:sldId id="267" r:id="rId22"/>
    <p:sldId id="266" r:id="rId23"/>
    <p:sldId id="274" r:id="rId24"/>
    <p:sldId id="277" r:id="rId25"/>
    <p:sldId id="278" r:id="rId26"/>
    <p:sldId id="282" r:id="rId27"/>
    <p:sldId id="276" r:id="rId28"/>
    <p:sldId id="281" r:id="rId29"/>
    <p:sldId id="311" r:id="rId30"/>
    <p:sldId id="357" r:id="rId31"/>
    <p:sldId id="315" r:id="rId32"/>
    <p:sldId id="314" r:id="rId33"/>
    <p:sldId id="313" r:id="rId34"/>
    <p:sldId id="312" r:id="rId35"/>
    <p:sldId id="310" r:id="rId36"/>
    <p:sldId id="309" r:id="rId37"/>
    <p:sldId id="317" r:id="rId38"/>
    <p:sldId id="318" r:id="rId39"/>
    <p:sldId id="319" r:id="rId40"/>
    <p:sldId id="352" r:id="rId41"/>
    <p:sldId id="354" r:id="rId42"/>
    <p:sldId id="362"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292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44F77A8-38D4-41AD-9EDE-A019BBFC96F1}"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211996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4F77A8-38D4-41AD-9EDE-A019BBFC96F1}"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362117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4F77A8-38D4-41AD-9EDE-A019BBFC96F1}"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306303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4F77A8-38D4-41AD-9EDE-A019BBFC96F1}"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56231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44F77A8-38D4-41AD-9EDE-A019BBFC96F1}"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377635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4F77A8-38D4-41AD-9EDE-A019BBFC96F1}"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13904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4F77A8-38D4-41AD-9EDE-A019BBFC96F1}"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389278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4F77A8-38D4-41AD-9EDE-A019BBFC96F1}"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17820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4F77A8-38D4-41AD-9EDE-A019BBFC96F1}"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289304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4F77A8-38D4-41AD-9EDE-A019BBFC96F1}"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109634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4F77A8-38D4-41AD-9EDE-A019BBFC96F1}"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4BC685-A62A-4B6D-A26A-AC0E6625B323}" type="slidenum">
              <a:rPr lang="tr-TR" smtClean="0"/>
              <a:t>‹#›</a:t>
            </a:fld>
            <a:endParaRPr lang="tr-TR"/>
          </a:p>
        </p:txBody>
      </p:sp>
    </p:spTree>
    <p:extLst>
      <p:ext uri="{BB962C8B-B14F-4D97-AF65-F5344CB8AC3E}">
        <p14:creationId xmlns:p14="http://schemas.microsoft.com/office/powerpoint/2010/main" val="108482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4000"/>
            <a:lum/>
          </a:blip>
          <a:srcRect/>
          <a:stretch>
            <a:fillRect t="-17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F77A8-38D4-41AD-9EDE-A019BBFC96F1}"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BC685-A62A-4B6D-A26A-AC0E6625B323}" type="slidenum">
              <a:rPr lang="tr-TR" smtClean="0"/>
              <a:t>‹#›</a:t>
            </a:fld>
            <a:endParaRPr lang="tr-TR"/>
          </a:p>
        </p:txBody>
      </p:sp>
    </p:spTree>
    <p:extLst>
      <p:ext uri="{BB962C8B-B14F-4D97-AF65-F5344CB8AC3E}">
        <p14:creationId xmlns:p14="http://schemas.microsoft.com/office/powerpoint/2010/main" val="1078909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036496" cy="6741368"/>
          </a:xfrm>
        </p:spPr>
        <p:txBody>
          <a:bodyPr>
            <a:normAutofit/>
          </a:bodyPr>
          <a:lstStyle/>
          <a:p>
            <a:r>
              <a:rPr lang="tr-TR" sz="5400" dirty="0" smtClean="0">
                <a:solidFill>
                  <a:srgbClr val="00B050"/>
                </a:solidFill>
                <a:latin typeface="Arial Black" pitchFamily="34" charset="0"/>
              </a:rPr>
              <a:t>HZ MUHAMMED </a:t>
            </a:r>
            <a:r>
              <a:rPr lang="tr-TR" sz="5400" smtClean="0">
                <a:solidFill>
                  <a:srgbClr val="00B050"/>
                </a:solidFill>
                <a:latin typeface="Arial Black" pitchFamily="34" charset="0"/>
              </a:rPr>
              <a:t>SAV EFENDİMİZİN EŞSİZ AHLAKI</a:t>
            </a:r>
            <a:endParaRPr lang="tr-TR" dirty="0"/>
          </a:p>
          <a:p>
            <a:pPr algn="r"/>
            <a:r>
              <a:rPr lang="tr-TR" b="1" dirty="0" smtClean="0">
                <a:solidFill>
                  <a:srgbClr val="0070C0"/>
                </a:solidFill>
              </a:rPr>
              <a:t>eminyavuzyigit@hotmail.com</a:t>
            </a:r>
          </a:p>
          <a:p>
            <a:pPr algn="r"/>
            <a:r>
              <a:rPr lang="tr-TR" b="1" dirty="0" smtClean="0">
                <a:solidFill>
                  <a:srgbClr val="0070C0"/>
                </a:solidFill>
              </a:rPr>
              <a:t>UZMAN İMAM HATİP</a:t>
            </a:r>
          </a:p>
          <a:p>
            <a:pPr algn="r"/>
            <a:r>
              <a:rPr lang="tr-TR" b="1" dirty="0" smtClean="0">
                <a:solidFill>
                  <a:srgbClr val="FF0000"/>
                </a:solidFill>
              </a:rPr>
              <a:t>BAŞAKŞEHİR MÜFTÜĞÜ</a:t>
            </a:r>
          </a:p>
          <a:p>
            <a:pPr algn="r"/>
            <a:r>
              <a:rPr lang="tr-TR" b="1" dirty="0" smtClean="0">
                <a:solidFill>
                  <a:srgbClr val="FF0000"/>
                </a:solidFill>
              </a:rPr>
              <a:t>DOLAPDERE SAN. SİT. CAMİİ</a:t>
            </a:r>
          </a:p>
          <a:p>
            <a:pPr algn="r"/>
            <a:r>
              <a:rPr lang="tr-TR" b="1" dirty="0" smtClean="0">
                <a:solidFill>
                  <a:srgbClr val="FF0000"/>
                </a:solidFill>
              </a:rPr>
              <a:t>BAŞAKŞEHİR-İSTANBUL</a:t>
            </a:r>
          </a:p>
          <a:p>
            <a:endParaRPr lang="tr-TR" dirty="0" smtClean="0"/>
          </a:p>
          <a:p>
            <a:endParaRPr lang="tr-TR" dirty="0"/>
          </a:p>
        </p:txBody>
      </p:sp>
    </p:spTree>
    <p:extLst>
      <p:ext uri="{BB962C8B-B14F-4D97-AF65-F5344CB8AC3E}">
        <p14:creationId xmlns:p14="http://schemas.microsoft.com/office/powerpoint/2010/main" val="2594317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624736"/>
          </a:xfrm>
        </p:spPr>
        <p:txBody>
          <a:bodyPr>
            <a:normAutofit/>
          </a:bodyPr>
          <a:lstStyle/>
          <a:p>
            <a:pPr marL="0" indent="0">
              <a:buNone/>
            </a:pPr>
            <a:r>
              <a:rPr lang="tr-TR" sz="4800" dirty="0" smtClean="0">
                <a:latin typeface="Arial Black" pitchFamily="34" charset="0"/>
              </a:rPr>
              <a:t>3) Efendimiz (sav); Merhamet etmeyene merhamet olunmaz derdi.(Buhari, edep,18)</a:t>
            </a:r>
          </a:p>
          <a:p>
            <a:pPr marL="0" indent="0">
              <a:buNone/>
            </a:pPr>
            <a:endParaRPr lang="tr-TR" sz="4800" dirty="0">
              <a:latin typeface="Arial Black" pitchFamily="34" charset="0"/>
            </a:endParaRPr>
          </a:p>
          <a:p>
            <a:pPr marL="0" indent="0">
              <a:buNone/>
            </a:pPr>
            <a:r>
              <a:rPr lang="tr-TR" sz="4800" dirty="0" smtClean="0">
                <a:latin typeface="Arial Black" pitchFamily="34" charset="0"/>
              </a:rPr>
              <a:t> </a:t>
            </a:r>
            <a:r>
              <a:rPr lang="tr-TR" sz="4800" dirty="0" smtClean="0">
                <a:solidFill>
                  <a:srgbClr val="FF0000"/>
                </a:solidFill>
                <a:latin typeface="Arial Black" pitchFamily="34" charset="0"/>
              </a:rPr>
              <a:t>-Merhamet olunmamıza vesile olması için acaba merhamet </a:t>
            </a:r>
            <a:r>
              <a:rPr lang="tr-TR" sz="4800" dirty="0" err="1" smtClean="0">
                <a:solidFill>
                  <a:srgbClr val="FF0000"/>
                </a:solidFill>
                <a:latin typeface="Arial Black" pitchFamily="34" charset="0"/>
              </a:rPr>
              <a:t>ediyormuyuz</a:t>
            </a:r>
            <a:r>
              <a:rPr lang="tr-TR" sz="4800" dirty="0">
                <a:solidFill>
                  <a:srgbClr val="FF0000"/>
                </a:solidFill>
                <a:latin typeface="Arial Black" pitchFamily="34" charset="0"/>
              </a:rPr>
              <a:t>?</a:t>
            </a:r>
          </a:p>
        </p:txBody>
      </p:sp>
    </p:spTree>
    <p:extLst>
      <p:ext uri="{BB962C8B-B14F-4D97-AF65-F5344CB8AC3E}">
        <p14:creationId xmlns:p14="http://schemas.microsoft.com/office/powerpoint/2010/main" val="262950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a:bodyPr>
          <a:lstStyle/>
          <a:p>
            <a:pPr marL="0" indent="0">
              <a:buNone/>
            </a:pPr>
            <a:r>
              <a:rPr lang="tr-TR" sz="4400" dirty="0" smtClean="0">
                <a:latin typeface="Arial Black" pitchFamily="34" charset="0"/>
              </a:rPr>
              <a:t>4) Efendimiz (sav) itidalli idi. ‘Taşkınlar helak olmuştur’ diye buyuruyor.(Ebu Davut, Sünen 5)</a:t>
            </a:r>
          </a:p>
          <a:p>
            <a:pPr marL="0" indent="0">
              <a:buNone/>
            </a:pPr>
            <a:endParaRPr lang="tr-TR" sz="4400" dirty="0" smtClean="0">
              <a:latin typeface="Arial Black" pitchFamily="34" charset="0"/>
            </a:endParaRPr>
          </a:p>
          <a:p>
            <a:pPr marL="0" indent="0">
              <a:buNone/>
            </a:pPr>
            <a:r>
              <a:rPr lang="tr-TR" sz="4400" dirty="0" smtClean="0">
                <a:latin typeface="Arial Black" pitchFamily="34" charset="0"/>
              </a:rPr>
              <a:t> </a:t>
            </a:r>
            <a:r>
              <a:rPr lang="tr-TR" sz="4400" dirty="0" smtClean="0">
                <a:solidFill>
                  <a:srgbClr val="FF0000"/>
                </a:solidFill>
                <a:latin typeface="Arial Black" pitchFamily="34" charset="0"/>
              </a:rPr>
              <a:t>-insanoğlu bu gün söz ve fiillerde aşırımı gidiyor yoksa Efendimiz </a:t>
            </a:r>
            <a:r>
              <a:rPr lang="tr-TR" sz="4400" dirty="0">
                <a:solidFill>
                  <a:srgbClr val="FF0000"/>
                </a:solidFill>
                <a:latin typeface="Arial Black" pitchFamily="34" charset="0"/>
              </a:rPr>
              <a:t>gibi </a:t>
            </a:r>
            <a:r>
              <a:rPr lang="tr-TR" sz="4400" dirty="0" smtClean="0">
                <a:solidFill>
                  <a:srgbClr val="FF0000"/>
                </a:solidFill>
                <a:latin typeface="Arial Black" pitchFamily="34" charset="0"/>
              </a:rPr>
              <a:t>itidallimi?</a:t>
            </a:r>
            <a:endParaRPr lang="tr-TR" sz="4400" dirty="0">
              <a:solidFill>
                <a:srgbClr val="FF0000"/>
              </a:solidFill>
              <a:latin typeface="Arial Black" pitchFamily="34" charset="0"/>
            </a:endParaRPr>
          </a:p>
        </p:txBody>
      </p:sp>
    </p:spTree>
    <p:extLst>
      <p:ext uri="{BB962C8B-B14F-4D97-AF65-F5344CB8AC3E}">
        <p14:creationId xmlns:p14="http://schemas.microsoft.com/office/powerpoint/2010/main" val="3828279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pPr marL="0" indent="0">
              <a:buNone/>
            </a:pPr>
            <a:r>
              <a:rPr lang="tr-TR" sz="3600" dirty="0" smtClean="0">
                <a:latin typeface="Arial Black" pitchFamily="34" charset="0"/>
              </a:rPr>
              <a:t>5) Dul ve miskinlerle yürümekten ar etmezdi, onların ihtiyaçlarını yerine getirirdi.( </a:t>
            </a:r>
            <a:r>
              <a:rPr lang="tr-TR" sz="3600" dirty="0" err="1" smtClean="0">
                <a:latin typeface="Arial Black" pitchFamily="34" charset="0"/>
              </a:rPr>
              <a:t>Nesai</a:t>
            </a:r>
            <a:r>
              <a:rPr lang="tr-TR" sz="3600" dirty="0" smtClean="0">
                <a:latin typeface="Arial Black" pitchFamily="34" charset="0"/>
              </a:rPr>
              <a:t> Cuma 31) Yetim ve yoksullara yardım ederdi.</a:t>
            </a:r>
          </a:p>
          <a:p>
            <a:pPr marL="0" indent="0">
              <a:buNone/>
            </a:pPr>
            <a:endParaRPr lang="tr-TR" sz="3600" dirty="0" smtClean="0">
              <a:latin typeface="Arial Black" pitchFamily="34" charset="0"/>
            </a:endParaRPr>
          </a:p>
          <a:p>
            <a:pPr marL="0" indent="0">
              <a:buNone/>
            </a:pPr>
            <a:r>
              <a:rPr lang="tr-TR" sz="3600" dirty="0" smtClean="0">
                <a:solidFill>
                  <a:srgbClr val="FF0000"/>
                </a:solidFill>
                <a:latin typeface="Arial Black" pitchFamily="34" charset="0"/>
              </a:rPr>
              <a:t>-Bu günün insanı acaba Efendimiz gibi davrana biliyor mu? Yetim ve yoksullara yardım ediyor mu? Dul ve miskinlerin derdi ile dertlene biliyor mu?</a:t>
            </a:r>
            <a:endParaRPr lang="tr-TR" sz="3600" dirty="0">
              <a:solidFill>
                <a:srgbClr val="FF0000"/>
              </a:solidFill>
              <a:latin typeface="Arial Black" pitchFamily="34" charset="0"/>
            </a:endParaRPr>
          </a:p>
        </p:txBody>
      </p:sp>
    </p:spTree>
    <p:extLst>
      <p:ext uri="{BB962C8B-B14F-4D97-AF65-F5344CB8AC3E}">
        <p14:creationId xmlns:p14="http://schemas.microsoft.com/office/powerpoint/2010/main" val="2982513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847" y="0"/>
            <a:ext cx="8856984" cy="6624736"/>
          </a:xfrm>
        </p:spPr>
        <p:txBody>
          <a:bodyPr/>
          <a:lstStyle/>
          <a:p>
            <a:r>
              <a:rPr lang="tr-TR" sz="4000" b="1" dirty="0" smtClean="0">
                <a:solidFill>
                  <a:srgbClr val="00B050"/>
                </a:solidFill>
                <a:latin typeface="Arial Black" pitchFamily="34" charset="0"/>
              </a:rPr>
              <a:t>HZ MUHAMMED SAV’E İTAAT ALLAH’A İTAATTİR</a:t>
            </a:r>
          </a:p>
          <a:p>
            <a:r>
              <a:rPr lang="ar-AE" sz="4000" b="1" dirty="0" smtClean="0">
                <a:solidFill>
                  <a:srgbClr val="FF0000"/>
                </a:solidFill>
                <a:latin typeface="Arial Black" pitchFamily="34" charset="0"/>
              </a:rPr>
              <a:t>مَنْ يُطِعِ الرَّسُولَ فَقَدْ اَطَاعَ اللّٰهَ وَمَنْ تَوَلّٰى فَمَا اَرْسَلْنَاكَ عَلَيْهِمْ حَفٖيظًا</a:t>
            </a:r>
          </a:p>
          <a:p>
            <a:endParaRPr lang="ar-AE" sz="4000" dirty="0" smtClean="0">
              <a:latin typeface="Arial Black" pitchFamily="34" charset="0"/>
            </a:endParaRPr>
          </a:p>
          <a:p>
            <a:pPr marL="0" indent="0">
              <a:buNone/>
            </a:pPr>
            <a:r>
              <a:rPr lang="tr-TR" sz="4000" dirty="0" smtClean="0">
                <a:solidFill>
                  <a:srgbClr val="0070C0"/>
                </a:solidFill>
                <a:latin typeface="Arial Black" pitchFamily="34" charset="0"/>
              </a:rPr>
              <a:t>«Kim peygambere itaat ederse, Allah'a itaat etmiş olur. Kim yüz çevirirse, (bilsin ki) biz seni onlara bekçi göndermedik.</a:t>
            </a:r>
            <a:r>
              <a:rPr lang="tr-TR" sz="4000" dirty="0" smtClean="0">
                <a:latin typeface="Arial Black" pitchFamily="34" charset="0"/>
              </a:rPr>
              <a:t>»</a:t>
            </a:r>
            <a:r>
              <a:rPr lang="tr-TR" sz="2800" dirty="0" smtClean="0">
                <a:latin typeface="Arial Black" pitchFamily="34" charset="0"/>
              </a:rPr>
              <a:t>(</a:t>
            </a:r>
            <a:r>
              <a:rPr lang="tr-TR" dirty="0" smtClean="0"/>
              <a:t>Nisa suresi 80)</a:t>
            </a:r>
          </a:p>
          <a:p>
            <a:endParaRPr lang="tr-TR" dirty="0"/>
          </a:p>
        </p:txBody>
      </p:sp>
    </p:spTree>
    <p:extLst>
      <p:ext uri="{BB962C8B-B14F-4D97-AF65-F5344CB8AC3E}">
        <p14:creationId xmlns:p14="http://schemas.microsoft.com/office/powerpoint/2010/main" val="3802793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85000" lnSpcReduction="20000"/>
          </a:bodyPr>
          <a:lstStyle/>
          <a:p>
            <a:pPr marL="0" indent="0">
              <a:buNone/>
            </a:pPr>
            <a:r>
              <a:rPr lang="tr-TR" sz="6000" dirty="0" smtClean="0">
                <a:latin typeface="Arial Black" pitchFamily="34" charset="0"/>
              </a:rPr>
              <a:t>6) Komşu hakkına Efendimiz çok riayet ederdi. Komşu hakkından o kadar bahsederdi ki san ki komşuyu komşuya mirasçı kılacak sanılırdı.</a:t>
            </a:r>
          </a:p>
          <a:p>
            <a:pPr marL="0" indent="0">
              <a:buNone/>
            </a:pPr>
            <a:endParaRPr lang="tr-TR" sz="6000" dirty="0">
              <a:solidFill>
                <a:srgbClr val="FF0000"/>
              </a:solidFill>
              <a:latin typeface="Arial Black" pitchFamily="34" charset="0"/>
            </a:endParaRPr>
          </a:p>
          <a:p>
            <a:pPr marL="0" indent="0">
              <a:buNone/>
            </a:pPr>
            <a:r>
              <a:rPr lang="tr-TR" sz="6000" dirty="0" smtClean="0">
                <a:solidFill>
                  <a:srgbClr val="FF0000"/>
                </a:solidFill>
                <a:latin typeface="Arial Black" pitchFamily="34" charset="0"/>
              </a:rPr>
              <a:t>-Bizim komşularımızla aramız nasıl?</a:t>
            </a:r>
            <a:endParaRPr lang="tr-TR" sz="6000" dirty="0">
              <a:solidFill>
                <a:srgbClr val="FF0000"/>
              </a:solidFill>
              <a:latin typeface="Arial Black" pitchFamily="34" charset="0"/>
            </a:endParaRPr>
          </a:p>
        </p:txBody>
      </p:sp>
    </p:spTree>
    <p:extLst>
      <p:ext uri="{BB962C8B-B14F-4D97-AF65-F5344CB8AC3E}">
        <p14:creationId xmlns:p14="http://schemas.microsoft.com/office/powerpoint/2010/main" val="2849818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Autofit/>
          </a:bodyPr>
          <a:lstStyle/>
          <a:p>
            <a:pPr marL="0" indent="0">
              <a:buNone/>
            </a:pPr>
            <a:r>
              <a:rPr lang="tr-TR" sz="4800" dirty="0" smtClean="0">
                <a:latin typeface="Arial Black" pitchFamily="34" charset="0"/>
              </a:rPr>
              <a:t>7) Efendimiz (sav); ibretli, eğitici, düşündürücü şakalar yapardı.</a:t>
            </a:r>
          </a:p>
          <a:p>
            <a:pPr marL="0" indent="0">
              <a:buNone/>
            </a:pPr>
            <a:endParaRPr lang="tr-TR" sz="4800" dirty="0">
              <a:latin typeface="Arial Black" pitchFamily="34" charset="0"/>
            </a:endParaRPr>
          </a:p>
          <a:p>
            <a:pPr marL="0" indent="0">
              <a:buNone/>
            </a:pPr>
            <a:r>
              <a:rPr lang="tr-TR" sz="4800" dirty="0">
                <a:latin typeface="Arial Black" pitchFamily="34" charset="0"/>
              </a:rPr>
              <a:t> </a:t>
            </a:r>
            <a:r>
              <a:rPr lang="tr-TR" sz="4800" dirty="0" smtClean="0">
                <a:latin typeface="Arial Black" pitchFamily="34" charset="0"/>
              </a:rPr>
              <a:t> </a:t>
            </a:r>
            <a:r>
              <a:rPr lang="tr-TR" sz="4800" dirty="0" smtClean="0">
                <a:solidFill>
                  <a:srgbClr val="FF0000"/>
                </a:solidFill>
                <a:latin typeface="Arial Black" pitchFamily="34" charset="0"/>
              </a:rPr>
              <a:t>-Şakalarımız Efendimizin şakalarına benziyor mu?</a:t>
            </a:r>
            <a:endParaRPr lang="tr-TR" sz="4800" dirty="0">
              <a:solidFill>
                <a:srgbClr val="FF0000"/>
              </a:solidFill>
              <a:latin typeface="Arial Black" pitchFamily="34" charset="0"/>
            </a:endParaRPr>
          </a:p>
        </p:txBody>
      </p:sp>
    </p:spTree>
    <p:extLst>
      <p:ext uri="{BB962C8B-B14F-4D97-AF65-F5344CB8AC3E}">
        <p14:creationId xmlns:p14="http://schemas.microsoft.com/office/powerpoint/2010/main" val="1273611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07504" y="116632"/>
            <a:ext cx="8928992" cy="6624736"/>
          </a:xfrm>
        </p:spPr>
        <p:txBody>
          <a:bodyPr>
            <a:normAutofit fontScale="92500"/>
          </a:bodyPr>
          <a:lstStyle/>
          <a:p>
            <a:pPr marL="0" indent="0">
              <a:buNone/>
            </a:pPr>
            <a:r>
              <a:rPr lang="ar-AE" sz="6600" b="1" dirty="0" smtClean="0">
                <a:solidFill>
                  <a:srgbClr val="00B050"/>
                </a:solidFill>
                <a:latin typeface="Arial Black" pitchFamily="34" charset="0"/>
              </a:rPr>
              <a:t>وَمَا اَرْسَلْنَاكَ اِلَّا رَحْمَةً لِلْعَالَمٖينَ</a:t>
            </a:r>
          </a:p>
          <a:p>
            <a:r>
              <a:rPr lang="tr-TR" sz="6600" dirty="0" smtClean="0">
                <a:latin typeface="Arial Black" pitchFamily="34" charset="0"/>
              </a:rPr>
              <a:t>(Ey Muhammed!) Seni ancak âlemlere rahmet olarak gönderdik.»</a:t>
            </a:r>
          </a:p>
          <a:p>
            <a:pPr marL="0" indent="0">
              <a:buNone/>
            </a:pPr>
            <a:r>
              <a:rPr lang="tr-TR" sz="6600" dirty="0" smtClean="0">
                <a:latin typeface="Arial Black" pitchFamily="34" charset="0"/>
              </a:rPr>
              <a:t>(Enbiya suresi 107)</a:t>
            </a:r>
          </a:p>
          <a:p>
            <a:endParaRPr lang="tr-TR" dirty="0"/>
          </a:p>
        </p:txBody>
      </p:sp>
    </p:spTree>
    <p:extLst>
      <p:ext uri="{BB962C8B-B14F-4D97-AF65-F5344CB8AC3E}">
        <p14:creationId xmlns:p14="http://schemas.microsoft.com/office/powerpoint/2010/main" val="4044228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marL="0" indent="0">
              <a:buNone/>
            </a:pPr>
            <a:r>
              <a:rPr lang="tr-TR" sz="4800" dirty="0" smtClean="0">
                <a:latin typeface="Arial Black" pitchFamily="34" charset="0"/>
              </a:rPr>
              <a:t>8) Efendimiz SAV ashabı ile istişare ederdi. Ümmetine de ‘İstişare eden kaybetmez’ buyururdu.</a:t>
            </a:r>
          </a:p>
          <a:p>
            <a:pPr marL="0" indent="0">
              <a:buNone/>
            </a:pPr>
            <a:endParaRPr lang="tr-TR" sz="4800" dirty="0">
              <a:solidFill>
                <a:srgbClr val="FF0000"/>
              </a:solidFill>
              <a:latin typeface="Arial Black" pitchFamily="34" charset="0"/>
            </a:endParaRPr>
          </a:p>
          <a:p>
            <a:pPr marL="0" indent="0">
              <a:buNone/>
            </a:pPr>
            <a:r>
              <a:rPr lang="tr-TR" sz="4800" dirty="0" smtClean="0">
                <a:solidFill>
                  <a:srgbClr val="FF0000"/>
                </a:solidFill>
                <a:latin typeface="Arial Black" pitchFamily="34" charset="0"/>
              </a:rPr>
              <a:t>-İşlerimizde istişareye önem vermeliyiz ki kaybetmeyelim..!</a:t>
            </a:r>
            <a:endParaRPr lang="tr-TR" sz="4800" dirty="0">
              <a:solidFill>
                <a:srgbClr val="FF0000"/>
              </a:solidFill>
              <a:latin typeface="Arial Black" pitchFamily="34" charset="0"/>
            </a:endParaRPr>
          </a:p>
        </p:txBody>
      </p:sp>
    </p:spTree>
    <p:extLst>
      <p:ext uri="{BB962C8B-B14F-4D97-AF65-F5344CB8AC3E}">
        <p14:creationId xmlns:p14="http://schemas.microsoft.com/office/powerpoint/2010/main" val="3262080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pPr marL="0" indent="0">
              <a:buNone/>
            </a:pPr>
            <a:r>
              <a:rPr lang="tr-TR" sz="3600" dirty="0" smtClean="0">
                <a:latin typeface="Arial Black" pitchFamily="34" charset="0"/>
              </a:rPr>
              <a:t>9) Yalandan son derece sakınırdı. Sözde durmamayı, yalan söylemeyi, emanete hıyanet etmeyi münafıklık alameti sayardı.</a:t>
            </a:r>
          </a:p>
          <a:p>
            <a:pPr marL="0" indent="0">
              <a:buNone/>
            </a:pPr>
            <a:endParaRPr lang="tr-TR" sz="3600" dirty="0">
              <a:latin typeface="Arial Black" pitchFamily="34" charset="0"/>
            </a:endParaRPr>
          </a:p>
          <a:p>
            <a:pPr marL="0" indent="0">
              <a:buNone/>
            </a:pPr>
            <a:r>
              <a:rPr lang="tr-TR" sz="3600" dirty="0" smtClean="0">
                <a:latin typeface="Arial Black" pitchFamily="34" charset="0"/>
              </a:rPr>
              <a:t> </a:t>
            </a:r>
            <a:r>
              <a:rPr lang="tr-TR" sz="3600" dirty="0" smtClean="0">
                <a:solidFill>
                  <a:srgbClr val="FF0000"/>
                </a:solidFill>
                <a:latin typeface="Arial Black" pitchFamily="34" charset="0"/>
              </a:rPr>
              <a:t>-Muhammet ümmeti olarak bizler acaba yalan söylüyor muyuz?</a:t>
            </a:r>
          </a:p>
          <a:p>
            <a:pPr marL="0" indent="0">
              <a:buNone/>
            </a:pPr>
            <a:r>
              <a:rPr lang="tr-TR" sz="3600" dirty="0">
                <a:solidFill>
                  <a:srgbClr val="FF0000"/>
                </a:solidFill>
                <a:latin typeface="Arial Black" pitchFamily="34" charset="0"/>
              </a:rPr>
              <a:t> </a:t>
            </a:r>
            <a:r>
              <a:rPr lang="tr-TR" sz="3600" dirty="0" smtClean="0">
                <a:solidFill>
                  <a:srgbClr val="FF0000"/>
                </a:solidFill>
                <a:latin typeface="Arial Black" pitchFamily="34" charset="0"/>
              </a:rPr>
              <a:t>- Acaba emanete hıyanetlik ediyor muyuz?</a:t>
            </a:r>
          </a:p>
          <a:p>
            <a:pPr marL="0" indent="0">
              <a:buNone/>
            </a:pPr>
            <a:r>
              <a:rPr lang="tr-TR" sz="3600" dirty="0" smtClean="0">
                <a:solidFill>
                  <a:srgbClr val="FF0000"/>
                </a:solidFill>
                <a:latin typeface="Arial Black" pitchFamily="34" charset="0"/>
              </a:rPr>
              <a:t> -Acaba sözlerimizde duruyor muyuz?</a:t>
            </a:r>
            <a:endParaRPr lang="tr-TR" sz="3600" dirty="0">
              <a:solidFill>
                <a:srgbClr val="FF0000"/>
              </a:solidFill>
              <a:latin typeface="Arial Black" pitchFamily="34" charset="0"/>
            </a:endParaRPr>
          </a:p>
        </p:txBody>
      </p:sp>
    </p:spTree>
    <p:extLst>
      <p:ext uri="{BB962C8B-B14F-4D97-AF65-F5344CB8AC3E}">
        <p14:creationId xmlns:p14="http://schemas.microsoft.com/office/powerpoint/2010/main" val="4102616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lstStyle/>
          <a:p>
            <a:r>
              <a:rPr lang="tr-TR" sz="4000" dirty="0" smtClean="0">
                <a:solidFill>
                  <a:srgbClr val="FF0000"/>
                </a:solidFill>
                <a:latin typeface="Arial Black" pitchFamily="34" charset="0"/>
              </a:rPr>
              <a:t>HZ MUHAMMED SAV’E İTAAT ALLAH’IN MERHAMETİNİN KAYNAĞIDIR</a:t>
            </a:r>
          </a:p>
          <a:p>
            <a:endParaRPr lang="tr-TR" sz="4000" dirty="0" smtClean="0">
              <a:latin typeface="Arial Black" pitchFamily="34" charset="0"/>
            </a:endParaRPr>
          </a:p>
          <a:p>
            <a:r>
              <a:rPr lang="ar-AE" sz="4000" dirty="0" smtClean="0">
                <a:latin typeface="Arial Black" pitchFamily="34" charset="0"/>
              </a:rPr>
              <a:t>وَاَقٖيمُوا الصَّلٰوةَ وَاٰتُوا الزَّكٰوةَ وَاَطٖيعُوا الرَّسُولَ لَعَلَّكُمْ تُرْحَمُونَ</a:t>
            </a:r>
          </a:p>
          <a:p>
            <a:pPr marL="0" indent="0">
              <a:buNone/>
            </a:pPr>
            <a:r>
              <a:rPr lang="tr-TR" sz="4000" dirty="0" smtClean="0">
                <a:solidFill>
                  <a:srgbClr val="00B050"/>
                </a:solidFill>
                <a:latin typeface="Arial Black" pitchFamily="34" charset="0"/>
              </a:rPr>
              <a:t>«Namazı dosdoğru kılın, zekâtı verin, </a:t>
            </a:r>
            <a:r>
              <a:rPr lang="tr-TR" sz="4000" dirty="0" err="1" smtClean="0">
                <a:solidFill>
                  <a:srgbClr val="00B050"/>
                </a:solidFill>
                <a:latin typeface="Arial Black" pitchFamily="34" charset="0"/>
              </a:rPr>
              <a:t>Resûle</a:t>
            </a:r>
            <a:r>
              <a:rPr lang="tr-TR" sz="4000" dirty="0" smtClean="0">
                <a:solidFill>
                  <a:srgbClr val="00B050"/>
                </a:solidFill>
                <a:latin typeface="Arial Black" pitchFamily="34" charset="0"/>
              </a:rPr>
              <a:t> itaat edin ki size merhamet edilsin.» </a:t>
            </a:r>
            <a:r>
              <a:rPr lang="tr-TR" dirty="0" smtClean="0"/>
              <a:t>(Nur suresi 56)</a:t>
            </a:r>
          </a:p>
          <a:p>
            <a:endParaRPr lang="tr-TR" dirty="0"/>
          </a:p>
        </p:txBody>
      </p:sp>
    </p:spTree>
    <p:extLst>
      <p:ext uri="{BB962C8B-B14F-4D97-AF65-F5344CB8AC3E}">
        <p14:creationId xmlns:p14="http://schemas.microsoft.com/office/powerpoint/2010/main" val="212724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77500" lnSpcReduction="20000"/>
          </a:bodyPr>
          <a:lstStyle/>
          <a:p>
            <a:r>
              <a:rPr lang="tr-TR" sz="4000" dirty="0" smtClean="0">
                <a:solidFill>
                  <a:srgbClr val="00B050"/>
                </a:solidFill>
                <a:latin typeface="Arial Black" pitchFamily="34" charset="0"/>
              </a:rPr>
              <a:t>ELE ALINAN KONULAR:</a:t>
            </a:r>
          </a:p>
          <a:p>
            <a:pPr marL="514350" indent="-514350">
              <a:buAutoNum type="arabicParenR"/>
            </a:pPr>
            <a:r>
              <a:rPr lang="tr-TR" sz="4000" dirty="0" smtClean="0">
                <a:solidFill>
                  <a:schemeClr val="accent6">
                    <a:lumMod val="75000"/>
                  </a:schemeClr>
                </a:solidFill>
                <a:latin typeface="Arial Black" pitchFamily="34" charset="0"/>
              </a:rPr>
              <a:t> SÜNNET NEDİR?</a:t>
            </a:r>
          </a:p>
          <a:p>
            <a:pPr marL="0" indent="0">
              <a:buNone/>
            </a:pPr>
            <a:r>
              <a:rPr lang="tr-TR" sz="4000" dirty="0" smtClean="0">
                <a:latin typeface="Arial Black" pitchFamily="34" charset="0"/>
              </a:rPr>
              <a:t>2) EFENDİMİZ (SAV) AHLAKI SÜNNETLERİ.</a:t>
            </a:r>
          </a:p>
          <a:p>
            <a:pPr marL="0" indent="0">
              <a:buNone/>
            </a:pPr>
            <a:r>
              <a:rPr lang="tr-TR" sz="4000" dirty="0" smtClean="0">
                <a:solidFill>
                  <a:srgbClr val="FF0000"/>
                </a:solidFill>
                <a:latin typeface="Arial Black" pitchFamily="34" charset="0"/>
              </a:rPr>
              <a:t>3) EFENDİMİZİN (SAV) UNUTULMAYA YÜZ TUTMUŞ SÜNNETLERİ.</a:t>
            </a:r>
          </a:p>
          <a:p>
            <a:pPr marL="0" indent="0">
              <a:buNone/>
            </a:pPr>
            <a:r>
              <a:rPr lang="tr-TR" sz="4000" dirty="0" smtClean="0">
                <a:solidFill>
                  <a:srgbClr val="0070C0"/>
                </a:solidFill>
                <a:latin typeface="Arial Black" pitchFamily="34" charset="0"/>
              </a:rPr>
              <a:t>4) EFENDİMİZ(SAV)’İN GÜNLÜK YAŞAMI (24 SAATİ)</a:t>
            </a:r>
          </a:p>
          <a:p>
            <a:pPr marL="0" indent="0">
              <a:buNone/>
            </a:pPr>
            <a:r>
              <a:rPr lang="tr-TR" sz="4000" dirty="0" smtClean="0">
                <a:solidFill>
                  <a:schemeClr val="accent2">
                    <a:lumMod val="75000"/>
                  </a:schemeClr>
                </a:solidFill>
                <a:latin typeface="Arial Black" pitchFamily="34" charset="0"/>
              </a:rPr>
              <a:t>5) EFENDİMİZ (SAV)’İN VEDA HUTBESİ</a:t>
            </a:r>
          </a:p>
          <a:p>
            <a:pPr marL="0" indent="0">
              <a:buNone/>
            </a:pPr>
            <a:r>
              <a:rPr lang="tr-TR" sz="4000" dirty="0" smtClean="0">
                <a:solidFill>
                  <a:schemeClr val="bg2">
                    <a:lumMod val="10000"/>
                  </a:schemeClr>
                </a:solidFill>
                <a:latin typeface="Arial Black" pitchFamily="34" charset="0"/>
              </a:rPr>
              <a:t>6)TAHİYYATÜN NUZÜLÜ(ZİRVEİ MUHABBET)</a:t>
            </a:r>
          </a:p>
          <a:p>
            <a:pPr marL="0" indent="0">
              <a:buNone/>
            </a:pPr>
            <a:r>
              <a:rPr lang="tr-TR" sz="4000" dirty="0" smtClean="0">
                <a:solidFill>
                  <a:srgbClr val="00B050"/>
                </a:solidFill>
                <a:latin typeface="Arial Black" pitchFamily="34" charset="0"/>
              </a:rPr>
              <a:t>7) O KİMDİR?</a:t>
            </a:r>
          </a:p>
          <a:p>
            <a:pPr marL="0" indent="0">
              <a:buNone/>
            </a:pPr>
            <a:r>
              <a:rPr lang="tr-TR" sz="4000" dirty="0" smtClean="0">
                <a:solidFill>
                  <a:srgbClr val="002060"/>
                </a:solidFill>
                <a:latin typeface="Arial Black" pitchFamily="34" charset="0"/>
              </a:rPr>
              <a:t>8) EFENDİMİZ(SAV)’İN BİR KISIM DUALARI</a:t>
            </a:r>
          </a:p>
          <a:p>
            <a:pPr marL="514350" indent="-514350">
              <a:buAutoNum type="arabicParenR"/>
            </a:pPr>
            <a:endParaRPr lang="tr-TR" dirty="0"/>
          </a:p>
        </p:txBody>
      </p:sp>
    </p:spTree>
    <p:extLst>
      <p:ext uri="{BB962C8B-B14F-4D97-AF65-F5344CB8AC3E}">
        <p14:creationId xmlns:p14="http://schemas.microsoft.com/office/powerpoint/2010/main" val="2882971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pPr marL="0" indent="0">
              <a:buNone/>
            </a:pPr>
            <a:r>
              <a:rPr lang="tr-TR" dirty="0" smtClean="0">
                <a:latin typeface="Arial Black" pitchFamily="34" charset="0"/>
              </a:rPr>
              <a:t>10) EFENDİMİZ YERSİZ ÖFKEDEN SAKINIRDI.</a:t>
            </a:r>
          </a:p>
          <a:p>
            <a:pPr marL="0" indent="0">
              <a:buNone/>
            </a:pPr>
            <a:r>
              <a:rPr lang="tr-TR" dirty="0" smtClean="0">
                <a:latin typeface="Arial Black" pitchFamily="34" charset="0"/>
              </a:rPr>
              <a:t>HADİS-İ ŞERİFLERİNDE ŞÖYLE BUYURUYOR:</a:t>
            </a:r>
          </a:p>
          <a:p>
            <a:pPr marL="0" indent="0">
              <a:buNone/>
            </a:pPr>
            <a:r>
              <a:rPr lang="tr-TR" dirty="0" smtClean="0">
                <a:latin typeface="Arial Black" pitchFamily="34" charset="0"/>
              </a:rPr>
              <a:t>«Öfke anında </a:t>
            </a:r>
          </a:p>
          <a:p>
            <a:pPr marL="0" indent="0">
              <a:buNone/>
            </a:pPr>
            <a:r>
              <a:rPr lang="tr-TR" dirty="0" smtClean="0">
                <a:latin typeface="Arial Black" pitchFamily="34" charset="0"/>
              </a:rPr>
              <a:t>‘’EÜZZU BİLLAHİ </a:t>
            </a:r>
            <a:r>
              <a:rPr lang="tr-TR" dirty="0" err="1" smtClean="0">
                <a:latin typeface="Arial Black" pitchFamily="34" charset="0"/>
              </a:rPr>
              <a:t>MİNEŞŞEYDANİRRACİM’’demek</a:t>
            </a:r>
            <a:r>
              <a:rPr lang="tr-TR" dirty="0" smtClean="0">
                <a:latin typeface="Arial Black" pitchFamily="34" charset="0"/>
              </a:rPr>
              <a:t>.»</a:t>
            </a:r>
          </a:p>
          <a:p>
            <a:pPr marL="0" indent="0">
              <a:buNone/>
            </a:pPr>
            <a:r>
              <a:rPr lang="tr-TR" dirty="0" smtClean="0">
                <a:latin typeface="Arial Black" pitchFamily="34" charset="0"/>
              </a:rPr>
              <a:t>(</a:t>
            </a:r>
            <a:r>
              <a:rPr lang="tr-TR" dirty="0" err="1" smtClean="0">
                <a:latin typeface="Arial Black" pitchFamily="34" charset="0"/>
              </a:rPr>
              <a:t>Tirmizi</a:t>
            </a:r>
            <a:r>
              <a:rPr lang="tr-TR" dirty="0" smtClean="0">
                <a:latin typeface="Arial Black" pitchFamily="34" charset="0"/>
              </a:rPr>
              <a:t> 3452)</a:t>
            </a:r>
          </a:p>
          <a:p>
            <a:pPr marL="0" indent="0">
              <a:buNone/>
            </a:pPr>
            <a:r>
              <a:rPr lang="tr-TR" dirty="0" smtClean="0">
                <a:latin typeface="Arial Black" pitchFamily="34" charset="0"/>
              </a:rPr>
              <a:t>Peygamber Efendimiz (SAV) ayakta </a:t>
            </a:r>
            <a:r>
              <a:rPr lang="tr-TR" dirty="0" err="1" smtClean="0">
                <a:latin typeface="Arial Black" pitchFamily="34" charset="0"/>
              </a:rPr>
              <a:t>olupta</a:t>
            </a:r>
            <a:r>
              <a:rPr lang="tr-TR" dirty="0" smtClean="0">
                <a:latin typeface="Arial Black" pitchFamily="34" charset="0"/>
              </a:rPr>
              <a:t> öfkelenen kişinin, oturmasını söyler ve öfkeyi gidermek için şu duayı tavsiye ederdi:</a:t>
            </a:r>
          </a:p>
          <a:p>
            <a:pPr marL="0" indent="0">
              <a:buNone/>
            </a:pPr>
            <a:r>
              <a:rPr lang="tr-TR" dirty="0" smtClean="0">
                <a:latin typeface="Arial Black" pitchFamily="34" charset="0"/>
              </a:rPr>
              <a:t>«</a:t>
            </a:r>
            <a:r>
              <a:rPr lang="tr-TR" dirty="0" err="1" smtClean="0">
                <a:latin typeface="Arial Black" pitchFamily="34" charset="0"/>
              </a:rPr>
              <a:t>Allahım</a:t>
            </a:r>
            <a:r>
              <a:rPr lang="tr-TR" dirty="0" smtClean="0">
                <a:latin typeface="Arial Black" pitchFamily="34" charset="0"/>
              </a:rPr>
              <a:t> günahını bağışla, kalbimin kinini, kızgınlığını gider ve beni şeytandan koru»</a:t>
            </a:r>
          </a:p>
          <a:p>
            <a:pPr marL="0" indent="0">
              <a:buNone/>
            </a:pPr>
            <a:r>
              <a:rPr lang="tr-TR" dirty="0">
                <a:latin typeface="Arial Black" pitchFamily="34" charset="0"/>
              </a:rPr>
              <a:t> </a:t>
            </a:r>
            <a:r>
              <a:rPr lang="tr-TR" dirty="0" smtClean="0">
                <a:solidFill>
                  <a:srgbClr val="FF0000"/>
                </a:solidFill>
                <a:latin typeface="Arial Black" pitchFamily="34" charset="0"/>
              </a:rPr>
              <a:t>-Biz öfkelenenince ne yapıyoruz?</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682356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marL="0" indent="0">
              <a:buNone/>
            </a:pPr>
            <a:r>
              <a:rPr lang="tr-TR" sz="5400" dirty="0" smtClean="0">
                <a:latin typeface="Arial Black" pitchFamily="34" charset="0"/>
              </a:rPr>
              <a:t>11) Kahkaha ile gülmeyip tebessüm ederdi.(Müslim </a:t>
            </a:r>
            <a:r>
              <a:rPr lang="tr-TR" sz="5400" dirty="0" err="1" smtClean="0">
                <a:latin typeface="Arial Black" pitchFamily="34" charset="0"/>
              </a:rPr>
              <a:t>Fezail</a:t>
            </a:r>
            <a:r>
              <a:rPr lang="tr-TR" sz="5400" dirty="0" smtClean="0">
                <a:latin typeface="Arial Black" pitchFamily="34" charset="0"/>
              </a:rPr>
              <a:t> 2117)</a:t>
            </a:r>
          </a:p>
          <a:p>
            <a:pPr marL="0" indent="0">
              <a:buNone/>
            </a:pPr>
            <a:r>
              <a:rPr lang="tr-TR" sz="5400" dirty="0" smtClean="0">
                <a:latin typeface="Arial Black" pitchFamily="34" charset="0"/>
              </a:rPr>
              <a:t> ve ‘Çok gülmeyiniz, zira çok gülmek kalbi öldürür’ derdi</a:t>
            </a:r>
            <a:r>
              <a:rPr lang="tr-TR" sz="5400" dirty="0" smtClean="0"/>
              <a:t>.(</a:t>
            </a:r>
            <a:r>
              <a:rPr lang="tr-TR" dirty="0" err="1" smtClean="0"/>
              <a:t>İbni</a:t>
            </a:r>
            <a:r>
              <a:rPr lang="tr-TR" dirty="0" smtClean="0"/>
              <a:t> </a:t>
            </a:r>
            <a:r>
              <a:rPr lang="tr-TR" dirty="0" err="1" smtClean="0"/>
              <a:t>Mace</a:t>
            </a:r>
            <a:r>
              <a:rPr lang="tr-TR" dirty="0" smtClean="0"/>
              <a:t> </a:t>
            </a:r>
            <a:r>
              <a:rPr lang="tr-TR" dirty="0" err="1" smtClean="0"/>
              <a:t>Zühd</a:t>
            </a:r>
            <a:r>
              <a:rPr lang="tr-TR" dirty="0" smtClean="0"/>
              <a:t> 19)</a:t>
            </a:r>
          </a:p>
          <a:p>
            <a:pPr marL="0" indent="0">
              <a:buNone/>
            </a:pPr>
            <a:endParaRPr lang="tr-TR" dirty="0"/>
          </a:p>
          <a:p>
            <a:pPr marL="0" indent="0">
              <a:buNone/>
            </a:pPr>
            <a:r>
              <a:rPr lang="tr-TR" dirty="0"/>
              <a:t> </a:t>
            </a:r>
            <a:r>
              <a:rPr lang="tr-TR" dirty="0" smtClean="0"/>
              <a:t>-</a:t>
            </a:r>
            <a:endParaRPr lang="tr-TR" dirty="0"/>
          </a:p>
        </p:txBody>
      </p:sp>
    </p:spTree>
    <p:extLst>
      <p:ext uri="{BB962C8B-B14F-4D97-AF65-F5344CB8AC3E}">
        <p14:creationId xmlns:p14="http://schemas.microsoft.com/office/powerpoint/2010/main" val="886884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lnSpcReduction="10000"/>
          </a:bodyPr>
          <a:lstStyle/>
          <a:p>
            <a:pPr marL="0" indent="0">
              <a:buNone/>
            </a:pPr>
            <a:r>
              <a:rPr lang="tr-TR" sz="4400" dirty="0" smtClean="0">
                <a:latin typeface="Arial Black" pitchFamily="34" charset="0"/>
              </a:rPr>
              <a:t>11) Efendimiz (SAV); görüşme taleplerinde bulunanlar arasında faziletli kişilere öncelik tanırdı. İnsanların ihtiyaçlarını görür, onlara nasihat edip onları eğitmeyi ihmal etmezdi. Hakkı sahibine verme de ihmalkar davranmazdı</a:t>
            </a:r>
            <a:r>
              <a:rPr lang="tr-TR" dirty="0" smtClean="0">
                <a:latin typeface="Arial Black" pitchFamily="34" charset="0"/>
              </a:rPr>
              <a:t>.(</a:t>
            </a:r>
            <a:r>
              <a:rPr lang="tr-TR" dirty="0" err="1" smtClean="0">
                <a:latin typeface="Arial Black" pitchFamily="34" charset="0"/>
              </a:rPr>
              <a:t>Tirmizi</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4042293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741368"/>
          </a:xfrm>
        </p:spPr>
        <p:txBody>
          <a:bodyPr>
            <a:noAutofit/>
          </a:bodyPr>
          <a:lstStyle/>
          <a:p>
            <a:pPr marL="514350" indent="-514350">
              <a:buAutoNum type="arabicParenR" startAt="12"/>
            </a:pPr>
            <a:r>
              <a:rPr lang="tr-TR" sz="4400" dirty="0" smtClean="0">
                <a:latin typeface="Arial Black" pitchFamily="34" charset="0"/>
              </a:rPr>
              <a:t>Efendimiz (SAV)in yanında herkes kendisini Peygambere daha yakın kimsenin bulunmadığını hissederdi. (Kendisine gösterilen ilgiden dolayı.).</a:t>
            </a:r>
          </a:p>
          <a:p>
            <a:pPr marL="0" indent="0">
              <a:buNone/>
            </a:pPr>
            <a:r>
              <a:rPr lang="tr-TR" sz="4400" dirty="0">
                <a:latin typeface="Arial Black" pitchFamily="34" charset="0"/>
              </a:rPr>
              <a:t> </a:t>
            </a:r>
            <a:r>
              <a:rPr lang="tr-TR" sz="4400" dirty="0" smtClean="0">
                <a:latin typeface="Arial Black" pitchFamily="34" charset="0"/>
              </a:rPr>
              <a:t>   Kendisinden bir şey      istenildiğinde      varsa verir yoksa tatlı sözle karşılık  verirdi.</a:t>
            </a:r>
            <a:endParaRPr lang="tr-TR" sz="4400" dirty="0">
              <a:latin typeface="Arial Black" pitchFamily="34" charset="0"/>
            </a:endParaRPr>
          </a:p>
        </p:txBody>
      </p:sp>
    </p:spTree>
    <p:extLst>
      <p:ext uri="{BB962C8B-B14F-4D97-AF65-F5344CB8AC3E}">
        <p14:creationId xmlns:p14="http://schemas.microsoft.com/office/powerpoint/2010/main" val="523230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Autofit/>
          </a:bodyPr>
          <a:lstStyle/>
          <a:p>
            <a:pPr marL="0" indent="0">
              <a:buNone/>
            </a:pPr>
            <a:r>
              <a:rPr lang="tr-TR" sz="5400" dirty="0" smtClean="0">
                <a:latin typeface="Arial Black" pitchFamily="34" charset="0"/>
              </a:rPr>
              <a:t>13) Efendimiz (SAV); insanların en ahlaklısı idi. Çünkü O’nun ahlakı Kurandı. Kendisine hizmet edene öf bile demezdi. Bir iş için niye yaptın niye yapmadın demezdi.</a:t>
            </a:r>
            <a:endParaRPr lang="tr-TR" sz="5400" dirty="0">
              <a:latin typeface="Arial Black" pitchFamily="34" charset="0"/>
            </a:endParaRPr>
          </a:p>
        </p:txBody>
      </p:sp>
    </p:spTree>
    <p:extLst>
      <p:ext uri="{BB962C8B-B14F-4D97-AF65-F5344CB8AC3E}">
        <p14:creationId xmlns:p14="http://schemas.microsoft.com/office/powerpoint/2010/main" val="1488954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lstStyle/>
          <a:p>
            <a:pPr marL="0" indent="0">
              <a:buNone/>
            </a:pPr>
            <a:r>
              <a:rPr lang="tr-TR" sz="4400" dirty="0" smtClean="0">
                <a:latin typeface="Arial Black" pitchFamily="34" charset="0"/>
              </a:rPr>
              <a:t>14) Efendimiz (SAV) çirkin sözlü değildi. Çarşıda yüksek sesle konuşmazdı. Kötülüğe kötülükle karşılık vermezdi; Bilakis affeder ve görmezden gelirdi. Şahsi için intikam almazdı. İki şey arasında muhayyer kalsa kolay olanı seçerdi.(</a:t>
            </a:r>
            <a:r>
              <a:rPr lang="tr-TR" dirty="0" smtClean="0">
                <a:latin typeface="Arial Black" pitchFamily="34" charset="0"/>
              </a:rPr>
              <a:t>Hz </a:t>
            </a:r>
            <a:r>
              <a:rPr lang="tr-TR" dirty="0" err="1" smtClean="0">
                <a:latin typeface="Arial Black" pitchFamily="34" charset="0"/>
              </a:rPr>
              <a:t>Aişe</a:t>
            </a:r>
            <a:r>
              <a:rPr lang="tr-TR" dirty="0" smtClean="0">
                <a:latin typeface="Arial Black" pitchFamily="34" charset="0"/>
              </a:rPr>
              <a:t> </a:t>
            </a:r>
            <a:r>
              <a:rPr lang="tr-TR" dirty="0" err="1" smtClean="0">
                <a:latin typeface="Arial Black" pitchFamily="34" charset="0"/>
              </a:rPr>
              <a:t>ra</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611606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lstStyle/>
          <a:p>
            <a:pPr marL="0" indent="0">
              <a:buNone/>
            </a:pPr>
            <a:r>
              <a:rPr lang="tr-TR" dirty="0" smtClean="0">
                <a:latin typeface="Arial Black" pitchFamily="34" charset="0"/>
              </a:rPr>
              <a:t>15) Efendimiz (SAV)hiç kusur aramazdı. İşlerde katı davranmazdı. Kendisinden bir şey isteyeni ümitsiz bırakmazdı. Üç şeyden uzak dururdu: «Münakaşadan, çok konuşmaktan ve kendini ilgilendirmeyen şeylerden.» İnsanlara karşı da üç şeyi terk ederdi: «Kimseyi hazır iken yermez, gaip iken kötülemez ve kimsenin gizli şeylerini araştırmazdı.»</a:t>
            </a:r>
          </a:p>
          <a:p>
            <a:pPr marL="0" indent="0">
              <a:buNone/>
            </a:pPr>
            <a:r>
              <a:rPr lang="tr-TR" dirty="0">
                <a:latin typeface="Arial Black" pitchFamily="34" charset="0"/>
              </a:rPr>
              <a:t> </a:t>
            </a:r>
            <a:r>
              <a:rPr lang="tr-TR" dirty="0" smtClean="0">
                <a:solidFill>
                  <a:srgbClr val="FF0000"/>
                </a:solidFill>
                <a:latin typeface="Arial Black" pitchFamily="34" charset="0"/>
              </a:rPr>
              <a:t>-Bu gün Peygamberimize ne kadar yakınız?</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2795653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pPr marL="0" indent="0">
              <a:buNone/>
            </a:pPr>
            <a:r>
              <a:rPr lang="tr-TR" sz="4400" dirty="0" smtClean="0">
                <a:latin typeface="Arial Black" pitchFamily="34" charset="0"/>
              </a:rPr>
              <a:t>16) Efendimiz (SAV) başkasını mektubuna izinsiz bakmayı, ateşe bakmaya benzetirdi.</a:t>
            </a:r>
          </a:p>
          <a:p>
            <a:pPr marL="0" indent="0">
              <a:buNone/>
            </a:pPr>
            <a:endParaRPr lang="tr-TR" sz="4400" dirty="0">
              <a:latin typeface="Arial Black" pitchFamily="34" charset="0"/>
            </a:endParaRPr>
          </a:p>
          <a:p>
            <a:pPr marL="0" indent="0">
              <a:buNone/>
            </a:pPr>
            <a:r>
              <a:rPr lang="tr-TR" sz="4400" dirty="0" smtClean="0">
                <a:latin typeface="Arial Black" pitchFamily="34" charset="0"/>
              </a:rPr>
              <a:t> </a:t>
            </a:r>
            <a:r>
              <a:rPr lang="tr-TR" sz="4400" dirty="0" smtClean="0">
                <a:solidFill>
                  <a:srgbClr val="FF0000"/>
                </a:solidFill>
                <a:latin typeface="Arial Black" pitchFamily="34" charset="0"/>
              </a:rPr>
              <a:t>-Bize ait olmaya her hangi bir şeye ehemmiyetimiz  Efendimiz gibi mi acaba?</a:t>
            </a:r>
            <a:endParaRPr lang="tr-TR" sz="4400" dirty="0">
              <a:solidFill>
                <a:srgbClr val="FF0000"/>
              </a:solidFill>
              <a:latin typeface="Arial Black" pitchFamily="34" charset="0"/>
            </a:endParaRPr>
          </a:p>
        </p:txBody>
      </p:sp>
    </p:spTree>
    <p:extLst>
      <p:ext uri="{BB962C8B-B14F-4D97-AF65-F5344CB8AC3E}">
        <p14:creationId xmlns:p14="http://schemas.microsoft.com/office/powerpoint/2010/main" val="3239760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lstStyle/>
          <a:p>
            <a:pPr marL="0" indent="0">
              <a:buNone/>
            </a:pPr>
            <a:r>
              <a:rPr lang="tr-TR" b="1" dirty="0" smtClean="0">
                <a:latin typeface="Arial Black" pitchFamily="34" charset="0"/>
              </a:rPr>
              <a:t>17) Efendimiz sav konuşmaya başlayınca; huzurundakiler, başlarını öne eğip dinlerlerdi. Yanında tartışmazlardı. O’nun yanında biri konuşmaya başlayınca, sözünü bitirinceye kadar diğerleri susardı. Kim önce geldiyse önce  O </a:t>
            </a:r>
            <a:r>
              <a:rPr lang="tr-TR" b="1" dirty="0" err="1" smtClean="0">
                <a:latin typeface="Arial Black" pitchFamily="34" charset="0"/>
              </a:rPr>
              <a:t>kunuşurdu</a:t>
            </a:r>
            <a:r>
              <a:rPr lang="tr-TR" b="1" dirty="0" smtClean="0">
                <a:latin typeface="Arial Black" pitchFamily="34" charset="0"/>
              </a:rPr>
              <a:t>. Yabancıları, bedevilerin söz ve suallerinde ki kabalığa sabrederdi. Konuşanın sözünü kesmez; </a:t>
            </a:r>
            <a:r>
              <a:rPr lang="tr-TR" b="1" dirty="0" err="1" smtClean="0">
                <a:latin typeface="Arial Black" pitchFamily="34" charset="0"/>
              </a:rPr>
              <a:t>ançak</a:t>
            </a:r>
            <a:r>
              <a:rPr lang="tr-TR" b="1" dirty="0" smtClean="0">
                <a:latin typeface="Arial Black" pitchFamily="34" charset="0"/>
              </a:rPr>
              <a:t> haddini aşarsa  ya </a:t>
            </a:r>
            <a:r>
              <a:rPr lang="tr-TR" b="1" dirty="0" err="1" smtClean="0">
                <a:latin typeface="Arial Black" pitchFamily="34" charset="0"/>
              </a:rPr>
              <a:t>nehyeder</a:t>
            </a:r>
            <a:r>
              <a:rPr lang="tr-TR" b="1" dirty="0" smtClean="0">
                <a:latin typeface="Arial Black" pitchFamily="34" charset="0"/>
              </a:rPr>
              <a:t>; yada kalkardı.</a:t>
            </a:r>
            <a:endParaRPr lang="tr-TR" b="1" dirty="0">
              <a:latin typeface="Arial Black" pitchFamily="34" charset="0"/>
            </a:endParaRPr>
          </a:p>
        </p:txBody>
      </p:sp>
    </p:spTree>
    <p:extLst>
      <p:ext uri="{BB962C8B-B14F-4D97-AF65-F5344CB8AC3E}">
        <p14:creationId xmlns:p14="http://schemas.microsoft.com/office/powerpoint/2010/main" val="3214575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pPr marL="0" indent="0">
              <a:buNone/>
            </a:pPr>
            <a:r>
              <a:rPr lang="tr-TR" dirty="0" smtClean="0">
                <a:latin typeface="Arial Black" pitchFamily="34" charset="0"/>
              </a:rPr>
              <a:t>18) </a:t>
            </a:r>
            <a:r>
              <a:rPr lang="tr-TR" dirty="0" err="1" smtClean="0">
                <a:latin typeface="Arial Black" pitchFamily="34" charset="0"/>
              </a:rPr>
              <a:t>Çömertlikte</a:t>
            </a:r>
            <a:r>
              <a:rPr lang="tr-TR" dirty="0" smtClean="0">
                <a:latin typeface="Arial Black" pitchFamily="34" charset="0"/>
              </a:rPr>
              <a:t> Efendimiz gibisi yoktu. Ümmetini de cimrilikten son derece sakındırır ve «</a:t>
            </a:r>
            <a:r>
              <a:rPr lang="tr-TR" dirty="0" err="1" smtClean="0">
                <a:latin typeface="Arial Black" pitchFamily="34" charset="0"/>
              </a:rPr>
              <a:t>Çömert</a:t>
            </a:r>
            <a:r>
              <a:rPr lang="tr-TR" dirty="0" smtClean="0">
                <a:latin typeface="Arial Black" pitchFamily="34" charset="0"/>
              </a:rPr>
              <a:t> Allah’a yakın; cimri ise uzaktır» buyururdu.</a:t>
            </a:r>
          </a:p>
          <a:p>
            <a:pPr marL="0" indent="0">
              <a:buNone/>
            </a:pPr>
            <a:r>
              <a:rPr lang="tr-TR" dirty="0" smtClean="0">
                <a:latin typeface="Arial Black" pitchFamily="34" charset="0"/>
              </a:rPr>
              <a:t> Sadaka vermeyi, daha da önemlisi borç vermeyi tavsiye ederdi. Vereceği sadakayı da  bizzat kendi eliyle verirdi, kimseyi bunun için rahatsız etmezdi.</a:t>
            </a:r>
          </a:p>
          <a:p>
            <a:pPr marL="0" indent="0">
              <a:buNone/>
            </a:pPr>
            <a:r>
              <a:rPr lang="tr-TR" dirty="0" smtClean="0">
                <a:latin typeface="Arial Black" pitchFamily="34" charset="0"/>
              </a:rPr>
              <a:t> </a:t>
            </a:r>
            <a:r>
              <a:rPr lang="tr-TR" dirty="0" err="1" smtClean="0">
                <a:latin typeface="Arial Black" pitchFamily="34" charset="0"/>
              </a:rPr>
              <a:t>Resulullah</a:t>
            </a:r>
            <a:r>
              <a:rPr lang="tr-TR" dirty="0" smtClean="0">
                <a:latin typeface="Arial Black" pitchFamily="34" charset="0"/>
              </a:rPr>
              <a:t> sav Efendimizden bir şey istenildiğinde hayır dediği vaki değildir.</a:t>
            </a:r>
          </a:p>
          <a:p>
            <a:pPr marL="0" indent="0">
              <a:buNone/>
            </a:pPr>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752072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a:bodyPr>
          <a:lstStyle/>
          <a:p>
            <a:r>
              <a:rPr lang="ar-AE" sz="4800" b="1" dirty="0" smtClean="0">
                <a:solidFill>
                  <a:srgbClr val="00B050"/>
                </a:solidFill>
                <a:latin typeface="Arial Black" pitchFamily="34" charset="0"/>
              </a:rPr>
              <a:t>قُلْ اِنْ كُنْتُمْ تُحِبُّونَ اللّٰهَ </a:t>
            </a:r>
            <a:r>
              <a:rPr lang="ar-AE" sz="4800" b="1" dirty="0" smtClean="0">
                <a:solidFill>
                  <a:srgbClr val="FF0000"/>
                </a:solidFill>
                <a:latin typeface="Arial Black" pitchFamily="34" charset="0"/>
              </a:rPr>
              <a:t>فَاتَّبِعُونٖى</a:t>
            </a:r>
            <a:r>
              <a:rPr lang="ar-AE" sz="4800" b="1" dirty="0" smtClean="0">
                <a:solidFill>
                  <a:srgbClr val="00B050"/>
                </a:solidFill>
                <a:latin typeface="Arial Black" pitchFamily="34" charset="0"/>
              </a:rPr>
              <a:t> يُحْبِبْكُمُ اللّٰهُ وَيَغْفِرْ لَكُمْ ذُنُوبَكُمْ وَاللّٰهُ غَفُورٌ رَحٖيمٌ</a:t>
            </a:r>
          </a:p>
          <a:p>
            <a:pPr marL="0" indent="0">
              <a:buNone/>
            </a:pPr>
            <a:r>
              <a:rPr lang="tr-TR" sz="4800" dirty="0" smtClean="0">
                <a:latin typeface="Arial Black" pitchFamily="34" charset="0"/>
              </a:rPr>
              <a:t>«De ki: "Eğer Allah'ı seviyorsanız </a:t>
            </a:r>
            <a:r>
              <a:rPr lang="tr-TR" sz="4800" dirty="0" smtClean="0">
                <a:solidFill>
                  <a:srgbClr val="FF0000"/>
                </a:solidFill>
                <a:latin typeface="Arial Black" pitchFamily="34" charset="0"/>
              </a:rPr>
              <a:t>bana uyun ki, </a:t>
            </a:r>
            <a:r>
              <a:rPr lang="tr-TR" sz="4800" dirty="0" smtClean="0">
                <a:latin typeface="Arial Black" pitchFamily="34" charset="0"/>
              </a:rPr>
              <a:t>Allah da sizi sevsin ve günahlarınızı bağışlasın. Çünkü Allah çok bağışlayandır, çok merhamet edendir.» </a:t>
            </a:r>
            <a:r>
              <a:rPr lang="tr-TR" dirty="0" smtClean="0"/>
              <a:t>(Ali </a:t>
            </a:r>
            <a:r>
              <a:rPr lang="tr-TR" dirty="0" err="1" smtClean="0"/>
              <a:t>imran</a:t>
            </a:r>
            <a:r>
              <a:rPr lang="tr-TR" dirty="0" smtClean="0"/>
              <a:t> 31)</a:t>
            </a:r>
          </a:p>
          <a:p>
            <a:endParaRPr lang="tr-TR" dirty="0"/>
          </a:p>
        </p:txBody>
      </p:sp>
    </p:spTree>
    <p:extLst>
      <p:ext uri="{BB962C8B-B14F-4D97-AF65-F5344CB8AC3E}">
        <p14:creationId xmlns:p14="http://schemas.microsoft.com/office/powerpoint/2010/main" val="12039263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sz="4000" b="1" dirty="0">
                <a:solidFill>
                  <a:srgbClr val="00B050"/>
                </a:solidFill>
                <a:latin typeface="Arial Black" pitchFamily="34" charset="0"/>
              </a:rPr>
              <a:t>HZ MUHAMMED </a:t>
            </a:r>
            <a:r>
              <a:rPr lang="tr-TR" sz="4000" b="1" dirty="0" smtClean="0">
                <a:solidFill>
                  <a:srgbClr val="00B050"/>
                </a:solidFill>
                <a:latin typeface="Arial Black" pitchFamily="34" charset="0"/>
              </a:rPr>
              <a:t>(SAV) EFENDİMİZ </a:t>
            </a:r>
            <a:r>
              <a:rPr lang="tr-TR" sz="4000" b="1" dirty="0">
                <a:solidFill>
                  <a:srgbClr val="00B050"/>
                </a:solidFill>
                <a:latin typeface="Arial Black" pitchFamily="34" charset="0"/>
              </a:rPr>
              <a:t>ŞEFKAT VE MERHAMET SAHİBİDİR</a:t>
            </a:r>
          </a:p>
          <a:p>
            <a:r>
              <a:rPr lang="ar-AE" sz="4000" b="1" dirty="0">
                <a:solidFill>
                  <a:srgbClr val="FF0000"/>
                </a:solidFill>
                <a:latin typeface="Arial Black" pitchFamily="34" charset="0"/>
              </a:rPr>
              <a:t>لَقَدْ جَاءَكُمْ رَسُولٌ مِنْ اَنْفُسِكُمْ عَزٖيزٌ عَلَيْهِ مَا </a:t>
            </a:r>
            <a:r>
              <a:rPr lang="ar-AE" sz="4000" b="1" dirty="0" smtClean="0">
                <a:solidFill>
                  <a:srgbClr val="FF0000"/>
                </a:solidFill>
                <a:latin typeface="Arial Black" pitchFamily="34" charset="0"/>
              </a:rPr>
              <a:t>عَنِتُّمْ </a:t>
            </a:r>
            <a:endParaRPr lang="ar-AE" sz="4000" b="1" dirty="0">
              <a:solidFill>
                <a:srgbClr val="FF0000"/>
              </a:solidFill>
              <a:latin typeface="Arial Black" pitchFamily="34" charset="0"/>
            </a:endParaRPr>
          </a:p>
          <a:p>
            <a:pPr marL="0" indent="0">
              <a:buNone/>
            </a:pPr>
            <a:r>
              <a:rPr lang="ar-AE" sz="4000" b="1" dirty="0">
                <a:solidFill>
                  <a:srgbClr val="FF0000"/>
                </a:solidFill>
                <a:latin typeface="Arial Black" pitchFamily="34" charset="0"/>
              </a:rPr>
              <a:t>حَرٖيصٌ عَلَيْكُمْ بِالْمُؤْمِنٖينَ رَؤُفٌ رَحٖيمٌ</a:t>
            </a:r>
          </a:p>
          <a:p>
            <a:pPr marL="0" indent="0">
              <a:buNone/>
            </a:pPr>
            <a:r>
              <a:rPr lang="tr-TR" sz="4000" b="1" dirty="0" smtClean="0">
                <a:latin typeface="Arial Black" pitchFamily="34" charset="0"/>
              </a:rPr>
              <a:t>«</a:t>
            </a:r>
            <a:r>
              <a:rPr lang="tr-TR" sz="4000" b="1" dirty="0" err="1" smtClean="0">
                <a:latin typeface="Arial Black" pitchFamily="34" charset="0"/>
              </a:rPr>
              <a:t>Andolsun</a:t>
            </a:r>
            <a:r>
              <a:rPr lang="tr-TR" sz="4000" b="1" dirty="0">
                <a:latin typeface="Arial Black" pitchFamily="34" charset="0"/>
              </a:rPr>
              <a:t>, size kendi içinizden öyle bir peygamber gelmiştir ki, sizin sıkıntıya düşmeniz ona çok ağır gelir. O, size çok düşkün, </a:t>
            </a:r>
            <a:r>
              <a:rPr lang="tr-TR" sz="4000" b="1" dirty="0" err="1">
                <a:latin typeface="Arial Black" pitchFamily="34" charset="0"/>
              </a:rPr>
              <a:t>mü'minlere</a:t>
            </a:r>
            <a:r>
              <a:rPr lang="tr-TR" sz="4000" b="1" dirty="0">
                <a:latin typeface="Arial Black" pitchFamily="34" charset="0"/>
              </a:rPr>
              <a:t> karşı da çok şefkatli ve merhametlidir</a:t>
            </a:r>
            <a:r>
              <a:rPr lang="tr-TR" sz="4000" b="1" dirty="0" smtClean="0">
                <a:latin typeface="Arial Black" pitchFamily="34" charset="0"/>
              </a:rPr>
              <a:t>.» </a:t>
            </a:r>
            <a:r>
              <a:rPr lang="tr-TR" dirty="0" smtClean="0"/>
              <a:t>(</a:t>
            </a:r>
            <a:r>
              <a:rPr lang="tr-TR" dirty="0" err="1"/>
              <a:t>Tevbe</a:t>
            </a:r>
            <a:r>
              <a:rPr lang="tr-TR" dirty="0"/>
              <a:t> suresi 128)</a:t>
            </a:r>
          </a:p>
          <a:p>
            <a:endParaRPr lang="tr-TR" dirty="0"/>
          </a:p>
        </p:txBody>
      </p:sp>
    </p:spTree>
    <p:extLst>
      <p:ext uri="{BB962C8B-B14F-4D97-AF65-F5344CB8AC3E}">
        <p14:creationId xmlns:p14="http://schemas.microsoft.com/office/powerpoint/2010/main" val="2761224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741368"/>
          </a:xfrm>
        </p:spPr>
        <p:txBody>
          <a:bodyPr>
            <a:normAutofit lnSpcReduction="10000"/>
          </a:bodyPr>
          <a:lstStyle/>
          <a:p>
            <a:pPr marL="0" indent="0">
              <a:buNone/>
            </a:pPr>
            <a:r>
              <a:rPr lang="tr-TR" sz="4400" dirty="0" smtClean="0">
                <a:latin typeface="Arial Black" pitchFamily="34" charset="0"/>
              </a:rPr>
              <a:t>19) Efendimiz SAV Yağmur yağarken bazen başını açardı. </a:t>
            </a:r>
          </a:p>
          <a:p>
            <a:pPr marL="0" indent="0">
              <a:buNone/>
            </a:pPr>
            <a:r>
              <a:rPr lang="tr-TR" sz="4400" dirty="0" smtClean="0">
                <a:latin typeface="Arial Black" pitchFamily="34" charset="0"/>
              </a:rPr>
              <a:t>Hz Enes </a:t>
            </a:r>
            <a:r>
              <a:rPr lang="tr-TR" sz="4400" dirty="0" err="1" smtClean="0">
                <a:latin typeface="Arial Black" pitchFamily="34" charset="0"/>
              </a:rPr>
              <a:t>Ra</a:t>
            </a:r>
            <a:r>
              <a:rPr lang="tr-TR" sz="4400" dirty="0" smtClean="0">
                <a:latin typeface="Arial Black" pitchFamily="34" charset="0"/>
              </a:rPr>
              <a:t>: «</a:t>
            </a:r>
            <a:r>
              <a:rPr lang="tr-TR" sz="4400" dirty="0" err="1" smtClean="0">
                <a:latin typeface="Arial Black" pitchFamily="34" charset="0"/>
              </a:rPr>
              <a:t>Resülullah</a:t>
            </a:r>
            <a:r>
              <a:rPr lang="tr-TR" sz="4400" dirty="0" smtClean="0">
                <a:latin typeface="Arial Black" pitchFamily="34" charset="0"/>
              </a:rPr>
              <a:t> ile (SAV) birlikte idik, yağmur yağmaya başlayınca hemen başını açtı ve yağmur Rabbimin yeni yarattığı buyurdu.» </a:t>
            </a:r>
          </a:p>
          <a:p>
            <a:pPr marL="0" indent="0">
              <a:buNone/>
            </a:pPr>
            <a:r>
              <a:rPr lang="tr-TR" dirty="0" smtClean="0"/>
              <a:t>(Müslim 2/615)</a:t>
            </a:r>
            <a:endParaRPr lang="tr-TR" dirty="0"/>
          </a:p>
        </p:txBody>
      </p:sp>
    </p:spTree>
    <p:extLst>
      <p:ext uri="{BB962C8B-B14F-4D97-AF65-F5344CB8AC3E}">
        <p14:creationId xmlns:p14="http://schemas.microsoft.com/office/powerpoint/2010/main" val="24318646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lstStyle/>
          <a:p>
            <a:pPr marL="0" indent="0">
              <a:buNone/>
            </a:pPr>
            <a:r>
              <a:rPr lang="tr-TR" dirty="0" smtClean="0">
                <a:latin typeface="Arial Black" pitchFamily="34" charset="0"/>
              </a:rPr>
              <a:t>20) Efendimiz SAV beden ve kalp temizliğine çok önem verirdi. Gece sabahlara kadar ayakları şişercesine namaz kılardı. Sabah ve ikindi namazlarından sonra istiğfar ederdi(Günde 100 istiğfar ederdi). </a:t>
            </a:r>
          </a:p>
          <a:p>
            <a:pPr marL="0" indent="0">
              <a:buNone/>
            </a:pPr>
            <a:endParaRPr lang="tr-TR" dirty="0">
              <a:latin typeface="Arial Black" pitchFamily="34" charset="0"/>
            </a:endParaRPr>
          </a:p>
          <a:p>
            <a:pPr marL="0" indent="0">
              <a:buNone/>
            </a:pPr>
            <a:r>
              <a:rPr lang="tr-TR" dirty="0" smtClean="0">
                <a:latin typeface="Arial Black" pitchFamily="34" charset="0"/>
              </a:rPr>
              <a:t> </a:t>
            </a:r>
            <a:r>
              <a:rPr lang="tr-TR" dirty="0" smtClean="0">
                <a:solidFill>
                  <a:srgbClr val="FF0000"/>
                </a:solidFill>
                <a:latin typeface="Arial Black" pitchFamily="34" charset="0"/>
              </a:rPr>
              <a:t>-Bedenimiz çok mu temiz ki abdest almaya, namaz kılmaya ve istiğfar yapmaya uyuşuk davranıyoruz.!</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2964413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a:bodyPr>
          <a:lstStyle/>
          <a:p>
            <a:pPr marL="0" indent="0">
              <a:buNone/>
            </a:pPr>
            <a:r>
              <a:rPr lang="tr-TR" sz="6000" dirty="0" smtClean="0">
                <a:latin typeface="Arial Black" pitchFamily="34" charset="0"/>
              </a:rPr>
              <a:t>21) Efendimiz sav bir kimse tüküreceği zaman yüzü yönüne ve sağına tükürmesin. Soluna yada sol ayağının altına tükürsün derdi</a:t>
            </a:r>
            <a:r>
              <a:rPr lang="tr-TR" dirty="0" smtClean="0"/>
              <a:t>. (Buharı 1/404)</a:t>
            </a:r>
            <a:endParaRPr lang="tr-TR" dirty="0"/>
          </a:p>
        </p:txBody>
      </p:sp>
    </p:spTree>
    <p:extLst>
      <p:ext uri="{BB962C8B-B14F-4D97-AF65-F5344CB8AC3E}">
        <p14:creationId xmlns:p14="http://schemas.microsoft.com/office/powerpoint/2010/main" val="23749351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pPr marL="0" indent="0">
              <a:buNone/>
            </a:pPr>
            <a:r>
              <a:rPr lang="tr-TR" sz="7200" dirty="0" smtClean="0">
                <a:latin typeface="Arial Black" pitchFamily="34" charset="0"/>
              </a:rPr>
              <a:t>22) Efendimiz (SAV) at binmeyi, ok atmayı ve yüzmeyi tavsiye ederdi. </a:t>
            </a:r>
            <a:r>
              <a:rPr lang="tr-TR" dirty="0" smtClean="0"/>
              <a:t>(</a:t>
            </a:r>
            <a:r>
              <a:rPr lang="tr-TR" dirty="0" err="1" smtClean="0"/>
              <a:t>Beyhaki</a:t>
            </a:r>
            <a:r>
              <a:rPr lang="tr-TR" dirty="0" smtClean="0"/>
              <a:t> 10/14-15)</a:t>
            </a:r>
            <a:endParaRPr lang="tr-TR" dirty="0"/>
          </a:p>
        </p:txBody>
      </p:sp>
    </p:spTree>
    <p:extLst>
      <p:ext uri="{BB962C8B-B14F-4D97-AF65-F5344CB8AC3E}">
        <p14:creationId xmlns:p14="http://schemas.microsoft.com/office/powerpoint/2010/main" val="36136675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pPr marL="0" indent="0">
              <a:buNone/>
            </a:pPr>
            <a:r>
              <a:rPr lang="tr-TR" sz="4400" dirty="0" smtClean="0">
                <a:latin typeface="Arial Black" pitchFamily="34" charset="0"/>
              </a:rPr>
              <a:t>23) Peygamberimiz SAV zamanını üçe bölerdi: Bir bölümünü ibadete, bir bölümünü ailesine bir bölümü de kendisine ayırırdı. Sonra kendisine ayırdığı bölümünü, insanlarla paylaşırdı</a:t>
            </a:r>
            <a:r>
              <a:rPr lang="tr-TR" dirty="0" smtClean="0"/>
              <a:t>. </a:t>
            </a:r>
          </a:p>
          <a:p>
            <a:pPr marL="0" indent="0">
              <a:buNone/>
            </a:pPr>
            <a:r>
              <a:rPr lang="tr-TR" dirty="0" smtClean="0"/>
              <a:t>(</a:t>
            </a:r>
            <a:r>
              <a:rPr lang="tr-TR" dirty="0" err="1" smtClean="0"/>
              <a:t>Tirmiz</a:t>
            </a:r>
            <a:r>
              <a:rPr lang="tr-TR" dirty="0" smtClean="0"/>
              <a:t>, eş-Şemaili Muhammediye: s.265) </a:t>
            </a:r>
            <a:endParaRPr lang="tr-TR" dirty="0"/>
          </a:p>
        </p:txBody>
      </p:sp>
    </p:spTree>
    <p:extLst>
      <p:ext uri="{BB962C8B-B14F-4D97-AF65-F5344CB8AC3E}">
        <p14:creationId xmlns:p14="http://schemas.microsoft.com/office/powerpoint/2010/main" val="30159311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pPr marL="0" indent="0">
              <a:buNone/>
            </a:pPr>
            <a:r>
              <a:rPr lang="tr-TR" sz="5400" dirty="0" smtClean="0">
                <a:latin typeface="Arial Black" pitchFamily="34" charset="0"/>
              </a:rPr>
              <a:t>24) Efendimiz SAV hoşuna gitmeyen bir şeyle karşılaştığında şöyle derdi: «ELHAMDÜLİLLAHİ ALA KÜLLİ HALİN»(HER HALÜKARDA ALLAH’A HAMD OLSUN) </a:t>
            </a:r>
          </a:p>
          <a:p>
            <a:pPr marL="0" indent="0">
              <a:buNone/>
            </a:pPr>
            <a:r>
              <a:rPr lang="tr-TR" dirty="0" smtClean="0"/>
              <a:t>(Ebu Davut, </a:t>
            </a:r>
            <a:r>
              <a:rPr lang="tr-TR" dirty="0" err="1" smtClean="0"/>
              <a:t>Tirmizi</a:t>
            </a:r>
            <a:r>
              <a:rPr lang="tr-TR" dirty="0" smtClean="0"/>
              <a:t>)</a:t>
            </a:r>
            <a:endParaRPr lang="tr-TR" dirty="0"/>
          </a:p>
        </p:txBody>
      </p:sp>
    </p:spTree>
    <p:extLst>
      <p:ext uri="{BB962C8B-B14F-4D97-AF65-F5344CB8AC3E}">
        <p14:creationId xmlns:p14="http://schemas.microsoft.com/office/powerpoint/2010/main" val="4057059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lnSpcReduction="10000"/>
          </a:bodyPr>
          <a:lstStyle/>
          <a:p>
            <a:pPr marL="0" indent="0">
              <a:buNone/>
            </a:pPr>
            <a:r>
              <a:rPr lang="tr-TR" sz="4800" dirty="0" smtClean="0">
                <a:latin typeface="Arial Black" pitchFamily="34" charset="0"/>
              </a:rPr>
              <a:t>25) Efendimiz SAV Yüze vurmamayı tavsiye ederdi ve kişiye karşı sövülmesini hoş karşılamazdı. </a:t>
            </a:r>
          </a:p>
          <a:p>
            <a:pPr marL="0" indent="0">
              <a:buNone/>
            </a:pPr>
            <a:r>
              <a:rPr lang="tr-TR" sz="2400" dirty="0" smtClean="0">
                <a:solidFill>
                  <a:schemeClr val="tx1">
                    <a:lumMod val="95000"/>
                    <a:lumOff val="5000"/>
                  </a:schemeClr>
                </a:solidFill>
                <a:latin typeface="Arial Black" pitchFamily="34" charset="0"/>
              </a:rPr>
              <a:t>(Buharı 5/138)</a:t>
            </a:r>
          </a:p>
          <a:p>
            <a:pPr marL="0" indent="0">
              <a:buNone/>
            </a:pPr>
            <a:endParaRPr lang="tr-TR" sz="4800" dirty="0">
              <a:latin typeface="Arial Black" pitchFamily="34" charset="0"/>
            </a:endParaRPr>
          </a:p>
          <a:p>
            <a:pPr marL="0" indent="0">
              <a:buNone/>
            </a:pPr>
            <a:r>
              <a:rPr lang="tr-TR" sz="4800" dirty="0">
                <a:latin typeface="Arial Black" pitchFamily="34" charset="0"/>
              </a:rPr>
              <a:t> </a:t>
            </a:r>
            <a:r>
              <a:rPr lang="tr-TR" sz="4800" dirty="0" smtClean="0">
                <a:solidFill>
                  <a:srgbClr val="FF0000"/>
                </a:solidFill>
                <a:latin typeface="Arial Black" pitchFamily="34" charset="0"/>
              </a:rPr>
              <a:t>-Efendimiz böyle yaşardı ya biz nasıl yaşıyoruz?</a:t>
            </a:r>
            <a:endParaRPr lang="tr-TR" sz="4800" dirty="0">
              <a:solidFill>
                <a:srgbClr val="FF0000"/>
              </a:solidFill>
              <a:latin typeface="Arial Black" pitchFamily="34" charset="0"/>
            </a:endParaRPr>
          </a:p>
        </p:txBody>
      </p:sp>
    </p:spTree>
    <p:extLst>
      <p:ext uri="{BB962C8B-B14F-4D97-AF65-F5344CB8AC3E}">
        <p14:creationId xmlns:p14="http://schemas.microsoft.com/office/powerpoint/2010/main" val="15154726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Autofit/>
          </a:bodyPr>
          <a:lstStyle/>
          <a:p>
            <a:pPr marL="0" indent="0">
              <a:buNone/>
            </a:pPr>
            <a:r>
              <a:rPr lang="tr-TR" sz="2800" dirty="0" smtClean="0">
                <a:latin typeface="Arial Black" pitchFamily="34" charset="0"/>
              </a:rPr>
              <a:t>26) Efendimiz SAV ; sizden </a:t>
            </a:r>
            <a:r>
              <a:rPr lang="tr-TR" sz="2800" dirty="0" err="1" smtClean="0">
                <a:latin typeface="Arial Black" pitchFamily="34" charset="0"/>
              </a:rPr>
              <a:t>birİ</a:t>
            </a:r>
            <a:r>
              <a:rPr lang="tr-TR" sz="2800" dirty="0" smtClean="0">
                <a:latin typeface="Arial Black" pitchFamily="34" charset="0"/>
              </a:rPr>
              <a:t> aksırdığı zaman:</a:t>
            </a:r>
          </a:p>
          <a:p>
            <a:pPr marL="0" indent="0">
              <a:buNone/>
            </a:pPr>
            <a:r>
              <a:rPr lang="tr-TR" sz="2800" dirty="0" smtClean="0">
                <a:latin typeface="Arial Black" pitchFamily="34" charset="0"/>
              </a:rPr>
              <a:t>«</a:t>
            </a:r>
            <a:r>
              <a:rPr lang="tr-TR" sz="2800" dirty="0" err="1" smtClean="0">
                <a:latin typeface="Arial Black" pitchFamily="34" charset="0"/>
              </a:rPr>
              <a:t>ELHAMDÜLİLLAH»desin</a:t>
            </a:r>
            <a:r>
              <a:rPr lang="tr-TR" sz="2800" dirty="0" smtClean="0">
                <a:latin typeface="Arial Black" pitchFamily="34" charset="0"/>
              </a:rPr>
              <a:t>.</a:t>
            </a:r>
          </a:p>
          <a:p>
            <a:pPr marL="0" indent="0">
              <a:buNone/>
            </a:pPr>
            <a:r>
              <a:rPr lang="tr-TR" sz="2800" dirty="0" smtClean="0">
                <a:latin typeface="Arial Black" pitchFamily="34" charset="0"/>
              </a:rPr>
              <a:t>Kardeşi ve arkadaşı da ona:</a:t>
            </a:r>
          </a:p>
          <a:p>
            <a:pPr marL="0" indent="0">
              <a:buNone/>
            </a:pPr>
            <a:r>
              <a:rPr lang="tr-TR" sz="2800" dirty="0" smtClean="0">
                <a:latin typeface="Arial Black" pitchFamily="34" charset="0"/>
              </a:rPr>
              <a:t>«YERHAMÜKALLAH» desin.</a:t>
            </a:r>
          </a:p>
          <a:p>
            <a:pPr marL="0" indent="0">
              <a:buNone/>
            </a:pPr>
            <a:r>
              <a:rPr lang="tr-TR" sz="2800" dirty="0" smtClean="0">
                <a:latin typeface="Arial Black" pitchFamily="34" charset="0"/>
              </a:rPr>
              <a:t>Aksıranda:</a:t>
            </a:r>
          </a:p>
          <a:p>
            <a:pPr marL="0" indent="0">
              <a:buNone/>
            </a:pPr>
            <a:r>
              <a:rPr lang="tr-TR" sz="2800" dirty="0" smtClean="0">
                <a:latin typeface="Arial Black" pitchFamily="34" charset="0"/>
              </a:rPr>
              <a:t>«YEHDİKÜMÜLLAHÜ VE YUSLİHÜ BALEKÜM»(Allah sizi hidayette kılsın ve kalbinizi ıslah etsin)desin.(Buhari Edep 125)</a:t>
            </a:r>
          </a:p>
          <a:p>
            <a:pPr marL="0" indent="0">
              <a:buNone/>
            </a:pPr>
            <a:r>
              <a:rPr lang="tr-TR" sz="2800" dirty="0" smtClean="0">
                <a:latin typeface="Arial Black" pitchFamily="34" charset="0"/>
              </a:rPr>
              <a:t>Efendimiz SAV : Allah’a </a:t>
            </a:r>
            <a:r>
              <a:rPr lang="tr-TR" sz="2800" dirty="0" err="1" smtClean="0">
                <a:latin typeface="Arial Black" pitchFamily="34" charset="0"/>
              </a:rPr>
              <a:t>hamd</a:t>
            </a:r>
            <a:r>
              <a:rPr lang="tr-TR" sz="2800" dirty="0" smtClean="0">
                <a:latin typeface="Arial Black" pitchFamily="34" charset="0"/>
              </a:rPr>
              <a:t> etmezse «YERHAMÜKALLAH» demeyiniz.(Müslim </a:t>
            </a:r>
            <a:r>
              <a:rPr lang="tr-TR" sz="2800" dirty="0" err="1" smtClean="0">
                <a:latin typeface="Arial Black" pitchFamily="34" charset="0"/>
              </a:rPr>
              <a:t>Zühd</a:t>
            </a:r>
            <a:r>
              <a:rPr lang="tr-TR" sz="2800" dirty="0" smtClean="0">
                <a:latin typeface="Arial Black" pitchFamily="34" charset="0"/>
              </a:rPr>
              <a:t> 54)</a:t>
            </a:r>
          </a:p>
          <a:p>
            <a:pPr marL="0" indent="0">
              <a:buNone/>
            </a:pPr>
            <a:r>
              <a:rPr lang="tr-TR" sz="2800" dirty="0" smtClean="0">
                <a:latin typeface="Arial Black" pitchFamily="34" charset="0"/>
              </a:rPr>
              <a:t>Efendimiz SAV camide çok sesli aksırılmasından hoşlanmazdı.(</a:t>
            </a:r>
            <a:r>
              <a:rPr lang="tr-TR" sz="2800" dirty="0" err="1" smtClean="0">
                <a:latin typeface="Arial Black" pitchFamily="34" charset="0"/>
              </a:rPr>
              <a:t>Beyhaki</a:t>
            </a:r>
            <a:r>
              <a:rPr lang="tr-TR" sz="2800" dirty="0" smtClean="0">
                <a:latin typeface="Arial Black" pitchFamily="34" charset="0"/>
              </a:rPr>
              <a:t> 7/32)</a:t>
            </a:r>
            <a:endParaRPr lang="tr-TR" sz="2800" dirty="0">
              <a:latin typeface="Arial Black" pitchFamily="34" charset="0"/>
            </a:endParaRPr>
          </a:p>
        </p:txBody>
      </p:sp>
    </p:spTree>
    <p:extLst>
      <p:ext uri="{BB962C8B-B14F-4D97-AF65-F5344CB8AC3E}">
        <p14:creationId xmlns:p14="http://schemas.microsoft.com/office/powerpoint/2010/main" val="4212815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Autofit/>
          </a:bodyPr>
          <a:lstStyle/>
          <a:p>
            <a:pPr marL="0" indent="0">
              <a:buNone/>
            </a:pPr>
            <a:r>
              <a:rPr lang="tr-TR" sz="3600" dirty="0" smtClean="0">
                <a:latin typeface="Arial Black" pitchFamily="34" charset="0"/>
              </a:rPr>
              <a:t>27) Efendimiz SAV hiç esnememiştir. Esnemek şeytandandır. Mümkün oldukça esnememeye gayret etmeli(esneme gelince ağzıyla tutmalı) ve oda mümkün olmazsa elle kapatılmalıdır. (Buhari) Esnerken ağız kapatılmazsa şeytan güler veya ağızdan içeriye şeytan girer.(</a:t>
            </a:r>
            <a:r>
              <a:rPr lang="tr-TR" sz="3600" dirty="0" err="1" smtClean="0">
                <a:latin typeface="Arial Black" pitchFamily="34" charset="0"/>
              </a:rPr>
              <a:t>tirmizi</a:t>
            </a:r>
            <a:r>
              <a:rPr lang="tr-TR" sz="3600" dirty="0" smtClean="0">
                <a:latin typeface="Arial Black" pitchFamily="34" charset="0"/>
              </a:rPr>
              <a:t>) Esnerken «Ha, Ha» diye ses çıkarılması hadisi şerifte men edilmiştir.</a:t>
            </a:r>
            <a:endParaRPr lang="tr-TR" sz="3600" dirty="0">
              <a:latin typeface="Arial Black" pitchFamily="34" charset="0"/>
            </a:endParaRPr>
          </a:p>
        </p:txBody>
      </p:sp>
    </p:spTree>
    <p:extLst>
      <p:ext uri="{BB962C8B-B14F-4D97-AF65-F5344CB8AC3E}">
        <p14:creationId xmlns:p14="http://schemas.microsoft.com/office/powerpoint/2010/main" val="3166770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ar-AE" sz="8000" b="1" dirty="0" smtClean="0">
                <a:solidFill>
                  <a:srgbClr val="0070C0"/>
                </a:solidFill>
                <a:latin typeface="Arial Black" pitchFamily="34" charset="0"/>
              </a:rPr>
              <a:t>وَاِنَّكَ لَعَلٰى خُلُقٍ عَظٖيمٍ</a:t>
            </a:r>
          </a:p>
          <a:p>
            <a:pPr marL="0" indent="0">
              <a:buNone/>
            </a:pPr>
            <a:r>
              <a:rPr lang="tr-TR" sz="8000" dirty="0" smtClean="0">
                <a:solidFill>
                  <a:srgbClr val="00B050"/>
                </a:solidFill>
                <a:latin typeface="Arial Black" pitchFamily="34" charset="0"/>
              </a:rPr>
              <a:t>«Sen elbette yüce bir ahlâk üzeresin.»</a:t>
            </a:r>
          </a:p>
          <a:p>
            <a:pPr marL="0" indent="0">
              <a:buNone/>
            </a:pPr>
            <a:r>
              <a:rPr lang="tr-TR" sz="4800" dirty="0" smtClean="0">
                <a:latin typeface="Arial Black" pitchFamily="34" charset="0"/>
              </a:rPr>
              <a:t>(Kalem suresi4)</a:t>
            </a:r>
          </a:p>
          <a:p>
            <a:endParaRPr lang="tr-TR" dirty="0"/>
          </a:p>
        </p:txBody>
      </p:sp>
    </p:spTree>
    <p:extLst>
      <p:ext uri="{BB962C8B-B14F-4D97-AF65-F5344CB8AC3E}">
        <p14:creationId xmlns:p14="http://schemas.microsoft.com/office/powerpoint/2010/main" val="302200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pPr marL="0" indent="0">
              <a:buNone/>
            </a:pPr>
            <a:r>
              <a:rPr lang="tr-TR" dirty="0" smtClean="0">
                <a:solidFill>
                  <a:schemeClr val="tx1">
                    <a:lumMod val="95000"/>
                    <a:lumOff val="5000"/>
                  </a:schemeClr>
                </a:solidFill>
                <a:latin typeface="Arial Black" pitchFamily="34" charset="0"/>
              </a:rPr>
              <a:t>28) Efendimiz SAV sakallı idi ve sakallarını uzatır bıyıklarını kısaltırdı. Fıtratla ilgili şöyle </a:t>
            </a:r>
            <a:r>
              <a:rPr lang="tr-TR" dirty="0">
                <a:solidFill>
                  <a:schemeClr val="tx1">
                    <a:lumMod val="95000"/>
                    <a:lumOff val="5000"/>
                  </a:schemeClr>
                </a:solidFill>
                <a:latin typeface="Arial Black" pitchFamily="34" charset="0"/>
              </a:rPr>
              <a:t>buyuruyor</a:t>
            </a:r>
            <a:r>
              <a:rPr lang="tr-TR" dirty="0" smtClean="0">
                <a:solidFill>
                  <a:schemeClr val="tx1">
                    <a:lumMod val="95000"/>
                    <a:lumOff val="5000"/>
                  </a:schemeClr>
                </a:solidFill>
                <a:latin typeface="Arial Black" pitchFamily="34" charset="0"/>
              </a:rPr>
              <a:t>:</a:t>
            </a:r>
          </a:p>
          <a:p>
            <a:pPr marL="0" indent="0">
              <a:buNone/>
            </a:pPr>
            <a:r>
              <a:rPr lang="tr-TR" dirty="0" smtClean="0">
                <a:solidFill>
                  <a:srgbClr val="00B050"/>
                </a:solidFill>
                <a:latin typeface="Arial Black" pitchFamily="34" charset="0"/>
              </a:rPr>
              <a:t>«</a:t>
            </a:r>
            <a:r>
              <a:rPr lang="tr-TR" dirty="0">
                <a:solidFill>
                  <a:srgbClr val="00B050"/>
                </a:solidFill>
                <a:latin typeface="Arial Black" pitchFamily="34" charset="0"/>
              </a:rPr>
              <a:t>Sakalı bırakın ve bıyıklarınızı kısaltın.» </a:t>
            </a:r>
            <a:r>
              <a:rPr lang="tr-TR" dirty="0" smtClean="0">
                <a:solidFill>
                  <a:srgbClr val="00B050"/>
                </a:solidFill>
                <a:latin typeface="Arial Black" pitchFamily="34" charset="0"/>
              </a:rPr>
              <a:t>derdi. </a:t>
            </a:r>
            <a:r>
              <a:rPr lang="tr-TR" dirty="0">
                <a:solidFill>
                  <a:srgbClr val="00B050"/>
                </a:solidFill>
                <a:latin typeface="Arial Black" pitchFamily="34" charset="0"/>
              </a:rPr>
              <a:t>«Müşriklere muhalefet edin.» </a:t>
            </a:r>
            <a:r>
              <a:rPr lang="tr-TR" dirty="0">
                <a:solidFill>
                  <a:schemeClr val="tx1">
                    <a:lumMod val="95000"/>
                    <a:lumOff val="5000"/>
                  </a:schemeClr>
                </a:solidFill>
                <a:latin typeface="Arial Black" pitchFamily="34" charset="0"/>
              </a:rPr>
              <a:t>(Buhari, Libas 64)</a:t>
            </a:r>
            <a:endParaRPr lang="tr-TR" dirty="0" smtClean="0">
              <a:solidFill>
                <a:schemeClr val="tx1">
                  <a:lumMod val="95000"/>
                  <a:lumOff val="5000"/>
                </a:schemeClr>
              </a:solidFill>
              <a:latin typeface="Arial Black" pitchFamily="34" charset="0"/>
            </a:endParaRPr>
          </a:p>
          <a:p>
            <a:pPr marL="0" indent="0">
              <a:buNone/>
            </a:pPr>
            <a:r>
              <a:rPr lang="tr-TR" dirty="0">
                <a:solidFill>
                  <a:srgbClr val="FF0000"/>
                </a:solidFill>
                <a:latin typeface="Arial Black" pitchFamily="34" charset="0"/>
              </a:rPr>
              <a:t>«On şey fıtrattandır (yaratılıştan olması gereken âdetlerdendir): bıyığı kısaltmak, sakalı bırakmak, misvak kullanmak, buruna su çekmek, tırnakları kesmek, parmak aralarını yıkamak, koltuk altını temizlemek, etek tıraşı olmak, </a:t>
            </a:r>
            <a:r>
              <a:rPr lang="tr-TR" dirty="0" err="1">
                <a:solidFill>
                  <a:srgbClr val="FF0000"/>
                </a:solidFill>
                <a:latin typeface="Arial Black" pitchFamily="34" charset="0"/>
              </a:rPr>
              <a:t>istinca</a:t>
            </a:r>
            <a:r>
              <a:rPr lang="tr-TR" dirty="0">
                <a:solidFill>
                  <a:srgbClr val="FF0000"/>
                </a:solidFill>
                <a:latin typeface="Arial Black" pitchFamily="34" charset="0"/>
              </a:rPr>
              <a:t> ve </a:t>
            </a:r>
            <a:r>
              <a:rPr lang="tr-TR" dirty="0" err="1">
                <a:solidFill>
                  <a:srgbClr val="FF0000"/>
                </a:solidFill>
                <a:latin typeface="Arial Black" pitchFamily="34" charset="0"/>
              </a:rPr>
              <a:t>istibra</a:t>
            </a:r>
            <a:r>
              <a:rPr lang="tr-TR" dirty="0">
                <a:solidFill>
                  <a:srgbClr val="FF0000"/>
                </a:solidFill>
                <a:latin typeface="Arial Black" pitchFamily="34" charset="0"/>
              </a:rPr>
              <a:t>.» </a:t>
            </a:r>
            <a:r>
              <a:rPr lang="tr-TR" dirty="0">
                <a:latin typeface="Arial Black" pitchFamily="34" charset="0"/>
              </a:rPr>
              <a:t>(Müslim, </a:t>
            </a:r>
            <a:r>
              <a:rPr lang="tr-TR" dirty="0" err="1">
                <a:latin typeface="Arial Black" pitchFamily="34" charset="0"/>
              </a:rPr>
              <a:t>Tahare</a:t>
            </a:r>
            <a:r>
              <a:rPr lang="tr-TR" dirty="0">
                <a:latin typeface="Arial Black" pitchFamily="34" charset="0"/>
              </a:rPr>
              <a:t> 56; </a:t>
            </a:r>
            <a:r>
              <a:rPr lang="tr-TR" dirty="0" err="1">
                <a:latin typeface="Arial Black" pitchFamily="34" charset="0"/>
              </a:rPr>
              <a:t>Neseî</a:t>
            </a:r>
            <a:r>
              <a:rPr lang="tr-TR" dirty="0">
                <a:latin typeface="Arial Black" pitchFamily="34" charset="0"/>
              </a:rPr>
              <a:t>, </a:t>
            </a:r>
            <a:r>
              <a:rPr lang="tr-TR" dirty="0" err="1">
                <a:latin typeface="Arial Black" pitchFamily="34" charset="0"/>
              </a:rPr>
              <a:t>Zinet</a:t>
            </a:r>
            <a:r>
              <a:rPr lang="tr-TR" dirty="0">
                <a:latin typeface="Arial Black" pitchFamily="34" charset="0"/>
              </a:rPr>
              <a:t> 1)</a:t>
            </a:r>
          </a:p>
        </p:txBody>
      </p:sp>
    </p:spTree>
    <p:extLst>
      <p:ext uri="{BB962C8B-B14F-4D97-AF65-F5344CB8AC3E}">
        <p14:creationId xmlns:p14="http://schemas.microsoft.com/office/powerpoint/2010/main" val="28992168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9036496" cy="6552728"/>
          </a:xfrm>
        </p:spPr>
        <p:txBody>
          <a:bodyPr/>
          <a:lstStyle/>
          <a:p>
            <a:r>
              <a:rPr lang="ar-AE" sz="4400" b="1" dirty="0" smtClean="0">
                <a:solidFill>
                  <a:srgbClr val="00B050"/>
                </a:solidFill>
                <a:latin typeface="Arial Black" pitchFamily="34" charset="0"/>
              </a:rPr>
              <a:t>لَقَدْ </a:t>
            </a:r>
            <a:r>
              <a:rPr lang="ar-AE" sz="4400" b="1" dirty="0">
                <a:solidFill>
                  <a:srgbClr val="00B050"/>
                </a:solidFill>
                <a:latin typeface="Arial Black" pitchFamily="34" charset="0"/>
              </a:rPr>
              <a:t>كَانَ لَكُمْ فٖى رَسُولِ اللّٰهِ اُسْوَةٌ حَسَنَةٌ لِمَنْ كَانَ يَرْجُوا اللّٰهَ وَالْيَوْمَ الْاٰخِرَ وَذَكَرَ اللّٰهَ كَثٖيرًا</a:t>
            </a:r>
          </a:p>
          <a:p>
            <a:endParaRPr lang="ar-AE" sz="4400" dirty="0">
              <a:latin typeface="Arial Black" pitchFamily="34" charset="0"/>
            </a:endParaRPr>
          </a:p>
          <a:p>
            <a:pPr marL="0" indent="0">
              <a:buNone/>
            </a:pPr>
            <a:r>
              <a:rPr lang="tr-TR" sz="4400" dirty="0" smtClean="0">
                <a:latin typeface="Arial Black" pitchFamily="34" charset="0"/>
              </a:rPr>
              <a:t>«</a:t>
            </a:r>
            <a:r>
              <a:rPr lang="tr-TR" sz="4400" dirty="0" err="1" smtClean="0">
                <a:latin typeface="Arial Black" pitchFamily="34" charset="0"/>
              </a:rPr>
              <a:t>Andolsun</a:t>
            </a:r>
            <a:r>
              <a:rPr lang="tr-TR" sz="4400" dirty="0">
                <a:latin typeface="Arial Black" pitchFamily="34" charset="0"/>
              </a:rPr>
              <a:t>, Allah'ın </a:t>
            </a:r>
            <a:r>
              <a:rPr lang="tr-TR" sz="4400" dirty="0" err="1">
                <a:latin typeface="Arial Black" pitchFamily="34" charset="0"/>
              </a:rPr>
              <a:t>Resûlünde</a:t>
            </a:r>
            <a:r>
              <a:rPr lang="tr-TR" sz="4400" dirty="0">
                <a:latin typeface="Arial Black" pitchFamily="34" charset="0"/>
              </a:rPr>
              <a:t> sizin için; Allah'a ve ahiret gününe kavuşmayı uman, Allah'ı çok zikreden kimseler için güzel bir örnek vardır</a:t>
            </a:r>
            <a:r>
              <a:rPr lang="tr-TR" sz="4400" dirty="0" smtClean="0">
                <a:latin typeface="Arial Black" pitchFamily="34" charset="0"/>
              </a:rPr>
              <a:t>.» </a:t>
            </a:r>
            <a:r>
              <a:rPr lang="tr-TR" dirty="0" smtClean="0"/>
              <a:t>(</a:t>
            </a:r>
            <a:r>
              <a:rPr lang="tr-TR" dirty="0" err="1" smtClean="0"/>
              <a:t>Ahzab</a:t>
            </a:r>
            <a:r>
              <a:rPr lang="tr-TR" dirty="0" smtClean="0"/>
              <a:t> suresi 21)</a:t>
            </a:r>
            <a:endParaRPr lang="tr-TR" dirty="0"/>
          </a:p>
        </p:txBody>
      </p:sp>
    </p:spTree>
    <p:extLst>
      <p:ext uri="{BB962C8B-B14F-4D97-AF65-F5344CB8AC3E}">
        <p14:creationId xmlns:p14="http://schemas.microsoft.com/office/powerpoint/2010/main" val="3136218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70000" lnSpcReduction="20000"/>
          </a:bodyPr>
          <a:lstStyle/>
          <a:p>
            <a:r>
              <a:rPr lang="tr-TR" sz="4400" dirty="0" smtClean="0">
                <a:latin typeface="Arial Black" pitchFamily="34" charset="0"/>
              </a:rPr>
              <a:t>DUALAR EFENDİMİZ SAV’DEN</a:t>
            </a:r>
          </a:p>
          <a:p>
            <a:r>
              <a:rPr lang="tr-TR" sz="4400" dirty="0" smtClean="0">
                <a:latin typeface="Arial Black" pitchFamily="34" charset="0"/>
              </a:rPr>
              <a:t>Allah’ım </a:t>
            </a:r>
            <a:r>
              <a:rPr lang="tr-TR" sz="4400" dirty="0">
                <a:latin typeface="Arial Black" pitchFamily="34" charset="0"/>
              </a:rPr>
              <a:t>acizlikten, tembellikten, cimrilikten, maddi ve manevi çöküntüden, kabir azabından, hayatın ve ölümün fitnesinde sana sığınırım.</a:t>
            </a:r>
          </a:p>
          <a:p>
            <a:r>
              <a:rPr lang="tr-TR" sz="4400" dirty="0">
                <a:latin typeface="Arial Black" pitchFamily="34" charset="0"/>
              </a:rPr>
              <a:t>Allah’ım açlıktan, fakirlikten, zilletten. Zulmetten ve zulme uğramaktan sana sığınıyorum.</a:t>
            </a:r>
          </a:p>
          <a:p>
            <a:r>
              <a:rPr lang="tr-TR" sz="4400" dirty="0">
                <a:latin typeface="Arial Black" pitchFamily="34" charset="0"/>
              </a:rPr>
              <a:t>Allah’ım yaptığım ve yapamadığım şeylerin şerrinden sana sığınırım.</a:t>
            </a:r>
          </a:p>
          <a:p>
            <a:r>
              <a:rPr lang="tr-TR" sz="4400" dirty="0">
                <a:latin typeface="Arial Black" pitchFamily="34" charset="0"/>
              </a:rPr>
              <a:t>Allah’ım senin gazabından sana sığınırım.(Süneni </a:t>
            </a:r>
            <a:r>
              <a:rPr lang="tr-TR" sz="4400" dirty="0" err="1">
                <a:latin typeface="Arial Black" pitchFamily="34" charset="0"/>
              </a:rPr>
              <a:t>N</a:t>
            </a:r>
            <a:r>
              <a:rPr lang="tr-TR" sz="4400" dirty="0" err="1" smtClean="0">
                <a:latin typeface="Arial Black" pitchFamily="34" charset="0"/>
              </a:rPr>
              <a:t>esai’den</a:t>
            </a:r>
            <a:r>
              <a:rPr lang="tr-TR" sz="4400" dirty="0" smtClean="0">
                <a:latin typeface="Arial Black" pitchFamily="34" charset="0"/>
              </a:rPr>
              <a:t>)</a:t>
            </a:r>
          </a:p>
          <a:p>
            <a:r>
              <a:rPr lang="tr-TR" sz="3400" dirty="0" smtClean="0">
                <a:solidFill>
                  <a:schemeClr val="tx1">
                    <a:lumMod val="50000"/>
                    <a:lumOff val="50000"/>
                  </a:schemeClr>
                </a:solidFill>
                <a:latin typeface="Arial Black" pitchFamily="34" charset="0"/>
              </a:rPr>
              <a:t>(Not: Bu sunum vaaz Diyanet Kuran Meali ve çok çeşitli kaynaklardan faydalanarak hazırlanmıştır.)</a:t>
            </a:r>
            <a:endParaRPr lang="tr-TR" sz="3400" dirty="0">
              <a:solidFill>
                <a:schemeClr val="tx1">
                  <a:lumMod val="50000"/>
                  <a:lumOff val="50000"/>
                </a:schemeClr>
              </a:solidFill>
              <a:latin typeface="Arial Black" pitchFamily="34" charset="0"/>
            </a:endParaRPr>
          </a:p>
          <a:p>
            <a:endParaRPr lang="tr-TR" dirty="0"/>
          </a:p>
        </p:txBody>
      </p:sp>
    </p:spTree>
    <p:extLst>
      <p:ext uri="{BB962C8B-B14F-4D97-AF65-F5344CB8AC3E}">
        <p14:creationId xmlns:p14="http://schemas.microsoft.com/office/powerpoint/2010/main" val="197231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58" y="0"/>
            <a:ext cx="9003138" cy="6746851"/>
          </a:xfrm>
        </p:spPr>
        <p:txBody>
          <a:bodyPr>
            <a:normAutofit fontScale="92500" lnSpcReduction="20000"/>
          </a:bodyPr>
          <a:lstStyle/>
          <a:p>
            <a:r>
              <a:rPr lang="tr-TR" sz="6600" dirty="0" smtClean="0">
                <a:latin typeface="Arial Black" pitchFamily="34" charset="0"/>
              </a:rPr>
              <a:t>HZ MUHAMMED SAV EFENDİMİZİ SEVMEK O’NUN GİBİ YAŞAMAYA ÇALIŞMAKLA OLUR. </a:t>
            </a:r>
          </a:p>
          <a:p>
            <a:r>
              <a:rPr lang="tr-TR" sz="6600" dirty="0" smtClean="0">
                <a:solidFill>
                  <a:srgbClr val="00B050"/>
                </a:solidFill>
                <a:latin typeface="Arial Black" pitchFamily="34" charset="0"/>
              </a:rPr>
              <a:t>EFENDİMİZ SAV SEVMEK FARZDIR. </a:t>
            </a:r>
            <a:endParaRPr lang="tr-TR" sz="6600" dirty="0">
              <a:solidFill>
                <a:srgbClr val="00B050"/>
              </a:solidFill>
              <a:latin typeface="Arial Black" pitchFamily="34" charset="0"/>
            </a:endParaRPr>
          </a:p>
        </p:txBody>
      </p:sp>
    </p:spTree>
    <p:extLst>
      <p:ext uri="{BB962C8B-B14F-4D97-AF65-F5344CB8AC3E}">
        <p14:creationId xmlns:p14="http://schemas.microsoft.com/office/powerpoint/2010/main" val="3904473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62500" lnSpcReduction="20000"/>
          </a:bodyPr>
          <a:lstStyle/>
          <a:p>
            <a:r>
              <a:rPr lang="tr-TR" sz="8600" dirty="0" smtClean="0">
                <a:solidFill>
                  <a:srgbClr val="00B050"/>
                </a:solidFill>
                <a:latin typeface="Arial Black" pitchFamily="34" charset="0"/>
              </a:rPr>
              <a:t>SÜNNET NEDİR?</a:t>
            </a:r>
          </a:p>
          <a:p>
            <a:r>
              <a:rPr lang="tr-TR" dirty="0" smtClean="0">
                <a:solidFill>
                  <a:srgbClr val="FF0000"/>
                </a:solidFill>
                <a:latin typeface="Arial Black" pitchFamily="34" charset="0"/>
              </a:rPr>
              <a:t>Sözlükte</a:t>
            </a:r>
            <a:r>
              <a:rPr lang="tr-TR" dirty="0" smtClean="0">
                <a:latin typeface="Arial Black" pitchFamily="34" charset="0"/>
              </a:rPr>
              <a:t> </a:t>
            </a:r>
            <a:r>
              <a:rPr lang="tr-TR" dirty="0">
                <a:latin typeface="Arial Black" pitchFamily="34" charset="0"/>
              </a:rPr>
              <a:t>"iyi ya da kötü tutulan yol, gidişat, davranış, hüküm, adet, kanun" gibi anlamlara gelen sünnet, (çoğulu sünen) </a:t>
            </a:r>
            <a:r>
              <a:rPr lang="tr-TR" dirty="0" err="1" smtClean="0">
                <a:latin typeface="Arial Black" pitchFamily="34" charset="0"/>
              </a:rPr>
              <a:t>dir</a:t>
            </a:r>
            <a:r>
              <a:rPr lang="tr-TR" dirty="0" smtClean="0">
                <a:latin typeface="Arial Black" pitchFamily="34" charset="0"/>
              </a:rPr>
              <a:t>.</a:t>
            </a:r>
          </a:p>
          <a:p>
            <a:r>
              <a:rPr lang="tr-TR" dirty="0" smtClean="0">
                <a:solidFill>
                  <a:srgbClr val="FF0000"/>
                </a:solidFill>
                <a:latin typeface="Arial Black" pitchFamily="34" charset="0"/>
              </a:rPr>
              <a:t>ıstılahta</a:t>
            </a:r>
            <a:r>
              <a:rPr lang="tr-TR" dirty="0">
                <a:solidFill>
                  <a:srgbClr val="FF0000"/>
                </a:solidFill>
                <a:latin typeface="Arial Black" pitchFamily="34" charset="0"/>
              </a:rPr>
              <a:t>,</a:t>
            </a:r>
            <a:r>
              <a:rPr lang="tr-TR" dirty="0">
                <a:latin typeface="Arial Black" pitchFamily="34" charset="0"/>
              </a:rPr>
              <a:t> Hz. Peygamberden sâdır olan söz, fiil ve takrirlerle, O'na ait sıfatlara denir. Bu manada sünnet, hadis-i nebevî ile eş anlamlıdır. </a:t>
            </a:r>
            <a:endParaRPr lang="tr-TR" dirty="0" smtClean="0">
              <a:latin typeface="Arial Black" pitchFamily="34" charset="0"/>
            </a:endParaRPr>
          </a:p>
          <a:p>
            <a:r>
              <a:rPr lang="tr-TR" dirty="0" smtClean="0">
                <a:solidFill>
                  <a:srgbClr val="FF0000"/>
                </a:solidFill>
                <a:latin typeface="Arial Black" pitchFamily="34" charset="0"/>
              </a:rPr>
              <a:t>Bir </a:t>
            </a:r>
            <a:r>
              <a:rPr lang="tr-TR" dirty="0">
                <a:solidFill>
                  <a:srgbClr val="FF0000"/>
                </a:solidFill>
                <a:latin typeface="Arial Black" pitchFamily="34" charset="0"/>
              </a:rPr>
              <a:t>fıkıh terimi olarak sünnet</a:t>
            </a:r>
            <a:r>
              <a:rPr lang="tr-TR" dirty="0">
                <a:latin typeface="Arial Black" pitchFamily="34" charset="0"/>
              </a:rPr>
              <a:t>, farz ya da </a:t>
            </a:r>
            <a:r>
              <a:rPr lang="tr-TR" dirty="0" err="1">
                <a:latin typeface="Arial Black" pitchFamily="34" charset="0"/>
              </a:rPr>
              <a:t>vacib</a:t>
            </a:r>
            <a:r>
              <a:rPr lang="tr-TR" dirty="0">
                <a:latin typeface="Arial Black" pitchFamily="34" charset="0"/>
              </a:rPr>
              <a:t> kabilinden olmaksızın, Hz. Peygamberden </a:t>
            </a:r>
            <a:r>
              <a:rPr lang="tr-TR" dirty="0" err="1">
                <a:latin typeface="Arial Black" pitchFamily="34" charset="0"/>
              </a:rPr>
              <a:t>naklolunan</a:t>
            </a:r>
            <a:r>
              <a:rPr lang="tr-TR" dirty="0">
                <a:latin typeface="Arial Black" pitchFamily="34" charset="0"/>
              </a:rPr>
              <a:t> nafile ibadetlerdir</a:t>
            </a:r>
            <a:r>
              <a:rPr lang="tr-TR" dirty="0" smtClean="0">
                <a:latin typeface="Arial Black" pitchFamily="34" charset="0"/>
              </a:rPr>
              <a:t>. Fıkıh </a:t>
            </a:r>
            <a:r>
              <a:rPr lang="tr-TR" dirty="0">
                <a:latin typeface="Arial Black" pitchFamily="34" charset="0"/>
              </a:rPr>
              <a:t>usulünde sünnet, </a:t>
            </a:r>
            <a:r>
              <a:rPr lang="tr-TR" dirty="0" err="1">
                <a:latin typeface="Arial Black" pitchFamily="34" charset="0"/>
              </a:rPr>
              <a:t>Kur'ân'dan</a:t>
            </a:r>
            <a:r>
              <a:rPr lang="tr-TR" dirty="0">
                <a:latin typeface="Arial Black" pitchFamily="34" charset="0"/>
              </a:rPr>
              <a:t> sonra </a:t>
            </a:r>
            <a:r>
              <a:rPr lang="tr-TR" dirty="0" err="1">
                <a:latin typeface="Arial Black" pitchFamily="34" charset="0"/>
              </a:rPr>
              <a:t>şerî</a:t>
            </a:r>
            <a:r>
              <a:rPr lang="tr-TR" dirty="0">
                <a:latin typeface="Arial Black" pitchFamily="34" charset="0"/>
              </a:rPr>
              <a:t> delillerin ikincisi olup, Hz. Peygamberin söz, fiil ve takrirleridir. </a:t>
            </a:r>
            <a:endParaRPr lang="tr-TR" dirty="0" smtClean="0">
              <a:latin typeface="Arial Black" pitchFamily="34" charset="0"/>
            </a:endParaRPr>
          </a:p>
          <a:p>
            <a:r>
              <a:rPr lang="tr-TR" dirty="0" smtClean="0">
                <a:solidFill>
                  <a:srgbClr val="FF0000"/>
                </a:solidFill>
                <a:latin typeface="Arial Black" pitchFamily="34" charset="0"/>
              </a:rPr>
              <a:t>Kelâm </a:t>
            </a:r>
            <a:r>
              <a:rPr lang="tr-TR" dirty="0">
                <a:solidFill>
                  <a:srgbClr val="FF0000"/>
                </a:solidFill>
                <a:latin typeface="Arial Black" pitchFamily="34" charset="0"/>
              </a:rPr>
              <a:t>bilim dalında sünnet</a:t>
            </a:r>
            <a:r>
              <a:rPr lang="tr-TR" dirty="0">
                <a:latin typeface="Arial Black" pitchFamily="34" charset="0"/>
              </a:rPr>
              <a:t>, </a:t>
            </a:r>
            <a:r>
              <a:rPr lang="tr-TR" dirty="0" err="1">
                <a:latin typeface="Arial Black" pitchFamily="34" charset="0"/>
              </a:rPr>
              <a:t>bid'atın</a:t>
            </a:r>
            <a:r>
              <a:rPr lang="tr-TR" dirty="0">
                <a:latin typeface="Arial Black" pitchFamily="34" charset="0"/>
              </a:rPr>
              <a:t> karşıtı olup, Hz. Peygamberin düşünce ve davranışlarına uygun bir hayat tarzı olarak tanımlanmıştır. </a:t>
            </a:r>
            <a:endParaRPr lang="tr-TR" dirty="0" smtClean="0">
              <a:latin typeface="Arial Black" pitchFamily="34" charset="0"/>
            </a:endParaRPr>
          </a:p>
          <a:p>
            <a:r>
              <a:rPr lang="tr-TR" dirty="0" smtClean="0">
                <a:solidFill>
                  <a:srgbClr val="FF0000"/>
                </a:solidFill>
                <a:latin typeface="Arial Black" pitchFamily="34" charset="0"/>
              </a:rPr>
              <a:t>Gerek </a:t>
            </a:r>
            <a:r>
              <a:rPr lang="tr-TR" dirty="0">
                <a:solidFill>
                  <a:srgbClr val="FF0000"/>
                </a:solidFill>
                <a:latin typeface="Arial Black" pitchFamily="34" charset="0"/>
              </a:rPr>
              <a:t>hadisçilere, gerekse fıkıh usulü âlimlerine göre sünnet, üç bölümde ele alınmıştır: </a:t>
            </a:r>
            <a:endParaRPr lang="tr-TR" dirty="0" smtClean="0">
              <a:solidFill>
                <a:srgbClr val="FF0000"/>
              </a:solidFill>
              <a:latin typeface="Arial Black" pitchFamily="34" charset="0"/>
            </a:endParaRPr>
          </a:p>
          <a:p>
            <a:r>
              <a:rPr lang="tr-TR" dirty="0" smtClean="0">
                <a:solidFill>
                  <a:srgbClr val="FF0000"/>
                </a:solidFill>
                <a:latin typeface="Arial Black" pitchFamily="34" charset="0"/>
              </a:rPr>
              <a:t>a</a:t>
            </a:r>
            <a:r>
              <a:rPr lang="tr-TR" dirty="0">
                <a:solidFill>
                  <a:srgbClr val="FF0000"/>
                </a:solidFill>
                <a:latin typeface="Arial Black" pitchFamily="34" charset="0"/>
              </a:rPr>
              <a:t>) Kavli Sünnet</a:t>
            </a:r>
            <a:r>
              <a:rPr lang="tr-TR" dirty="0">
                <a:latin typeface="Arial Black" pitchFamily="34" charset="0"/>
              </a:rPr>
              <a:t>: Hz. Peygamberin herhangi bir konu hakkında sözlü olarak yaptığı açıklamalardır. </a:t>
            </a:r>
            <a:endParaRPr lang="tr-TR" dirty="0" smtClean="0">
              <a:latin typeface="Arial Black" pitchFamily="34" charset="0"/>
            </a:endParaRPr>
          </a:p>
          <a:p>
            <a:r>
              <a:rPr lang="tr-TR" dirty="0" smtClean="0">
                <a:solidFill>
                  <a:srgbClr val="FF0000"/>
                </a:solidFill>
                <a:latin typeface="Arial Black" pitchFamily="34" charset="0"/>
              </a:rPr>
              <a:t>b</a:t>
            </a:r>
            <a:r>
              <a:rPr lang="tr-TR" dirty="0">
                <a:solidFill>
                  <a:srgbClr val="FF0000"/>
                </a:solidFill>
                <a:latin typeface="Arial Black" pitchFamily="34" charset="0"/>
              </a:rPr>
              <a:t>) Fiili Sünnet: </a:t>
            </a:r>
            <a:r>
              <a:rPr lang="tr-TR" dirty="0">
                <a:latin typeface="Arial Black" pitchFamily="34" charset="0"/>
              </a:rPr>
              <a:t>Hz. Peygamberin herhangi bir konudaki fiillerinin, sahabe tarafından görülüp nakledildiği haberlerdir. </a:t>
            </a:r>
            <a:endParaRPr lang="tr-TR" dirty="0" smtClean="0">
              <a:latin typeface="Arial Black" pitchFamily="34" charset="0"/>
            </a:endParaRPr>
          </a:p>
          <a:p>
            <a:r>
              <a:rPr lang="tr-TR" dirty="0" smtClean="0">
                <a:solidFill>
                  <a:srgbClr val="FF0000"/>
                </a:solidFill>
                <a:latin typeface="Arial Black" pitchFamily="34" charset="0"/>
              </a:rPr>
              <a:t>c</a:t>
            </a:r>
            <a:r>
              <a:rPr lang="tr-TR" dirty="0">
                <a:solidFill>
                  <a:srgbClr val="FF0000"/>
                </a:solidFill>
                <a:latin typeface="Arial Black" pitchFamily="34" charset="0"/>
              </a:rPr>
              <a:t>) </a:t>
            </a:r>
            <a:r>
              <a:rPr lang="tr-TR" dirty="0" err="1">
                <a:solidFill>
                  <a:srgbClr val="FF0000"/>
                </a:solidFill>
                <a:latin typeface="Arial Black" pitchFamily="34" charset="0"/>
              </a:rPr>
              <a:t>Takrirî</a:t>
            </a:r>
            <a:r>
              <a:rPr lang="tr-TR" dirty="0">
                <a:solidFill>
                  <a:srgbClr val="FF0000"/>
                </a:solidFill>
                <a:latin typeface="Arial Black" pitchFamily="34" charset="0"/>
              </a:rPr>
              <a:t> Sünnet: </a:t>
            </a:r>
            <a:r>
              <a:rPr lang="tr-TR" dirty="0">
                <a:latin typeface="Arial Black" pitchFamily="34" charset="0"/>
              </a:rPr>
              <a:t>Hz. Peygamberin, huzurunda sahabe tarafından söylenen sözleri ya da işlenen fiilleri reddetmeyip susması, onaylaması veya güzel karşılamasıyla oluşan </a:t>
            </a:r>
            <a:r>
              <a:rPr lang="tr-TR" dirty="0" smtClean="0">
                <a:latin typeface="Arial Black" pitchFamily="34" charset="0"/>
              </a:rPr>
              <a:t>sünnettir.( Dini kavramlar sözlüğü, diyanet)</a:t>
            </a:r>
            <a:endParaRPr lang="tr-TR" dirty="0">
              <a:latin typeface="Arial Black" pitchFamily="34" charset="0"/>
            </a:endParaRPr>
          </a:p>
        </p:txBody>
      </p:sp>
    </p:spTree>
    <p:extLst>
      <p:ext uri="{BB962C8B-B14F-4D97-AF65-F5344CB8AC3E}">
        <p14:creationId xmlns:p14="http://schemas.microsoft.com/office/powerpoint/2010/main" val="200464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552728"/>
          </a:xfrm>
        </p:spPr>
        <p:txBody>
          <a:bodyPr>
            <a:normAutofit fontScale="92500"/>
          </a:bodyPr>
          <a:lstStyle/>
          <a:p>
            <a:r>
              <a:rPr lang="tr-TR" sz="9600" dirty="0">
                <a:solidFill>
                  <a:srgbClr val="00B050"/>
                </a:solidFill>
                <a:latin typeface="Arial Black" pitchFamily="34" charset="0"/>
              </a:rPr>
              <a:t>EFENDİMİZİN (SAV) AHLAKİ SÜNNETLERİ</a:t>
            </a:r>
          </a:p>
          <a:p>
            <a:endParaRPr lang="tr-TR" dirty="0"/>
          </a:p>
        </p:txBody>
      </p:sp>
    </p:spTree>
    <p:extLst>
      <p:ext uri="{BB962C8B-B14F-4D97-AF65-F5344CB8AC3E}">
        <p14:creationId xmlns:p14="http://schemas.microsoft.com/office/powerpoint/2010/main" val="2569946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a:bodyPr>
          <a:lstStyle/>
          <a:p>
            <a:pPr marL="0" indent="0">
              <a:buNone/>
            </a:pPr>
            <a:r>
              <a:rPr lang="tr-TR" sz="5400" dirty="0" smtClean="0">
                <a:latin typeface="Arial Black" pitchFamily="34" charset="0"/>
              </a:rPr>
              <a:t>1)Efendimiz son derece tevazu sahibi idi. Bir topluluğa geldiğinde boş bulduğu yere oturur, üst tarafa geçmezlerdi.</a:t>
            </a:r>
          </a:p>
          <a:p>
            <a:pPr marL="0" indent="0">
              <a:buNone/>
            </a:pPr>
            <a:r>
              <a:rPr lang="tr-TR" sz="5400" dirty="0" smtClean="0">
                <a:latin typeface="Arial Black" pitchFamily="34" charset="0"/>
              </a:rPr>
              <a:t>    </a:t>
            </a:r>
            <a:r>
              <a:rPr lang="tr-TR" sz="5400" dirty="0" smtClean="0">
                <a:solidFill>
                  <a:srgbClr val="FF0000"/>
                </a:solidFill>
                <a:latin typeface="Arial Black" pitchFamily="34" charset="0"/>
              </a:rPr>
              <a:t>-Acaba Efendimizin mütevaziliğine benzer bir hal bizde var mı? </a:t>
            </a:r>
            <a:endParaRPr lang="tr-TR" sz="5400" dirty="0">
              <a:solidFill>
                <a:srgbClr val="FF0000"/>
              </a:solidFill>
            </a:endParaRPr>
          </a:p>
        </p:txBody>
      </p:sp>
    </p:spTree>
    <p:extLst>
      <p:ext uri="{BB962C8B-B14F-4D97-AF65-F5344CB8AC3E}">
        <p14:creationId xmlns:p14="http://schemas.microsoft.com/office/powerpoint/2010/main" val="4010133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624736"/>
          </a:xfrm>
        </p:spPr>
        <p:txBody>
          <a:bodyPr>
            <a:noAutofit/>
          </a:bodyPr>
          <a:lstStyle/>
          <a:p>
            <a:pPr marL="0" indent="0">
              <a:buNone/>
            </a:pPr>
            <a:r>
              <a:rPr lang="tr-TR" sz="6000" dirty="0" smtClean="0">
                <a:latin typeface="Arial Black" pitchFamily="34" charset="0"/>
              </a:rPr>
              <a:t>2) Efendimiz (sav)’in rahmet ve merhameti çok genişti.</a:t>
            </a:r>
          </a:p>
          <a:p>
            <a:pPr marL="0" indent="0">
              <a:buNone/>
            </a:pPr>
            <a:r>
              <a:rPr lang="tr-TR" sz="6000" dirty="0">
                <a:latin typeface="Arial Black" pitchFamily="34" charset="0"/>
              </a:rPr>
              <a:t> </a:t>
            </a:r>
            <a:r>
              <a:rPr lang="tr-TR" sz="6000" dirty="0" smtClean="0">
                <a:solidFill>
                  <a:srgbClr val="FF0000"/>
                </a:solidFill>
                <a:latin typeface="Arial Black" pitchFamily="34" charset="0"/>
              </a:rPr>
              <a:t>-biz rahmet ve merhamet </a:t>
            </a:r>
            <a:r>
              <a:rPr lang="tr-TR" sz="6000" dirty="0" err="1" smtClean="0">
                <a:solidFill>
                  <a:srgbClr val="FF0000"/>
                </a:solidFill>
                <a:latin typeface="Arial Black" pitchFamily="34" charset="0"/>
              </a:rPr>
              <a:t>sahibimiyiz</a:t>
            </a:r>
            <a:r>
              <a:rPr lang="tr-TR" sz="6000" dirty="0" smtClean="0">
                <a:solidFill>
                  <a:srgbClr val="FF0000"/>
                </a:solidFill>
                <a:latin typeface="Arial Black" pitchFamily="34" charset="0"/>
              </a:rPr>
              <a:t>?</a:t>
            </a:r>
            <a:endParaRPr lang="tr-TR" sz="6000" dirty="0">
              <a:solidFill>
                <a:srgbClr val="FF0000"/>
              </a:solidFill>
              <a:latin typeface="Arial Black" pitchFamily="34" charset="0"/>
            </a:endParaRPr>
          </a:p>
        </p:txBody>
      </p:sp>
    </p:spTree>
    <p:extLst>
      <p:ext uri="{BB962C8B-B14F-4D97-AF65-F5344CB8AC3E}">
        <p14:creationId xmlns:p14="http://schemas.microsoft.com/office/powerpoint/2010/main" val="1713031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1869</Words>
  <Application>Microsoft Office PowerPoint</Application>
  <PresentationFormat>Ekran Gösterisi (4:3)</PresentationFormat>
  <Paragraphs>139</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57</cp:revision>
  <dcterms:created xsi:type="dcterms:W3CDTF">2014-05-30T13:33:46Z</dcterms:created>
  <dcterms:modified xsi:type="dcterms:W3CDTF">2014-06-22T19:50:40Z</dcterms:modified>
</cp:coreProperties>
</file>