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75" r:id="rId6"/>
    <p:sldId id="277" r:id="rId7"/>
    <p:sldId id="276" r:id="rId8"/>
    <p:sldId id="278" r:id="rId9"/>
    <p:sldId id="268" r:id="rId10"/>
    <p:sldId id="270" r:id="rId11"/>
    <p:sldId id="269" r:id="rId12"/>
    <p:sldId id="271" r:id="rId13"/>
    <p:sldId id="272" r:id="rId14"/>
    <p:sldId id="273" r:id="rId15"/>
    <p:sldId id="274" r:id="rId16"/>
    <p:sldId id="257" r:id="rId17"/>
    <p:sldId id="260" r:id="rId18"/>
    <p:sldId id="262" r:id="rId19"/>
    <p:sldId id="263" r:id="rId20"/>
    <p:sldId id="264" r:id="rId21"/>
    <p:sldId id="265" r:id="rId22"/>
    <p:sldId id="266" r:id="rId23"/>
    <p:sldId id="279" r:id="rId24"/>
    <p:sldId id="281" r:id="rId25"/>
    <p:sldId id="282" r:id="rId26"/>
    <p:sldId id="283" r:id="rId27"/>
    <p:sldId id="284" r:id="rId28"/>
    <p:sldId id="285" r:id="rId29"/>
    <p:sldId id="280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38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62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74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32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74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90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7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1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19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74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FB4E1-C26D-4DBF-B84A-5927FC214887}" type="datetimeFigureOut">
              <a:rPr lang="tr-TR" smtClean="0"/>
              <a:t>19.06.2014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5135-190F-4B31-8D47-3AEC783D4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3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9600" dirty="0" smtClean="0">
                <a:solidFill>
                  <a:srgbClr val="FF0000"/>
                </a:solidFill>
                <a:latin typeface="Arial Black" pitchFamily="34" charset="0"/>
              </a:rPr>
              <a:t>ZEKAT’IN</a:t>
            </a:r>
          </a:p>
          <a:p>
            <a:r>
              <a:rPr lang="tr-TR" sz="7200" dirty="0" smtClean="0">
                <a:solidFill>
                  <a:srgbClr val="00B050"/>
                </a:solidFill>
                <a:latin typeface="Arial Black" pitchFamily="34" charset="0"/>
              </a:rPr>
              <a:t>İLMİHAL BOYUTU</a:t>
            </a:r>
          </a:p>
          <a:p>
            <a:pPr algn="r"/>
            <a:endParaRPr lang="tr-TR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r"/>
            <a:r>
              <a:rPr lang="tr-TR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eminyavuzyigit@hotmail.com</a:t>
            </a:r>
          </a:p>
          <a:p>
            <a:pPr algn="r"/>
            <a:r>
              <a:rPr lang="tr-TR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UZMAN İMAM HATİP</a:t>
            </a:r>
          </a:p>
          <a:p>
            <a:pPr algn="r"/>
            <a:r>
              <a:rPr lang="tr-TR" dirty="0" smtClean="0">
                <a:solidFill>
                  <a:srgbClr val="002060"/>
                </a:solidFill>
                <a:latin typeface="Arial Black" pitchFamily="34" charset="0"/>
              </a:rPr>
              <a:t>BAŞAKŞEHİR MÜFTÜĞÜ</a:t>
            </a:r>
          </a:p>
          <a:p>
            <a:pPr algn="r"/>
            <a:r>
              <a:rPr lang="tr-TR" dirty="0" smtClean="0">
                <a:solidFill>
                  <a:srgbClr val="002060"/>
                </a:solidFill>
                <a:latin typeface="Arial Black" pitchFamily="34" charset="0"/>
              </a:rPr>
              <a:t>DOLAPDERE SAN. SİT. CAMİİ</a:t>
            </a:r>
          </a:p>
          <a:p>
            <a:pPr algn="r"/>
            <a:r>
              <a:rPr lang="tr-TR" dirty="0" smtClean="0">
                <a:solidFill>
                  <a:srgbClr val="002060"/>
                </a:solidFill>
                <a:latin typeface="Arial Black" pitchFamily="34" charset="0"/>
              </a:rPr>
              <a:t>BAŞAKŞEHİR-İSTANBUL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1043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  <a:latin typeface="Arial Black" pitchFamily="34" charset="0"/>
              </a:rPr>
              <a:t>2) Malda bulunması gereken şartlar.</a:t>
            </a:r>
          </a:p>
          <a:p>
            <a:r>
              <a:rPr lang="tr-TR" sz="4800" dirty="0">
                <a:latin typeface="Arial Black" pitchFamily="34" charset="0"/>
              </a:rPr>
              <a:t>a</a:t>
            </a:r>
            <a:r>
              <a:rPr lang="tr-TR" sz="4800" dirty="0" smtClean="0">
                <a:latin typeface="Arial Black" pitchFamily="34" charset="0"/>
              </a:rPr>
              <a:t>) Malın nisap miktarı olması.</a:t>
            </a:r>
          </a:p>
          <a:p>
            <a:r>
              <a:rPr lang="tr-TR" sz="4800" dirty="0">
                <a:latin typeface="Arial Black" pitchFamily="34" charset="0"/>
              </a:rPr>
              <a:t>b</a:t>
            </a:r>
            <a:r>
              <a:rPr lang="tr-TR" sz="4800" dirty="0" smtClean="0">
                <a:latin typeface="Arial Black" pitchFamily="34" charset="0"/>
              </a:rPr>
              <a:t>) Malın artıcı olması.</a:t>
            </a:r>
          </a:p>
          <a:p>
            <a:r>
              <a:rPr lang="tr-TR" sz="4800" dirty="0">
                <a:latin typeface="Arial Black" pitchFamily="34" charset="0"/>
              </a:rPr>
              <a:t>c</a:t>
            </a:r>
            <a:r>
              <a:rPr lang="tr-TR" sz="4800" dirty="0" smtClean="0">
                <a:latin typeface="Arial Black" pitchFamily="34" charset="0"/>
              </a:rPr>
              <a:t>) Nisap miktarı malın üzerinden bir kameri yıl geçmesi.</a:t>
            </a:r>
            <a:endParaRPr lang="tr-TR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475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3) Nisap miktarları ve verilmesi gereken zekat miktarları: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ALTIN </a:t>
            </a:r>
            <a:r>
              <a:rPr lang="tr-TR" dirty="0" smtClean="0">
                <a:latin typeface="Arial Black" pitchFamily="34" charset="0"/>
              </a:rPr>
              <a:t>:80.18gr (20 Miskal) bir gr altın zekat verilir.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GÜMÜŞ</a:t>
            </a:r>
            <a:r>
              <a:rPr lang="tr-TR" dirty="0">
                <a:latin typeface="Arial Black" pitchFamily="34" charset="0"/>
              </a:rPr>
              <a:t> </a:t>
            </a:r>
            <a:r>
              <a:rPr lang="tr-TR" dirty="0" smtClean="0">
                <a:latin typeface="Arial Black" pitchFamily="34" charset="0"/>
              </a:rPr>
              <a:t>:561 gr (200 dirhem)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PARA </a:t>
            </a:r>
            <a:r>
              <a:rPr lang="tr-TR" dirty="0" smtClean="0">
                <a:latin typeface="Arial Black" pitchFamily="34" charset="0"/>
              </a:rPr>
              <a:t>:Altın veya gümüş nisabı tutarında para %2,5 zekat verilir.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TİCARİ MAL </a:t>
            </a:r>
            <a:r>
              <a:rPr lang="tr-TR" dirty="0" smtClean="0">
                <a:latin typeface="Arial Black" pitchFamily="34" charset="0"/>
              </a:rPr>
              <a:t>:Altın ve gümüş nisabı değerinde mal %2,5 zekat verilir.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KOYUN KEÇİ </a:t>
            </a:r>
            <a:r>
              <a:rPr lang="tr-TR" dirty="0" smtClean="0">
                <a:latin typeface="Arial Black" pitchFamily="34" charset="0"/>
              </a:rPr>
              <a:t>:Kırk koyun veya keçide bir adet koyun veya keçi verilir.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SIĞIR</a:t>
            </a:r>
            <a:r>
              <a:rPr lang="tr-TR" dirty="0" smtClean="0">
                <a:latin typeface="Arial Black" pitchFamily="34" charset="0"/>
              </a:rPr>
              <a:t>: Otuz sığır. İki yaşına giren bir dana zekat verilir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DEVE</a:t>
            </a:r>
            <a:r>
              <a:rPr lang="tr-TR" dirty="0" smtClean="0">
                <a:latin typeface="Arial Black" pitchFamily="34" charset="0"/>
              </a:rPr>
              <a:t> :Beş devedir. Bir koyun verilir.</a:t>
            </a:r>
            <a:endParaRPr lang="tr-T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54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4) Asli ihtiyaçlardan fazlası olması</a:t>
            </a:r>
          </a:p>
          <a:p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İnsanların muhtaç oldukları temel ihtiyaçlara asli ihtiyaçlar(</a:t>
            </a:r>
            <a:r>
              <a:rPr lang="tr-TR" sz="3600" dirty="0" err="1" smtClean="0">
                <a:solidFill>
                  <a:srgbClr val="FF0000"/>
                </a:solidFill>
                <a:latin typeface="Arial Black" pitchFamily="34" charset="0"/>
              </a:rPr>
              <a:t>Havaici</a:t>
            </a:r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 Asliye) denir.</a:t>
            </a:r>
          </a:p>
          <a:p>
            <a:r>
              <a:rPr lang="tr-TR" sz="3600" dirty="0" smtClean="0">
                <a:latin typeface="Arial Black" pitchFamily="34" charset="0"/>
              </a:rPr>
              <a:t>Ev, ev eşyaları, giyim eşyaları, binek vasıtaları, ticaret için olmayan kitaplar, sanatkarların aletleri ve bir yıllık nafaka asli ihtiyaçlardır bunlara zekat verilmez. Bunların dışında kalan altın nisabını geçen mal veya paraya zekat verilir.</a:t>
            </a:r>
            <a:endParaRPr lang="tr-T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11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  <a:latin typeface="Arial Black" pitchFamily="34" charset="0"/>
              </a:rPr>
              <a:t>5) Zekatın sahih olmasının şartı</a:t>
            </a:r>
          </a:p>
          <a:p>
            <a:r>
              <a:rPr lang="tr-TR" sz="4800" dirty="0" smtClean="0">
                <a:latin typeface="Arial Black" pitchFamily="34" charset="0"/>
              </a:rPr>
              <a:t>Zekatın sahih olmasının şartı </a:t>
            </a:r>
            <a:r>
              <a:rPr lang="tr-TR" sz="4800" dirty="0" smtClean="0">
                <a:solidFill>
                  <a:srgbClr val="FF0000"/>
                </a:solidFill>
                <a:latin typeface="Arial Black" pitchFamily="34" charset="0"/>
              </a:rPr>
              <a:t>niyet</a:t>
            </a:r>
            <a:r>
              <a:rPr lang="tr-TR" sz="4800" dirty="0" smtClean="0">
                <a:latin typeface="Arial Black" pitchFamily="34" charset="0"/>
              </a:rPr>
              <a:t> etmektir.</a:t>
            </a:r>
          </a:p>
          <a:p>
            <a:r>
              <a:rPr lang="tr-TR" sz="4800" dirty="0" smtClean="0">
                <a:latin typeface="Arial Black" pitchFamily="34" charset="0"/>
              </a:rPr>
              <a:t>Niyet ister gizli ister aşikar olsun herhangi bir sakıncası bulunmamaktadır.</a:t>
            </a:r>
            <a:endParaRPr lang="tr-TR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30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6) Toprak ürünlerinin zekatı (ÖŞÜR)</a:t>
            </a:r>
          </a:p>
          <a:p>
            <a:r>
              <a:rPr lang="tr-TR" sz="3600" dirty="0" smtClean="0">
                <a:latin typeface="Arial Black" pitchFamily="34" charset="0"/>
              </a:rPr>
              <a:t>Buğday, arpa ve pirinç gibi tarım ürünleri ile karpuz, kavun, sebze ve meyvelerin hepsinden zekat verilir.</a:t>
            </a:r>
          </a:p>
          <a:p>
            <a:r>
              <a:rPr lang="tr-TR" sz="3600" dirty="0" smtClean="0">
                <a:latin typeface="Arial Black" pitchFamily="34" charset="0"/>
              </a:rPr>
              <a:t>Yıl </a:t>
            </a:r>
            <a:r>
              <a:rPr lang="tr-TR" sz="3600" dirty="0">
                <a:latin typeface="Arial Black" pitchFamily="34" charset="0"/>
              </a:rPr>
              <a:t>g</a:t>
            </a:r>
            <a:r>
              <a:rPr lang="tr-TR" sz="3600" dirty="0" smtClean="0">
                <a:latin typeface="Arial Black" pitchFamily="34" charset="0"/>
              </a:rPr>
              <a:t>eçme şartı bulunmaz.</a:t>
            </a:r>
          </a:p>
          <a:p>
            <a:r>
              <a:rPr lang="tr-TR" sz="3600" dirty="0" smtClean="0">
                <a:latin typeface="Arial Black" pitchFamily="34" charset="0"/>
              </a:rPr>
              <a:t>Tabi yollardan sulanıyorsa 10/1(Onda bir) zekat verilir.</a:t>
            </a:r>
          </a:p>
          <a:p>
            <a:r>
              <a:rPr lang="tr-TR" sz="3600" dirty="0" smtClean="0">
                <a:latin typeface="Arial Black" pitchFamily="34" charset="0"/>
              </a:rPr>
              <a:t>Elle sulama yapılıyorsa yani kişi tarlasını kendisi suluyorsa 20/1(Yirmide bir) zekat verir.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609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7) Alacakların zekatı</a:t>
            </a:r>
          </a:p>
          <a:p>
            <a:r>
              <a:rPr lang="tr-TR" dirty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) Kuvvetli </a:t>
            </a:r>
            <a:r>
              <a:rPr lang="tr-TR" dirty="0" err="1" smtClean="0">
                <a:solidFill>
                  <a:srgbClr val="FF0000"/>
                </a:solidFill>
                <a:latin typeface="Arial Black" pitchFamily="34" charset="0"/>
              </a:rPr>
              <a:t>Allacak</a:t>
            </a:r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: </a:t>
            </a:r>
            <a:r>
              <a:rPr lang="tr-TR" dirty="0" smtClean="0">
                <a:latin typeface="Arial Black" pitchFamily="34" charset="0"/>
              </a:rPr>
              <a:t>Ödünç olarak verilen paralar ile ticaret mallarının bedeli olan alacaklar. Bunlar tahsil edildikleri zaman zekatı hemen verilir.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b) Orta Dereceli Alacak: </a:t>
            </a:r>
            <a:r>
              <a:rPr lang="tr-TR" dirty="0" smtClean="0">
                <a:latin typeface="Arial Black" pitchFamily="34" charset="0"/>
              </a:rPr>
              <a:t>Ticaret için olmayan mal karşılığı alacaklardır. Bunlar müşterinin eline geçtiği yıldan itibaren zekata tabi olur. Ancak nisap miktarına ulaşmamışsa zekat vermek gerekmez.</a:t>
            </a:r>
          </a:p>
          <a:p>
            <a:r>
              <a:rPr lang="tr-TR" dirty="0">
                <a:solidFill>
                  <a:srgbClr val="FF0000"/>
                </a:solidFill>
                <a:latin typeface="Arial Black" pitchFamily="34" charset="0"/>
              </a:rPr>
              <a:t>c</a:t>
            </a:r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) Zayıf Alacak: </a:t>
            </a:r>
            <a:r>
              <a:rPr lang="tr-TR" dirty="0" smtClean="0">
                <a:latin typeface="Arial Black" pitchFamily="34" charset="0"/>
              </a:rPr>
              <a:t>Bir mal karşılığı olmayan alacaklardır. Miras ve vasiyet malları gibi. Bunlarda nisap miktarına ulaşırsa ve üzerinden bir kameri yıl geçerse zekat verilir.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047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ZEKAT KİMLERE VERİLİR</a:t>
            </a:r>
          </a:p>
          <a:p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KURAN-I KERİMDE ALLLAH ŞÖYLE BUYURUYOR:</a:t>
            </a:r>
          </a:p>
          <a:p>
            <a:r>
              <a:rPr lang="ar-AE" dirty="0" smtClean="0">
                <a:latin typeface="Arial Black" pitchFamily="34" charset="0"/>
              </a:rPr>
              <a:t>اِنَّمَا الصَّدَقَاتُ لِلْفُقَرَاءِ وَالْمَسَاكٖينِ وَالْعَامِلٖينَ عَلَيْهَا وَالْمُؤَلَّفَةِ قُلُوبُهُمْ وَفِى الرِّقَابِ وَالْغَارِمٖينَ وَفٖى سَبٖيلِ اللّٰهِ وَابْنِ السَّبٖيلِ فَرٖيضَةً مِنَ اللّٰهِ وَاللّٰهُ عَلٖيمٌ حَكٖيمٌ</a:t>
            </a:r>
          </a:p>
          <a:p>
            <a:r>
              <a:rPr lang="tr-TR" dirty="0" smtClean="0">
                <a:latin typeface="Arial Black" pitchFamily="34" charset="0"/>
              </a:rPr>
              <a:t>«Sadakalar (zekâtlar), Allah'tan bir farz olarak ancak fakirler, düşkünler, zekât toplayan memurlar, kalpleri İslâm'a ısındırılacak olanlarla (özgürlüğüne kavuşturulacak) köleler, borçlular, Allah yolunda </a:t>
            </a:r>
            <a:r>
              <a:rPr lang="tr-TR" dirty="0" err="1" smtClean="0">
                <a:latin typeface="Arial Black" pitchFamily="34" charset="0"/>
              </a:rPr>
              <a:t>cihad</a:t>
            </a:r>
            <a:r>
              <a:rPr lang="tr-TR" dirty="0" smtClean="0">
                <a:latin typeface="Arial Black" pitchFamily="34" charset="0"/>
              </a:rPr>
              <a:t> edenler ve yolda kalmış yolcular içindir. Allah, hakkıyla bilendir, hüküm ve hikmet sahibidir.» </a:t>
            </a:r>
            <a:r>
              <a:rPr lang="tr-TR" dirty="0" smtClean="0"/>
              <a:t>(</a:t>
            </a:r>
            <a:r>
              <a:rPr lang="tr-TR" dirty="0" err="1" smtClean="0"/>
              <a:t>Tevbe</a:t>
            </a:r>
            <a:r>
              <a:rPr lang="tr-TR" dirty="0" smtClean="0"/>
              <a:t> suresi 60)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393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ZEKAT KİMLERE VERİLİR TEVBE SURESİ 60. AYETTE ZİKREDİLEN MADDELER HALİNDE ŞÖYLE SIRALAYABİLİRİZ:</a:t>
            </a:r>
          </a:p>
          <a:p>
            <a:r>
              <a:rPr lang="tr-TR" dirty="0" smtClean="0">
                <a:latin typeface="Arial Black" pitchFamily="34" charset="0"/>
              </a:rPr>
              <a:t>1) FAKİRLERE</a:t>
            </a:r>
          </a:p>
          <a:p>
            <a:r>
              <a:rPr lang="tr-TR" dirty="0" smtClean="0">
                <a:latin typeface="Arial Black" pitchFamily="34" charset="0"/>
              </a:rPr>
              <a:t>2) DÜŞKÜNLERE</a:t>
            </a:r>
          </a:p>
          <a:p>
            <a:r>
              <a:rPr lang="tr-TR" dirty="0" smtClean="0">
                <a:latin typeface="Arial Black" pitchFamily="34" charset="0"/>
              </a:rPr>
              <a:t>3) ZEKAT TOPLAYAN MEMURLARA</a:t>
            </a:r>
          </a:p>
          <a:p>
            <a:r>
              <a:rPr lang="tr-TR" dirty="0" smtClean="0">
                <a:latin typeface="Arial Black" pitchFamily="34" charset="0"/>
              </a:rPr>
              <a:t>4) KALPLERİ İSLAMA ISINDIRILACAK    OLANLARA</a:t>
            </a:r>
          </a:p>
          <a:p>
            <a:r>
              <a:rPr lang="tr-TR" dirty="0" smtClean="0">
                <a:latin typeface="Arial Black" pitchFamily="34" charset="0"/>
              </a:rPr>
              <a:t>5) KÖLELERE</a:t>
            </a:r>
          </a:p>
          <a:p>
            <a:r>
              <a:rPr lang="tr-TR" dirty="0" smtClean="0">
                <a:latin typeface="Arial Black" pitchFamily="34" charset="0"/>
              </a:rPr>
              <a:t>6) BORÇLULARA</a:t>
            </a:r>
          </a:p>
          <a:p>
            <a:r>
              <a:rPr lang="tr-TR" dirty="0" smtClean="0">
                <a:latin typeface="Arial Black" pitchFamily="34" charset="0"/>
              </a:rPr>
              <a:t>7) ALLAH YOLUNDA CİHAT EDENLERE</a:t>
            </a:r>
          </a:p>
          <a:p>
            <a:r>
              <a:rPr lang="tr-TR" dirty="0" smtClean="0">
                <a:latin typeface="Arial Black" pitchFamily="34" charset="0"/>
              </a:rPr>
              <a:t>8) YOLDA KALMIŞ OLANLARA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0614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Yoksullara zekât verilirken şu sırayı gözetmek daha çok sevaptır. 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Fakir olan: </a:t>
            </a:r>
          </a:p>
          <a:p>
            <a:r>
              <a:rPr lang="tr-TR" dirty="0" smtClean="0">
                <a:latin typeface="Arial Black" pitchFamily="34" charset="0"/>
              </a:rPr>
              <a:t>1-) Kardeşler, </a:t>
            </a:r>
          </a:p>
          <a:p>
            <a:r>
              <a:rPr lang="tr-TR" dirty="0" smtClean="0">
                <a:latin typeface="Arial Black" pitchFamily="34" charset="0"/>
              </a:rPr>
              <a:t>2-) Kardeş çocukları, </a:t>
            </a:r>
          </a:p>
          <a:p>
            <a:r>
              <a:rPr lang="tr-TR" dirty="0" smtClean="0">
                <a:latin typeface="Arial Black" pitchFamily="34" charset="0"/>
              </a:rPr>
              <a:t>3-) Amca, hala, dayı ve teyzeler, </a:t>
            </a:r>
          </a:p>
          <a:p>
            <a:r>
              <a:rPr lang="tr-TR" dirty="0" smtClean="0">
                <a:latin typeface="Arial Black" pitchFamily="34" charset="0"/>
              </a:rPr>
              <a:t>4-) Bunların çocukları, </a:t>
            </a:r>
          </a:p>
          <a:p>
            <a:r>
              <a:rPr lang="tr-TR" dirty="0" smtClean="0">
                <a:latin typeface="Arial Black" pitchFamily="34" charset="0"/>
              </a:rPr>
              <a:t>5-) Diğer mahremler, </a:t>
            </a:r>
          </a:p>
          <a:p>
            <a:r>
              <a:rPr lang="tr-TR" dirty="0" smtClean="0">
                <a:latin typeface="Arial Black" pitchFamily="34" charset="0"/>
              </a:rPr>
              <a:t>6-) Komşular, meslektaşlar, </a:t>
            </a:r>
          </a:p>
          <a:p>
            <a:r>
              <a:rPr lang="tr-TR" dirty="0" smtClean="0">
                <a:latin typeface="Arial Black" pitchFamily="34" charset="0"/>
              </a:rPr>
              <a:t>7-) Zekât verecek kişinin bulunduğu köy ve şehir halkı.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2706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  <a:t>Peygamberimiz (SAV) şöyle buyuruyor: </a:t>
            </a:r>
          </a:p>
          <a:p>
            <a:r>
              <a:rPr lang="tr-TR" sz="4400" dirty="0" smtClean="0">
                <a:latin typeface="Arial Black" pitchFamily="34" charset="0"/>
              </a:rPr>
              <a:t>“Yoksula bir şey vermek sadakadır. Akrabadan olan yoksula sadaka vermenin ise iki ecri vardır. Birisi, sadaka ecri, diğeri de akrabaları görüp gözetme sevabıdır.”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496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ar-AE" sz="4000" b="1" dirty="0" smtClean="0">
                <a:latin typeface="Arial Black" pitchFamily="34" charset="0"/>
              </a:rPr>
              <a:t>بِسْمِ اللَّهِ الرَّحْمَنِ الرَّحِيمِ</a:t>
            </a:r>
            <a:endParaRPr lang="tr-TR" sz="4000" b="1" dirty="0" smtClean="0">
              <a:latin typeface="Arial Black" pitchFamily="34" charset="0"/>
            </a:endParaRPr>
          </a:p>
          <a:p>
            <a:r>
              <a:rPr lang="ar-AE" sz="4000" b="1" dirty="0" smtClean="0">
                <a:latin typeface="Arial Black" pitchFamily="34" charset="0"/>
              </a:rPr>
              <a:t>خُذْ مِنْ اَمْوَالِهِمْ صَدَقَةً تُطَهِّرُهُمْ وَتُزَكّٖيهِمْ بِهَا وَصَلِّ عَلَيْهِمْ اِنَّ صَلٰوتَكَ سَكَنٌ لَهُمْ وَاللّٰهُ سَمٖيعٌ عَلٖيمٌ</a:t>
            </a:r>
          </a:p>
          <a:p>
            <a:r>
              <a:rPr lang="tr-TR" sz="4000" b="1" dirty="0" smtClean="0">
                <a:latin typeface="Arial Black" pitchFamily="34" charset="0"/>
              </a:rPr>
              <a:t>«Onların mallarından, onları kendisiyle arındıracağın ve temizleyeceğin bir sadaka (zekât) al ve onlara dua et. Çünkü senin duan onlar için sükûnettir (Onların kalplerini yatıştırır.) Allah, hakkıyla işitendir, hakkıyla bilendir.» </a:t>
            </a:r>
            <a:r>
              <a:rPr lang="tr-TR" dirty="0" smtClean="0"/>
              <a:t>(</a:t>
            </a:r>
            <a:r>
              <a:rPr lang="tr-TR" dirty="0" err="1" smtClean="0"/>
              <a:t>Tevbe</a:t>
            </a:r>
            <a:r>
              <a:rPr lang="tr-TR" dirty="0" smtClean="0"/>
              <a:t> suresi 103)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0763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ZEKAT KİMLERE </a:t>
            </a:r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VERİLMEZ</a:t>
            </a:r>
            <a:endParaRPr lang="tr-TR" sz="3600" dirty="0" smtClean="0">
              <a:latin typeface="Arial Black" pitchFamily="34" charset="0"/>
            </a:endParaRPr>
          </a:p>
          <a:p>
            <a:r>
              <a:rPr lang="tr-TR" sz="3600" dirty="0" smtClean="0">
                <a:latin typeface="Arial Black" pitchFamily="34" charset="0"/>
              </a:rPr>
              <a:t>1) Anne-baba, büyük anne ve büyük baba.  </a:t>
            </a:r>
          </a:p>
          <a:p>
            <a:r>
              <a:rPr lang="tr-TR" sz="3600" dirty="0" smtClean="0">
                <a:latin typeface="Arial Black" pitchFamily="34" charset="0"/>
              </a:rPr>
              <a:t>2)Çocuklar ve torunlar. </a:t>
            </a:r>
          </a:p>
          <a:p>
            <a:r>
              <a:rPr lang="tr-TR" sz="3600" dirty="0" smtClean="0">
                <a:latin typeface="Arial Black" pitchFamily="34" charset="0"/>
              </a:rPr>
              <a:t>3)Karı-koca birbirine.</a:t>
            </a:r>
          </a:p>
          <a:p>
            <a:r>
              <a:rPr lang="tr-TR" sz="3600" dirty="0" smtClean="0">
                <a:latin typeface="Arial Black" pitchFamily="34" charset="0"/>
              </a:rPr>
              <a:t> 4)Zenginler, Müslüman </a:t>
            </a:r>
            <a:r>
              <a:rPr lang="tr-TR" sz="3600" dirty="0" smtClean="0">
                <a:latin typeface="Arial Black" pitchFamily="34" charset="0"/>
              </a:rPr>
              <a:t>olmayanlara. </a:t>
            </a:r>
            <a:r>
              <a:rPr lang="tr-TR" sz="3600" dirty="0" smtClean="0">
                <a:latin typeface="Arial Black" pitchFamily="34" charset="0"/>
              </a:rPr>
              <a:t>Müslüman olmayanlara sadaka verilirse de, zekât ancak Müslüman olan yoksullara verilir.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654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ZEKATI VERMEYENLERİN CEZASI</a:t>
            </a:r>
          </a:p>
          <a:p>
            <a:r>
              <a:rPr lang="tr-TR" dirty="0" smtClean="0">
                <a:latin typeface="Arial Black" pitchFamily="34" charset="0"/>
              </a:rPr>
              <a:t>Peygamber efendimiz (</a:t>
            </a:r>
            <a:r>
              <a:rPr lang="tr-TR" dirty="0" err="1" smtClean="0">
                <a:latin typeface="Arial Black" pitchFamily="34" charset="0"/>
              </a:rPr>
              <a:t>s.a.v</a:t>
            </a:r>
            <a:r>
              <a:rPr lang="tr-TR" dirty="0" smtClean="0">
                <a:latin typeface="Arial Black" pitchFamily="34" charset="0"/>
              </a:rPr>
              <a:t>) “Zekâtı verilmeyen mallar, </a:t>
            </a:r>
            <a:r>
              <a:rPr lang="tr-TR" b="1" dirty="0" smtClean="0">
                <a:latin typeface="Arial Black" pitchFamily="34" charset="0"/>
              </a:rPr>
              <a:t>ejderha olup sahibinin boynuna sarılır” buyurduktan sonra şu mealdeki ayet-i kerimeyi okudu:</a:t>
            </a:r>
          </a:p>
          <a:p>
            <a:r>
              <a:rPr lang="tr-TR" b="1" dirty="0" smtClean="0">
                <a:latin typeface="Arial Black" pitchFamily="34" charset="0"/>
              </a:rPr>
              <a:t> </a:t>
            </a:r>
            <a:r>
              <a:rPr lang="ar-AE" b="1" dirty="0" smtClean="0">
                <a:latin typeface="Arial Black" pitchFamily="34" charset="0"/>
              </a:rPr>
              <a:t>وَلاَ يَحْسَبَنَّ الَّذِينَ يَبْخَلُونَ بِمَا آتَاهُمُ اللّهُ مِن فَضْلِهِ هُوَ خَيْرًا لَّهُمْ بَلْ هُوَ شَرٌّ لَّهُمْ سَيُطَوَّقُونَ مَا بَخِلُواْ بِهِ يَوْمَ الْقِيَامَةِ وَلِلّهِ مِيرَاثُ السَّمَاوَاتِ وَالأَرْضِ وَاللّهُ بِمَا تَعْمَلُونَ خَبِيرٌ</a:t>
            </a:r>
          </a:p>
          <a:p>
            <a:r>
              <a:rPr lang="ar-AE" b="1" dirty="0" smtClean="0">
                <a:latin typeface="Arial Black" pitchFamily="34" charset="0"/>
              </a:rPr>
              <a:t>	“</a:t>
            </a:r>
            <a:r>
              <a:rPr lang="tr-TR" b="1" dirty="0" smtClean="0">
                <a:latin typeface="Arial Black" pitchFamily="34" charset="0"/>
              </a:rPr>
              <a:t>Allah’ın kendilerine lütfundan verdiği nimetlerde cimrilik edenler, bunun, kendileri için hayırlı olduğunu sanmasınlar. Hayır! O kendileri için bir şerdir. Cimrilik ettikleri şey kıyamet gününde boyunlarına dolanacaktır. Göklerin ve yerin mirası Allah’ındır. Allah yaptıklarınızdan hakkıyla haberdardır”. </a:t>
            </a:r>
            <a:r>
              <a:rPr lang="tr-TR" dirty="0" smtClean="0"/>
              <a:t>(Al-i İmran suresi 180)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4728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ZEKAT VERMEYENLERLE  İLGİLİ BİRKAÇ HADİS-İ ŞERİF</a:t>
            </a:r>
          </a:p>
          <a:p>
            <a:endParaRPr lang="tr-TR" dirty="0" smtClean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Zekât vermeyen toplumlar, kıtlıklara, bunalımlara maruz kalır.</a:t>
            </a:r>
          </a:p>
          <a:p>
            <a:r>
              <a:rPr lang="tr-TR" dirty="0" smtClean="0">
                <a:latin typeface="Arial Black" pitchFamily="34" charset="0"/>
              </a:rPr>
              <a:t>Zekât vermeyene </a:t>
            </a:r>
            <a:r>
              <a:rPr lang="tr-TR" dirty="0" err="1" smtClean="0">
                <a:latin typeface="Arial Black" pitchFamily="34" charset="0"/>
              </a:rPr>
              <a:t>Allah’ü</a:t>
            </a:r>
            <a:r>
              <a:rPr lang="tr-TR" dirty="0" smtClean="0">
                <a:latin typeface="Arial Black" pitchFamily="34" charset="0"/>
              </a:rPr>
              <a:t>  </a:t>
            </a:r>
            <a:r>
              <a:rPr lang="tr-TR" dirty="0">
                <a:latin typeface="Arial Black" pitchFamily="34" charset="0"/>
              </a:rPr>
              <a:t>T</a:t>
            </a:r>
            <a:r>
              <a:rPr lang="tr-TR" dirty="0" smtClean="0">
                <a:latin typeface="Arial Black" pitchFamily="34" charset="0"/>
              </a:rPr>
              <a:t>eâlâ </a:t>
            </a:r>
            <a:r>
              <a:rPr lang="tr-TR" dirty="0" smtClean="0">
                <a:latin typeface="Arial Black" pitchFamily="34" charset="0"/>
              </a:rPr>
              <a:t>lânet eder.</a:t>
            </a:r>
          </a:p>
          <a:p>
            <a:r>
              <a:rPr lang="tr-TR" dirty="0" smtClean="0">
                <a:latin typeface="Arial Black" pitchFamily="34" charset="0"/>
              </a:rPr>
              <a:t>Zekât vermeyen, temiz malını kirletmiş olur.</a:t>
            </a:r>
          </a:p>
          <a:p>
            <a:r>
              <a:rPr lang="tr-TR" dirty="0" smtClean="0">
                <a:latin typeface="Arial Black" pitchFamily="34" charset="0"/>
              </a:rPr>
              <a:t>Zekât vermeyen, Kıyamette ateştedir.</a:t>
            </a:r>
          </a:p>
          <a:p>
            <a:r>
              <a:rPr lang="tr-TR" dirty="0" smtClean="0">
                <a:latin typeface="Arial Black" pitchFamily="34" charset="0"/>
              </a:rPr>
              <a:t>Zekât vermeyen toplum, rahmetten mahrum kalır.</a:t>
            </a:r>
          </a:p>
          <a:p>
            <a:r>
              <a:rPr lang="tr-TR" dirty="0" smtClean="0">
                <a:latin typeface="Arial Black" pitchFamily="34" charset="0"/>
              </a:rPr>
              <a:t>Zekâtı verilmeyen mallar, karada, denizde telef olur.</a:t>
            </a:r>
          </a:p>
          <a:p>
            <a:r>
              <a:rPr lang="tr-TR" dirty="0" smtClean="0">
                <a:latin typeface="Arial Black" pitchFamily="34" charset="0"/>
              </a:rPr>
              <a:t>Zekâtını veren o malın şerrinden korunmuş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67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FF0000"/>
                </a:solidFill>
                <a:latin typeface="Arial Black" pitchFamily="34" charset="0"/>
              </a:rPr>
              <a:t>HZ MUHAMMED (SAV) EFENDİMİZ </a:t>
            </a:r>
            <a:r>
              <a:rPr lang="tr-TR" sz="5400" dirty="0" smtClean="0">
                <a:solidFill>
                  <a:srgbClr val="FF0000"/>
                </a:solidFill>
                <a:latin typeface="Arial Black" pitchFamily="34" charset="0"/>
              </a:rPr>
              <a:t>ŞÖYLE BUYURUYOR:</a:t>
            </a:r>
          </a:p>
          <a:p>
            <a:pPr marL="0" indent="0">
              <a:buNone/>
            </a:pPr>
            <a:r>
              <a:rPr lang="tr-TR" sz="6000" dirty="0" smtClean="0">
                <a:solidFill>
                  <a:srgbClr val="00B050"/>
                </a:solidFill>
                <a:latin typeface="Arial Black" pitchFamily="34" charset="0"/>
              </a:rPr>
              <a:t>«Komşusu aç iken tok yatan, mümin değildir.»</a:t>
            </a:r>
          </a:p>
          <a:p>
            <a:pPr marL="0" indent="0">
              <a:buNone/>
            </a:pPr>
            <a:r>
              <a:rPr lang="tr-TR" dirty="0" smtClean="0"/>
              <a:t> (Buharı, </a:t>
            </a:r>
            <a:r>
              <a:rPr lang="tr-TR" dirty="0" err="1" smtClean="0"/>
              <a:t>Edebül</a:t>
            </a:r>
            <a:r>
              <a:rPr lang="tr-TR" dirty="0" smtClean="0"/>
              <a:t> </a:t>
            </a:r>
            <a:r>
              <a:rPr lang="tr-TR" dirty="0" err="1" smtClean="0"/>
              <a:t>müfred</a:t>
            </a:r>
            <a:r>
              <a:rPr lang="tr-TR" dirty="0" smtClean="0"/>
              <a:t> 52)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180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00B050"/>
                </a:solidFill>
                <a:latin typeface="Arial Black" pitchFamily="34" charset="0"/>
              </a:rPr>
              <a:t>MÜMİNLER ZAKATINI VEREN KİMSELERDİR:</a:t>
            </a:r>
          </a:p>
          <a:p>
            <a:r>
              <a:rPr lang="ar-AE" b="1" dirty="0">
                <a:latin typeface="Arial Black" pitchFamily="34" charset="0"/>
              </a:rPr>
              <a:t>اَلَّذٖينَ يُقٖيمُونَ الصَّلٰوةَ وَيُؤْتُونَ الزَّكٰوةَ وَهُمْ بِالْاٰخِرَةِ هُمْ يُوقِنُونَ</a:t>
            </a:r>
          </a:p>
          <a:p>
            <a:r>
              <a:rPr lang="tr-TR" b="1" dirty="0" smtClean="0">
                <a:latin typeface="Arial Black" pitchFamily="34" charset="0"/>
              </a:rPr>
              <a:t>«Onlar</a:t>
            </a:r>
            <a:r>
              <a:rPr lang="tr-TR" b="1" dirty="0">
                <a:latin typeface="Arial Black" pitchFamily="34" charset="0"/>
              </a:rPr>
              <a:t>; namazı dosdoğru kılan, zekâtı veren kimselerdir. Onlar ahirete de kesin olarak inanırlar.» (Lokman suresi 4)</a:t>
            </a:r>
          </a:p>
          <a:p>
            <a:endParaRPr lang="tr-TR" b="1" dirty="0">
              <a:latin typeface="Arial Black" pitchFamily="34" charset="0"/>
            </a:endParaRPr>
          </a:p>
          <a:p>
            <a:r>
              <a:rPr lang="ar-AE" b="1" dirty="0">
                <a:latin typeface="Arial Black" pitchFamily="34" charset="0"/>
              </a:rPr>
              <a:t>اُولٰئِكَ عَلٰى هُدًى مِنْ رَبِّهِمْ وَاُولٰئِكَ هُمُ الْمُفْلِحُونَ</a:t>
            </a:r>
          </a:p>
          <a:p>
            <a:r>
              <a:rPr lang="tr-TR" b="1" dirty="0" smtClean="0">
                <a:latin typeface="Arial Black" pitchFamily="34" charset="0"/>
              </a:rPr>
              <a:t>«İşte </a:t>
            </a:r>
            <a:r>
              <a:rPr lang="tr-TR" b="1" dirty="0">
                <a:latin typeface="Arial Black" pitchFamily="34" charset="0"/>
              </a:rPr>
              <a:t>onlar, Rablerinden gelen bir hidayet üzeredirler ve işte onlar kurtuluşa erenlerin ta kendileridir.» (Lokman suresi 5)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0824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endParaRPr lang="tr-TR" dirty="0" smtClean="0">
              <a:latin typeface="Arial Black" pitchFamily="34" charset="0"/>
            </a:endParaRPr>
          </a:p>
          <a:p>
            <a:r>
              <a:rPr lang="tr-TR" sz="5800" dirty="0" smtClean="0">
                <a:solidFill>
                  <a:srgbClr val="FF0000"/>
                </a:solidFill>
                <a:latin typeface="Arial Black" pitchFamily="34" charset="0"/>
              </a:rPr>
              <a:t>ÖZETLE ZEKAT VE SADAKANIN FAYDALARI</a:t>
            </a:r>
          </a:p>
          <a:p>
            <a:r>
              <a:rPr lang="tr-TR" sz="4000" dirty="0" smtClean="0">
                <a:latin typeface="Arial Black" pitchFamily="34" charset="0"/>
              </a:rPr>
              <a:t>1-Allah’ın emrine </a:t>
            </a:r>
            <a:r>
              <a:rPr lang="tr-TR" sz="4000" dirty="0">
                <a:latin typeface="Arial Black" pitchFamily="34" charset="0"/>
              </a:rPr>
              <a:t>sarılmaktır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2- Allah (cc) ve </a:t>
            </a:r>
            <a:r>
              <a:rPr lang="tr-TR" sz="4000" dirty="0" err="1" smtClean="0">
                <a:latin typeface="Arial Black" pitchFamily="34" charset="0"/>
              </a:rPr>
              <a:t>Rasülullah</a:t>
            </a:r>
            <a:r>
              <a:rPr lang="tr-TR" sz="4000" dirty="0" smtClean="0">
                <a:latin typeface="Arial Black" pitchFamily="34" charset="0"/>
              </a:rPr>
              <a:t> </a:t>
            </a:r>
            <a:r>
              <a:rPr lang="tr-TR" sz="4000" dirty="0">
                <a:latin typeface="Arial Black" pitchFamily="34" charset="0"/>
              </a:rPr>
              <a:t>sevgisini mal sevgisinin önüne aldığının ispatıdır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 smtClean="0">
                <a:latin typeface="Arial Black" pitchFamily="34" charset="0"/>
              </a:rPr>
              <a:t>3-Sadaka </a:t>
            </a:r>
            <a:r>
              <a:rPr lang="tr-TR" sz="4000" dirty="0">
                <a:latin typeface="Arial Black" pitchFamily="34" charset="0"/>
              </a:rPr>
              <a:t>ve zekat </a:t>
            </a:r>
            <a:r>
              <a:rPr lang="tr-TR" sz="4000" dirty="0" smtClean="0">
                <a:latin typeface="Arial Black" pitchFamily="34" charset="0"/>
              </a:rPr>
              <a:t>imanın delilidir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4-Verilen nimete şükürdür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 smtClean="0">
                <a:latin typeface="Arial Black" pitchFamily="34" charset="0"/>
              </a:rPr>
              <a:t>5-Ahirette zekat azaptan kurtuluştur.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6-Güzel ahlak ve </a:t>
            </a:r>
            <a:r>
              <a:rPr lang="tr-TR" sz="4000" dirty="0" err="1" smtClean="0">
                <a:latin typeface="Arial Black" pitchFamily="34" charset="0"/>
              </a:rPr>
              <a:t>salihamel</a:t>
            </a:r>
            <a:r>
              <a:rPr lang="tr-TR" sz="4000" dirty="0" smtClean="0">
                <a:latin typeface="Arial Black" pitchFamily="34" charset="0"/>
              </a:rPr>
              <a:t> kazanmasına sebep olur.</a:t>
            </a:r>
          </a:p>
          <a:p>
            <a:r>
              <a:rPr lang="tr-TR" sz="4000" dirty="0" smtClean="0">
                <a:latin typeface="Arial Black" pitchFamily="34" charset="0"/>
              </a:rPr>
              <a:t>7-Günah kirlerinden temizler.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 smtClean="0">
                <a:latin typeface="Arial Black" pitchFamily="34" charset="0"/>
              </a:rPr>
              <a:t>8-Buğzu </a:t>
            </a:r>
            <a:r>
              <a:rPr lang="tr-TR" sz="4000" dirty="0">
                <a:latin typeface="Arial Black" pitchFamily="34" charset="0"/>
              </a:rPr>
              <a:t>,hasedi ve kini yok edicidir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 smtClean="0">
                <a:latin typeface="Arial Black" pitchFamily="34" charset="0"/>
              </a:rPr>
              <a:t>9-Malı </a:t>
            </a:r>
            <a:r>
              <a:rPr lang="tr-TR" sz="4000" dirty="0">
                <a:latin typeface="Arial Black" pitchFamily="34" charset="0"/>
              </a:rPr>
              <a:t>korumaktır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10- S</a:t>
            </a:r>
            <a:r>
              <a:rPr lang="tr-TR" sz="4000" dirty="0" smtClean="0">
                <a:latin typeface="Arial Black" pitchFamily="34" charset="0"/>
              </a:rPr>
              <a:t>adaka </a:t>
            </a:r>
            <a:r>
              <a:rPr lang="tr-TR" sz="4000" dirty="0">
                <a:latin typeface="Arial Black" pitchFamily="34" charset="0"/>
              </a:rPr>
              <a:t>hastaları tedavi edicidir.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7964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370"/>
            <a:ext cx="9144000" cy="6853630"/>
          </a:xfrm>
        </p:spPr>
        <p:txBody>
          <a:bodyPr>
            <a:normAutofit fontScale="62500" lnSpcReduction="20000"/>
          </a:bodyPr>
          <a:lstStyle/>
          <a:p>
            <a:r>
              <a:rPr lang="tr-TR" sz="4000" dirty="0" smtClean="0">
                <a:latin typeface="Arial Black" pitchFamily="34" charset="0"/>
              </a:rPr>
              <a:t>11-Cömertlerden yazılır</a:t>
            </a:r>
          </a:p>
          <a:p>
            <a:r>
              <a:rPr lang="tr-TR" sz="4000" dirty="0" smtClean="0">
                <a:latin typeface="Arial Black" pitchFamily="34" charset="0"/>
              </a:rPr>
              <a:t>12-Belaların </a:t>
            </a:r>
            <a:r>
              <a:rPr lang="tr-TR" sz="4000" dirty="0">
                <a:latin typeface="Arial Black" pitchFamily="34" charset="0"/>
              </a:rPr>
              <a:t>defi için bir sebeptir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13- Allah (cc) </a:t>
            </a:r>
            <a:r>
              <a:rPr lang="tr-TR" sz="4000" dirty="0" smtClean="0">
                <a:latin typeface="Arial Black" pitchFamily="34" charset="0"/>
              </a:rPr>
              <a:t>yolunda sarf </a:t>
            </a:r>
            <a:r>
              <a:rPr lang="tr-TR" sz="4000" dirty="0">
                <a:latin typeface="Arial Black" pitchFamily="34" charset="0"/>
              </a:rPr>
              <a:t>etmenin göstergesidir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14-Hastalıkların tamamına şifa vesilesidir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 smtClean="0">
                <a:latin typeface="Arial Black" pitchFamily="34" charset="0"/>
              </a:rPr>
              <a:t>15-İnsanların </a:t>
            </a:r>
            <a:r>
              <a:rPr lang="tr-TR" sz="4000" dirty="0">
                <a:latin typeface="Arial Black" pitchFamily="34" charset="0"/>
              </a:rPr>
              <a:t>sevgisini </a:t>
            </a:r>
            <a:r>
              <a:rPr lang="tr-TR" sz="4000" dirty="0" smtClean="0">
                <a:latin typeface="Arial Black" pitchFamily="34" charset="0"/>
              </a:rPr>
              <a:t>kazanmasına sebep olur. 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16-İyilik yaptığı kimsenin duasını </a:t>
            </a:r>
            <a:r>
              <a:rPr lang="tr-TR" sz="4000" dirty="0" smtClean="0">
                <a:latin typeface="Arial Black" pitchFamily="34" charset="0"/>
              </a:rPr>
              <a:t>alır.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 smtClean="0">
                <a:latin typeface="Arial Black" pitchFamily="34" charset="0"/>
              </a:rPr>
              <a:t>17-Zekat </a:t>
            </a:r>
            <a:r>
              <a:rPr lang="tr-TR" sz="4000" dirty="0">
                <a:latin typeface="Arial Black" pitchFamily="34" charset="0"/>
              </a:rPr>
              <a:t>ve sadakayı vermemek kıtlığa ve yağmurun yağmamasına neden olur</a:t>
            </a:r>
            <a:r>
              <a:rPr lang="tr-TR" sz="4000" dirty="0" smtClean="0">
                <a:latin typeface="Arial Black" pitchFamily="34" charset="0"/>
              </a:rPr>
              <a:t>. Zekat </a:t>
            </a:r>
            <a:r>
              <a:rPr lang="tr-TR" sz="4000" dirty="0">
                <a:latin typeface="Arial Black" pitchFamily="34" charset="0"/>
              </a:rPr>
              <a:t>ve sadaka </a:t>
            </a:r>
            <a:r>
              <a:rPr lang="tr-TR" sz="4000" dirty="0" smtClean="0">
                <a:latin typeface="Arial Black" pitchFamily="34" charset="0"/>
              </a:rPr>
              <a:t>vermek berekettir.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18-Cennet ve </a:t>
            </a:r>
            <a:r>
              <a:rPr lang="tr-TR" sz="4000" dirty="0" err="1" smtClean="0">
                <a:latin typeface="Arial Black" pitchFamily="34" charset="0"/>
              </a:rPr>
              <a:t>Cemalullah’a</a:t>
            </a:r>
            <a:r>
              <a:rPr lang="tr-TR" sz="4000" dirty="0" smtClean="0">
                <a:latin typeface="Arial Black" pitchFamily="34" charset="0"/>
              </a:rPr>
              <a:t> ulaşmaya sebep olur.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 smtClean="0">
                <a:latin typeface="Arial Black" pitchFamily="34" charset="0"/>
              </a:rPr>
              <a:t>19-Kötü ölüme </a:t>
            </a:r>
            <a:r>
              <a:rPr lang="tr-TR" sz="4000" dirty="0">
                <a:latin typeface="Arial Black" pitchFamily="34" charset="0"/>
              </a:rPr>
              <a:t>engel olur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20-Kıyamet günü güneşin bir mızrak boyu yaklaştırıldığı o günde arşın gölgesinde gölgelenir</a:t>
            </a:r>
            <a:r>
              <a:rPr lang="tr-TR" sz="4000" dirty="0" smtClean="0">
                <a:latin typeface="Arial Black" pitchFamily="34" charset="0"/>
              </a:rPr>
              <a:t>.</a:t>
            </a:r>
            <a:endParaRPr lang="tr-TR" sz="4000" dirty="0">
              <a:latin typeface="Arial Black" pitchFamily="34" charset="0"/>
            </a:endParaRPr>
          </a:p>
          <a:p>
            <a:r>
              <a:rPr lang="tr-TR" sz="4000" dirty="0">
                <a:latin typeface="Arial Black" pitchFamily="34" charset="0"/>
              </a:rPr>
              <a:t>21-Rabbul âleminin övgü ve senasına mazhar olur. Katında bulunan meleklere onları över.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936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22-Gece gündüz, gizli aşikar mallarından sarf edebilenlere korku ve mahrumiyette </a:t>
            </a:r>
            <a:r>
              <a:rPr lang="tr-TR" dirty="0" smtClean="0">
                <a:latin typeface="Arial Black" pitchFamily="34" charset="0"/>
              </a:rPr>
              <a:t>yoktur. Çok </a:t>
            </a:r>
            <a:r>
              <a:rPr lang="tr-TR" dirty="0">
                <a:latin typeface="Arial Black" pitchFamily="34" charset="0"/>
              </a:rPr>
              <a:t>büyük </a:t>
            </a:r>
            <a:r>
              <a:rPr lang="tr-TR" dirty="0" smtClean="0">
                <a:latin typeface="Arial Black" pitchFamily="34" charset="0"/>
              </a:rPr>
              <a:t>mükafatlar </a:t>
            </a:r>
            <a:r>
              <a:rPr lang="tr-TR" dirty="0">
                <a:latin typeface="Arial Black" pitchFamily="34" charset="0"/>
              </a:rPr>
              <a:t>vardır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23-Nankörlerden olmasına </a:t>
            </a:r>
            <a:r>
              <a:rPr lang="tr-TR" dirty="0">
                <a:latin typeface="Arial Black" pitchFamily="34" charset="0"/>
              </a:rPr>
              <a:t>engel olur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24- Allah (cc</a:t>
            </a:r>
            <a:r>
              <a:rPr lang="tr-TR" dirty="0" smtClean="0">
                <a:latin typeface="Arial Black" pitchFamily="34" charset="0"/>
              </a:rPr>
              <a:t>)’</a:t>
            </a:r>
            <a:r>
              <a:rPr lang="tr-TR" dirty="0" err="1" smtClean="0">
                <a:latin typeface="Arial Black" pitchFamily="34" charset="0"/>
              </a:rPr>
              <a:t>ın</a:t>
            </a:r>
            <a:r>
              <a:rPr lang="tr-TR" dirty="0" smtClean="0">
                <a:latin typeface="Arial Black" pitchFamily="34" charset="0"/>
              </a:rPr>
              <a:t> </a:t>
            </a:r>
            <a:r>
              <a:rPr lang="tr-TR" dirty="0">
                <a:latin typeface="Arial Black" pitchFamily="34" charset="0"/>
              </a:rPr>
              <a:t>hakkını ve kulların hakkını ödemiş olur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25-Zafer ve yardımın gelmesini kolaylaştırır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26-Kabir </a:t>
            </a:r>
            <a:r>
              <a:rPr lang="tr-TR" dirty="0">
                <a:latin typeface="Arial Black" pitchFamily="34" charset="0"/>
              </a:rPr>
              <a:t>azabını ve hararetini söndürür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27-Zekat vermeyenlere </a:t>
            </a:r>
            <a:r>
              <a:rPr lang="tr-TR" dirty="0" smtClean="0">
                <a:latin typeface="Arial Black" pitchFamily="34" charset="0"/>
              </a:rPr>
              <a:t>uğrayacak azaptan kurtulur. </a:t>
            </a:r>
          </a:p>
          <a:p>
            <a:r>
              <a:rPr lang="tr-TR" dirty="0" smtClean="0">
                <a:latin typeface="Arial Black" pitchFamily="34" charset="0"/>
              </a:rPr>
              <a:t>28-Allah’ın </a:t>
            </a:r>
            <a:r>
              <a:rPr lang="tr-TR" dirty="0" err="1" smtClean="0">
                <a:latin typeface="Arial Black" pitchFamily="34" charset="0"/>
              </a:rPr>
              <a:t>muhsin</a:t>
            </a:r>
            <a:r>
              <a:rPr lang="tr-TR" dirty="0" smtClean="0">
                <a:latin typeface="Arial Black" pitchFamily="34" charset="0"/>
              </a:rPr>
              <a:t> yani ihsan sahibi kullarından </a:t>
            </a:r>
            <a:r>
              <a:rPr lang="tr-TR" dirty="0">
                <a:latin typeface="Arial Black" pitchFamily="34" charset="0"/>
              </a:rPr>
              <a:t>yazılır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29-Sadaka ve zekat verene </a:t>
            </a:r>
            <a:r>
              <a:rPr lang="tr-TR" dirty="0" smtClean="0">
                <a:latin typeface="Arial Black" pitchFamily="34" charset="0"/>
              </a:rPr>
              <a:t>Melekler; Ya </a:t>
            </a:r>
            <a:r>
              <a:rPr lang="tr-TR" dirty="0">
                <a:latin typeface="Arial Black" pitchFamily="34" charset="0"/>
              </a:rPr>
              <a:t>Rabbi ziyadesiyle ver diye dua eder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30-Zekat ve sadaka </a:t>
            </a:r>
            <a:r>
              <a:rPr lang="tr-TR" dirty="0" smtClean="0">
                <a:latin typeface="Arial Black" pitchFamily="34" charset="0"/>
              </a:rPr>
              <a:t>verenler Allah’a daha itaatkar olur ve diğer amellerde de Allah onlara kolaylıklar yaratır.</a:t>
            </a:r>
            <a:endParaRPr lang="tr-TR" dirty="0">
              <a:latin typeface="Arial Black" pitchFamily="34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865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latin typeface="Arial Black" pitchFamily="34" charset="0"/>
              </a:rPr>
              <a:t>31-Sadaka ve zekat </a:t>
            </a:r>
            <a:r>
              <a:rPr lang="tr-TR" dirty="0" smtClean="0">
                <a:latin typeface="Arial Black" pitchFamily="34" charset="0"/>
              </a:rPr>
              <a:t>vermek güven ve </a:t>
            </a:r>
            <a:r>
              <a:rPr lang="tr-TR" dirty="0">
                <a:latin typeface="Arial Black" pitchFamily="34" charset="0"/>
              </a:rPr>
              <a:t>eminliktir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32-Zekat ve sadaka </a:t>
            </a:r>
            <a:r>
              <a:rPr lang="tr-TR" dirty="0">
                <a:latin typeface="Arial Black" pitchFamily="34" charset="0"/>
              </a:rPr>
              <a:t>vermemek </a:t>
            </a:r>
            <a:r>
              <a:rPr lang="tr-TR" dirty="0" smtClean="0">
                <a:latin typeface="Arial Black" pitchFamily="34" charset="0"/>
              </a:rPr>
              <a:t>onun telef olmasının önünü açmaktır.</a:t>
            </a:r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33-Sadaka </a:t>
            </a:r>
            <a:r>
              <a:rPr lang="tr-TR" dirty="0" smtClean="0">
                <a:latin typeface="Arial Black" pitchFamily="34" charset="0"/>
              </a:rPr>
              <a:t>ve zekat </a:t>
            </a:r>
            <a:r>
              <a:rPr lang="tr-TR" dirty="0">
                <a:latin typeface="Arial Black" pitchFamily="34" charset="0"/>
              </a:rPr>
              <a:t>kibri giderir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34-Münafıklık hallerinden kurtuluşuna vesile olur. </a:t>
            </a:r>
          </a:p>
          <a:p>
            <a:r>
              <a:rPr lang="tr-TR" dirty="0" smtClean="0">
                <a:latin typeface="Arial Black" pitchFamily="34" charset="0"/>
              </a:rPr>
              <a:t>35-Sadaka ve zekat belaları </a:t>
            </a:r>
            <a:r>
              <a:rPr lang="tr-TR" dirty="0">
                <a:latin typeface="Arial Black" pitchFamily="34" charset="0"/>
              </a:rPr>
              <a:t>def eder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36-Sadaka ve zekat </a:t>
            </a:r>
            <a:r>
              <a:rPr lang="tr-TR" dirty="0" smtClean="0">
                <a:latin typeface="Arial Black" pitchFamily="34" charset="0"/>
              </a:rPr>
              <a:t>verenlere cehennem ateşine karşı kalkan </a:t>
            </a:r>
            <a:r>
              <a:rPr lang="tr-TR" dirty="0">
                <a:latin typeface="Arial Black" pitchFamily="34" charset="0"/>
              </a:rPr>
              <a:t>olur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37- Z</a:t>
            </a:r>
            <a:r>
              <a:rPr lang="tr-TR" dirty="0" smtClean="0">
                <a:latin typeface="Arial Black" pitchFamily="34" charset="0"/>
              </a:rPr>
              <a:t>ekat </a:t>
            </a:r>
            <a:r>
              <a:rPr lang="tr-TR" dirty="0">
                <a:latin typeface="Arial Black" pitchFamily="34" charset="0"/>
              </a:rPr>
              <a:t>ve sadakayı hakkıyla vermek </a:t>
            </a:r>
            <a:r>
              <a:rPr lang="tr-TR" dirty="0" smtClean="0">
                <a:latin typeface="Arial Black" pitchFamily="34" charset="0"/>
              </a:rPr>
              <a:t>şeytanı </a:t>
            </a:r>
            <a:r>
              <a:rPr lang="tr-TR" dirty="0">
                <a:latin typeface="Arial Black" pitchFamily="34" charset="0"/>
              </a:rPr>
              <a:t>kahreder</a:t>
            </a:r>
            <a:r>
              <a:rPr lang="tr-TR" dirty="0" smtClean="0">
                <a:latin typeface="Arial Black" pitchFamily="34" charset="0"/>
              </a:rPr>
              <a:t>.</a:t>
            </a:r>
            <a:endParaRPr lang="tr-TR" dirty="0">
              <a:latin typeface="Arial Black" pitchFamily="34" charset="0"/>
            </a:endParaRPr>
          </a:p>
          <a:p>
            <a:r>
              <a:rPr lang="tr-TR" dirty="0">
                <a:latin typeface="Arial Black" pitchFamily="34" charset="0"/>
              </a:rPr>
              <a:t>38-Sadaka ve zekat </a:t>
            </a:r>
            <a:r>
              <a:rPr lang="tr-TR" dirty="0" smtClean="0">
                <a:latin typeface="Arial Black" pitchFamily="34" charset="0"/>
              </a:rPr>
              <a:t>malı bereketlendirir.</a:t>
            </a:r>
            <a:endParaRPr lang="tr-TR" dirty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39-Sadaka </a:t>
            </a:r>
            <a:r>
              <a:rPr lang="tr-TR" dirty="0">
                <a:latin typeface="Arial Black" pitchFamily="34" charset="0"/>
              </a:rPr>
              <a:t>ve zekâtı </a:t>
            </a:r>
            <a:r>
              <a:rPr lang="tr-TR" dirty="0" smtClean="0">
                <a:latin typeface="Arial Black" pitchFamily="34" charset="0"/>
              </a:rPr>
              <a:t>veren aslında Allah’ın kudret eline sadaka ve zekatı vermiş olur.</a:t>
            </a:r>
            <a:endParaRPr lang="tr-TR" dirty="0">
              <a:latin typeface="Arial Black" pitchFamily="34" charset="0"/>
            </a:endParaRPr>
          </a:p>
          <a:p>
            <a:r>
              <a:rPr lang="tr-TR" dirty="0" smtClean="0">
                <a:latin typeface="Arial Black" pitchFamily="34" charset="0"/>
              </a:rPr>
              <a:t>40-Sadaka ve zekat Allah’ın gazabını </a:t>
            </a:r>
            <a:r>
              <a:rPr lang="tr-TR" dirty="0">
                <a:latin typeface="Arial Black" pitchFamily="34" charset="0"/>
              </a:rPr>
              <a:t>söndürür</a:t>
            </a:r>
            <a:r>
              <a:rPr lang="tr-TR" dirty="0" smtClean="0">
                <a:latin typeface="Arial Black" pitchFamily="34" charset="0"/>
              </a:rPr>
              <a:t>. 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(A.M.)</a:t>
            </a:r>
            <a:endParaRPr lang="tr-TR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67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r-TR" u="sng" dirty="0" smtClean="0">
                <a:solidFill>
                  <a:srgbClr val="00B050"/>
                </a:solidFill>
                <a:latin typeface="Arial Black" pitchFamily="34" charset="0"/>
              </a:rPr>
              <a:t>DUAMIZ</a:t>
            </a:r>
          </a:p>
          <a:p>
            <a:r>
              <a:rPr lang="tr-TR" dirty="0" smtClean="0">
                <a:latin typeface="Arial Black" pitchFamily="34" charset="0"/>
              </a:rPr>
              <a:t>YA RAB BİZİ CİMRİ OLMAKTAN VE AÇGÖZLÜ OLMAKTAN SANA SIĞINIYORUZ BİZİ KORU VE MUHAFAZA EYLE</a:t>
            </a:r>
          </a:p>
          <a:p>
            <a:r>
              <a:rPr lang="tr-TR" dirty="0" smtClean="0">
                <a:latin typeface="Arial Black" pitchFamily="34" charset="0"/>
              </a:rPr>
              <a:t>YA RAB FAKİRLER, YOKSULLARA VE YETİMLERE YARDIM ETMEYİ BİZLERE NASİP EYLE</a:t>
            </a:r>
          </a:p>
          <a:p>
            <a:r>
              <a:rPr lang="tr-TR" dirty="0" smtClean="0">
                <a:latin typeface="Arial Black" pitchFamily="34" charset="0"/>
              </a:rPr>
              <a:t>YA RAB ZEKATIMIZI DÜZGÜN VEREN VE HER ZAMAN HAYIR YAPAN CÖMERT MÜMİN OLMAYI BİZLERE İHSAN EYLE</a:t>
            </a:r>
          </a:p>
          <a:p>
            <a:r>
              <a:rPr lang="tr-TR" dirty="0" smtClean="0">
                <a:latin typeface="Arial Black" pitchFamily="34" charset="0"/>
              </a:rPr>
              <a:t>YA RAB YAPTIĞIMIZ HAYIRLA BAŞA KAKAN VE HAYIRLARIN SONUCUNDAN İTİBAR KAZANMAKTAN BİZLERİ MUHAFAZA EYLE ---AMİN---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165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lnSpcReduction="10000"/>
          </a:bodyPr>
          <a:lstStyle/>
          <a:p>
            <a:r>
              <a:rPr lang="tr-TR" sz="6000" dirty="0" smtClean="0">
                <a:solidFill>
                  <a:srgbClr val="00B050"/>
                </a:solidFill>
                <a:latin typeface="Arial Black" pitchFamily="34" charset="0"/>
              </a:rPr>
              <a:t>HZ MUHAMMED SAV EFENDİMİZ BUYURUYOR Kİ:</a:t>
            </a:r>
          </a:p>
          <a:p>
            <a:r>
              <a:rPr lang="tr-TR" sz="6000" dirty="0" smtClean="0">
                <a:latin typeface="Arial Black" pitchFamily="34" charset="0"/>
              </a:rPr>
              <a:t>“Zekâtını vererek mallarınızı sağlam kaleler içine alınız” </a:t>
            </a:r>
            <a:r>
              <a:rPr lang="tr-TR" dirty="0" smtClean="0"/>
              <a:t>(</a:t>
            </a:r>
            <a:r>
              <a:rPr lang="tr-TR" dirty="0" err="1" smtClean="0"/>
              <a:t>Taberânî</a:t>
            </a:r>
            <a:r>
              <a:rPr lang="tr-TR" dirty="0" smtClean="0"/>
              <a:t>, el-</a:t>
            </a:r>
            <a:r>
              <a:rPr lang="tr-TR" dirty="0" err="1" smtClean="0"/>
              <a:t>Evsat</a:t>
            </a:r>
            <a:r>
              <a:rPr lang="tr-TR" dirty="0" smtClean="0"/>
              <a:t>, II, 274)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042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tr-TR" sz="3600" dirty="0" smtClean="0">
                <a:solidFill>
                  <a:srgbClr val="00B050"/>
                </a:solidFill>
                <a:latin typeface="Arial Black" pitchFamily="34" charset="0"/>
              </a:rPr>
              <a:t>ZEKAT NEDİR?</a:t>
            </a:r>
          </a:p>
          <a:p>
            <a:r>
              <a:rPr lang="tr-TR" sz="3600" dirty="0" smtClean="0">
                <a:latin typeface="Arial Black" pitchFamily="34" charset="0"/>
              </a:rPr>
              <a:t>Sözlükte "artma, çoğalma, temizlik, bereket, iyi hal ve övgü" anlamlarına gelir. </a:t>
            </a:r>
          </a:p>
          <a:p>
            <a:r>
              <a:rPr lang="tr-TR" sz="3600" dirty="0" smtClean="0">
                <a:latin typeface="Arial Black" pitchFamily="34" charset="0"/>
              </a:rPr>
              <a:t>zekât, dinî bir terim olarak, belirli bir malın bir kısmının Allah rızası için muayyen kişilere verilmesi demektir. Zekât, İslâm'ın beş temel esasından biri olup, hicretin ikinci yılında Medine'de farz kılınmıştır.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502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4800" b="1" dirty="0" smtClean="0">
                <a:solidFill>
                  <a:srgbClr val="FF0000"/>
                </a:solidFill>
                <a:latin typeface="Arial Black" pitchFamily="34" charset="0"/>
              </a:rPr>
              <a:t>KURANI KERİMDE ZEKATIN ÖNEMİ</a:t>
            </a:r>
          </a:p>
          <a:p>
            <a:pPr marL="0" indent="0">
              <a:buNone/>
            </a:pPr>
            <a:endParaRPr lang="tr-TR" sz="4800" b="1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ar-AE" sz="4800" b="1" dirty="0" smtClean="0">
                <a:latin typeface="Arial Black" pitchFamily="34" charset="0"/>
              </a:rPr>
              <a:t>وَفٖى </a:t>
            </a:r>
            <a:r>
              <a:rPr lang="ar-AE" sz="4800" b="1" dirty="0">
                <a:latin typeface="Arial Black" pitchFamily="34" charset="0"/>
              </a:rPr>
              <a:t>اَمْوَالِهِمْ حَقٌّ لِلسَّائِلِ </a:t>
            </a:r>
            <a:r>
              <a:rPr lang="ar-AE" sz="4800" b="1" dirty="0" smtClean="0">
                <a:latin typeface="Arial Black" pitchFamily="34" charset="0"/>
              </a:rPr>
              <a:t>وَالْمَحْرُومِ</a:t>
            </a:r>
            <a:endParaRPr lang="ar-AE" sz="4800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4800" b="1" dirty="0" smtClean="0">
                <a:latin typeface="Arial Black" pitchFamily="34" charset="0"/>
              </a:rPr>
              <a:t>«Mallarında </a:t>
            </a:r>
            <a:r>
              <a:rPr lang="tr-TR" sz="4800" b="1" dirty="0">
                <a:latin typeface="Arial Black" pitchFamily="34" charset="0"/>
              </a:rPr>
              <a:t>(yardım) isteyen ve (iffetinden dolayı isteyemeyip) mahrum olanlar için bir hak vardır</a:t>
            </a:r>
            <a:r>
              <a:rPr lang="tr-TR" sz="4800" b="1" dirty="0" smtClean="0">
                <a:latin typeface="Arial Black" pitchFamily="34" charset="0"/>
              </a:rPr>
              <a:t>.» </a:t>
            </a:r>
            <a:r>
              <a:rPr lang="tr-TR" dirty="0" smtClean="0"/>
              <a:t>(</a:t>
            </a:r>
            <a:r>
              <a:rPr lang="tr-TR" dirty="0" err="1" smtClean="0"/>
              <a:t>Zariyat</a:t>
            </a:r>
            <a:r>
              <a:rPr lang="tr-TR" dirty="0" smtClean="0"/>
              <a:t> suresi 19)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206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AE" sz="5400" b="1" dirty="0">
                <a:latin typeface="Arial Black" pitchFamily="34" charset="0"/>
              </a:rPr>
              <a:t>كَیْ لَا يَكُونَ دُولَةً بَيْنَ الْاَغْنِيَاءِ مِنْكُمْ </a:t>
            </a:r>
            <a:endParaRPr lang="tr-TR" sz="5400" b="1" dirty="0" smtClean="0">
              <a:latin typeface="Arial Black" pitchFamily="34" charset="0"/>
            </a:endParaRPr>
          </a:p>
          <a:p>
            <a:r>
              <a:rPr lang="tr-TR" sz="5400" b="1" dirty="0" smtClean="0">
                <a:latin typeface="Arial Black" pitchFamily="34" charset="0"/>
              </a:rPr>
              <a:t>«O </a:t>
            </a:r>
            <a:r>
              <a:rPr lang="tr-TR" sz="5400" b="1" dirty="0">
                <a:latin typeface="Arial Black" pitchFamily="34" charset="0"/>
              </a:rPr>
              <a:t>mallar, içinizden yalnız zenginler arasında dolaşan bir servet (ve güç) hâline gelmesin diye (Allah böyle hükmetmiştir</a:t>
            </a:r>
            <a:r>
              <a:rPr lang="tr-TR" sz="5400" b="1" dirty="0" smtClean="0">
                <a:latin typeface="Arial Black" pitchFamily="34" charset="0"/>
              </a:rPr>
              <a:t>).» </a:t>
            </a:r>
            <a:r>
              <a:rPr lang="tr-TR" dirty="0" smtClean="0"/>
              <a:t>(</a:t>
            </a:r>
            <a:r>
              <a:rPr lang="tr-TR" dirty="0" err="1" smtClean="0"/>
              <a:t>Haşr</a:t>
            </a:r>
            <a:r>
              <a:rPr lang="tr-TR" dirty="0" smtClean="0"/>
              <a:t> suresi 7)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468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AE" sz="3600" b="1" dirty="0">
                <a:latin typeface="Arial Black" pitchFamily="34" charset="0"/>
              </a:rPr>
              <a:t>خُذْ مِنْ اَمْوَالِهِمْ صَدَقَةً تُطَهِّرُهُمْ وَتُزَكّٖيهِمْ بِهَا وَصَلِّ عَلَيْهِمْ اِنَّ صَلٰوتَكَ سَكَنٌ لَهُمْ وَاللّٰهُ سَمٖيعٌ عَلٖيمٌ</a:t>
            </a:r>
          </a:p>
          <a:p>
            <a:endParaRPr lang="ar-AE" sz="3600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3600" b="1" dirty="0" smtClean="0">
                <a:latin typeface="Arial Black" pitchFamily="34" charset="0"/>
              </a:rPr>
              <a:t>«Onların </a:t>
            </a:r>
            <a:r>
              <a:rPr lang="tr-TR" sz="3600" b="1" dirty="0">
                <a:latin typeface="Arial Black" pitchFamily="34" charset="0"/>
              </a:rPr>
              <a:t>mallarından, onları kendisiyle arındıracağın ve temizleyeceğin bir sadaka (zekât) al ve onlara dua et. Çünkü senin duan onlar için sükûnettir (Onların kalplerini yatıştırır.) Allah, hakkıyla işitendir, hakkıyla bilendir</a:t>
            </a:r>
            <a:r>
              <a:rPr lang="tr-TR" sz="3600" b="1" dirty="0" smtClean="0">
                <a:latin typeface="Arial Black" pitchFamily="34" charset="0"/>
              </a:rPr>
              <a:t>.» </a:t>
            </a:r>
            <a:r>
              <a:rPr lang="tr-TR" dirty="0" smtClean="0"/>
              <a:t>(</a:t>
            </a:r>
            <a:r>
              <a:rPr lang="tr-TR" dirty="0" err="1" smtClean="0"/>
              <a:t>Tevbe</a:t>
            </a:r>
            <a:r>
              <a:rPr lang="tr-TR" dirty="0" smtClean="0"/>
              <a:t> suresi 103)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258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AE" sz="4000" b="1" dirty="0">
                <a:latin typeface="Arial Black" pitchFamily="34" charset="0"/>
              </a:rPr>
              <a:t>قُلْ اِنَّ رَبّٖى يَبْسُطُ الرِّزْقَ لِمَنْ يَشَاءُ مِنْ عِبَادِهٖ وَيَقْدِرُ لَهُ وَمَا اَنْفَقْتُمْ مِنْ شَیْءٍ فَهُوَ يُخْلِفُهُ وَهُوَ خَيْرُ الرَّازِقٖينَ</a:t>
            </a:r>
          </a:p>
          <a:p>
            <a:endParaRPr lang="ar-AE" sz="4000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4000" b="1" dirty="0" smtClean="0">
                <a:latin typeface="Arial Black" pitchFamily="34" charset="0"/>
              </a:rPr>
              <a:t>«De </a:t>
            </a:r>
            <a:r>
              <a:rPr lang="tr-TR" sz="4000" b="1" dirty="0">
                <a:latin typeface="Arial Black" pitchFamily="34" charset="0"/>
              </a:rPr>
              <a:t>ki: "Şüphesiz, Rabbim rızkı kullarından dilediğine bol bol verir ve (dilediğine) kısar. Allah yolunda her ne harcarsanız, Allah onun yerine başkasını verir. O, rızık verenlerin en hayırlısıdır</a:t>
            </a:r>
            <a:r>
              <a:rPr lang="tr-TR" sz="4000" b="1" dirty="0" smtClean="0">
                <a:latin typeface="Arial Black" pitchFamily="34" charset="0"/>
              </a:rPr>
              <a:t>.» </a:t>
            </a:r>
            <a:r>
              <a:rPr lang="tr-TR" dirty="0" smtClean="0"/>
              <a:t>(</a:t>
            </a:r>
            <a:r>
              <a:rPr lang="tr-TR" dirty="0" err="1" smtClean="0"/>
              <a:t>Sebe</a:t>
            </a:r>
            <a:r>
              <a:rPr lang="tr-TR" dirty="0" smtClean="0"/>
              <a:t> suresi 39)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592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sz="3600" dirty="0" smtClean="0">
                <a:solidFill>
                  <a:srgbClr val="00B050"/>
                </a:solidFill>
                <a:latin typeface="Arial Black" pitchFamily="34" charset="0"/>
              </a:rPr>
              <a:t>ZEKATIN FARZ OLMASININ SEBEPLERİ</a:t>
            </a:r>
          </a:p>
          <a:p>
            <a:r>
              <a:rPr lang="tr-TR" sz="3600" dirty="0" smtClean="0">
                <a:solidFill>
                  <a:srgbClr val="FF0000"/>
                </a:solidFill>
                <a:latin typeface="Arial Black" pitchFamily="34" charset="0"/>
              </a:rPr>
              <a:t>1) Mal sahibinde bulunması gereken şartlar:</a:t>
            </a:r>
          </a:p>
          <a:p>
            <a:r>
              <a:rPr lang="tr-TR" sz="3600" dirty="0">
                <a:latin typeface="Arial Black" pitchFamily="34" charset="0"/>
              </a:rPr>
              <a:t>a</a:t>
            </a:r>
            <a:r>
              <a:rPr lang="tr-TR" sz="3600" dirty="0" smtClean="0">
                <a:latin typeface="Arial Black" pitchFamily="34" charset="0"/>
              </a:rPr>
              <a:t>) Müslüman olmak.</a:t>
            </a:r>
          </a:p>
          <a:p>
            <a:r>
              <a:rPr lang="tr-TR" sz="3600" dirty="0">
                <a:latin typeface="Arial Black" pitchFamily="34" charset="0"/>
              </a:rPr>
              <a:t>b</a:t>
            </a:r>
            <a:r>
              <a:rPr lang="tr-TR" sz="3600" dirty="0" smtClean="0">
                <a:latin typeface="Arial Black" pitchFamily="34" charset="0"/>
              </a:rPr>
              <a:t>) Ergenlik çağına gelmiş olmak.</a:t>
            </a:r>
          </a:p>
          <a:p>
            <a:r>
              <a:rPr lang="tr-TR" sz="3600" dirty="0">
                <a:latin typeface="Arial Black" pitchFamily="34" charset="0"/>
              </a:rPr>
              <a:t>c</a:t>
            </a:r>
            <a:r>
              <a:rPr lang="tr-TR" sz="3600" dirty="0" smtClean="0">
                <a:latin typeface="Arial Black" pitchFamily="34" charset="0"/>
              </a:rPr>
              <a:t>) Akıllı olmak.</a:t>
            </a:r>
          </a:p>
          <a:p>
            <a:r>
              <a:rPr lang="tr-TR" sz="3600" dirty="0">
                <a:latin typeface="Arial Black" pitchFamily="34" charset="0"/>
              </a:rPr>
              <a:t>d</a:t>
            </a:r>
            <a:r>
              <a:rPr lang="tr-TR" sz="3600" dirty="0" smtClean="0">
                <a:latin typeface="Arial Black" pitchFamily="34" charset="0"/>
              </a:rPr>
              <a:t>) Hür olmak.</a:t>
            </a:r>
          </a:p>
          <a:p>
            <a:r>
              <a:rPr lang="tr-TR" sz="3600" dirty="0">
                <a:latin typeface="Arial Black" pitchFamily="34" charset="0"/>
              </a:rPr>
              <a:t>e</a:t>
            </a:r>
            <a:r>
              <a:rPr lang="tr-TR" sz="3600" dirty="0" smtClean="0">
                <a:latin typeface="Arial Black" pitchFamily="34" charset="0"/>
              </a:rPr>
              <a:t>) Malının tutarı kadar borcu olmamak veya borcunu çıktıktan sonra kalan malı nisap miktarından az olmamak.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29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1605</Words>
  <Application>Microsoft Office PowerPoint</Application>
  <PresentationFormat>Ekran Gösterisi (4:3)</PresentationFormat>
  <Paragraphs>161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Ekrem</dc:creator>
  <cp:lastModifiedBy>Ekrem</cp:lastModifiedBy>
  <cp:revision>19</cp:revision>
  <dcterms:created xsi:type="dcterms:W3CDTF">2014-06-19T09:31:29Z</dcterms:created>
  <dcterms:modified xsi:type="dcterms:W3CDTF">2014-06-19T16:00:19Z</dcterms:modified>
</cp:coreProperties>
</file>