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2" r:id="rId4"/>
    <p:sldId id="269" r:id="rId5"/>
    <p:sldId id="268" r:id="rId6"/>
    <p:sldId id="297" r:id="rId7"/>
    <p:sldId id="267" r:id="rId8"/>
    <p:sldId id="266" r:id="rId9"/>
    <p:sldId id="265" r:id="rId10"/>
    <p:sldId id="264" r:id="rId11"/>
    <p:sldId id="263" r:id="rId12"/>
    <p:sldId id="262" r:id="rId13"/>
    <p:sldId id="261" r:id="rId14"/>
    <p:sldId id="259" r:id="rId15"/>
    <p:sldId id="260" r:id="rId16"/>
    <p:sldId id="258" r:id="rId17"/>
    <p:sldId id="270" r:id="rId18"/>
    <p:sldId id="271" r:id="rId19"/>
    <p:sldId id="272" r:id="rId20"/>
    <p:sldId id="283" r:id="rId21"/>
    <p:sldId id="273" r:id="rId22"/>
    <p:sldId id="274" r:id="rId23"/>
    <p:sldId id="279" r:id="rId24"/>
    <p:sldId id="275" r:id="rId25"/>
    <p:sldId id="276" r:id="rId26"/>
    <p:sldId id="277" r:id="rId27"/>
    <p:sldId id="284" r:id="rId28"/>
    <p:sldId id="285" r:id="rId29"/>
    <p:sldId id="295" r:id="rId30"/>
    <p:sldId id="296" r:id="rId31"/>
    <p:sldId id="286" r:id="rId32"/>
    <p:sldId id="287" r:id="rId33"/>
    <p:sldId id="288" r:id="rId34"/>
    <p:sldId id="289" r:id="rId35"/>
    <p:sldId id="290" r:id="rId36"/>
    <p:sldId id="291" r:id="rId37"/>
    <p:sldId id="292" r:id="rId38"/>
    <p:sldId id="280" r:id="rId39"/>
    <p:sldId id="293" r:id="rId40"/>
    <p:sldId id="298" r:id="rId41"/>
    <p:sldId id="299" r:id="rId42"/>
    <p:sldId id="300" r:id="rId43"/>
    <p:sldId id="301" r:id="rId44"/>
    <p:sldId id="294" r:id="rId45"/>
    <p:sldId id="281" r:id="rId46"/>
  </p:sldIdLst>
  <p:sldSz cx="9540875" cy="6121400"/>
  <p:notesSz cx="6858000" cy="9144000"/>
  <p:defaultTextStyle>
    <a:defPPr>
      <a:defRPr lang="tr-TR"/>
    </a:defPPr>
    <a:lvl1pPr marL="0" algn="l" defTabSz="958566" rtl="0" eaLnBrk="1" latinLnBrk="0" hangingPunct="1">
      <a:defRPr sz="1900" kern="1200">
        <a:solidFill>
          <a:schemeClr val="tx1"/>
        </a:solidFill>
        <a:latin typeface="+mn-lt"/>
        <a:ea typeface="+mn-ea"/>
        <a:cs typeface="+mn-cs"/>
      </a:defRPr>
    </a:lvl1pPr>
    <a:lvl2pPr marL="479283" algn="l" defTabSz="958566" rtl="0" eaLnBrk="1" latinLnBrk="0" hangingPunct="1">
      <a:defRPr sz="1900" kern="1200">
        <a:solidFill>
          <a:schemeClr val="tx1"/>
        </a:solidFill>
        <a:latin typeface="+mn-lt"/>
        <a:ea typeface="+mn-ea"/>
        <a:cs typeface="+mn-cs"/>
      </a:defRPr>
    </a:lvl2pPr>
    <a:lvl3pPr marL="958566" algn="l" defTabSz="958566" rtl="0" eaLnBrk="1" latinLnBrk="0" hangingPunct="1">
      <a:defRPr sz="1900" kern="1200">
        <a:solidFill>
          <a:schemeClr val="tx1"/>
        </a:solidFill>
        <a:latin typeface="+mn-lt"/>
        <a:ea typeface="+mn-ea"/>
        <a:cs typeface="+mn-cs"/>
      </a:defRPr>
    </a:lvl3pPr>
    <a:lvl4pPr marL="1437848" algn="l" defTabSz="958566" rtl="0" eaLnBrk="1" latinLnBrk="0" hangingPunct="1">
      <a:defRPr sz="1900" kern="1200">
        <a:solidFill>
          <a:schemeClr val="tx1"/>
        </a:solidFill>
        <a:latin typeface="+mn-lt"/>
        <a:ea typeface="+mn-ea"/>
        <a:cs typeface="+mn-cs"/>
      </a:defRPr>
    </a:lvl4pPr>
    <a:lvl5pPr marL="1917131" algn="l" defTabSz="958566" rtl="0" eaLnBrk="1" latinLnBrk="0" hangingPunct="1">
      <a:defRPr sz="1900" kern="1200">
        <a:solidFill>
          <a:schemeClr val="tx1"/>
        </a:solidFill>
        <a:latin typeface="+mn-lt"/>
        <a:ea typeface="+mn-ea"/>
        <a:cs typeface="+mn-cs"/>
      </a:defRPr>
    </a:lvl5pPr>
    <a:lvl6pPr marL="2396414" algn="l" defTabSz="958566" rtl="0" eaLnBrk="1" latinLnBrk="0" hangingPunct="1">
      <a:defRPr sz="1900" kern="1200">
        <a:solidFill>
          <a:schemeClr val="tx1"/>
        </a:solidFill>
        <a:latin typeface="+mn-lt"/>
        <a:ea typeface="+mn-ea"/>
        <a:cs typeface="+mn-cs"/>
      </a:defRPr>
    </a:lvl6pPr>
    <a:lvl7pPr marL="2875697" algn="l" defTabSz="958566" rtl="0" eaLnBrk="1" latinLnBrk="0" hangingPunct="1">
      <a:defRPr sz="1900" kern="1200">
        <a:solidFill>
          <a:schemeClr val="tx1"/>
        </a:solidFill>
        <a:latin typeface="+mn-lt"/>
        <a:ea typeface="+mn-ea"/>
        <a:cs typeface="+mn-cs"/>
      </a:defRPr>
    </a:lvl7pPr>
    <a:lvl8pPr marL="3354979" algn="l" defTabSz="958566" rtl="0" eaLnBrk="1" latinLnBrk="0" hangingPunct="1">
      <a:defRPr sz="1900" kern="1200">
        <a:solidFill>
          <a:schemeClr val="tx1"/>
        </a:solidFill>
        <a:latin typeface="+mn-lt"/>
        <a:ea typeface="+mn-ea"/>
        <a:cs typeface="+mn-cs"/>
      </a:defRPr>
    </a:lvl8pPr>
    <a:lvl9pPr marL="3834262" algn="l" defTabSz="958566" rtl="0" eaLnBrk="1" latinLnBrk="0" hangingPunct="1">
      <a:defRPr sz="19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7" d="100"/>
          <a:sy n="77" d="100"/>
        </p:scale>
        <p:origin x="-1080" y="-114"/>
      </p:cViewPr>
      <p:guideLst>
        <p:guide orient="horz" pos="1929"/>
        <p:guide pos="300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715566" y="1901602"/>
            <a:ext cx="8109744" cy="1312134"/>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431132" y="3468793"/>
            <a:ext cx="6678613" cy="1564358"/>
          </a:xfrm>
        </p:spPr>
        <p:txBody>
          <a:bodyPr/>
          <a:lstStyle>
            <a:lvl1pPr marL="0" indent="0" algn="ctr">
              <a:buNone/>
              <a:defRPr>
                <a:solidFill>
                  <a:schemeClr val="tx1">
                    <a:tint val="75000"/>
                  </a:schemeClr>
                </a:solidFill>
              </a:defRPr>
            </a:lvl1pPr>
            <a:lvl2pPr marL="479283" indent="0" algn="ctr">
              <a:buNone/>
              <a:defRPr>
                <a:solidFill>
                  <a:schemeClr val="tx1">
                    <a:tint val="75000"/>
                  </a:schemeClr>
                </a:solidFill>
              </a:defRPr>
            </a:lvl2pPr>
            <a:lvl3pPr marL="958566" indent="0" algn="ctr">
              <a:buNone/>
              <a:defRPr>
                <a:solidFill>
                  <a:schemeClr val="tx1">
                    <a:tint val="75000"/>
                  </a:schemeClr>
                </a:solidFill>
              </a:defRPr>
            </a:lvl3pPr>
            <a:lvl4pPr marL="1437848" indent="0" algn="ctr">
              <a:buNone/>
              <a:defRPr>
                <a:solidFill>
                  <a:schemeClr val="tx1">
                    <a:tint val="75000"/>
                  </a:schemeClr>
                </a:solidFill>
              </a:defRPr>
            </a:lvl4pPr>
            <a:lvl5pPr marL="1917131" indent="0" algn="ctr">
              <a:buNone/>
              <a:defRPr>
                <a:solidFill>
                  <a:schemeClr val="tx1">
                    <a:tint val="75000"/>
                  </a:schemeClr>
                </a:solidFill>
              </a:defRPr>
            </a:lvl5pPr>
            <a:lvl6pPr marL="2396414" indent="0" algn="ctr">
              <a:buNone/>
              <a:defRPr>
                <a:solidFill>
                  <a:schemeClr val="tx1">
                    <a:tint val="75000"/>
                  </a:schemeClr>
                </a:solidFill>
              </a:defRPr>
            </a:lvl6pPr>
            <a:lvl7pPr marL="2875697" indent="0" algn="ctr">
              <a:buNone/>
              <a:defRPr>
                <a:solidFill>
                  <a:schemeClr val="tx1">
                    <a:tint val="75000"/>
                  </a:schemeClr>
                </a:solidFill>
              </a:defRPr>
            </a:lvl7pPr>
            <a:lvl8pPr marL="3354979" indent="0" algn="ctr">
              <a:buNone/>
              <a:defRPr>
                <a:solidFill>
                  <a:schemeClr val="tx1">
                    <a:tint val="75000"/>
                  </a:schemeClr>
                </a:solidFill>
              </a:defRPr>
            </a:lvl8pPr>
            <a:lvl9pPr marL="3834262"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F46F5C7-F792-4307-AA40-A94CE7B2AE07}" type="datetimeFigureOut">
              <a:rPr lang="tr-TR" smtClean="0"/>
              <a:t>19.06.2014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C9C789-F009-439A-8216-80A268A9AECC}" type="slidenum">
              <a:rPr lang="tr-TR" smtClean="0"/>
              <a:t>‹#›</a:t>
            </a:fld>
            <a:endParaRPr lang="tr-TR"/>
          </a:p>
        </p:txBody>
      </p:sp>
    </p:spTree>
    <p:extLst>
      <p:ext uri="{BB962C8B-B14F-4D97-AF65-F5344CB8AC3E}">
        <p14:creationId xmlns:p14="http://schemas.microsoft.com/office/powerpoint/2010/main" val="7574047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46F5C7-F792-4307-AA40-A94CE7B2AE07}" type="datetimeFigureOut">
              <a:rPr lang="tr-TR" smtClean="0"/>
              <a:t>19.06.2014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C9C789-F009-439A-8216-80A268A9AECC}" type="slidenum">
              <a:rPr lang="tr-TR" smtClean="0"/>
              <a:t>‹#›</a:t>
            </a:fld>
            <a:endParaRPr lang="tr-TR"/>
          </a:p>
        </p:txBody>
      </p:sp>
    </p:spTree>
    <p:extLst>
      <p:ext uri="{BB962C8B-B14F-4D97-AF65-F5344CB8AC3E}">
        <p14:creationId xmlns:p14="http://schemas.microsoft.com/office/powerpoint/2010/main" val="24286635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917135" y="245141"/>
            <a:ext cx="2146697" cy="5223029"/>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77044" y="245141"/>
            <a:ext cx="6281076" cy="5223029"/>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46F5C7-F792-4307-AA40-A94CE7B2AE07}" type="datetimeFigureOut">
              <a:rPr lang="tr-TR" smtClean="0"/>
              <a:t>19.06.2014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C9C789-F009-439A-8216-80A268A9AECC}" type="slidenum">
              <a:rPr lang="tr-TR" smtClean="0"/>
              <a:t>‹#›</a:t>
            </a:fld>
            <a:endParaRPr lang="tr-TR"/>
          </a:p>
        </p:txBody>
      </p:sp>
    </p:spTree>
    <p:extLst>
      <p:ext uri="{BB962C8B-B14F-4D97-AF65-F5344CB8AC3E}">
        <p14:creationId xmlns:p14="http://schemas.microsoft.com/office/powerpoint/2010/main" val="4242275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F46F5C7-F792-4307-AA40-A94CE7B2AE07}" type="datetimeFigureOut">
              <a:rPr lang="tr-TR" smtClean="0"/>
              <a:t>19.06.2014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C9C789-F009-439A-8216-80A268A9AECC}" type="slidenum">
              <a:rPr lang="tr-TR" smtClean="0"/>
              <a:t>‹#›</a:t>
            </a:fld>
            <a:endParaRPr lang="tr-TR"/>
          </a:p>
        </p:txBody>
      </p:sp>
    </p:spTree>
    <p:extLst>
      <p:ext uri="{BB962C8B-B14F-4D97-AF65-F5344CB8AC3E}">
        <p14:creationId xmlns:p14="http://schemas.microsoft.com/office/powerpoint/2010/main" val="1717485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53663" y="3933568"/>
            <a:ext cx="8109744" cy="1215778"/>
          </a:xfrm>
        </p:spPr>
        <p:txBody>
          <a:bodyPr anchor="t"/>
          <a:lstStyle>
            <a:lvl1pPr algn="l">
              <a:defRPr sz="42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53663" y="2594511"/>
            <a:ext cx="8109744" cy="1339055"/>
          </a:xfrm>
        </p:spPr>
        <p:txBody>
          <a:bodyPr anchor="b"/>
          <a:lstStyle>
            <a:lvl1pPr marL="0" indent="0">
              <a:buNone/>
              <a:defRPr sz="2100">
                <a:solidFill>
                  <a:schemeClr val="tx1">
                    <a:tint val="75000"/>
                  </a:schemeClr>
                </a:solidFill>
              </a:defRPr>
            </a:lvl1pPr>
            <a:lvl2pPr marL="479283" indent="0">
              <a:buNone/>
              <a:defRPr sz="1900">
                <a:solidFill>
                  <a:schemeClr val="tx1">
                    <a:tint val="75000"/>
                  </a:schemeClr>
                </a:solidFill>
              </a:defRPr>
            </a:lvl2pPr>
            <a:lvl3pPr marL="958566" indent="0">
              <a:buNone/>
              <a:defRPr sz="1700">
                <a:solidFill>
                  <a:schemeClr val="tx1">
                    <a:tint val="75000"/>
                  </a:schemeClr>
                </a:solidFill>
              </a:defRPr>
            </a:lvl3pPr>
            <a:lvl4pPr marL="1437848" indent="0">
              <a:buNone/>
              <a:defRPr sz="1500">
                <a:solidFill>
                  <a:schemeClr val="tx1">
                    <a:tint val="75000"/>
                  </a:schemeClr>
                </a:solidFill>
              </a:defRPr>
            </a:lvl4pPr>
            <a:lvl5pPr marL="1917131" indent="0">
              <a:buNone/>
              <a:defRPr sz="1500">
                <a:solidFill>
                  <a:schemeClr val="tx1">
                    <a:tint val="75000"/>
                  </a:schemeClr>
                </a:solidFill>
              </a:defRPr>
            </a:lvl5pPr>
            <a:lvl6pPr marL="2396414" indent="0">
              <a:buNone/>
              <a:defRPr sz="1500">
                <a:solidFill>
                  <a:schemeClr val="tx1">
                    <a:tint val="75000"/>
                  </a:schemeClr>
                </a:solidFill>
              </a:defRPr>
            </a:lvl6pPr>
            <a:lvl7pPr marL="2875697" indent="0">
              <a:buNone/>
              <a:defRPr sz="1500">
                <a:solidFill>
                  <a:schemeClr val="tx1">
                    <a:tint val="75000"/>
                  </a:schemeClr>
                </a:solidFill>
              </a:defRPr>
            </a:lvl7pPr>
            <a:lvl8pPr marL="3354979" indent="0">
              <a:buNone/>
              <a:defRPr sz="1500">
                <a:solidFill>
                  <a:schemeClr val="tx1">
                    <a:tint val="75000"/>
                  </a:schemeClr>
                </a:solidFill>
              </a:defRPr>
            </a:lvl8pPr>
            <a:lvl9pPr marL="3834262" indent="0">
              <a:buNone/>
              <a:defRPr sz="15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F46F5C7-F792-4307-AA40-A94CE7B2AE07}" type="datetimeFigureOut">
              <a:rPr lang="tr-TR" smtClean="0"/>
              <a:t>19.06.2014</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3C9C789-F009-439A-8216-80A268A9AECC}" type="slidenum">
              <a:rPr lang="tr-TR" smtClean="0"/>
              <a:t>‹#›</a:t>
            </a:fld>
            <a:endParaRPr lang="tr-TR"/>
          </a:p>
        </p:txBody>
      </p:sp>
    </p:spTree>
    <p:extLst>
      <p:ext uri="{BB962C8B-B14F-4D97-AF65-F5344CB8AC3E}">
        <p14:creationId xmlns:p14="http://schemas.microsoft.com/office/powerpoint/2010/main" val="1891329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77044" y="1428329"/>
            <a:ext cx="4213886" cy="403984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849945" y="1428329"/>
            <a:ext cx="4213886" cy="4039840"/>
          </a:xfrm>
        </p:spPr>
        <p:txBody>
          <a:bodyPr/>
          <a:lstStyle>
            <a:lvl1pPr>
              <a:defRPr sz="2900"/>
            </a:lvl1pPr>
            <a:lvl2pPr>
              <a:defRPr sz="2500"/>
            </a:lvl2pPr>
            <a:lvl3pPr>
              <a:defRPr sz="2100"/>
            </a:lvl3pPr>
            <a:lvl4pPr>
              <a:defRPr sz="1900"/>
            </a:lvl4pPr>
            <a:lvl5pPr>
              <a:defRPr sz="1900"/>
            </a:lvl5pPr>
            <a:lvl6pPr>
              <a:defRPr sz="1900"/>
            </a:lvl6pPr>
            <a:lvl7pPr>
              <a:defRPr sz="1900"/>
            </a:lvl7pPr>
            <a:lvl8pPr>
              <a:defRPr sz="1900"/>
            </a:lvl8pPr>
            <a:lvl9pPr>
              <a:defRPr sz="19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F46F5C7-F792-4307-AA40-A94CE7B2AE07}" type="datetimeFigureOut">
              <a:rPr lang="tr-TR" smtClean="0"/>
              <a:t>19.06.2014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C9C789-F009-439A-8216-80A268A9AECC}" type="slidenum">
              <a:rPr lang="tr-TR" smtClean="0"/>
              <a:t>‹#›</a:t>
            </a:fld>
            <a:endParaRPr lang="tr-TR"/>
          </a:p>
        </p:txBody>
      </p:sp>
    </p:spTree>
    <p:extLst>
      <p:ext uri="{BB962C8B-B14F-4D97-AF65-F5344CB8AC3E}">
        <p14:creationId xmlns:p14="http://schemas.microsoft.com/office/powerpoint/2010/main" val="17534520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77045" y="1370231"/>
            <a:ext cx="4215543" cy="571047"/>
          </a:xfrm>
        </p:spPr>
        <p:txBody>
          <a:bodyPr anchor="b"/>
          <a:lstStyle>
            <a:lvl1pPr marL="0" indent="0">
              <a:buNone/>
              <a:defRPr sz="2500" b="1"/>
            </a:lvl1pPr>
            <a:lvl2pPr marL="479283" indent="0">
              <a:buNone/>
              <a:defRPr sz="2100" b="1"/>
            </a:lvl2pPr>
            <a:lvl3pPr marL="958566" indent="0">
              <a:buNone/>
              <a:defRPr sz="1900" b="1"/>
            </a:lvl3pPr>
            <a:lvl4pPr marL="1437848" indent="0">
              <a:buNone/>
              <a:defRPr sz="1700" b="1"/>
            </a:lvl4pPr>
            <a:lvl5pPr marL="1917131" indent="0">
              <a:buNone/>
              <a:defRPr sz="1700" b="1"/>
            </a:lvl5pPr>
            <a:lvl6pPr marL="2396414" indent="0">
              <a:buNone/>
              <a:defRPr sz="1700" b="1"/>
            </a:lvl6pPr>
            <a:lvl7pPr marL="2875697" indent="0">
              <a:buNone/>
              <a:defRPr sz="1700" b="1"/>
            </a:lvl7pPr>
            <a:lvl8pPr marL="3354979" indent="0">
              <a:buNone/>
              <a:defRPr sz="1700" b="1"/>
            </a:lvl8pPr>
            <a:lvl9pPr marL="3834262" indent="0">
              <a:buNone/>
              <a:defRPr sz="1700" b="1"/>
            </a:lvl9pPr>
          </a:lstStyle>
          <a:p>
            <a:pPr lvl="0"/>
            <a:r>
              <a:rPr lang="tr-TR" smtClean="0"/>
              <a:t>Asıl metin stillerini düzenlemek için tıklatın</a:t>
            </a:r>
          </a:p>
        </p:txBody>
      </p:sp>
      <p:sp>
        <p:nvSpPr>
          <p:cNvPr id="4" name="İçerik Yer Tutucusu 3"/>
          <p:cNvSpPr>
            <a:spLocks noGrp="1"/>
          </p:cNvSpPr>
          <p:nvPr>
            <p:ph sz="half" idx="2"/>
          </p:nvPr>
        </p:nvSpPr>
        <p:spPr>
          <a:xfrm>
            <a:off x="477045" y="1941277"/>
            <a:ext cx="4215543" cy="3526891"/>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846635" y="1370231"/>
            <a:ext cx="4217199" cy="571047"/>
          </a:xfrm>
        </p:spPr>
        <p:txBody>
          <a:bodyPr anchor="b"/>
          <a:lstStyle>
            <a:lvl1pPr marL="0" indent="0">
              <a:buNone/>
              <a:defRPr sz="2500" b="1"/>
            </a:lvl1pPr>
            <a:lvl2pPr marL="479283" indent="0">
              <a:buNone/>
              <a:defRPr sz="2100" b="1"/>
            </a:lvl2pPr>
            <a:lvl3pPr marL="958566" indent="0">
              <a:buNone/>
              <a:defRPr sz="1900" b="1"/>
            </a:lvl3pPr>
            <a:lvl4pPr marL="1437848" indent="0">
              <a:buNone/>
              <a:defRPr sz="1700" b="1"/>
            </a:lvl4pPr>
            <a:lvl5pPr marL="1917131" indent="0">
              <a:buNone/>
              <a:defRPr sz="1700" b="1"/>
            </a:lvl5pPr>
            <a:lvl6pPr marL="2396414" indent="0">
              <a:buNone/>
              <a:defRPr sz="1700" b="1"/>
            </a:lvl6pPr>
            <a:lvl7pPr marL="2875697" indent="0">
              <a:buNone/>
              <a:defRPr sz="1700" b="1"/>
            </a:lvl7pPr>
            <a:lvl8pPr marL="3354979" indent="0">
              <a:buNone/>
              <a:defRPr sz="1700" b="1"/>
            </a:lvl8pPr>
            <a:lvl9pPr marL="3834262" indent="0">
              <a:buNone/>
              <a:defRPr sz="17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846635" y="1941277"/>
            <a:ext cx="4217199" cy="3526891"/>
          </a:xfrm>
        </p:spPr>
        <p:txBody>
          <a:bodyPr/>
          <a:lstStyle>
            <a:lvl1pPr>
              <a:defRPr sz="2500"/>
            </a:lvl1pPr>
            <a:lvl2pPr>
              <a:defRPr sz="2100"/>
            </a:lvl2pPr>
            <a:lvl3pPr>
              <a:defRPr sz="1900"/>
            </a:lvl3pPr>
            <a:lvl4pPr>
              <a:defRPr sz="1700"/>
            </a:lvl4pPr>
            <a:lvl5pPr>
              <a:defRPr sz="1700"/>
            </a:lvl5pPr>
            <a:lvl6pPr>
              <a:defRPr sz="1700"/>
            </a:lvl6pPr>
            <a:lvl7pPr>
              <a:defRPr sz="1700"/>
            </a:lvl7pPr>
            <a:lvl8pPr>
              <a:defRPr sz="1700"/>
            </a:lvl8pPr>
            <a:lvl9pPr>
              <a:defRPr sz="17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F46F5C7-F792-4307-AA40-A94CE7B2AE07}" type="datetimeFigureOut">
              <a:rPr lang="tr-TR" smtClean="0"/>
              <a:t>19.06.2014</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3C9C789-F009-439A-8216-80A268A9AECC}" type="slidenum">
              <a:rPr lang="tr-TR" smtClean="0"/>
              <a:t>‹#›</a:t>
            </a:fld>
            <a:endParaRPr lang="tr-TR"/>
          </a:p>
        </p:txBody>
      </p:sp>
    </p:spTree>
    <p:extLst>
      <p:ext uri="{BB962C8B-B14F-4D97-AF65-F5344CB8AC3E}">
        <p14:creationId xmlns:p14="http://schemas.microsoft.com/office/powerpoint/2010/main" val="21239675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F46F5C7-F792-4307-AA40-A94CE7B2AE07}" type="datetimeFigureOut">
              <a:rPr lang="tr-TR" smtClean="0"/>
              <a:t>19.06.2014</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3C9C789-F009-439A-8216-80A268A9AECC}" type="slidenum">
              <a:rPr lang="tr-TR" smtClean="0"/>
              <a:t>‹#›</a:t>
            </a:fld>
            <a:endParaRPr lang="tr-TR"/>
          </a:p>
        </p:txBody>
      </p:sp>
    </p:spTree>
    <p:extLst>
      <p:ext uri="{BB962C8B-B14F-4D97-AF65-F5344CB8AC3E}">
        <p14:creationId xmlns:p14="http://schemas.microsoft.com/office/powerpoint/2010/main" val="3483379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F46F5C7-F792-4307-AA40-A94CE7B2AE07}" type="datetimeFigureOut">
              <a:rPr lang="tr-TR" smtClean="0"/>
              <a:t>19.06.2014</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3C9C789-F009-439A-8216-80A268A9AECC}" type="slidenum">
              <a:rPr lang="tr-TR" smtClean="0"/>
              <a:t>‹#›</a:t>
            </a:fld>
            <a:endParaRPr lang="tr-TR"/>
          </a:p>
        </p:txBody>
      </p:sp>
    </p:spTree>
    <p:extLst>
      <p:ext uri="{BB962C8B-B14F-4D97-AF65-F5344CB8AC3E}">
        <p14:creationId xmlns:p14="http://schemas.microsoft.com/office/powerpoint/2010/main" val="41218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77045" y="243722"/>
            <a:ext cx="3138882" cy="1037238"/>
          </a:xfrm>
        </p:spPr>
        <p:txBody>
          <a:bodyPr anchor="b"/>
          <a:lstStyle>
            <a:lvl1pPr algn="l">
              <a:defRPr sz="2100" b="1"/>
            </a:lvl1pPr>
          </a:lstStyle>
          <a:p>
            <a:r>
              <a:rPr lang="tr-TR" smtClean="0"/>
              <a:t>Asıl başlık stili için tıklatın</a:t>
            </a:r>
            <a:endParaRPr lang="tr-TR"/>
          </a:p>
        </p:txBody>
      </p:sp>
      <p:sp>
        <p:nvSpPr>
          <p:cNvPr id="3" name="İçerik Yer Tutucusu 2"/>
          <p:cNvSpPr>
            <a:spLocks noGrp="1"/>
          </p:cNvSpPr>
          <p:nvPr>
            <p:ph idx="1"/>
          </p:nvPr>
        </p:nvSpPr>
        <p:spPr>
          <a:xfrm>
            <a:off x="3730217" y="243723"/>
            <a:ext cx="5333614" cy="5224446"/>
          </a:xfrm>
        </p:spPr>
        <p:txBody>
          <a:bodyPr/>
          <a:lstStyle>
            <a:lvl1pPr>
              <a:defRPr sz="3400"/>
            </a:lvl1pPr>
            <a:lvl2pPr>
              <a:defRPr sz="2900"/>
            </a:lvl2pPr>
            <a:lvl3pPr>
              <a:defRPr sz="2500"/>
            </a:lvl3pPr>
            <a:lvl4pPr>
              <a:defRPr sz="2100"/>
            </a:lvl4pPr>
            <a:lvl5pPr>
              <a:defRPr sz="2100"/>
            </a:lvl5pPr>
            <a:lvl6pPr>
              <a:defRPr sz="2100"/>
            </a:lvl6pPr>
            <a:lvl7pPr>
              <a:defRPr sz="2100"/>
            </a:lvl7pPr>
            <a:lvl8pPr>
              <a:defRPr sz="2100"/>
            </a:lvl8pPr>
            <a:lvl9pPr>
              <a:defRPr sz="21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77045" y="1280961"/>
            <a:ext cx="3138882" cy="4187208"/>
          </a:xfrm>
        </p:spPr>
        <p:txBody>
          <a:bodyPr/>
          <a:lstStyle>
            <a:lvl1pPr marL="0" indent="0">
              <a:buNone/>
              <a:defRPr sz="1500"/>
            </a:lvl1pPr>
            <a:lvl2pPr marL="479283" indent="0">
              <a:buNone/>
              <a:defRPr sz="1300"/>
            </a:lvl2pPr>
            <a:lvl3pPr marL="958566" indent="0">
              <a:buNone/>
              <a:defRPr sz="1000"/>
            </a:lvl3pPr>
            <a:lvl4pPr marL="1437848" indent="0">
              <a:buNone/>
              <a:defRPr sz="900"/>
            </a:lvl4pPr>
            <a:lvl5pPr marL="1917131" indent="0">
              <a:buNone/>
              <a:defRPr sz="900"/>
            </a:lvl5pPr>
            <a:lvl6pPr marL="2396414" indent="0">
              <a:buNone/>
              <a:defRPr sz="900"/>
            </a:lvl6pPr>
            <a:lvl7pPr marL="2875697" indent="0">
              <a:buNone/>
              <a:defRPr sz="900"/>
            </a:lvl7pPr>
            <a:lvl8pPr marL="3354979" indent="0">
              <a:buNone/>
              <a:defRPr sz="900"/>
            </a:lvl8pPr>
            <a:lvl9pPr marL="3834262"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46F5C7-F792-4307-AA40-A94CE7B2AE07}" type="datetimeFigureOut">
              <a:rPr lang="tr-TR" smtClean="0"/>
              <a:t>19.06.2014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C9C789-F009-439A-8216-80A268A9AECC}" type="slidenum">
              <a:rPr lang="tr-TR" smtClean="0"/>
              <a:t>‹#›</a:t>
            </a:fld>
            <a:endParaRPr lang="tr-TR"/>
          </a:p>
        </p:txBody>
      </p:sp>
    </p:spTree>
    <p:extLst>
      <p:ext uri="{BB962C8B-B14F-4D97-AF65-F5344CB8AC3E}">
        <p14:creationId xmlns:p14="http://schemas.microsoft.com/office/powerpoint/2010/main" val="1128133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870079" y="4284980"/>
            <a:ext cx="5724525" cy="505867"/>
          </a:xfrm>
        </p:spPr>
        <p:txBody>
          <a:bodyPr anchor="b"/>
          <a:lstStyle>
            <a:lvl1pPr algn="l">
              <a:defRPr sz="2100" b="1"/>
            </a:lvl1pPr>
          </a:lstStyle>
          <a:p>
            <a:r>
              <a:rPr lang="tr-TR" smtClean="0"/>
              <a:t>Asıl başlık stili için tıklatın</a:t>
            </a:r>
            <a:endParaRPr lang="tr-TR"/>
          </a:p>
        </p:txBody>
      </p:sp>
      <p:sp>
        <p:nvSpPr>
          <p:cNvPr id="3" name="Resim Yer Tutucusu 2"/>
          <p:cNvSpPr>
            <a:spLocks noGrp="1"/>
          </p:cNvSpPr>
          <p:nvPr>
            <p:ph type="pic" idx="1"/>
          </p:nvPr>
        </p:nvSpPr>
        <p:spPr>
          <a:xfrm>
            <a:off x="1870079" y="546958"/>
            <a:ext cx="5724525" cy="3672840"/>
          </a:xfrm>
        </p:spPr>
        <p:txBody>
          <a:bodyPr/>
          <a:lstStyle>
            <a:lvl1pPr marL="0" indent="0">
              <a:buNone/>
              <a:defRPr sz="3400"/>
            </a:lvl1pPr>
            <a:lvl2pPr marL="479283" indent="0">
              <a:buNone/>
              <a:defRPr sz="2900"/>
            </a:lvl2pPr>
            <a:lvl3pPr marL="958566" indent="0">
              <a:buNone/>
              <a:defRPr sz="2500"/>
            </a:lvl3pPr>
            <a:lvl4pPr marL="1437848" indent="0">
              <a:buNone/>
              <a:defRPr sz="2100"/>
            </a:lvl4pPr>
            <a:lvl5pPr marL="1917131" indent="0">
              <a:buNone/>
              <a:defRPr sz="2100"/>
            </a:lvl5pPr>
            <a:lvl6pPr marL="2396414" indent="0">
              <a:buNone/>
              <a:defRPr sz="2100"/>
            </a:lvl6pPr>
            <a:lvl7pPr marL="2875697" indent="0">
              <a:buNone/>
              <a:defRPr sz="2100"/>
            </a:lvl7pPr>
            <a:lvl8pPr marL="3354979" indent="0">
              <a:buNone/>
              <a:defRPr sz="2100"/>
            </a:lvl8pPr>
            <a:lvl9pPr marL="3834262" indent="0">
              <a:buNone/>
              <a:defRPr sz="2100"/>
            </a:lvl9pPr>
          </a:lstStyle>
          <a:p>
            <a:endParaRPr lang="tr-TR"/>
          </a:p>
        </p:txBody>
      </p:sp>
      <p:sp>
        <p:nvSpPr>
          <p:cNvPr id="4" name="Metin Yer Tutucusu 3"/>
          <p:cNvSpPr>
            <a:spLocks noGrp="1"/>
          </p:cNvSpPr>
          <p:nvPr>
            <p:ph type="body" sz="half" idx="2"/>
          </p:nvPr>
        </p:nvSpPr>
        <p:spPr>
          <a:xfrm>
            <a:off x="1870079" y="4790846"/>
            <a:ext cx="5724525" cy="718415"/>
          </a:xfrm>
        </p:spPr>
        <p:txBody>
          <a:bodyPr/>
          <a:lstStyle>
            <a:lvl1pPr marL="0" indent="0">
              <a:buNone/>
              <a:defRPr sz="1500"/>
            </a:lvl1pPr>
            <a:lvl2pPr marL="479283" indent="0">
              <a:buNone/>
              <a:defRPr sz="1300"/>
            </a:lvl2pPr>
            <a:lvl3pPr marL="958566" indent="0">
              <a:buNone/>
              <a:defRPr sz="1000"/>
            </a:lvl3pPr>
            <a:lvl4pPr marL="1437848" indent="0">
              <a:buNone/>
              <a:defRPr sz="900"/>
            </a:lvl4pPr>
            <a:lvl5pPr marL="1917131" indent="0">
              <a:buNone/>
              <a:defRPr sz="900"/>
            </a:lvl5pPr>
            <a:lvl6pPr marL="2396414" indent="0">
              <a:buNone/>
              <a:defRPr sz="900"/>
            </a:lvl6pPr>
            <a:lvl7pPr marL="2875697" indent="0">
              <a:buNone/>
              <a:defRPr sz="900"/>
            </a:lvl7pPr>
            <a:lvl8pPr marL="3354979" indent="0">
              <a:buNone/>
              <a:defRPr sz="900"/>
            </a:lvl8pPr>
            <a:lvl9pPr marL="3834262"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F46F5C7-F792-4307-AA40-A94CE7B2AE07}" type="datetimeFigureOut">
              <a:rPr lang="tr-TR" smtClean="0"/>
              <a:t>19.06.2014</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3C9C789-F009-439A-8216-80A268A9AECC}" type="slidenum">
              <a:rPr lang="tr-TR" smtClean="0"/>
              <a:t>‹#›</a:t>
            </a:fld>
            <a:endParaRPr lang="tr-TR"/>
          </a:p>
        </p:txBody>
      </p:sp>
    </p:spTree>
    <p:extLst>
      <p:ext uri="{BB962C8B-B14F-4D97-AF65-F5344CB8AC3E}">
        <p14:creationId xmlns:p14="http://schemas.microsoft.com/office/powerpoint/2010/main" val="3236340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1000"/>
            <a:lum/>
          </a:blip>
          <a:srcRect/>
          <a:tile tx="0" ty="0" sx="100000" sy="100000" flip="none" algn="tl"/>
        </a:blipFill>
        <a:effectLst/>
      </p:bgPr>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77044" y="245140"/>
            <a:ext cx="8586788" cy="1020233"/>
          </a:xfrm>
          <a:prstGeom prst="rect">
            <a:avLst/>
          </a:prstGeom>
        </p:spPr>
        <p:txBody>
          <a:bodyPr vert="horz" lIns="95857" tIns="47928" rIns="95857" bIns="47928"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477044" y="1428329"/>
            <a:ext cx="8586788" cy="4039840"/>
          </a:xfrm>
          <a:prstGeom prst="rect">
            <a:avLst/>
          </a:prstGeom>
        </p:spPr>
        <p:txBody>
          <a:bodyPr vert="horz" lIns="95857" tIns="47928" rIns="95857" bIns="47928"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477044" y="5673631"/>
            <a:ext cx="2226204" cy="325908"/>
          </a:xfrm>
          <a:prstGeom prst="rect">
            <a:avLst/>
          </a:prstGeom>
        </p:spPr>
        <p:txBody>
          <a:bodyPr vert="horz" lIns="95857" tIns="47928" rIns="95857" bIns="47928" rtlCol="0" anchor="ctr"/>
          <a:lstStyle>
            <a:lvl1pPr algn="l">
              <a:defRPr sz="1300">
                <a:solidFill>
                  <a:schemeClr val="tx1">
                    <a:tint val="75000"/>
                  </a:schemeClr>
                </a:solidFill>
              </a:defRPr>
            </a:lvl1pPr>
          </a:lstStyle>
          <a:p>
            <a:fld id="{0F46F5C7-F792-4307-AA40-A94CE7B2AE07}" type="datetimeFigureOut">
              <a:rPr lang="tr-TR" smtClean="0"/>
              <a:t>19.06.2014</a:t>
            </a:fld>
            <a:endParaRPr lang="tr-TR"/>
          </a:p>
        </p:txBody>
      </p:sp>
      <p:sp>
        <p:nvSpPr>
          <p:cNvPr id="5" name="Altbilgi Yer Tutucusu 4"/>
          <p:cNvSpPr>
            <a:spLocks noGrp="1"/>
          </p:cNvSpPr>
          <p:nvPr>
            <p:ph type="ftr" sz="quarter" idx="3"/>
          </p:nvPr>
        </p:nvSpPr>
        <p:spPr>
          <a:xfrm>
            <a:off x="3259800" y="5673631"/>
            <a:ext cx="3021277" cy="325908"/>
          </a:xfrm>
          <a:prstGeom prst="rect">
            <a:avLst/>
          </a:prstGeom>
        </p:spPr>
        <p:txBody>
          <a:bodyPr vert="horz" lIns="95857" tIns="47928" rIns="95857" bIns="47928" rtlCol="0" anchor="ctr"/>
          <a:lstStyle>
            <a:lvl1pPr algn="ctr">
              <a:defRPr sz="13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837627" y="5673631"/>
            <a:ext cx="2226204" cy="325908"/>
          </a:xfrm>
          <a:prstGeom prst="rect">
            <a:avLst/>
          </a:prstGeom>
        </p:spPr>
        <p:txBody>
          <a:bodyPr vert="horz" lIns="95857" tIns="47928" rIns="95857" bIns="47928" rtlCol="0" anchor="ctr"/>
          <a:lstStyle>
            <a:lvl1pPr algn="r">
              <a:defRPr sz="1300">
                <a:solidFill>
                  <a:schemeClr val="tx1">
                    <a:tint val="75000"/>
                  </a:schemeClr>
                </a:solidFill>
              </a:defRPr>
            </a:lvl1pPr>
          </a:lstStyle>
          <a:p>
            <a:fld id="{83C9C789-F009-439A-8216-80A268A9AECC}" type="slidenum">
              <a:rPr lang="tr-TR" smtClean="0"/>
              <a:t>‹#›</a:t>
            </a:fld>
            <a:endParaRPr lang="tr-TR"/>
          </a:p>
        </p:txBody>
      </p:sp>
    </p:spTree>
    <p:extLst>
      <p:ext uri="{BB962C8B-B14F-4D97-AF65-F5344CB8AC3E}">
        <p14:creationId xmlns:p14="http://schemas.microsoft.com/office/powerpoint/2010/main" val="39523201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58566" rtl="0" eaLnBrk="1" latinLnBrk="0" hangingPunct="1">
        <a:spcBef>
          <a:spcPct val="0"/>
        </a:spcBef>
        <a:buNone/>
        <a:defRPr sz="4600" kern="1200">
          <a:solidFill>
            <a:schemeClr val="tx1"/>
          </a:solidFill>
          <a:latin typeface="+mj-lt"/>
          <a:ea typeface="+mj-ea"/>
          <a:cs typeface="+mj-cs"/>
        </a:defRPr>
      </a:lvl1pPr>
    </p:titleStyle>
    <p:bodyStyle>
      <a:lvl1pPr marL="359462" indent="-359462" algn="l" defTabSz="958566" rtl="0" eaLnBrk="1" latinLnBrk="0" hangingPunct="1">
        <a:spcBef>
          <a:spcPct val="20000"/>
        </a:spcBef>
        <a:buFont typeface="Arial" pitchFamily="34" charset="0"/>
        <a:buChar char="•"/>
        <a:defRPr sz="3400" kern="1200">
          <a:solidFill>
            <a:schemeClr val="tx1"/>
          </a:solidFill>
          <a:latin typeface="+mn-lt"/>
          <a:ea typeface="+mn-ea"/>
          <a:cs typeface="+mn-cs"/>
        </a:defRPr>
      </a:lvl1pPr>
      <a:lvl2pPr marL="778834" indent="-299552" algn="l" defTabSz="958566" rtl="0" eaLnBrk="1" latinLnBrk="0" hangingPunct="1">
        <a:spcBef>
          <a:spcPct val="20000"/>
        </a:spcBef>
        <a:buFont typeface="Arial" pitchFamily="34" charset="0"/>
        <a:buChar char="–"/>
        <a:defRPr sz="2900" kern="1200">
          <a:solidFill>
            <a:schemeClr val="tx1"/>
          </a:solidFill>
          <a:latin typeface="+mn-lt"/>
          <a:ea typeface="+mn-ea"/>
          <a:cs typeface="+mn-cs"/>
        </a:defRPr>
      </a:lvl2pPr>
      <a:lvl3pPr marL="1198207" indent="-239641" algn="l" defTabSz="958566" rtl="0" eaLnBrk="1" latinLnBrk="0" hangingPunct="1">
        <a:spcBef>
          <a:spcPct val="20000"/>
        </a:spcBef>
        <a:buFont typeface="Arial" pitchFamily="34" charset="0"/>
        <a:buChar char="•"/>
        <a:defRPr sz="2500" kern="1200">
          <a:solidFill>
            <a:schemeClr val="tx1"/>
          </a:solidFill>
          <a:latin typeface="+mn-lt"/>
          <a:ea typeface="+mn-ea"/>
          <a:cs typeface="+mn-cs"/>
        </a:defRPr>
      </a:lvl3pPr>
      <a:lvl4pPr marL="1677490" indent="-239641" algn="l" defTabSz="958566" rtl="0" eaLnBrk="1" latinLnBrk="0" hangingPunct="1">
        <a:spcBef>
          <a:spcPct val="20000"/>
        </a:spcBef>
        <a:buFont typeface="Arial" pitchFamily="34" charset="0"/>
        <a:buChar char="–"/>
        <a:defRPr sz="2100" kern="1200">
          <a:solidFill>
            <a:schemeClr val="tx1"/>
          </a:solidFill>
          <a:latin typeface="+mn-lt"/>
          <a:ea typeface="+mn-ea"/>
          <a:cs typeface="+mn-cs"/>
        </a:defRPr>
      </a:lvl4pPr>
      <a:lvl5pPr marL="2156772" indent="-239641" algn="l" defTabSz="958566" rtl="0" eaLnBrk="1" latinLnBrk="0" hangingPunct="1">
        <a:spcBef>
          <a:spcPct val="20000"/>
        </a:spcBef>
        <a:buFont typeface="Arial" pitchFamily="34" charset="0"/>
        <a:buChar char="»"/>
        <a:defRPr sz="2100" kern="1200">
          <a:solidFill>
            <a:schemeClr val="tx1"/>
          </a:solidFill>
          <a:latin typeface="+mn-lt"/>
          <a:ea typeface="+mn-ea"/>
          <a:cs typeface="+mn-cs"/>
        </a:defRPr>
      </a:lvl5pPr>
      <a:lvl6pPr marL="2636055" indent="-239641" algn="l" defTabSz="958566"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15338" indent="-239641" algn="l" defTabSz="958566"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594621" indent="-239641" algn="l" defTabSz="958566"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073903" indent="-239641" algn="l" defTabSz="958566"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tr-TR"/>
      </a:defPPr>
      <a:lvl1pPr marL="0" algn="l" defTabSz="958566" rtl="0" eaLnBrk="1" latinLnBrk="0" hangingPunct="1">
        <a:defRPr sz="1900" kern="1200">
          <a:solidFill>
            <a:schemeClr val="tx1"/>
          </a:solidFill>
          <a:latin typeface="+mn-lt"/>
          <a:ea typeface="+mn-ea"/>
          <a:cs typeface="+mn-cs"/>
        </a:defRPr>
      </a:lvl1pPr>
      <a:lvl2pPr marL="479283" algn="l" defTabSz="958566" rtl="0" eaLnBrk="1" latinLnBrk="0" hangingPunct="1">
        <a:defRPr sz="1900" kern="1200">
          <a:solidFill>
            <a:schemeClr val="tx1"/>
          </a:solidFill>
          <a:latin typeface="+mn-lt"/>
          <a:ea typeface="+mn-ea"/>
          <a:cs typeface="+mn-cs"/>
        </a:defRPr>
      </a:lvl2pPr>
      <a:lvl3pPr marL="958566" algn="l" defTabSz="958566" rtl="0" eaLnBrk="1" latinLnBrk="0" hangingPunct="1">
        <a:defRPr sz="1900" kern="1200">
          <a:solidFill>
            <a:schemeClr val="tx1"/>
          </a:solidFill>
          <a:latin typeface="+mn-lt"/>
          <a:ea typeface="+mn-ea"/>
          <a:cs typeface="+mn-cs"/>
        </a:defRPr>
      </a:lvl3pPr>
      <a:lvl4pPr marL="1437848" algn="l" defTabSz="958566" rtl="0" eaLnBrk="1" latinLnBrk="0" hangingPunct="1">
        <a:defRPr sz="1900" kern="1200">
          <a:solidFill>
            <a:schemeClr val="tx1"/>
          </a:solidFill>
          <a:latin typeface="+mn-lt"/>
          <a:ea typeface="+mn-ea"/>
          <a:cs typeface="+mn-cs"/>
        </a:defRPr>
      </a:lvl4pPr>
      <a:lvl5pPr marL="1917131" algn="l" defTabSz="958566" rtl="0" eaLnBrk="1" latinLnBrk="0" hangingPunct="1">
        <a:defRPr sz="1900" kern="1200">
          <a:solidFill>
            <a:schemeClr val="tx1"/>
          </a:solidFill>
          <a:latin typeface="+mn-lt"/>
          <a:ea typeface="+mn-ea"/>
          <a:cs typeface="+mn-cs"/>
        </a:defRPr>
      </a:lvl5pPr>
      <a:lvl6pPr marL="2396414" algn="l" defTabSz="958566" rtl="0" eaLnBrk="1" latinLnBrk="0" hangingPunct="1">
        <a:defRPr sz="1900" kern="1200">
          <a:solidFill>
            <a:schemeClr val="tx1"/>
          </a:solidFill>
          <a:latin typeface="+mn-lt"/>
          <a:ea typeface="+mn-ea"/>
          <a:cs typeface="+mn-cs"/>
        </a:defRPr>
      </a:lvl6pPr>
      <a:lvl7pPr marL="2875697" algn="l" defTabSz="958566" rtl="0" eaLnBrk="1" latinLnBrk="0" hangingPunct="1">
        <a:defRPr sz="1900" kern="1200">
          <a:solidFill>
            <a:schemeClr val="tx1"/>
          </a:solidFill>
          <a:latin typeface="+mn-lt"/>
          <a:ea typeface="+mn-ea"/>
          <a:cs typeface="+mn-cs"/>
        </a:defRPr>
      </a:lvl7pPr>
      <a:lvl8pPr marL="3354979" algn="l" defTabSz="958566" rtl="0" eaLnBrk="1" latinLnBrk="0" hangingPunct="1">
        <a:defRPr sz="1900" kern="1200">
          <a:solidFill>
            <a:schemeClr val="tx1"/>
          </a:solidFill>
          <a:latin typeface="+mn-lt"/>
          <a:ea typeface="+mn-ea"/>
          <a:cs typeface="+mn-cs"/>
        </a:defRPr>
      </a:lvl8pPr>
      <a:lvl9pPr marL="3834262" algn="l" defTabSz="958566"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 Başlık 2"/>
          <p:cNvSpPr>
            <a:spLocks noGrp="1"/>
          </p:cNvSpPr>
          <p:nvPr>
            <p:ph type="subTitle" idx="1"/>
          </p:nvPr>
        </p:nvSpPr>
        <p:spPr>
          <a:xfrm>
            <a:off x="1" y="0"/>
            <a:ext cx="9540875" cy="6121400"/>
          </a:xfrm>
        </p:spPr>
        <p:txBody>
          <a:bodyPr>
            <a:normAutofit lnSpcReduction="10000"/>
          </a:bodyPr>
          <a:lstStyle/>
          <a:p>
            <a:r>
              <a:rPr lang="tr-TR" sz="7500" dirty="0" smtClean="0">
                <a:solidFill>
                  <a:srgbClr val="FF0000"/>
                </a:solidFill>
                <a:latin typeface="Arial Black" pitchFamily="34" charset="0"/>
              </a:rPr>
              <a:t>ZEKAT’IN ÖNEMİ </a:t>
            </a:r>
            <a:r>
              <a:rPr lang="tr-TR" sz="7500" dirty="0">
                <a:solidFill>
                  <a:srgbClr val="FF0000"/>
                </a:solidFill>
                <a:latin typeface="Arial Black" pitchFamily="34" charset="0"/>
              </a:rPr>
              <a:t>VE HAYATIMIZA ETKİLERİ</a:t>
            </a:r>
          </a:p>
          <a:p>
            <a:pPr algn="r"/>
            <a:r>
              <a:rPr lang="tr-TR" dirty="0" smtClean="0">
                <a:solidFill>
                  <a:srgbClr val="00B050"/>
                </a:solidFill>
                <a:latin typeface="Arial Black" pitchFamily="34" charset="0"/>
              </a:rPr>
              <a:t>eminyavuzyigit@hotmail.com</a:t>
            </a:r>
          </a:p>
          <a:p>
            <a:pPr algn="r"/>
            <a:r>
              <a:rPr lang="tr-TR" dirty="0" smtClean="0">
                <a:solidFill>
                  <a:srgbClr val="00B050"/>
                </a:solidFill>
                <a:latin typeface="Arial Black" pitchFamily="34" charset="0"/>
              </a:rPr>
              <a:t>UZMAN İMAM HATİP</a:t>
            </a:r>
          </a:p>
          <a:p>
            <a:pPr algn="r"/>
            <a:r>
              <a:rPr lang="tr-TR" dirty="0" smtClean="0">
                <a:solidFill>
                  <a:srgbClr val="7030A0"/>
                </a:solidFill>
                <a:latin typeface="Arial Black" pitchFamily="34" charset="0"/>
              </a:rPr>
              <a:t>BAŞAKŞEHİR MÜFTÜĞÜ</a:t>
            </a:r>
          </a:p>
          <a:p>
            <a:pPr algn="r"/>
            <a:r>
              <a:rPr lang="tr-TR" dirty="0" smtClean="0">
                <a:solidFill>
                  <a:srgbClr val="7030A0"/>
                </a:solidFill>
                <a:latin typeface="Arial Black" pitchFamily="34" charset="0"/>
              </a:rPr>
              <a:t>DOLAPDERE SAN. SİT. CAMİİ</a:t>
            </a:r>
          </a:p>
          <a:p>
            <a:pPr algn="r"/>
            <a:r>
              <a:rPr lang="tr-TR" dirty="0" smtClean="0">
                <a:solidFill>
                  <a:srgbClr val="7030A0"/>
                </a:solidFill>
                <a:latin typeface="Arial Black" pitchFamily="34" charset="0"/>
              </a:rPr>
              <a:t>BAŞAKŞEHİR-İSTANBUL</a:t>
            </a:r>
          </a:p>
          <a:p>
            <a:endParaRPr lang="tr-TR" dirty="0"/>
          </a:p>
        </p:txBody>
      </p:sp>
    </p:spTree>
    <p:extLst>
      <p:ext uri="{BB962C8B-B14F-4D97-AF65-F5344CB8AC3E}">
        <p14:creationId xmlns:p14="http://schemas.microsoft.com/office/powerpoint/2010/main" val="2304464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77500" lnSpcReduction="20000"/>
          </a:bodyPr>
          <a:lstStyle/>
          <a:p>
            <a:endParaRPr lang="tr-TR" sz="6100" dirty="0">
              <a:latin typeface="Arial Black" pitchFamily="34" charset="0"/>
            </a:endParaRPr>
          </a:p>
          <a:p>
            <a:r>
              <a:rPr lang="ar-AE" sz="6100" dirty="0">
                <a:latin typeface="Arial Black" pitchFamily="34" charset="0"/>
              </a:rPr>
              <a:t>وَسَيُجَنَّبُهَا الْاَتْقٰى</a:t>
            </a:r>
            <a:endParaRPr lang="tr-TR" sz="6100" dirty="0">
              <a:latin typeface="Arial Black" pitchFamily="34" charset="0"/>
            </a:endParaRPr>
          </a:p>
          <a:p>
            <a:r>
              <a:rPr lang="ar-AE" sz="6100" dirty="0">
                <a:latin typeface="Arial Black" pitchFamily="34" charset="0"/>
              </a:rPr>
              <a:t>اَلَّذٖى يُؤْتٖى مَالَهُ يَتَزَكّٰى</a:t>
            </a:r>
          </a:p>
          <a:p>
            <a:pPr marL="0" indent="0">
              <a:buNone/>
            </a:pPr>
            <a:r>
              <a:rPr lang="tr-TR" sz="6100" dirty="0">
                <a:latin typeface="Arial Black" pitchFamily="34" charset="0"/>
              </a:rPr>
              <a:t>« Temizlenmek için malını hayra veren en </a:t>
            </a:r>
            <a:r>
              <a:rPr lang="tr-TR" sz="6100" dirty="0" err="1">
                <a:latin typeface="Arial Black" pitchFamily="34" charset="0"/>
              </a:rPr>
              <a:t>muttekî</a:t>
            </a:r>
            <a:r>
              <a:rPr lang="tr-TR" sz="6100" dirty="0">
                <a:latin typeface="Arial Black" pitchFamily="34" charset="0"/>
              </a:rPr>
              <a:t> (Allah'a karşı gelmekten en çok sakınan) kimse o ateşten uzak tutulacaktır.» </a:t>
            </a:r>
            <a:r>
              <a:rPr lang="tr-TR" dirty="0" smtClean="0"/>
              <a:t>(</a:t>
            </a:r>
            <a:r>
              <a:rPr lang="tr-TR" dirty="0" err="1" smtClean="0"/>
              <a:t>Leyl</a:t>
            </a:r>
            <a:r>
              <a:rPr lang="tr-TR" dirty="0" smtClean="0"/>
              <a:t> suresi 17-18)</a:t>
            </a:r>
            <a:endParaRPr lang="tr-TR" dirty="0"/>
          </a:p>
        </p:txBody>
      </p:sp>
    </p:spTree>
    <p:extLst>
      <p:ext uri="{BB962C8B-B14F-4D97-AF65-F5344CB8AC3E}">
        <p14:creationId xmlns:p14="http://schemas.microsoft.com/office/powerpoint/2010/main" val="40672964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85000" lnSpcReduction="20000"/>
          </a:bodyPr>
          <a:lstStyle/>
          <a:p>
            <a:pPr marL="0" indent="0">
              <a:buNone/>
            </a:pPr>
            <a:r>
              <a:rPr lang="tr-TR" dirty="0">
                <a:latin typeface="Arial Black" pitchFamily="34" charset="0"/>
              </a:rPr>
              <a:t> </a:t>
            </a:r>
            <a:r>
              <a:rPr lang="tr-TR" dirty="0">
                <a:solidFill>
                  <a:srgbClr val="00B050"/>
                </a:solidFill>
                <a:latin typeface="Arial Black" pitchFamily="34" charset="0"/>
              </a:rPr>
              <a:t>Bir Kutsi hadiste Allah Teala şöyle </a:t>
            </a:r>
            <a:r>
              <a:rPr lang="tr-TR" dirty="0" smtClean="0">
                <a:solidFill>
                  <a:srgbClr val="00B050"/>
                </a:solidFill>
                <a:latin typeface="Arial Black" pitchFamily="34" charset="0"/>
              </a:rPr>
              <a:t>buyuruyor</a:t>
            </a:r>
            <a:r>
              <a:rPr lang="tr-TR" dirty="0">
                <a:solidFill>
                  <a:srgbClr val="00B050"/>
                </a:solidFill>
                <a:latin typeface="Arial Black" pitchFamily="34" charset="0"/>
              </a:rPr>
              <a:t>: </a:t>
            </a:r>
          </a:p>
          <a:p>
            <a:pPr marL="0" indent="0">
              <a:buNone/>
            </a:pPr>
            <a:endParaRPr lang="tr-TR" dirty="0">
              <a:latin typeface="Arial Black" pitchFamily="34" charset="0"/>
            </a:endParaRPr>
          </a:p>
          <a:p>
            <a:pPr marL="0" indent="0">
              <a:buNone/>
            </a:pPr>
            <a:r>
              <a:rPr lang="tr-TR" dirty="0">
                <a:latin typeface="Arial Black" pitchFamily="34" charset="0"/>
              </a:rPr>
              <a:t>     “Ey kulum, sen yoksullara sadaka ver ki, ben de sana vereyim.”   </a:t>
            </a:r>
          </a:p>
          <a:p>
            <a:pPr marL="0" indent="0">
              <a:buNone/>
            </a:pPr>
            <a:endParaRPr lang="tr-TR" dirty="0">
              <a:latin typeface="Arial Black" pitchFamily="34" charset="0"/>
            </a:endParaRPr>
          </a:p>
          <a:p>
            <a:pPr marL="0" indent="0">
              <a:buNone/>
            </a:pPr>
            <a:r>
              <a:rPr lang="tr-TR" dirty="0">
                <a:solidFill>
                  <a:srgbClr val="00B050"/>
                </a:solidFill>
                <a:latin typeface="Arial Black" pitchFamily="34" charset="0"/>
              </a:rPr>
              <a:t>     Peygamberimiz (SAV), malının zekâtını verenlerin, mallarının artırılması için meleklerin de ona dua edeceklerini bildirmiş ve şöyle buyurmuştur: </a:t>
            </a:r>
          </a:p>
          <a:p>
            <a:pPr marL="0" indent="0">
              <a:buNone/>
            </a:pPr>
            <a:endParaRPr lang="tr-TR" dirty="0">
              <a:latin typeface="Arial Black" pitchFamily="34" charset="0"/>
            </a:endParaRPr>
          </a:p>
          <a:p>
            <a:pPr marL="0" indent="0">
              <a:buNone/>
            </a:pPr>
            <a:r>
              <a:rPr lang="tr-TR" dirty="0">
                <a:latin typeface="Arial Black" pitchFamily="34" charset="0"/>
              </a:rPr>
              <a:t>     “Her sabah iki melek iner. Birisi, “Allah’ım, sadaka verenin malına bolluk ver.” der, diğeri de, “Allah’ım, sadaka vermeyenin malını yok et.” der.” (Buhari, Zekat, 27)</a:t>
            </a:r>
          </a:p>
          <a:p>
            <a:pPr marL="0" indent="0">
              <a:buNone/>
            </a:pPr>
            <a:endParaRPr lang="tr-TR" dirty="0">
              <a:latin typeface="Arial Black" pitchFamily="34" charset="0"/>
            </a:endParaRPr>
          </a:p>
        </p:txBody>
      </p:sp>
    </p:spTree>
    <p:extLst>
      <p:ext uri="{BB962C8B-B14F-4D97-AF65-F5344CB8AC3E}">
        <p14:creationId xmlns:p14="http://schemas.microsoft.com/office/powerpoint/2010/main" val="601292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lnSpcReduction="10000"/>
          </a:bodyPr>
          <a:lstStyle/>
          <a:p>
            <a:r>
              <a:rPr lang="tr-TR" sz="4200" b="1" dirty="0">
                <a:solidFill>
                  <a:srgbClr val="00B050"/>
                </a:solidFill>
                <a:latin typeface="Arial Black" pitchFamily="34" charset="0"/>
              </a:rPr>
              <a:t>3) ZEKÂT ALLAH’IN VERDİĞİ SERVETE KARŞI ŞÜKÜRDÜR</a:t>
            </a:r>
          </a:p>
          <a:p>
            <a:r>
              <a:rPr lang="ar-AE" sz="4200" b="1" dirty="0">
                <a:latin typeface="Arial Black" pitchFamily="34" charset="0"/>
              </a:rPr>
              <a:t>وَاِذْ تَاَذَّنَ رَبُّكُمْ لَئِنْ شَكَرْتُمْ لَاَزٖيدَنَّكُمْ وَلَئِنْ كَفَرْتُمْ اِنَّ عَذَابٖى لَشَدٖيدٌ</a:t>
            </a:r>
          </a:p>
          <a:p>
            <a:pPr marL="0" indent="0">
              <a:buNone/>
            </a:pPr>
            <a:r>
              <a:rPr lang="tr-TR" sz="4200" b="1" dirty="0">
                <a:latin typeface="Arial Black" pitchFamily="34" charset="0"/>
              </a:rPr>
              <a:t>«Hani Rabbiniz şöyle duyurmuştu: "</a:t>
            </a:r>
            <a:r>
              <a:rPr lang="tr-TR" sz="4200" b="1" dirty="0" err="1">
                <a:latin typeface="Arial Black" pitchFamily="34" charset="0"/>
              </a:rPr>
              <a:t>Andolsun</a:t>
            </a:r>
            <a:r>
              <a:rPr lang="tr-TR" sz="4200" b="1" dirty="0">
                <a:latin typeface="Arial Black" pitchFamily="34" charset="0"/>
              </a:rPr>
              <a:t>, eğer şükrederseniz elbette size nimetimi artırırım. Eğer nankörlük ederseniz, hiç şüphesiz azabım çok şiddetlidir.» </a:t>
            </a:r>
            <a:r>
              <a:rPr lang="tr-TR" dirty="0" smtClean="0"/>
              <a:t>(İbrahim suresi 7)</a:t>
            </a:r>
            <a:endParaRPr lang="tr-TR" dirty="0"/>
          </a:p>
          <a:p>
            <a:endParaRPr lang="tr-TR" dirty="0"/>
          </a:p>
        </p:txBody>
      </p:sp>
    </p:spTree>
    <p:extLst>
      <p:ext uri="{BB962C8B-B14F-4D97-AF65-F5344CB8AC3E}">
        <p14:creationId xmlns:p14="http://schemas.microsoft.com/office/powerpoint/2010/main" val="1702798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lnSpcReduction="10000"/>
          </a:bodyPr>
          <a:lstStyle/>
          <a:p>
            <a:r>
              <a:rPr lang="tr-TR" sz="5700" dirty="0">
                <a:latin typeface="Arial Black" pitchFamily="34" charset="0"/>
              </a:rPr>
              <a:t>Şükreden kendi yararı için şükretmiş, nankörlük eden de kendi zararı için nankörlük etmiş olur. Çünkü Allah'ın hiçbir şeye ihtiyacı yoktur. </a:t>
            </a:r>
          </a:p>
        </p:txBody>
      </p:sp>
    </p:spTree>
    <p:extLst>
      <p:ext uri="{BB962C8B-B14F-4D97-AF65-F5344CB8AC3E}">
        <p14:creationId xmlns:p14="http://schemas.microsoft.com/office/powerpoint/2010/main" val="2656506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lnSpcReduction="10000"/>
          </a:bodyPr>
          <a:lstStyle/>
          <a:p>
            <a:r>
              <a:rPr lang="tr-TR" sz="3800" dirty="0">
                <a:solidFill>
                  <a:srgbClr val="00B050"/>
                </a:solidFill>
                <a:latin typeface="Arial Black" pitchFamily="34" charset="0"/>
              </a:rPr>
              <a:t>4) </a:t>
            </a:r>
            <a:r>
              <a:rPr lang="fi-FI" sz="3800" dirty="0">
                <a:solidFill>
                  <a:srgbClr val="00B050"/>
                </a:solidFill>
                <a:latin typeface="Arial Black" pitchFamily="34" charset="0"/>
              </a:rPr>
              <a:t>ZEK</a:t>
            </a:r>
            <a:r>
              <a:rPr lang="tr-TR" sz="3800" dirty="0">
                <a:solidFill>
                  <a:srgbClr val="00B050"/>
                </a:solidFill>
                <a:latin typeface="Arial Black" pitchFamily="34" charset="0"/>
              </a:rPr>
              <a:t>A</a:t>
            </a:r>
            <a:r>
              <a:rPr lang="fi-FI" sz="3800" dirty="0">
                <a:solidFill>
                  <a:srgbClr val="00B050"/>
                </a:solidFill>
                <a:latin typeface="Arial Black" pitchFamily="34" charset="0"/>
              </a:rPr>
              <a:t>T MALA OLAN HIRSI AZALTIR</a:t>
            </a:r>
            <a:endParaRPr lang="tr-TR" sz="3800" dirty="0">
              <a:solidFill>
                <a:srgbClr val="00B050"/>
              </a:solidFill>
              <a:latin typeface="Arial Black" pitchFamily="34" charset="0"/>
            </a:endParaRPr>
          </a:p>
          <a:p>
            <a:r>
              <a:rPr lang="fi-FI" sz="3800" dirty="0">
                <a:solidFill>
                  <a:srgbClr val="FF0000"/>
                </a:solidFill>
                <a:latin typeface="Arial Black" pitchFamily="34" charset="0"/>
              </a:rPr>
              <a:t> Peygamberimiz (SAV) ne buyuruyor: </a:t>
            </a:r>
          </a:p>
          <a:p>
            <a:pPr marL="0" indent="0">
              <a:buNone/>
            </a:pPr>
            <a:r>
              <a:rPr lang="fi-FI" sz="3800" dirty="0">
                <a:latin typeface="Arial Black" pitchFamily="34" charset="0"/>
              </a:rPr>
              <a:t>  “Âdemoğlunun iki dere dolu malı, olsa bir üçüncüsünü ister. Âdemoğlunun bu muhteris gönlünü topraktan başka bir şey dolduramaz. Şu kadar ki (ihtirastan nefret edip) tövbe eden kişinin tövbesini Allah kabul eder.” </a:t>
            </a:r>
            <a:endParaRPr lang="tr-TR" sz="3800" dirty="0">
              <a:latin typeface="Arial Black" pitchFamily="34" charset="0"/>
            </a:endParaRPr>
          </a:p>
          <a:p>
            <a:pPr marL="0" indent="0">
              <a:buNone/>
            </a:pPr>
            <a:r>
              <a:rPr lang="fi-FI" sz="3800" dirty="0">
                <a:latin typeface="Arial Black" pitchFamily="34" charset="0"/>
              </a:rPr>
              <a:t>( Müslim, Zekat, 39)</a:t>
            </a:r>
          </a:p>
          <a:p>
            <a:pPr marL="0" indent="0">
              <a:buNone/>
            </a:pPr>
            <a:endParaRPr lang="fi-FI" sz="3800" dirty="0">
              <a:latin typeface="Arial Black" pitchFamily="34" charset="0"/>
            </a:endParaRPr>
          </a:p>
          <a:p>
            <a:endParaRPr lang="fi-FI" dirty="0"/>
          </a:p>
          <a:p>
            <a:endParaRPr lang="tr-TR" dirty="0"/>
          </a:p>
        </p:txBody>
      </p:sp>
    </p:spTree>
    <p:extLst>
      <p:ext uri="{BB962C8B-B14F-4D97-AF65-F5344CB8AC3E}">
        <p14:creationId xmlns:p14="http://schemas.microsoft.com/office/powerpoint/2010/main" val="2561603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a:bodyPr>
          <a:lstStyle/>
          <a:p>
            <a:r>
              <a:rPr lang="tr-TR" sz="4200" dirty="0">
                <a:solidFill>
                  <a:srgbClr val="00B050"/>
                </a:solidFill>
                <a:latin typeface="Arial Black" pitchFamily="34" charset="0"/>
              </a:rPr>
              <a:t>5) ZEKAT YOKSULUN AHLAKINI OLUMLU ŞEKİLDE ETKİLER </a:t>
            </a:r>
          </a:p>
          <a:p>
            <a:pPr marL="0" indent="0">
              <a:buNone/>
            </a:pPr>
            <a:endParaRPr lang="tr-TR" sz="4200" dirty="0">
              <a:latin typeface="Arial Black" pitchFamily="34" charset="0"/>
            </a:endParaRPr>
          </a:p>
          <a:p>
            <a:r>
              <a:rPr lang="tr-TR" sz="4200" dirty="0">
                <a:solidFill>
                  <a:srgbClr val="FF0000"/>
                </a:solidFill>
                <a:latin typeface="Arial Black" pitchFamily="34" charset="0"/>
              </a:rPr>
              <a:t>Hz Muhammed SAV bir hadislerinde de şöyle buyurmuşlardır: </a:t>
            </a:r>
          </a:p>
          <a:p>
            <a:pPr marL="0" indent="0">
              <a:buNone/>
            </a:pPr>
            <a:r>
              <a:rPr lang="tr-TR" sz="4200" dirty="0">
                <a:latin typeface="Arial Black" pitchFamily="34" charset="0"/>
              </a:rPr>
              <a:t>“Yoksulluktan, darlıktan, zilletten, haksızlık yapmaktan ve haksızlığa uğramaktan Allah’a sığının.” </a:t>
            </a:r>
          </a:p>
          <a:p>
            <a:endParaRPr lang="tr-TR" dirty="0"/>
          </a:p>
        </p:txBody>
      </p:sp>
    </p:spTree>
    <p:extLst>
      <p:ext uri="{BB962C8B-B14F-4D97-AF65-F5344CB8AC3E}">
        <p14:creationId xmlns:p14="http://schemas.microsoft.com/office/powerpoint/2010/main" val="148113858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Autofit/>
          </a:bodyPr>
          <a:lstStyle/>
          <a:p>
            <a:r>
              <a:rPr lang="tr-TR" dirty="0">
                <a:solidFill>
                  <a:srgbClr val="00B050"/>
                </a:solidFill>
                <a:latin typeface="Arial Black" pitchFamily="34" charset="0"/>
              </a:rPr>
              <a:t>6) </a:t>
            </a:r>
            <a:r>
              <a:rPr lang="tr-TR" dirty="0" smtClean="0">
                <a:solidFill>
                  <a:srgbClr val="00B050"/>
                </a:solidFill>
                <a:latin typeface="Arial Black" pitchFamily="34" charset="0"/>
              </a:rPr>
              <a:t>ZEKAT </a:t>
            </a:r>
            <a:r>
              <a:rPr lang="tr-TR" dirty="0">
                <a:solidFill>
                  <a:srgbClr val="00B050"/>
                </a:solidFill>
                <a:latin typeface="Arial Black" pitchFamily="34" charset="0"/>
              </a:rPr>
              <a:t>YOKSULUN ÇALIŞMA İSTEĞİNİ </a:t>
            </a:r>
            <a:r>
              <a:rPr lang="tr-TR" dirty="0" smtClean="0">
                <a:solidFill>
                  <a:srgbClr val="00B050"/>
                </a:solidFill>
                <a:latin typeface="Arial Black" pitchFamily="34" charset="0"/>
              </a:rPr>
              <a:t>ARTTIRIR</a:t>
            </a:r>
          </a:p>
          <a:p>
            <a:r>
              <a:rPr lang="tr-TR" dirty="0">
                <a:latin typeface="Arial Black" pitchFamily="34" charset="0"/>
              </a:rPr>
              <a:t> </a:t>
            </a:r>
            <a:r>
              <a:rPr lang="tr-TR" dirty="0">
                <a:solidFill>
                  <a:srgbClr val="FF0000"/>
                </a:solidFill>
                <a:latin typeface="Arial Black" pitchFamily="34" charset="0"/>
              </a:rPr>
              <a:t>Abdullah </a:t>
            </a:r>
            <a:r>
              <a:rPr lang="tr-TR" dirty="0" err="1">
                <a:solidFill>
                  <a:srgbClr val="FF0000"/>
                </a:solidFill>
                <a:latin typeface="Arial Black" pitchFamily="34" charset="0"/>
              </a:rPr>
              <a:t>İbni</a:t>
            </a:r>
            <a:r>
              <a:rPr lang="tr-TR" dirty="0">
                <a:solidFill>
                  <a:srgbClr val="FF0000"/>
                </a:solidFill>
                <a:latin typeface="Arial Black" pitchFamily="34" charset="0"/>
              </a:rPr>
              <a:t> Ömer (RA) anlatıyor: </a:t>
            </a:r>
          </a:p>
          <a:p>
            <a:pPr marL="0" indent="0">
              <a:buNone/>
            </a:pPr>
            <a:r>
              <a:rPr lang="tr-TR" dirty="0" smtClean="0">
                <a:latin typeface="Arial Black" pitchFamily="34" charset="0"/>
              </a:rPr>
              <a:t>“</a:t>
            </a:r>
            <a:r>
              <a:rPr lang="tr-TR" dirty="0">
                <a:latin typeface="Arial Black" pitchFamily="34" charset="0"/>
              </a:rPr>
              <a:t>Bir defa Peygamberimiz (SAV) minberde sadaka vermekten, </a:t>
            </a:r>
            <a:r>
              <a:rPr lang="tr-TR" dirty="0" err="1">
                <a:latin typeface="Arial Black" pitchFamily="34" charset="0"/>
              </a:rPr>
              <a:t>teaffüften</a:t>
            </a:r>
            <a:r>
              <a:rPr lang="tr-TR" dirty="0">
                <a:latin typeface="Arial Black" pitchFamily="34" charset="0"/>
              </a:rPr>
              <a:t> (kimseden bir şey istemeyip yokluğa katlanmaktan),dilenmekten söz ediyor ve şöyle </a:t>
            </a:r>
            <a:r>
              <a:rPr lang="tr-TR" dirty="0" smtClean="0">
                <a:latin typeface="Arial Black" pitchFamily="34" charset="0"/>
              </a:rPr>
              <a:t>diyordu:</a:t>
            </a:r>
          </a:p>
          <a:p>
            <a:pPr marL="0" indent="0">
              <a:buNone/>
            </a:pPr>
            <a:r>
              <a:rPr lang="tr-TR" dirty="0" smtClean="0">
                <a:latin typeface="Arial Black" pitchFamily="34" charset="0"/>
              </a:rPr>
              <a:t>  </a:t>
            </a:r>
            <a:r>
              <a:rPr lang="ar-AE" dirty="0" smtClean="0">
                <a:latin typeface="Arial Black" pitchFamily="34" charset="0"/>
              </a:rPr>
              <a:t>الْيَدُ </a:t>
            </a:r>
            <a:r>
              <a:rPr lang="ar-AE" dirty="0">
                <a:latin typeface="Arial Black" pitchFamily="34" charset="0"/>
              </a:rPr>
              <a:t>الْعُلْيَا خَيْرٌ مِنَ الْيَدِ </a:t>
            </a:r>
            <a:r>
              <a:rPr lang="ar-AE" dirty="0" smtClean="0">
                <a:latin typeface="Arial Black" pitchFamily="34" charset="0"/>
              </a:rPr>
              <a:t>السُّفْلَى</a:t>
            </a:r>
            <a:endParaRPr lang="tr-TR" dirty="0" smtClean="0">
              <a:latin typeface="Arial Black" pitchFamily="34" charset="0"/>
            </a:endParaRPr>
          </a:p>
          <a:p>
            <a:pPr marL="0" indent="0">
              <a:buNone/>
            </a:pPr>
            <a:r>
              <a:rPr lang="ar-AE" dirty="0" smtClean="0">
                <a:latin typeface="Arial Black" pitchFamily="34" charset="0"/>
              </a:rPr>
              <a:t>  </a:t>
            </a:r>
            <a:r>
              <a:rPr lang="ar-AE" dirty="0">
                <a:latin typeface="Arial Black" pitchFamily="34" charset="0"/>
              </a:rPr>
              <a:t>“</a:t>
            </a:r>
            <a:r>
              <a:rPr lang="tr-TR" dirty="0">
                <a:latin typeface="Arial Black" pitchFamily="34" charset="0"/>
              </a:rPr>
              <a:t>Veren el alan elden daha üstündür.” </a:t>
            </a:r>
          </a:p>
          <a:p>
            <a:pPr marL="0" indent="0">
              <a:buNone/>
            </a:pPr>
            <a:r>
              <a:rPr lang="tr-TR" dirty="0" smtClean="0">
                <a:latin typeface="Arial Black" pitchFamily="34" charset="0"/>
              </a:rPr>
              <a:t>(Buhari</a:t>
            </a:r>
            <a:r>
              <a:rPr lang="tr-TR" dirty="0">
                <a:latin typeface="Arial Black" pitchFamily="34" charset="0"/>
              </a:rPr>
              <a:t>, </a:t>
            </a:r>
            <a:r>
              <a:rPr lang="tr-TR" dirty="0" smtClean="0">
                <a:latin typeface="Arial Black" pitchFamily="34" charset="0"/>
              </a:rPr>
              <a:t>Vasaya,9)</a:t>
            </a:r>
            <a:endParaRPr lang="tr-TR" sz="3800" dirty="0">
              <a:latin typeface="Arial Black" pitchFamily="34" charset="0"/>
            </a:endParaRPr>
          </a:p>
        </p:txBody>
      </p:sp>
    </p:spTree>
    <p:extLst>
      <p:ext uri="{BB962C8B-B14F-4D97-AF65-F5344CB8AC3E}">
        <p14:creationId xmlns:p14="http://schemas.microsoft.com/office/powerpoint/2010/main" val="8564945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77500" lnSpcReduction="20000"/>
          </a:bodyPr>
          <a:lstStyle/>
          <a:p>
            <a:r>
              <a:rPr lang="tr-TR" b="1" dirty="0">
                <a:solidFill>
                  <a:srgbClr val="00B050"/>
                </a:solidFill>
                <a:latin typeface="Arial Black" pitchFamily="34" charset="0"/>
              </a:rPr>
              <a:t>7) </a:t>
            </a:r>
            <a:r>
              <a:rPr lang="tr-TR" b="1" dirty="0" smtClean="0">
                <a:solidFill>
                  <a:srgbClr val="00B050"/>
                </a:solidFill>
                <a:latin typeface="Arial Black" pitchFamily="34" charset="0"/>
              </a:rPr>
              <a:t>ZEKAT </a:t>
            </a:r>
            <a:r>
              <a:rPr lang="tr-TR" b="1" dirty="0">
                <a:solidFill>
                  <a:srgbClr val="00B050"/>
                </a:solidFill>
                <a:latin typeface="Arial Black" pitchFamily="34" charset="0"/>
              </a:rPr>
              <a:t>ZENGİN İLE YOKSULU BİRBİRİNE YAKLAŞTIRIR </a:t>
            </a:r>
            <a:endParaRPr lang="tr-TR" b="1" dirty="0" smtClean="0">
              <a:solidFill>
                <a:srgbClr val="00B050"/>
              </a:solidFill>
              <a:latin typeface="Arial Black" pitchFamily="34" charset="0"/>
            </a:endParaRPr>
          </a:p>
          <a:p>
            <a:r>
              <a:rPr lang="ar-AE" b="1" dirty="0" smtClean="0">
                <a:latin typeface="Arial Black" pitchFamily="34" charset="0"/>
              </a:rPr>
              <a:t>مَا </a:t>
            </a:r>
            <a:r>
              <a:rPr lang="ar-AE" b="1" dirty="0">
                <a:latin typeface="Arial Black" pitchFamily="34" charset="0"/>
              </a:rPr>
              <a:t>اَفَاءَ اللّٰهُ عَلٰى رَسُولِهٖ مِنْ اَهْلِ الْقُرٰى فَلِلّٰهِ وَلِلرَّسُولِ وَلِذِى الْقُرْبٰى وَالْيَتَامٰى وَالْمَسَاكٖينِ وَابْنِ السَّبٖيلِ كَیْ لَا يَكُونَ دُولَةً بَيْنَ الْاَغْنِيَاءِ مِنْكُمْ وَمَا اٰتٰیكُمُ الرَّسُولُ فَخُذُوهُ وَمَا نَهٰیكُمْ عَنْهُ فَانْتَهُوا وَاتَّقُوا اللّٰهَ اِنَّ اللّٰهَ شَدٖيدُ الْعِقَابِ</a:t>
            </a:r>
          </a:p>
          <a:p>
            <a:endParaRPr lang="ar-AE" b="1" dirty="0">
              <a:latin typeface="Arial Black" pitchFamily="34" charset="0"/>
            </a:endParaRPr>
          </a:p>
          <a:p>
            <a:pPr marL="0" indent="0">
              <a:buNone/>
            </a:pPr>
            <a:r>
              <a:rPr lang="tr-TR" b="1" dirty="0" smtClean="0">
                <a:latin typeface="Arial Black" pitchFamily="34" charset="0"/>
              </a:rPr>
              <a:t>«Allah'ın</a:t>
            </a:r>
            <a:r>
              <a:rPr lang="tr-TR" b="1" dirty="0">
                <a:latin typeface="Arial Black" pitchFamily="34" charset="0"/>
              </a:rPr>
              <a:t>, (fethedilen) memleketlerin ahalisinden  savaşılmaksızın peygamberine kazandırdığı mallar; Allah'a, peygambere, onun yakınlarına, yetimlere, yoksullara ve yolda kalmışlara aittir. O mallar, içinizden yalnız zenginler arasında dolaşan bir servet (ve güç) hâline gelmesin diye (Allah böyle hükmetmiştir). Peygamber size ne verdiyse onu alın, neyi de size yasak ettiyse ondan vazgeçin. Allah'a karşı gelmekten sakının. Şüphesiz, Allah'ın azabı çetindir</a:t>
            </a:r>
            <a:r>
              <a:rPr lang="tr-TR" b="1" dirty="0" smtClean="0">
                <a:latin typeface="Arial Black" pitchFamily="34" charset="0"/>
              </a:rPr>
              <a:t>.» </a:t>
            </a:r>
            <a:r>
              <a:rPr lang="tr-TR" dirty="0" smtClean="0"/>
              <a:t>(</a:t>
            </a:r>
            <a:r>
              <a:rPr lang="tr-TR" dirty="0" err="1" smtClean="0"/>
              <a:t>Haşr</a:t>
            </a:r>
            <a:r>
              <a:rPr lang="tr-TR" dirty="0" smtClean="0"/>
              <a:t> suresi 7)</a:t>
            </a:r>
            <a:endParaRPr lang="tr-TR" dirty="0"/>
          </a:p>
          <a:p>
            <a:endParaRPr lang="tr-TR" dirty="0"/>
          </a:p>
        </p:txBody>
      </p:sp>
    </p:spTree>
    <p:extLst>
      <p:ext uri="{BB962C8B-B14F-4D97-AF65-F5344CB8AC3E}">
        <p14:creationId xmlns:p14="http://schemas.microsoft.com/office/powerpoint/2010/main" val="21854901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77500" lnSpcReduction="20000"/>
          </a:bodyPr>
          <a:lstStyle/>
          <a:p>
            <a:r>
              <a:rPr lang="tr-TR" dirty="0">
                <a:solidFill>
                  <a:srgbClr val="00B050"/>
                </a:solidFill>
                <a:latin typeface="Arial Black" pitchFamily="34" charset="0"/>
              </a:rPr>
              <a:t>8) </a:t>
            </a:r>
            <a:r>
              <a:rPr lang="tr-TR" dirty="0" smtClean="0">
                <a:solidFill>
                  <a:srgbClr val="00B050"/>
                </a:solidFill>
                <a:latin typeface="Arial Black" pitchFamily="34" charset="0"/>
              </a:rPr>
              <a:t>ZEKAT</a:t>
            </a:r>
            <a:r>
              <a:rPr lang="tr-TR" dirty="0">
                <a:solidFill>
                  <a:srgbClr val="00B050"/>
                </a:solidFill>
                <a:latin typeface="Arial Black" pitchFamily="34" charset="0"/>
              </a:rPr>
              <a:t>, MÜSLÜMANIN CENNETE GİRMESİNE VESİLE OLUR </a:t>
            </a:r>
            <a:endParaRPr lang="tr-TR" dirty="0" smtClean="0">
              <a:solidFill>
                <a:srgbClr val="00B050"/>
              </a:solidFill>
              <a:latin typeface="Arial Black" pitchFamily="34" charset="0"/>
            </a:endParaRPr>
          </a:p>
          <a:p>
            <a:r>
              <a:rPr lang="tr-TR" dirty="0">
                <a:latin typeface="Arial Black" pitchFamily="34" charset="0"/>
              </a:rPr>
              <a:t>Ebu </a:t>
            </a:r>
            <a:r>
              <a:rPr lang="tr-TR" dirty="0" err="1">
                <a:latin typeface="Arial Black" pitchFamily="34" charset="0"/>
              </a:rPr>
              <a:t>Hureyre</a:t>
            </a:r>
            <a:r>
              <a:rPr lang="tr-TR" dirty="0">
                <a:latin typeface="Arial Black" pitchFamily="34" charset="0"/>
              </a:rPr>
              <a:t> (RA) anlatıyor: “Bir gün Peygamberimiz (SAV)’e bir Bedevi gelerek: “Ey Allah’ın Resulü, bana bir ibadet tavsiye ediniz ki, ben onu yapınca cennete gireyim.” dedi. Peygamberimiz (SAV): </a:t>
            </a:r>
            <a:endParaRPr lang="tr-TR" dirty="0" smtClean="0">
              <a:latin typeface="Arial Black" pitchFamily="34" charset="0"/>
            </a:endParaRPr>
          </a:p>
          <a:p>
            <a:r>
              <a:rPr lang="tr-TR" dirty="0" smtClean="0">
                <a:latin typeface="Arial Black" pitchFamily="34" charset="0"/>
              </a:rPr>
              <a:t>“</a:t>
            </a:r>
            <a:r>
              <a:rPr lang="tr-TR" dirty="0">
                <a:latin typeface="Arial Black" pitchFamily="34" charset="0"/>
              </a:rPr>
              <a:t>Allah'a ibadet edersin ve O’na hiçbir şeyi ortak koşmazsın, farz olan (beş vakit) namazı kılar, farz olan zekâtı verir ve Ramazan orucunu tutarsın. (Böyle yaparsan cennete gidersin)” buyurdu. </a:t>
            </a:r>
            <a:endParaRPr lang="tr-TR" dirty="0" smtClean="0">
              <a:latin typeface="Arial Black" pitchFamily="34" charset="0"/>
            </a:endParaRPr>
          </a:p>
          <a:p>
            <a:r>
              <a:rPr lang="tr-TR" dirty="0" smtClean="0">
                <a:latin typeface="Arial Black" pitchFamily="34" charset="0"/>
              </a:rPr>
              <a:t>Bedevi</a:t>
            </a:r>
            <a:r>
              <a:rPr lang="tr-TR" dirty="0">
                <a:latin typeface="Arial Black" pitchFamily="34" charset="0"/>
              </a:rPr>
              <a:t>: “Canımı kudret elinde tutan Allah’a yemin ederim ki, bu ibadetlerden başka fazla bir ibadet yapmam.” dedi ve sonra da dönüp gitti. Bunun üzerine Peygamberimiz (SAV): “Kim bir cennetlik görmek isterse şu temiz simaya baksın.” buyurdu. </a:t>
            </a:r>
            <a:r>
              <a:rPr lang="tr-TR" dirty="0" smtClean="0">
                <a:latin typeface="Arial Black" pitchFamily="34" charset="0"/>
              </a:rPr>
              <a:t> </a:t>
            </a:r>
            <a:r>
              <a:rPr lang="tr-TR" dirty="0">
                <a:latin typeface="Arial Black" pitchFamily="34" charset="0"/>
              </a:rPr>
              <a:t>(Buhari, Zekat, 1)</a:t>
            </a:r>
          </a:p>
          <a:p>
            <a:endParaRPr lang="tr-TR" dirty="0"/>
          </a:p>
          <a:p>
            <a:endParaRPr lang="tr-TR" dirty="0"/>
          </a:p>
        </p:txBody>
      </p:sp>
    </p:spTree>
    <p:extLst>
      <p:ext uri="{BB962C8B-B14F-4D97-AF65-F5344CB8AC3E}">
        <p14:creationId xmlns:p14="http://schemas.microsoft.com/office/powerpoint/2010/main" val="7936248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lnSpcReduction="10000"/>
          </a:bodyPr>
          <a:lstStyle/>
          <a:p>
            <a:r>
              <a:rPr lang="ar-AE" b="1" dirty="0" smtClean="0">
                <a:latin typeface="Arial Black" pitchFamily="34" charset="0"/>
              </a:rPr>
              <a:t>لِلْفُقَرَاءِ </a:t>
            </a:r>
            <a:r>
              <a:rPr lang="ar-AE" b="1" dirty="0">
                <a:latin typeface="Arial Black" pitchFamily="34" charset="0"/>
              </a:rPr>
              <a:t>الَّذٖينَ اُحْصِرُوا فٖى سَبٖيلِ اللّٰهِ لَا يَسْتَطٖيعُونَ ضَرْبًا فِى الْاَرْضِ يَحْسَبُهُمُ الْجَاهِلُ اَغْنِيَاءَ مِنَ التَّعَفُّفِ تَعْرِفُهُمْ بِسٖيمٰیهُمْ لَا يَسْپَلُونَ النَّاسَ اِلْحَافًا وَمَا تُنْفِقُوا مِنْ خَيْرٍ فَاِنَّ اللّٰهَ بِهٖ عَلٖيمٌ</a:t>
            </a:r>
          </a:p>
          <a:p>
            <a:endParaRPr lang="ar-AE" b="1" dirty="0">
              <a:latin typeface="Arial Black" pitchFamily="34" charset="0"/>
            </a:endParaRPr>
          </a:p>
          <a:p>
            <a:pPr marL="0" indent="0">
              <a:buNone/>
            </a:pPr>
            <a:r>
              <a:rPr lang="tr-TR" b="1" dirty="0" smtClean="0">
                <a:latin typeface="Arial Black" pitchFamily="34" charset="0"/>
              </a:rPr>
              <a:t>«(</a:t>
            </a:r>
            <a:r>
              <a:rPr lang="tr-TR" b="1" dirty="0">
                <a:latin typeface="Arial Black" pitchFamily="34" charset="0"/>
              </a:rPr>
              <a:t>Sadakalar) kendilerini Allah yoluna adayan, yeryüzünde dolaşmaya güç yetiremeyen fakirler içindir. İffetlerinden dolayı (dilenmedikleri için), bilmeyen onları zengin sanır. Sen onları yüzlerinden tanırsın. İnsanlardan arsızca (bir şey) istemezler. Siz hayır olarak ne verirseniz, şüphesiz Allah onu bilir</a:t>
            </a:r>
            <a:r>
              <a:rPr lang="tr-TR" b="1" dirty="0" smtClean="0">
                <a:latin typeface="Arial Black" pitchFamily="34" charset="0"/>
              </a:rPr>
              <a:t>.» (Bakara suresi 273)</a:t>
            </a:r>
            <a:endParaRPr lang="tr-TR" b="1" dirty="0">
              <a:latin typeface="Arial Black" pitchFamily="34" charset="0"/>
            </a:endParaRPr>
          </a:p>
        </p:txBody>
      </p:sp>
    </p:spTree>
    <p:extLst>
      <p:ext uri="{BB962C8B-B14F-4D97-AF65-F5344CB8AC3E}">
        <p14:creationId xmlns:p14="http://schemas.microsoft.com/office/powerpoint/2010/main" val="31407697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lnSpcReduction="20000"/>
          </a:bodyPr>
          <a:lstStyle/>
          <a:p>
            <a:pPr algn="ctr"/>
            <a:r>
              <a:rPr lang="ar-AE" sz="4600" b="1" dirty="0">
                <a:solidFill>
                  <a:srgbClr val="00B050"/>
                </a:solidFill>
                <a:latin typeface="Arial Black" pitchFamily="34" charset="0"/>
              </a:rPr>
              <a:t>بِسْمِ اللَّهِ الرَّحْمَنِ الرَّحِيمِ</a:t>
            </a:r>
            <a:endParaRPr lang="tr-TR" sz="4600" b="1" dirty="0">
              <a:solidFill>
                <a:srgbClr val="00B050"/>
              </a:solidFill>
              <a:latin typeface="Arial Black" pitchFamily="34" charset="0"/>
            </a:endParaRPr>
          </a:p>
          <a:p>
            <a:pPr marL="0" indent="0">
              <a:buNone/>
            </a:pPr>
            <a:r>
              <a:rPr lang="ar-AE" sz="4600" b="1" dirty="0">
                <a:latin typeface="Arial Black" pitchFamily="34" charset="0"/>
              </a:rPr>
              <a:t>وَاَقٖيمُوا الصَّلٰوةَ وَاٰتُوا الزَّكٰوةَ وَمَا تُقَدِّمُوا لِاَنْفُسِكُمْ مِنْ خَيْرٍ تَجِدُوهُ عِنْدَ اللّٰهِ اِنَّ اللّٰهَ بِمَا تَعْمَلُونَ بَصٖيرٌ</a:t>
            </a:r>
          </a:p>
          <a:p>
            <a:endParaRPr lang="ar-AE" sz="4600" b="1" dirty="0">
              <a:latin typeface="Arial Black" pitchFamily="34" charset="0"/>
            </a:endParaRPr>
          </a:p>
          <a:p>
            <a:pPr marL="0" indent="0">
              <a:buNone/>
            </a:pPr>
            <a:r>
              <a:rPr lang="tr-TR" sz="4600" b="1" dirty="0">
                <a:latin typeface="Arial Black" pitchFamily="34" charset="0"/>
              </a:rPr>
              <a:t>«Namazı dosdoğru kılın, zekâtı verin. Kendiniz için her ne iyilik işlemiş olursanız, Allah katında onu bulursunuz. Şüphesiz Allah bütün yaptıklarınızı görür.» </a:t>
            </a:r>
            <a:r>
              <a:rPr lang="tr-TR" dirty="0" smtClean="0"/>
              <a:t>(Bakara suresi 110)</a:t>
            </a:r>
          </a:p>
        </p:txBody>
      </p:sp>
    </p:spTree>
    <p:extLst>
      <p:ext uri="{BB962C8B-B14F-4D97-AF65-F5344CB8AC3E}">
        <p14:creationId xmlns:p14="http://schemas.microsoft.com/office/powerpoint/2010/main" val="29888537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lnSpcReduction="20000"/>
          </a:bodyPr>
          <a:lstStyle/>
          <a:p>
            <a:r>
              <a:rPr lang="tr-TR" sz="5700" dirty="0">
                <a:solidFill>
                  <a:srgbClr val="00B050"/>
                </a:solidFill>
                <a:latin typeface="Arial Black" pitchFamily="34" charset="0"/>
              </a:rPr>
              <a:t>Hz. Peygamber (SAV) verilen zekâtın malı koruyucu bir özellik taşıdığını şu hadisiyle ifade etmiştir: </a:t>
            </a:r>
          </a:p>
          <a:p>
            <a:r>
              <a:rPr lang="tr-TR" sz="5700" u="sng" dirty="0">
                <a:solidFill>
                  <a:srgbClr val="FF0000"/>
                </a:solidFill>
                <a:latin typeface="Arial Black" pitchFamily="34" charset="0"/>
              </a:rPr>
              <a:t>“Zekâtını vererek mallarınızı sağlam kaleler içine alınız” </a:t>
            </a:r>
            <a:r>
              <a:rPr lang="tr-TR" dirty="0"/>
              <a:t>(</a:t>
            </a:r>
            <a:r>
              <a:rPr lang="tr-TR" dirty="0" err="1"/>
              <a:t>Taberânî</a:t>
            </a:r>
            <a:r>
              <a:rPr lang="tr-TR" dirty="0"/>
              <a:t>, el-</a:t>
            </a:r>
            <a:r>
              <a:rPr lang="tr-TR" dirty="0" err="1"/>
              <a:t>Evsat</a:t>
            </a:r>
            <a:r>
              <a:rPr lang="tr-TR" dirty="0"/>
              <a:t>, II, </a:t>
            </a:r>
            <a:r>
              <a:rPr lang="tr-TR" dirty="0" smtClean="0"/>
              <a:t>274)</a:t>
            </a:r>
            <a:endParaRPr lang="tr-TR" dirty="0"/>
          </a:p>
          <a:p>
            <a:endParaRPr lang="tr-TR" dirty="0"/>
          </a:p>
          <a:p>
            <a:endParaRPr lang="tr-TR" dirty="0"/>
          </a:p>
        </p:txBody>
      </p:sp>
    </p:spTree>
    <p:extLst>
      <p:ext uri="{BB962C8B-B14F-4D97-AF65-F5344CB8AC3E}">
        <p14:creationId xmlns:p14="http://schemas.microsoft.com/office/powerpoint/2010/main" val="205541979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lnSpcReduction="10000"/>
          </a:bodyPr>
          <a:lstStyle/>
          <a:p>
            <a:r>
              <a:rPr lang="tr-TR" sz="4200" dirty="0">
                <a:solidFill>
                  <a:srgbClr val="FF0000"/>
                </a:solidFill>
                <a:latin typeface="Arial Black" pitchFamily="34" charset="0"/>
              </a:rPr>
              <a:t>Hz Peygamberimiz (SAV)  şöyle buyurmuştur: </a:t>
            </a:r>
            <a:endParaRPr lang="tr-TR" sz="4200" dirty="0">
              <a:latin typeface="Arial Black" pitchFamily="34" charset="0"/>
            </a:endParaRPr>
          </a:p>
          <a:p>
            <a:pPr marL="0" indent="0">
              <a:buNone/>
            </a:pPr>
            <a:r>
              <a:rPr lang="tr-TR" sz="4200" dirty="0">
                <a:latin typeface="Arial Black" pitchFamily="34" charset="0"/>
              </a:rPr>
              <a:t>“Kapı </a:t>
            </a:r>
            <a:r>
              <a:rPr lang="tr-TR" sz="4200" dirty="0" err="1">
                <a:latin typeface="Arial Black" pitchFamily="34" charset="0"/>
              </a:rPr>
              <a:t>kapı</a:t>
            </a:r>
            <a:r>
              <a:rPr lang="tr-TR" sz="4200" dirty="0">
                <a:latin typeface="Arial Black" pitchFamily="34" charset="0"/>
              </a:rPr>
              <a:t> dolaşıp halkın kendisine bir iki lokma verdiği dilenci yoksul değildir. Gerçek yoksul, kendisine sadaka vermek için ihtiyacı bilinmeyen ve kendisi de halktan bir şey istemeyen iffet sahibi kimsedir.”</a:t>
            </a:r>
            <a:r>
              <a:rPr lang="tr-TR" dirty="0"/>
              <a:t>  </a:t>
            </a:r>
          </a:p>
          <a:p>
            <a:endParaRPr lang="tr-TR" dirty="0"/>
          </a:p>
          <a:p>
            <a:endParaRPr lang="tr-TR" dirty="0"/>
          </a:p>
        </p:txBody>
      </p:sp>
    </p:spTree>
    <p:extLst>
      <p:ext uri="{BB962C8B-B14F-4D97-AF65-F5344CB8AC3E}">
        <p14:creationId xmlns:p14="http://schemas.microsoft.com/office/powerpoint/2010/main" val="37017614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62500" lnSpcReduction="20000"/>
          </a:bodyPr>
          <a:lstStyle/>
          <a:p>
            <a:pPr algn="ctr"/>
            <a:r>
              <a:rPr lang="tr-TR" sz="4600" u="sng" dirty="0">
                <a:solidFill>
                  <a:srgbClr val="FF0000"/>
                </a:solidFill>
                <a:latin typeface="Arial Black" pitchFamily="34" charset="0"/>
              </a:rPr>
              <a:t>ZEKAT KİMLERE VERİLİR</a:t>
            </a:r>
          </a:p>
          <a:p>
            <a:r>
              <a:rPr lang="tr-TR" sz="4600" dirty="0">
                <a:solidFill>
                  <a:srgbClr val="00B050"/>
                </a:solidFill>
                <a:latin typeface="Arial Black" pitchFamily="34" charset="0"/>
              </a:rPr>
              <a:t>KURAN-I KERİMDE ALLLAH ŞÖYLE BUYURUYOR:</a:t>
            </a:r>
          </a:p>
          <a:p>
            <a:r>
              <a:rPr lang="ar-AE" sz="4600" dirty="0">
                <a:latin typeface="Arial Black" pitchFamily="34" charset="0"/>
              </a:rPr>
              <a:t>اِنَّمَا الصَّدَقَاتُ لِلْفُقَرَاءِ وَالْمَسَاكٖينِ وَالْعَامِلٖينَ عَلَيْهَا وَالْمُؤَلَّفَةِ قُلُوبُهُمْ وَفِى الرِّقَابِ وَالْغَارِمٖينَ وَفٖى سَبٖيلِ اللّٰهِ وَابْنِ السَّبٖيلِ فَرٖيضَةً مِنَ اللّٰهِ وَاللّٰهُ عَلٖيمٌ حَكٖيمٌ</a:t>
            </a:r>
          </a:p>
          <a:p>
            <a:endParaRPr lang="ar-AE" sz="4600" dirty="0">
              <a:latin typeface="Arial Black" pitchFamily="34" charset="0"/>
            </a:endParaRPr>
          </a:p>
          <a:p>
            <a:pPr marL="0" indent="0">
              <a:buNone/>
            </a:pPr>
            <a:r>
              <a:rPr lang="tr-TR" sz="4600" dirty="0">
                <a:latin typeface="Arial Black" pitchFamily="34" charset="0"/>
              </a:rPr>
              <a:t>«Sadakalar (zekâtlar), Allah'tan bir farz olarak ancak fakirler, düşkünler, zekât toplayan memurlar, kalpleri İslâm'a ısındırılacak olanlarla (özgürlüğüne kavuşturulacak) köleler, borçlular, Allah yolunda </a:t>
            </a:r>
            <a:r>
              <a:rPr lang="tr-TR" sz="4600" dirty="0" err="1">
                <a:latin typeface="Arial Black" pitchFamily="34" charset="0"/>
              </a:rPr>
              <a:t>cihad</a:t>
            </a:r>
            <a:r>
              <a:rPr lang="tr-TR" sz="4600" dirty="0">
                <a:latin typeface="Arial Black" pitchFamily="34" charset="0"/>
              </a:rPr>
              <a:t> edenler ve yolda kalmış yolcular içindir. Allah, hakkıyla bilendir, hüküm ve hikmet sahibidir.» (</a:t>
            </a:r>
            <a:r>
              <a:rPr lang="tr-TR" sz="4600" dirty="0" err="1">
                <a:latin typeface="Arial Black" pitchFamily="34" charset="0"/>
              </a:rPr>
              <a:t>Tevbe</a:t>
            </a:r>
            <a:r>
              <a:rPr lang="tr-TR" sz="4600" dirty="0">
                <a:latin typeface="Arial Black" pitchFamily="34" charset="0"/>
              </a:rPr>
              <a:t> suresi 60)</a:t>
            </a:r>
          </a:p>
        </p:txBody>
      </p:sp>
    </p:spTree>
    <p:extLst>
      <p:ext uri="{BB962C8B-B14F-4D97-AF65-F5344CB8AC3E}">
        <p14:creationId xmlns:p14="http://schemas.microsoft.com/office/powerpoint/2010/main" val="13090099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lnSpcReduction="10000"/>
          </a:bodyPr>
          <a:lstStyle/>
          <a:p>
            <a:r>
              <a:rPr lang="tr-TR" u="sng" dirty="0" smtClean="0">
                <a:solidFill>
                  <a:srgbClr val="00B050"/>
                </a:solidFill>
                <a:latin typeface="Arial Black" pitchFamily="34" charset="0"/>
              </a:rPr>
              <a:t>ZEKAT KİMLERE VERİLİR TEVBE SURESİ 60. AYETTE ZİKREDİLEN MADDELER HALİNDE ŞÖYLE SIRALAYABİLİRİZ:</a:t>
            </a:r>
          </a:p>
          <a:p>
            <a:r>
              <a:rPr lang="tr-TR" dirty="0" smtClean="0">
                <a:latin typeface="Arial Black" pitchFamily="34" charset="0"/>
              </a:rPr>
              <a:t>1) FAKİRLERE</a:t>
            </a:r>
          </a:p>
          <a:p>
            <a:r>
              <a:rPr lang="tr-TR" dirty="0" smtClean="0">
                <a:latin typeface="Arial Black" pitchFamily="34" charset="0"/>
              </a:rPr>
              <a:t>2) DÜŞKÜNLERE</a:t>
            </a:r>
          </a:p>
          <a:p>
            <a:r>
              <a:rPr lang="tr-TR" dirty="0" smtClean="0">
                <a:latin typeface="Arial Black" pitchFamily="34" charset="0"/>
              </a:rPr>
              <a:t>3) ZEKAT TOPLAYAN MEMURLARA</a:t>
            </a:r>
          </a:p>
          <a:p>
            <a:r>
              <a:rPr lang="tr-TR" dirty="0" smtClean="0">
                <a:latin typeface="Arial Black" pitchFamily="34" charset="0"/>
              </a:rPr>
              <a:t>4) KALPLERİ İSLAMA ISINDIRILACAK    OLANLARA</a:t>
            </a:r>
          </a:p>
          <a:p>
            <a:r>
              <a:rPr lang="tr-TR" dirty="0" smtClean="0">
                <a:latin typeface="Arial Black" pitchFamily="34" charset="0"/>
              </a:rPr>
              <a:t>5) KÖLELERE</a:t>
            </a:r>
          </a:p>
          <a:p>
            <a:r>
              <a:rPr lang="tr-TR" dirty="0" smtClean="0">
                <a:latin typeface="Arial Black" pitchFamily="34" charset="0"/>
              </a:rPr>
              <a:t>6) BORÇLULARA</a:t>
            </a:r>
          </a:p>
          <a:p>
            <a:r>
              <a:rPr lang="tr-TR" dirty="0" smtClean="0">
                <a:latin typeface="Arial Black" pitchFamily="34" charset="0"/>
              </a:rPr>
              <a:t>7) ALLAH YOLUNDA CİHAT EDENLERE</a:t>
            </a:r>
          </a:p>
          <a:p>
            <a:r>
              <a:rPr lang="tr-TR" dirty="0" smtClean="0">
                <a:latin typeface="Arial Black" pitchFamily="34" charset="0"/>
              </a:rPr>
              <a:t>8) YOLDA KALMIŞ OLANLARA</a:t>
            </a:r>
          </a:p>
          <a:p>
            <a:endParaRPr lang="tr-TR" dirty="0"/>
          </a:p>
        </p:txBody>
      </p:sp>
    </p:spTree>
    <p:extLst>
      <p:ext uri="{BB962C8B-B14F-4D97-AF65-F5344CB8AC3E}">
        <p14:creationId xmlns:p14="http://schemas.microsoft.com/office/powerpoint/2010/main" val="30923475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lnSpcReduction="10000"/>
          </a:bodyPr>
          <a:lstStyle/>
          <a:p>
            <a:r>
              <a:rPr lang="tr-TR" u="sng" dirty="0">
                <a:solidFill>
                  <a:srgbClr val="00B050"/>
                </a:solidFill>
                <a:latin typeface="Arial Black" pitchFamily="34" charset="0"/>
              </a:rPr>
              <a:t>Yoksullara zekât verilirken şu sırayı gözetmek daha çok sevaptır. </a:t>
            </a:r>
            <a:endParaRPr lang="tr-TR" u="sng" dirty="0" smtClean="0">
              <a:latin typeface="Arial Black" pitchFamily="34" charset="0"/>
            </a:endParaRPr>
          </a:p>
          <a:p>
            <a:r>
              <a:rPr lang="tr-TR" i="1" u="sng" dirty="0" smtClean="0">
                <a:solidFill>
                  <a:srgbClr val="FF0000"/>
                </a:solidFill>
                <a:latin typeface="Arial Black" pitchFamily="34" charset="0"/>
              </a:rPr>
              <a:t>Fakir </a:t>
            </a:r>
            <a:r>
              <a:rPr lang="tr-TR" i="1" u="sng" dirty="0">
                <a:solidFill>
                  <a:srgbClr val="FF0000"/>
                </a:solidFill>
                <a:latin typeface="Arial Black" pitchFamily="34" charset="0"/>
              </a:rPr>
              <a:t>olan: </a:t>
            </a:r>
          </a:p>
          <a:p>
            <a:pPr marL="0" indent="0">
              <a:buNone/>
            </a:pPr>
            <a:r>
              <a:rPr lang="tr-TR" dirty="0" smtClean="0">
                <a:latin typeface="Arial Black" pitchFamily="34" charset="0"/>
              </a:rPr>
              <a:t>1-</a:t>
            </a:r>
            <a:r>
              <a:rPr lang="tr-TR" dirty="0">
                <a:latin typeface="Arial Black" pitchFamily="34" charset="0"/>
              </a:rPr>
              <a:t>) Kardeşler, </a:t>
            </a:r>
          </a:p>
          <a:p>
            <a:pPr marL="0" indent="0">
              <a:buNone/>
            </a:pPr>
            <a:r>
              <a:rPr lang="tr-TR" dirty="0" smtClean="0">
                <a:latin typeface="Arial Black" pitchFamily="34" charset="0"/>
              </a:rPr>
              <a:t>2-</a:t>
            </a:r>
            <a:r>
              <a:rPr lang="tr-TR" dirty="0">
                <a:latin typeface="Arial Black" pitchFamily="34" charset="0"/>
              </a:rPr>
              <a:t>) Kardeş çocukları, </a:t>
            </a:r>
          </a:p>
          <a:p>
            <a:pPr marL="0" indent="0">
              <a:buNone/>
            </a:pPr>
            <a:r>
              <a:rPr lang="tr-TR" dirty="0" smtClean="0">
                <a:latin typeface="Arial Black" pitchFamily="34" charset="0"/>
              </a:rPr>
              <a:t>3-</a:t>
            </a:r>
            <a:r>
              <a:rPr lang="tr-TR" dirty="0">
                <a:latin typeface="Arial Black" pitchFamily="34" charset="0"/>
              </a:rPr>
              <a:t>) Amca, hala, dayı ve teyzeler, </a:t>
            </a:r>
          </a:p>
          <a:p>
            <a:pPr marL="0" indent="0">
              <a:buNone/>
            </a:pPr>
            <a:r>
              <a:rPr lang="tr-TR" dirty="0" smtClean="0">
                <a:latin typeface="Arial Black" pitchFamily="34" charset="0"/>
              </a:rPr>
              <a:t>4-</a:t>
            </a:r>
            <a:r>
              <a:rPr lang="tr-TR" dirty="0">
                <a:latin typeface="Arial Black" pitchFamily="34" charset="0"/>
              </a:rPr>
              <a:t>) Bunların çocukları, </a:t>
            </a:r>
          </a:p>
          <a:p>
            <a:pPr marL="0" indent="0">
              <a:buNone/>
            </a:pPr>
            <a:r>
              <a:rPr lang="tr-TR" dirty="0" smtClean="0">
                <a:latin typeface="Arial Black" pitchFamily="34" charset="0"/>
              </a:rPr>
              <a:t>5-</a:t>
            </a:r>
            <a:r>
              <a:rPr lang="tr-TR" dirty="0">
                <a:latin typeface="Arial Black" pitchFamily="34" charset="0"/>
              </a:rPr>
              <a:t>) Diğer mahremler, </a:t>
            </a:r>
          </a:p>
          <a:p>
            <a:pPr marL="0" indent="0">
              <a:buNone/>
            </a:pPr>
            <a:r>
              <a:rPr lang="tr-TR" dirty="0" smtClean="0">
                <a:latin typeface="Arial Black" pitchFamily="34" charset="0"/>
              </a:rPr>
              <a:t>6-</a:t>
            </a:r>
            <a:r>
              <a:rPr lang="tr-TR" dirty="0">
                <a:latin typeface="Arial Black" pitchFamily="34" charset="0"/>
              </a:rPr>
              <a:t>) Komşular, meslektaşlar, </a:t>
            </a:r>
          </a:p>
          <a:p>
            <a:pPr marL="0" indent="0">
              <a:buNone/>
            </a:pPr>
            <a:r>
              <a:rPr lang="tr-TR" dirty="0" smtClean="0">
                <a:latin typeface="Arial Black" pitchFamily="34" charset="0"/>
              </a:rPr>
              <a:t>7-</a:t>
            </a:r>
            <a:r>
              <a:rPr lang="tr-TR" dirty="0">
                <a:latin typeface="Arial Black" pitchFamily="34" charset="0"/>
              </a:rPr>
              <a:t>) Zekât verecek kişinin bulunduğu köy ve şehir halkı. </a:t>
            </a:r>
          </a:p>
          <a:p>
            <a:endParaRPr lang="tr-TR" dirty="0"/>
          </a:p>
        </p:txBody>
      </p:sp>
    </p:spTree>
    <p:extLst>
      <p:ext uri="{BB962C8B-B14F-4D97-AF65-F5344CB8AC3E}">
        <p14:creationId xmlns:p14="http://schemas.microsoft.com/office/powerpoint/2010/main" val="1312503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lnSpcReduction="10000"/>
          </a:bodyPr>
          <a:lstStyle/>
          <a:p>
            <a:r>
              <a:rPr lang="tr-TR" sz="4600" dirty="0">
                <a:solidFill>
                  <a:srgbClr val="00B050"/>
                </a:solidFill>
                <a:latin typeface="Arial Black" pitchFamily="34" charset="0"/>
              </a:rPr>
              <a:t>Peygamberimiz (SAV) şöyle buyuruyor: </a:t>
            </a:r>
          </a:p>
          <a:p>
            <a:r>
              <a:rPr lang="tr-TR" sz="4600" dirty="0">
                <a:latin typeface="Arial Black" pitchFamily="34" charset="0"/>
              </a:rPr>
              <a:t>“Yoksula bir şey vermek sadakadır. Akrabadan olan yoksula sadaka vermenin ise iki ecri vardır. Birisi, sadaka ecri, diğeri de akrabaları görüp gözetme sevabıdır.” </a:t>
            </a:r>
          </a:p>
        </p:txBody>
      </p:sp>
    </p:spTree>
    <p:extLst>
      <p:ext uri="{BB962C8B-B14F-4D97-AF65-F5344CB8AC3E}">
        <p14:creationId xmlns:p14="http://schemas.microsoft.com/office/powerpoint/2010/main" val="25882103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a:bodyPr>
          <a:lstStyle/>
          <a:p>
            <a:r>
              <a:rPr lang="tr-TR" sz="3800" dirty="0">
                <a:solidFill>
                  <a:srgbClr val="00B050"/>
                </a:solidFill>
                <a:latin typeface="Arial Black" pitchFamily="34" charset="0"/>
              </a:rPr>
              <a:t>ZEKAT KİMLERE </a:t>
            </a:r>
            <a:r>
              <a:rPr lang="tr-TR" sz="3800" u="sng" dirty="0">
                <a:solidFill>
                  <a:srgbClr val="FF0000"/>
                </a:solidFill>
                <a:latin typeface="Arial Black" pitchFamily="34" charset="0"/>
              </a:rPr>
              <a:t>VERİLMEZ</a:t>
            </a:r>
          </a:p>
          <a:p>
            <a:endParaRPr lang="tr-TR" sz="3800" dirty="0">
              <a:latin typeface="Arial Black" pitchFamily="34" charset="0"/>
            </a:endParaRPr>
          </a:p>
          <a:p>
            <a:r>
              <a:rPr lang="tr-TR" sz="3800" dirty="0">
                <a:latin typeface="Arial Black" pitchFamily="34" charset="0"/>
              </a:rPr>
              <a:t>1) Anne-baba, büyük anne ve büyük baba.  </a:t>
            </a:r>
          </a:p>
          <a:p>
            <a:r>
              <a:rPr lang="tr-TR" sz="3800" dirty="0">
                <a:latin typeface="Arial Black" pitchFamily="34" charset="0"/>
              </a:rPr>
              <a:t>2)Çocuklar ve torunlar. </a:t>
            </a:r>
          </a:p>
          <a:p>
            <a:r>
              <a:rPr lang="tr-TR" sz="3800" dirty="0">
                <a:latin typeface="Arial Black" pitchFamily="34" charset="0"/>
              </a:rPr>
              <a:t>3)Karı-koca birbirine.</a:t>
            </a:r>
          </a:p>
          <a:p>
            <a:r>
              <a:rPr lang="tr-TR" sz="3800" dirty="0">
                <a:latin typeface="Arial Black" pitchFamily="34" charset="0"/>
              </a:rPr>
              <a:t> 4)Zenginler, Müslüman olmayanlar. Müslüman olmayanlara sadaka verilirse de, zekât ancak Müslüman olan yoksullara verilir. </a:t>
            </a:r>
          </a:p>
          <a:p>
            <a:endParaRPr lang="tr-TR" u="sng" dirty="0"/>
          </a:p>
        </p:txBody>
      </p:sp>
    </p:spTree>
    <p:extLst>
      <p:ext uri="{BB962C8B-B14F-4D97-AF65-F5344CB8AC3E}">
        <p14:creationId xmlns:p14="http://schemas.microsoft.com/office/powerpoint/2010/main" val="22403161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85000" lnSpcReduction="20000"/>
          </a:bodyPr>
          <a:lstStyle/>
          <a:p>
            <a:pPr algn="ctr"/>
            <a:r>
              <a:rPr lang="tr-TR" u="sng" dirty="0" smtClean="0">
                <a:solidFill>
                  <a:srgbClr val="0070C0"/>
                </a:solidFill>
                <a:latin typeface="Arial Black" pitchFamily="34" charset="0"/>
              </a:rPr>
              <a:t>ZEKATI VERMEYENLERİN CEZASI</a:t>
            </a:r>
          </a:p>
          <a:p>
            <a:r>
              <a:rPr lang="tr-TR" dirty="0">
                <a:latin typeface="Arial Black" pitchFamily="34" charset="0"/>
              </a:rPr>
              <a:t>Peygamber efendimiz (</a:t>
            </a:r>
            <a:r>
              <a:rPr lang="tr-TR" dirty="0" err="1">
                <a:latin typeface="Arial Black" pitchFamily="34" charset="0"/>
              </a:rPr>
              <a:t>s.a.v</a:t>
            </a:r>
            <a:r>
              <a:rPr lang="tr-TR" dirty="0">
                <a:latin typeface="Arial Black" pitchFamily="34" charset="0"/>
              </a:rPr>
              <a:t>) </a:t>
            </a:r>
            <a:r>
              <a:rPr lang="tr-TR" dirty="0">
                <a:solidFill>
                  <a:srgbClr val="FF0000"/>
                </a:solidFill>
                <a:latin typeface="Arial Black" pitchFamily="34" charset="0"/>
              </a:rPr>
              <a:t>“Zekâtı verilmeyen mallar, ejderha olup sahibinin boynuna sarılır” </a:t>
            </a:r>
            <a:r>
              <a:rPr lang="tr-TR" dirty="0">
                <a:latin typeface="Arial Black" pitchFamily="34" charset="0"/>
              </a:rPr>
              <a:t>buyurduktan sonra şu mealdeki ayet-i kerimeyi okudu:</a:t>
            </a:r>
          </a:p>
          <a:p>
            <a:r>
              <a:rPr lang="tr-TR" dirty="0">
                <a:latin typeface="Arial Black" pitchFamily="34" charset="0"/>
              </a:rPr>
              <a:t> </a:t>
            </a:r>
            <a:r>
              <a:rPr lang="ar-AE" dirty="0">
                <a:latin typeface="Arial Black" pitchFamily="34" charset="0"/>
              </a:rPr>
              <a:t>وَلاَ يَحْسَبَنَّ الَّذِينَ يَبْخَلُونَ بِمَا آتَاهُمُ اللّهُ مِن فَضْلِهِ هُوَ خَيْرًا لَّهُمْ بَلْ هُوَ شَرٌّ لَّهُمْ سَيُطَوَّقُونَ مَا بَخِلُواْ بِهِ يَوْمَ الْقِيَامَةِ وَلِلّهِ مِيرَاثُ السَّمَاوَاتِ وَالأَرْضِ وَاللّهُ بِمَا تَعْمَلُونَ خَبِيرٌ</a:t>
            </a:r>
          </a:p>
          <a:p>
            <a:r>
              <a:rPr lang="ar-AE" dirty="0">
                <a:latin typeface="Arial Black" pitchFamily="34" charset="0"/>
              </a:rPr>
              <a:t>	“</a:t>
            </a:r>
            <a:r>
              <a:rPr lang="tr-TR" dirty="0">
                <a:latin typeface="Arial Black" pitchFamily="34" charset="0"/>
              </a:rPr>
              <a:t>Allah’ın kendilerine lütfundan verdiği nimetlerde cimrilik edenler, bunun, kendileri için hayırlı olduğunu sanmasınlar. Hayır! O kendileri için bir şerdir. Cimrilik ettikleri şey kıyamet gününde boyunlarına dolanacaktır. Göklerin ve yerin mirası Allah’ındır. Allah yaptıklarınızdan hakkıyla haberdardır”. </a:t>
            </a:r>
            <a:r>
              <a:rPr lang="tr-TR" dirty="0"/>
              <a:t>(Al-i </a:t>
            </a:r>
            <a:r>
              <a:rPr lang="tr-TR" dirty="0" smtClean="0"/>
              <a:t>İmran suresi </a:t>
            </a:r>
            <a:r>
              <a:rPr lang="tr-TR" dirty="0"/>
              <a:t>180)</a:t>
            </a:r>
          </a:p>
          <a:p>
            <a:endParaRPr lang="tr-TR" dirty="0"/>
          </a:p>
        </p:txBody>
      </p:sp>
    </p:spTree>
    <p:extLst>
      <p:ext uri="{BB962C8B-B14F-4D97-AF65-F5344CB8AC3E}">
        <p14:creationId xmlns:p14="http://schemas.microsoft.com/office/powerpoint/2010/main" val="201033419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62500" lnSpcReduction="20000"/>
          </a:bodyPr>
          <a:lstStyle/>
          <a:p>
            <a:pPr algn="ctr"/>
            <a:r>
              <a:rPr lang="ar-AE" dirty="0">
                <a:latin typeface="Arial Black" pitchFamily="34" charset="0"/>
              </a:rPr>
              <a:t>وَالَّذِينَ يَكْنِزُونَ الذَّهَبَ وَالْفِضَّةَ </a:t>
            </a:r>
          </a:p>
          <a:p>
            <a:r>
              <a:rPr lang="tr-TR" dirty="0">
                <a:latin typeface="Arial Black" pitchFamily="34" charset="0"/>
              </a:rPr>
              <a:t>Onlar ki altın ve gümüşü biriktirirler, toplayıp </a:t>
            </a:r>
            <a:r>
              <a:rPr lang="tr-TR" dirty="0" err="1">
                <a:latin typeface="Arial Black" pitchFamily="34" charset="0"/>
              </a:rPr>
              <a:t>sım</a:t>
            </a:r>
            <a:r>
              <a:rPr lang="tr-TR" dirty="0">
                <a:latin typeface="Arial Black" pitchFamily="34" charset="0"/>
              </a:rPr>
              <a:t> sıkı saklarlar. </a:t>
            </a:r>
          </a:p>
          <a:p>
            <a:pPr algn="ctr"/>
            <a:r>
              <a:rPr lang="ar-AE" dirty="0">
                <a:latin typeface="Arial Black" pitchFamily="34" charset="0"/>
              </a:rPr>
              <a:t>وَلَا يُنفِقُونَهَا فِي سَبِيلِ اللَّهِ </a:t>
            </a:r>
          </a:p>
          <a:p>
            <a:r>
              <a:rPr lang="tr-TR" dirty="0">
                <a:latin typeface="Arial Black" pitchFamily="34" charset="0"/>
              </a:rPr>
              <a:t>Ve bunları Allah yolunda </a:t>
            </a:r>
            <a:r>
              <a:rPr lang="tr-TR" dirty="0" smtClean="0">
                <a:latin typeface="Arial Black" pitchFamily="34" charset="0"/>
              </a:rPr>
              <a:t>sarf etmezler</a:t>
            </a:r>
            <a:r>
              <a:rPr lang="tr-TR" dirty="0">
                <a:latin typeface="Arial Black" pitchFamily="34" charset="0"/>
              </a:rPr>
              <a:t>. </a:t>
            </a:r>
          </a:p>
          <a:p>
            <a:pPr algn="ctr"/>
            <a:r>
              <a:rPr lang="ar-AE" dirty="0">
                <a:latin typeface="Arial Black" pitchFamily="34" charset="0"/>
              </a:rPr>
              <a:t>فَبَشِّرْهُمْ بِعَذَابٍ أَلِيمٍ</a:t>
            </a:r>
          </a:p>
          <a:p>
            <a:r>
              <a:rPr lang="tr-TR" dirty="0">
                <a:latin typeface="Arial Black" pitchFamily="34" charset="0"/>
              </a:rPr>
              <a:t>İşte onları elem verici bir azapla müjdele ey Muhammed. </a:t>
            </a:r>
          </a:p>
          <a:p>
            <a:pPr algn="ctr"/>
            <a:r>
              <a:rPr lang="ar-AE" dirty="0">
                <a:latin typeface="Arial Black" pitchFamily="34" charset="0"/>
              </a:rPr>
              <a:t>يَوْمَ يُحْمَى عَلَيْهَا فِي نَارِ جَهَنَّمَ </a:t>
            </a:r>
          </a:p>
          <a:p>
            <a:r>
              <a:rPr lang="tr-TR" dirty="0">
                <a:latin typeface="Arial Black" pitchFamily="34" charset="0"/>
              </a:rPr>
              <a:t>O gün ki o altınlar ve gümüşler üzerinde yakılacak cehennem ateşinde kızdırılacak da </a:t>
            </a:r>
          </a:p>
          <a:p>
            <a:pPr algn="ctr"/>
            <a:r>
              <a:rPr lang="ar-AE" dirty="0">
                <a:latin typeface="Arial Black" pitchFamily="34" charset="0"/>
              </a:rPr>
              <a:t>فَتُكْوَى بِهَا جِبَاهُهُمْ وَجُنُوبُهُمْ وَظُهُورُهُمْ </a:t>
            </a:r>
          </a:p>
          <a:p>
            <a:r>
              <a:rPr lang="tr-TR" dirty="0">
                <a:latin typeface="Arial Black" pitchFamily="34" charset="0"/>
              </a:rPr>
              <a:t>Bunlarla alınları, yanları ve sırtları dağlanacak.</a:t>
            </a:r>
          </a:p>
          <a:p>
            <a:pPr algn="ctr"/>
            <a:r>
              <a:rPr lang="ar-AE" dirty="0">
                <a:latin typeface="Arial Black" pitchFamily="34" charset="0"/>
              </a:rPr>
              <a:t>هَذَا مَا كَنَزْتُمْ لِأَنفُسِكُمْ فَذُوقُوا مَا كُنتُمْ تَكْنِزُونَ</a:t>
            </a:r>
          </a:p>
          <a:p>
            <a:r>
              <a:rPr lang="tr-TR" dirty="0">
                <a:latin typeface="Arial Black" pitchFamily="34" charset="0"/>
              </a:rPr>
              <a:t>İşte bu sizin nefisleriniz, kendi öz canlarınız için sakladığınız şeylerdir. Şimdi tadınız bakalım şu saklaya geldiğiniz şeylerin tadını, bakınız bakalım nasılmış denecek.  </a:t>
            </a:r>
            <a:r>
              <a:rPr lang="tr-TR" dirty="0"/>
              <a:t>Elmalılı Hamdi </a:t>
            </a:r>
            <a:r>
              <a:rPr lang="tr-TR" dirty="0" err="1"/>
              <a:t>Yazır</a:t>
            </a:r>
            <a:r>
              <a:rPr lang="tr-TR" dirty="0"/>
              <a:t>, Hak dini Kur’an dili, s.324-325.</a:t>
            </a:r>
          </a:p>
          <a:p>
            <a:endParaRPr lang="tr-TR" dirty="0"/>
          </a:p>
        </p:txBody>
      </p:sp>
    </p:spTree>
    <p:extLst>
      <p:ext uri="{BB962C8B-B14F-4D97-AF65-F5344CB8AC3E}">
        <p14:creationId xmlns:p14="http://schemas.microsoft.com/office/powerpoint/2010/main" val="146093431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a:bodyPr>
          <a:lstStyle/>
          <a:p>
            <a:r>
              <a:rPr lang="ar-AE" sz="3800" b="1" dirty="0">
                <a:latin typeface="Arial Black" pitchFamily="34" charset="0"/>
              </a:rPr>
              <a:t>يَا اَيُّهَا الَّذٖينَ اٰمَنُوا اِنَّ كَثٖيرًا مِنَ الْاَحْبَارِ وَالرُّهْبَانِ لَيَاْكُلُونَ اَمْوَالَ النَّاسِ بِالْبَاطِلِ وَيَصُدُّونَ عَنْ سَبٖيلِ اللّٰهِ وَالَّذٖينَ يَكْنِزُونَ الذَّهَبَ وَالْفِضَّةَ وَلَا يُنْفِقُونَهَا فٖى سَبٖيلِ اللّٰهِ فَبَشِّرْهُمْ بِعَذَابٍ اَلٖيمٍ</a:t>
            </a:r>
          </a:p>
          <a:p>
            <a:pPr marL="0" indent="0">
              <a:buNone/>
            </a:pPr>
            <a:r>
              <a:rPr lang="tr-TR" sz="3800" b="1" dirty="0">
                <a:latin typeface="Arial Black" pitchFamily="34" charset="0"/>
              </a:rPr>
              <a:t>«Ey iman edenler! Hahamlardan ve rahiplerden birçoğu, insanların mallarını haksız yollarla yiyorlar ve Allah'ın yolundan alıkoyuyorlar. Altın ve gümüşü biriktirip gizleyerek onları Allah yolunda harcamayanları elem dolu bir azapla müjdele.» </a:t>
            </a:r>
            <a:r>
              <a:rPr lang="tr-TR" dirty="0" smtClean="0"/>
              <a:t>(</a:t>
            </a:r>
            <a:r>
              <a:rPr lang="tr-TR" dirty="0" err="1" smtClean="0"/>
              <a:t>Tevbe</a:t>
            </a:r>
            <a:r>
              <a:rPr lang="tr-TR" dirty="0" smtClean="0"/>
              <a:t> suresi 34)</a:t>
            </a:r>
            <a:endParaRPr lang="tr-TR" dirty="0"/>
          </a:p>
          <a:p>
            <a:endParaRPr lang="tr-TR" dirty="0"/>
          </a:p>
          <a:p>
            <a:endParaRPr lang="tr-TR" dirty="0"/>
          </a:p>
        </p:txBody>
      </p:sp>
    </p:spTree>
    <p:extLst>
      <p:ext uri="{BB962C8B-B14F-4D97-AF65-F5344CB8AC3E}">
        <p14:creationId xmlns:p14="http://schemas.microsoft.com/office/powerpoint/2010/main" val="8125636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lnSpcReduction="10000"/>
          </a:bodyPr>
          <a:lstStyle/>
          <a:p>
            <a:r>
              <a:rPr lang="tr-TR" sz="7500" dirty="0">
                <a:solidFill>
                  <a:srgbClr val="00B050"/>
                </a:solidFill>
                <a:latin typeface="Arial Black" pitchFamily="34" charset="0"/>
              </a:rPr>
              <a:t>Hz. Peygamber SAV şöyle buyuruyor:</a:t>
            </a:r>
          </a:p>
          <a:p>
            <a:r>
              <a:rPr lang="tr-TR" sz="7500" dirty="0">
                <a:latin typeface="Arial Black" pitchFamily="34" charset="0"/>
              </a:rPr>
              <a:t> “Zekât imanın kesin delilidir” </a:t>
            </a:r>
            <a:r>
              <a:rPr lang="tr-TR" dirty="0"/>
              <a:t>(</a:t>
            </a:r>
            <a:r>
              <a:rPr lang="tr-TR" dirty="0" err="1"/>
              <a:t>Nesâî</a:t>
            </a:r>
            <a:r>
              <a:rPr lang="tr-TR" dirty="0"/>
              <a:t>, “Zekât”, </a:t>
            </a:r>
            <a:r>
              <a:rPr lang="tr-TR" dirty="0" smtClean="0"/>
              <a:t>1; </a:t>
            </a:r>
            <a:r>
              <a:rPr lang="tr-TR" dirty="0"/>
              <a:t>Müslim, “</a:t>
            </a:r>
            <a:r>
              <a:rPr lang="tr-TR" dirty="0" err="1"/>
              <a:t>Tahâret</a:t>
            </a:r>
            <a:r>
              <a:rPr lang="tr-TR" dirty="0"/>
              <a:t>”, </a:t>
            </a:r>
            <a:r>
              <a:rPr lang="tr-TR" dirty="0" smtClean="0"/>
              <a:t>1; </a:t>
            </a:r>
            <a:r>
              <a:rPr lang="tr-TR" dirty="0" err="1"/>
              <a:t>Tirmizî</a:t>
            </a:r>
            <a:r>
              <a:rPr lang="tr-TR" dirty="0"/>
              <a:t>, “</a:t>
            </a:r>
            <a:r>
              <a:rPr lang="tr-TR" dirty="0" err="1"/>
              <a:t>Cumu‘a</a:t>
            </a:r>
            <a:r>
              <a:rPr lang="tr-TR" dirty="0"/>
              <a:t>”, </a:t>
            </a:r>
            <a:r>
              <a:rPr lang="tr-TR" dirty="0" smtClean="0"/>
              <a:t>80, </a:t>
            </a:r>
            <a:r>
              <a:rPr lang="tr-TR" dirty="0"/>
              <a:t>“</a:t>
            </a:r>
            <a:r>
              <a:rPr lang="tr-TR" dirty="0" err="1"/>
              <a:t>De‘avât</a:t>
            </a:r>
            <a:r>
              <a:rPr lang="tr-TR" dirty="0"/>
              <a:t>”, </a:t>
            </a:r>
            <a:r>
              <a:rPr lang="tr-TR" dirty="0" smtClean="0"/>
              <a:t>85)</a:t>
            </a:r>
            <a:endParaRPr lang="tr-TR" dirty="0"/>
          </a:p>
        </p:txBody>
      </p:sp>
    </p:spTree>
    <p:extLst>
      <p:ext uri="{BB962C8B-B14F-4D97-AF65-F5344CB8AC3E}">
        <p14:creationId xmlns:p14="http://schemas.microsoft.com/office/powerpoint/2010/main" val="24780530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lnSpcReduction="10000"/>
          </a:bodyPr>
          <a:lstStyle/>
          <a:p>
            <a:r>
              <a:rPr lang="ar-AE" sz="3800" dirty="0">
                <a:latin typeface="Arial Black" pitchFamily="34" charset="0"/>
              </a:rPr>
              <a:t>يَوْمَ يُحْمٰى عَلَيْهَا فٖى نَارِ جَهَنَّمَ فَتُكْوٰى بِهَا جِبَاهُهُمْ وَجُنُوبُهُمْ </a:t>
            </a:r>
            <a:r>
              <a:rPr lang="ar-AE" sz="3800" dirty="0">
                <a:solidFill>
                  <a:schemeClr val="tx1">
                    <a:lumMod val="95000"/>
                    <a:lumOff val="5000"/>
                  </a:schemeClr>
                </a:solidFill>
                <a:latin typeface="Arial Black" pitchFamily="34" charset="0"/>
              </a:rPr>
              <a:t>وَظُهُورُهُمْ</a:t>
            </a:r>
            <a:r>
              <a:rPr lang="ar-AE" sz="3800" dirty="0">
                <a:solidFill>
                  <a:srgbClr val="FF0000"/>
                </a:solidFill>
                <a:latin typeface="Arial Black" pitchFamily="34" charset="0"/>
              </a:rPr>
              <a:t> هٰذَا مَا كَنَزْتُمْ لِاَنْفُسِكُمْ فَذُوقُوا مَا كُنْتُمْ تَكْنِزُونَ</a:t>
            </a:r>
          </a:p>
          <a:p>
            <a:endParaRPr lang="ar-AE" sz="3800" dirty="0">
              <a:latin typeface="Arial Black" pitchFamily="34" charset="0"/>
            </a:endParaRPr>
          </a:p>
          <a:p>
            <a:pPr marL="0" indent="0">
              <a:buNone/>
            </a:pPr>
            <a:r>
              <a:rPr lang="tr-TR" sz="3800" dirty="0">
                <a:latin typeface="Arial Black" pitchFamily="34" charset="0"/>
              </a:rPr>
              <a:t>«O gün bunlar cehennem ateşinde kızdırılacak da onların alınları, böğürleri ve sırtları bunlarla dağlanacak ve, </a:t>
            </a:r>
            <a:r>
              <a:rPr lang="tr-TR" sz="3800" dirty="0">
                <a:solidFill>
                  <a:srgbClr val="FF0000"/>
                </a:solidFill>
                <a:latin typeface="Arial Black" pitchFamily="34" charset="0"/>
              </a:rPr>
              <a:t>"İşte bu, kendiniz için biriktirip sakladığınız şeylerdir. Haydi tadın bakalım, biriktirip sakladıklarınızı!" </a:t>
            </a:r>
            <a:r>
              <a:rPr lang="tr-TR" sz="3800" dirty="0">
                <a:latin typeface="Arial Black" pitchFamily="34" charset="0"/>
              </a:rPr>
              <a:t>denilecek.» </a:t>
            </a:r>
            <a:r>
              <a:rPr lang="tr-TR" dirty="0" smtClean="0"/>
              <a:t>(</a:t>
            </a:r>
            <a:r>
              <a:rPr lang="tr-TR" dirty="0" err="1" smtClean="0"/>
              <a:t>Tevbe</a:t>
            </a:r>
            <a:r>
              <a:rPr lang="tr-TR" dirty="0" smtClean="0"/>
              <a:t> suresi 35)</a:t>
            </a:r>
            <a:endParaRPr lang="tr-TR" dirty="0"/>
          </a:p>
          <a:p>
            <a:endParaRPr lang="tr-TR" dirty="0"/>
          </a:p>
        </p:txBody>
      </p:sp>
    </p:spTree>
    <p:extLst>
      <p:ext uri="{BB962C8B-B14F-4D97-AF65-F5344CB8AC3E}">
        <p14:creationId xmlns:p14="http://schemas.microsoft.com/office/powerpoint/2010/main" val="2131574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85000" lnSpcReduction="20000"/>
          </a:bodyPr>
          <a:lstStyle/>
          <a:p>
            <a:r>
              <a:rPr lang="tr-TR" dirty="0">
                <a:solidFill>
                  <a:srgbClr val="FF0000"/>
                </a:solidFill>
                <a:latin typeface="Arial Black" pitchFamily="34" charset="0"/>
              </a:rPr>
              <a:t>ZEKAT VERMEYENLERLE  İLGİLİ BİRKAÇ HADİS-İ ŞERİF</a:t>
            </a:r>
          </a:p>
          <a:p>
            <a:endParaRPr lang="tr-TR" dirty="0">
              <a:latin typeface="Arial Black" pitchFamily="34" charset="0"/>
            </a:endParaRPr>
          </a:p>
          <a:p>
            <a:r>
              <a:rPr lang="tr-TR" dirty="0">
                <a:latin typeface="Arial Black" pitchFamily="34" charset="0"/>
              </a:rPr>
              <a:t>Zekât vermeyen toplumlar, kıtlıklara, bunalımlara maruz kalır.</a:t>
            </a:r>
          </a:p>
          <a:p>
            <a:r>
              <a:rPr lang="tr-TR" dirty="0">
                <a:latin typeface="Arial Black" pitchFamily="34" charset="0"/>
              </a:rPr>
              <a:t>Zekât vermeyene </a:t>
            </a:r>
            <a:r>
              <a:rPr lang="tr-TR" dirty="0" err="1">
                <a:latin typeface="Arial Black" pitchFamily="34" charset="0"/>
              </a:rPr>
              <a:t>Allahü</a:t>
            </a:r>
            <a:r>
              <a:rPr lang="tr-TR" dirty="0">
                <a:latin typeface="Arial Black" pitchFamily="34" charset="0"/>
              </a:rPr>
              <a:t> </a:t>
            </a:r>
            <a:r>
              <a:rPr lang="tr-TR" dirty="0" err="1">
                <a:latin typeface="Arial Black" pitchFamily="34" charset="0"/>
              </a:rPr>
              <a:t>teâlâ</a:t>
            </a:r>
            <a:r>
              <a:rPr lang="tr-TR" dirty="0">
                <a:latin typeface="Arial Black" pitchFamily="34" charset="0"/>
              </a:rPr>
              <a:t> lânet eder.</a:t>
            </a:r>
          </a:p>
          <a:p>
            <a:r>
              <a:rPr lang="tr-TR" dirty="0">
                <a:latin typeface="Arial Black" pitchFamily="34" charset="0"/>
              </a:rPr>
              <a:t>Zekât vermeyen, temiz malını kirletmiş olur.</a:t>
            </a:r>
          </a:p>
          <a:p>
            <a:r>
              <a:rPr lang="tr-TR" dirty="0">
                <a:latin typeface="Arial Black" pitchFamily="34" charset="0"/>
              </a:rPr>
              <a:t>Zekât vermeyen, Kıyamette ateştedir.</a:t>
            </a:r>
          </a:p>
          <a:p>
            <a:r>
              <a:rPr lang="tr-TR" dirty="0">
                <a:latin typeface="Arial Black" pitchFamily="34" charset="0"/>
              </a:rPr>
              <a:t>Zekât vermeyen toplum, rahmetten mahrum kalır.</a:t>
            </a:r>
          </a:p>
          <a:p>
            <a:r>
              <a:rPr lang="tr-TR" dirty="0">
                <a:latin typeface="Arial Black" pitchFamily="34" charset="0"/>
              </a:rPr>
              <a:t>Zekâtı verilmeyen mallar, karada, denizde telef olur.</a:t>
            </a:r>
          </a:p>
          <a:p>
            <a:r>
              <a:rPr lang="tr-TR" dirty="0">
                <a:latin typeface="Arial Black" pitchFamily="34" charset="0"/>
              </a:rPr>
              <a:t>Zekâtını veren o malın şerrinden korunmuş olur.</a:t>
            </a:r>
          </a:p>
          <a:p>
            <a:endParaRPr lang="tr-TR" dirty="0"/>
          </a:p>
        </p:txBody>
      </p:sp>
    </p:spTree>
    <p:extLst>
      <p:ext uri="{BB962C8B-B14F-4D97-AF65-F5344CB8AC3E}">
        <p14:creationId xmlns:p14="http://schemas.microsoft.com/office/powerpoint/2010/main" val="18831288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47500" lnSpcReduction="20000"/>
          </a:bodyPr>
          <a:lstStyle/>
          <a:p>
            <a:pPr algn="ctr"/>
            <a:r>
              <a:rPr lang="tr-TR" b="1" dirty="0" smtClean="0">
                <a:solidFill>
                  <a:srgbClr val="FF0000"/>
                </a:solidFill>
                <a:latin typeface="Arial Black" pitchFamily="34" charset="0"/>
              </a:rPr>
              <a:t>MAUN SURESİNİN NAZİL OLUŞU</a:t>
            </a:r>
          </a:p>
          <a:p>
            <a:r>
              <a:rPr lang="tr-TR" b="1" dirty="0" smtClean="0">
                <a:latin typeface="Arial Black" pitchFamily="34" charset="0"/>
              </a:rPr>
              <a:t>Hz</a:t>
            </a:r>
            <a:r>
              <a:rPr lang="tr-TR" b="1" dirty="0">
                <a:latin typeface="Arial Black" pitchFamily="34" charset="0"/>
              </a:rPr>
              <a:t>. Ebubekir (</a:t>
            </a:r>
            <a:r>
              <a:rPr lang="tr-TR" b="1" dirty="0" err="1">
                <a:latin typeface="Arial Black" pitchFamily="34" charset="0"/>
              </a:rPr>
              <a:t>ra</a:t>
            </a:r>
            <a:r>
              <a:rPr lang="tr-TR" b="1" dirty="0">
                <a:latin typeface="Arial Black" pitchFamily="34" charset="0"/>
              </a:rPr>
              <a:t>)’</a:t>
            </a:r>
            <a:r>
              <a:rPr lang="tr-TR" b="1" dirty="0" err="1">
                <a:latin typeface="Arial Black" pitchFamily="34" charset="0"/>
              </a:rPr>
              <a:t>ın</a:t>
            </a:r>
            <a:r>
              <a:rPr lang="tr-TR" b="1" dirty="0">
                <a:latin typeface="Arial Black" pitchFamily="34" charset="0"/>
              </a:rPr>
              <a:t> bir yetimle ilgili münasebeti sebebiyle MAUN suresi nazil olmuştu. </a:t>
            </a:r>
          </a:p>
          <a:p>
            <a:r>
              <a:rPr lang="tr-TR" b="1" dirty="0">
                <a:latin typeface="Arial Black" pitchFamily="34" charset="0"/>
              </a:rPr>
              <a:t>	Yetim bir çocuk, Ebu Cehil zengin bir insan </a:t>
            </a:r>
            <a:r>
              <a:rPr lang="tr-TR" b="1" dirty="0" err="1">
                <a:latin typeface="Arial Black" pitchFamily="34" charset="0"/>
              </a:rPr>
              <a:t>diye,ona</a:t>
            </a:r>
            <a:r>
              <a:rPr lang="tr-TR" b="1" dirty="0">
                <a:latin typeface="Arial Black" pitchFamily="34" charset="0"/>
              </a:rPr>
              <a:t> gitmiş, sırtına giyecek elbise istemişti. Ebu Cehil o çocuğun ihtiyaçlarını karşılamadığı gibi, onu azarlayıp, kovmuştu. </a:t>
            </a:r>
          </a:p>
          <a:p>
            <a:r>
              <a:rPr lang="tr-TR" b="1" dirty="0">
                <a:latin typeface="Arial Black" pitchFamily="34" charset="0"/>
              </a:rPr>
              <a:t>	Bu defa aynı çocuk, Hz. Peygamberimize gelerek, kendisine yardım olunmasını istemişti. Fakat Allah Resulünün elinde ve evinde gelen bu yetim çocuğa verebileceği hiçbir şeyi kalmamıştı. Ebu </a:t>
            </a:r>
            <a:r>
              <a:rPr lang="tr-TR" b="1" dirty="0" err="1">
                <a:latin typeface="Arial Black" pitchFamily="34" charset="0"/>
              </a:rPr>
              <a:t>Cehil’in</a:t>
            </a:r>
            <a:r>
              <a:rPr lang="tr-TR" b="1" dirty="0">
                <a:latin typeface="Arial Black" pitchFamily="34" charset="0"/>
              </a:rPr>
              <a:t> kovduğu yetime sahip çıkmak gerekirdi. O’da bu yetimi, Hz. Ebubekir’e gönderdi. </a:t>
            </a:r>
          </a:p>
          <a:p>
            <a:r>
              <a:rPr lang="tr-TR" b="1" dirty="0">
                <a:latin typeface="Arial Black" pitchFamily="34" charset="0"/>
              </a:rPr>
              <a:t>	Git yavrum, Ebu </a:t>
            </a:r>
            <a:r>
              <a:rPr lang="tr-TR" b="1" dirty="0" err="1">
                <a:latin typeface="Arial Black" pitchFamily="34" charset="0"/>
              </a:rPr>
              <a:t>Bekire</a:t>
            </a:r>
            <a:r>
              <a:rPr lang="tr-TR" b="1" dirty="0">
                <a:latin typeface="Arial Black" pitchFamily="34" charset="0"/>
              </a:rPr>
              <a:t> benim selamımı söyle senin ihtiyacını karşılasın, dedi. Çocuk bu kez üçüncü kapıya gelmişti. Fakat takdiri ilahi, o esnada her şeyini dağıtan Ebu Bekir’de de hiçbir şey kalmamıştı. O her şeyini fakir ve yoksullara dağıtmıştı. Ebu </a:t>
            </a:r>
            <a:r>
              <a:rPr lang="tr-TR" b="1" dirty="0" err="1">
                <a:latin typeface="Arial Black" pitchFamily="34" charset="0"/>
              </a:rPr>
              <a:t>Cehil’in</a:t>
            </a:r>
            <a:r>
              <a:rPr lang="tr-TR" b="1" dirty="0">
                <a:latin typeface="Arial Black" pitchFamily="34" charset="0"/>
              </a:rPr>
              <a:t> sokağa attığı, Allah Resulünün kendisine gönderdiği yetimi nasıl geri çevirirdi. Bir an düşündü, tamam buldum dedi. Hemen üzerinde bulunan elbiseyi çıkardı. O yetim çocuğa verdi. Al yavrum bunu kendine göre ayarla, giy. Başka verebileceğim bir şeyim yok, dedi. Yetim sevindi, oradan ayrıldı ama Ebu Bekir çıplak kalmıştı. Etrafına bakındı, bir hasır parçası gördü, hemen onu vücuduna sardı. Bu esnada namaz vakti geldi. Namazı bu şekilde nasıl kılarım diye üzüntüyle, telaşla çırpınırken, tam  esnada Cibril-i Emin gelip, Allah resulünün karşısına çıkıyor. Allah sana selam ediyor ey Allah’ın Resulü! Arşın bütün melekleri </a:t>
            </a:r>
            <a:r>
              <a:rPr lang="tr-TR" b="1" dirty="0" err="1">
                <a:latin typeface="Arial Black" pitchFamily="34" charset="0"/>
              </a:rPr>
              <a:t>feryad</a:t>
            </a:r>
            <a:r>
              <a:rPr lang="tr-TR" b="1" dirty="0">
                <a:latin typeface="Arial Black" pitchFamily="34" charset="0"/>
              </a:rPr>
              <a:t> ediyorlar. Hz. Ebu Bekir sırtındaki son elbiseyi bir fakire verdi. Kendisi perişan kaldı. Çabuk onun ihtiyacını karşılayın, yer gök inliyor dediler ve arkasından </a:t>
            </a:r>
            <a:r>
              <a:rPr lang="tr-TR" b="1" dirty="0" smtClean="0">
                <a:latin typeface="Arial Black" pitchFamily="34" charset="0"/>
              </a:rPr>
              <a:t>Maun </a:t>
            </a:r>
            <a:r>
              <a:rPr lang="tr-TR" b="1" dirty="0">
                <a:latin typeface="Arial Black" pitchFamily="34" charset="0"/>
              </a:rPr>
              <a:t>suresi nazil oldu.</a:t>
            </a:r>
          </a:p>
          <a:p>
            <a:endParaRPr lang="tr-TR" dirty="0"/>
          </a:p>
        </p:txBody>
      </p:sp>
    </p:spTree>
    <p:extLst>
      <p:ext uri="{BB962C8B-B14F-4D97-AF65-F5344CB8AC3E}">
        <p14:creationId xmlns:p14="http://schemas.microsoft.com/office/powerpoint/2010/main" val="12713729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31954" y="1"/>
            <a:ext cx="9508923" cy="6094254"/>
          </a:xfrm>
        </p:spPr>
        <p:txBody>
          <a:bodyPr>
            <a:normAutofit fontScale="47500" lnSpcReduction="20000"/>
          </a:bodyPr>
          <a:lstStyle/>
          <a:p>
            <a:r>
              <a:rPr lang="tr-TR" sz="7600" i="1" u="sng" dirty="0" smtClean="0">
                <a:solidFill>
                  <a:srgbClr val="FF0000"/>
                </a:solidFill>
                <a:latin typeface="Arial Black" pitchFamily="34" charset="0"/>
              </a:rPr>
              <a:t>DİKKAT SA'LEBE'NİN ZENGİNLİĞİ ONA FAYDA VERMEDİ:</a:t>
            </a:r>
            <a:endParaRPr lang="tr-TR" sz="7600" i="1" u="sng" dirty="0">
              <a:solidFill>
                <a:srgbClr val="FF0000"/>
              </a:solidFill>
              <a:latin typeface="Arial Black" pitchFamily="34" charset="0"/>
            </a:endParaRPr>
          </a:p>
          <a:p>
            <a:pPr marL="0" indent="0">
              <a:buNone/>
            </a:pPr>
            <a:r>
              <a:rPr lang="tr-TR" dirty="0">
                <a:latin typeface="Arial Black" pitchFamily="34" charset="0"/>
              </a:rPr>
              <a:t> "Ya </a:t>
            </a:r>
            <a:r>
              <a:rPr lang="tr-TR" dirty="0" err="1">
                <a:latin typeface="Arial Black" pitchFamily="34" charset="0"/>
              </a:rPr>
              <a:t>Sa'lebe</a:t>
            </a:r>
            <a:r>
              <a:rPr lang="tr-TR" dirty="0">
                <a:latin typeface="Arial Black" pitchFamily="34" charset="0"/>
              </a:rPr>
              <a:t>! Şükrünü yapabildiğin az mal, şükrünü yapamadığın çok maldan hayırlıdır."</a:t>
            </a:r>
          </a:p>
          <a:p>
            <a:pPr marL="0" indent="0">
              <a:buNone/>
            </a:pPr>
            <a:r>
              <a:rPr lang="tr-TR" dirty="0">
                <a:latin typeface="Arial Black" pitchFamily="34" charset="0"/>
              </a:rPr>
              <a:t>  MEDİNE </a:t>
            </a:r>
            <a:r>
              <a:rPr lang="tr-TR" dirty="0" err="1">
                <a:latin typeface="Arial Black" pitchFamily="34" charset="0"/>
              </a:rPr>
              <a:t>müslümanlarından</a:t>
            </a:r>
            <a:r>
              <a:rPr lang="tr-TR" dirty="0">
                <a:latin typeface="Arial Black" pitchFamily="34" charset="0"/>
              </a:rPr>
              <a:t> </a:t>
            </a:r>
            <a:r>
              <a:rPr lang="tr-TR" dirty="0" err="1">
                <a:latin typeface="Arial Black" pitchFamily="34" charset="0"/>
              </a:rPr>
              <a:t>Sâlebe'nin</a:t>
            </a:r>
            <a:r>
              <a:rPr lang="tr-TR" dirty="0">
                <a:latin typeface="Arial Black" pitchFamily="34" charset="0"/>
              </a:rPr>
              <a:t> mala, mülke karşı aşırı derecede hırsı vardı. Zengin olmak istiyordu, hem de mutlaka zengin olmak! </a:t>
            </a:r>
            <a:r>
              <a:rPr lang="tr-TR" dirty="0" err="1">
                <a:latin typeface="Arial Black" pitchFamily="34" charset="0"/>
              </a:rPr>
              <a:t>Hattâ</a:t>
            </a:r>
            <a:r>
              <a:rPr lang="tr-TR" dirty="0">
                <a:latin typeface="Arial Black" pitchFamily="34" charset="0"/>
              </a:rPr>
              <a:t> benliğini saran bu şiddetli zengin olma arzusu, onu </a:t>
            </a:r>
            <a:r>
              <a:rPr lang="tr-TR" dirty="0" err="1">
                <a:latin typeface="Arial Black" pitchFamily="34" charset="0"/>
              </a:rPr>
              <a:t>Resûlullahtan</a:t>
            </a:r>
            <a:r>
              <a:rPr lang="tr-TR" dirty="0">
                <a:latin typeface="Arial Black" pitchFamily="34" charset="0"/>
              </a:rPr>
              <a:t> </a:t>
            </a:r>
            <a:r>
              <a:rPr lang="tr-TR" dirty="0" err="1">
                <a:latin typeface="Arial Black" pitchFamily="34" charset="0"/>
              </a:rPr>
              <a:t>duâ</a:t>
            </a:r>
            <a:r>
              <a:rPr lang="tr-TR" dirty="0">
                <a:latin typeface="Arial Black" pitchFamily="34" charset="0"/>
              </a:rPr>
              <a:t> istemeye kadar </a:t>
            </a:r>
            <a:r>
              <a:rPr lang="tr-TR" dirty="0" err="1">
                <a:latin typeface="Arial Black" pitchFamily="34" charset="0"/>
              </a:rPr>
              <a:t>sevketti</a:t>
            </a:r>
            <a:r>
              <a:rPr lang="tr-TR" dirty="0">
                <a:latin typeface="Arial Black" pitchFamily="34" charset="0"/>
              </a:rPr>
              <a:t>. Nihayet bir gün Peygamberin huzuruna çıkarak:</a:t>
            </a:r>
          </a:p>
          <a:p>
            <a:pPr marL="0" indent="0">
              <a:buNone/>
            </a:pPr>
            <a:r>
              <a:rPr lang="tr-TR" dirty="0">
                <a:latin typeface="Arial Black" pitchFamily="34" charset="0"/>
              </a:rPr>
              <a:t>- </a:t>
            </a:r>
            <a:r>
              <a:rPr lang="tr-TR" dirty="0" err="1">
                <a:latin typeface="Arial Black" pitchFamily="34" charset="0"/>
              </a:rPr>
              <a:t>Yâ</a:t>
            </a:r>
            <a:r>
              <a:rPr lang="tr-TR" dirty="0">
                <a:latin typeface="Arial Black" pitchFamily="34" charset="0"/>
              </a:rPr>
              <a:t> </a:t>
            </a:r>
            <a:r>
              <a:rPr lang="tr-TR" dirty="0" err="1">
                <a:latin typeface="Arial Black" pitchFamily="34" charset="0"/>
              </a:rPr>
              <a:t>Resûlellah</a:t>
            </a:r>
            <a:r>
              <a:rPr lang="tr-TR" dirty="0">
                <a:latin typeface="Arial Black" pitchFamily="34" charset="0"/>
              </a:rPr>
              <a:t>, Allaha dua et de zengin olayım dedi.</a:t>
            </a:r>
          </a:p>
          <a:p>
            <a:pPr marL="0" indent="0">
              <a:buNone/>
            </a:pPr>
            <a:r>
              <a:rPr lang="tr-TR" dirty="0" err="1">
                <a:latin typeface="Arial Black" pitchFamily="34" charset="0"/>
              </a:rPr>
              <a:t>Allahın</a:t>
            </a:r>
            <a:r>
              <a:rPr lang="tr-TR" dirty="0">
                <a:latin typeface="Arial Black" pitchFamily="34" charset="0"/>
              </a:rPr>
              <a:t> </a:t>
            </a:r>
            <a:r>
              <a:rPr lang="tr-TR" dirty="0" err="1">
                <a:latin typeface="Arial Black" pitchFamily="34" charset="0"/>
              </a:rPr>
              <a:t>Resûlü</a:t>
            </a:r>
            <a:r>
              <a:rPr lang="tr-TR" dirty="0">
                <a:latin typeface="Arial Black" pitchFamily="34" charset="0"/>
              </a:rPr>
              <a:t> </a:t>
            </a:r>
            <a:r>
              <a:rPr lang="tr-TR" dirty="0" err="1">
                <a:latin typeface="Arial Black" pitchFamily="34" charset="0"/>
              </a:rPr>
              <a:t>Sâlebe'nin</a:t>
            </a:r>
            <a:r>
              <a:rPr lang="tr-TR" dirty="0">
                <a:latin typeface="Arial Black" pitchFamily="34" charset="0"/>
              </a:rPr>
              <a:t> bu isteğine şöyle cevap verdi:</a:t>
            </a:r>
          </a:p>
          <a:p>
            <a:pPr marL="0" indent="0">
              <a:buNone/>
            </a:pPr>
            <a:r>
              <a:rPr lang="tr-TR" dirty="0">
                <a:latin typeface="Arial Black" pitchFamily="34" charset="0"/>
              </a:rPr>
              <a:t>- Şükrünü yapabildiğin az mal, şükrünü yapamadığın çok maldan hayırlıdır.</a:t>
            </a:r>
          </a:p>
          <a:p>
            <a:pPr marL="0" indent="0">
              <a:buNone/>
            </a:pPr>
            <a:r>
              <a:rPr lang="tr-TR" dirty="0">
                <a:latin typeface="Arial Black" pitchFamily="34" charset="0"/>
              </a:rPr>
              <a:t>Bu söz </a:t>
            </a:r>
            <a:r>
              <a:rPr lang="tr-TR" dirty="0" err="1">
                <a:latin typeface="Arial Black" pitchFamily="34" charset="0"/>
              </a:rPr>
              <a:t>Sâlebe'ye</a:t>
            </a:r>
            <a:r>
              <a:rPr lang="tr-TR" dirty="0">
                <a:latin typeface="Arial Black" pitchFamily="34" charset="0"/>
              </a:rPr>
              <a:t> kâfi gelmişti. Bir müddet bu </a:t>
            </a:r>
            <a:r>
              <a:rPr lang="tr-TR" dirty="0" err="1">
                <a:latin typeface="Arial Black" pitchFamily="34" charset="0"/>
              </a:rPr>
              <a:t>Hadîsin</a:t>
            </a:r>
            <a:r>
              <a:rPr lang="tr-TR" dirty="0">
                <a:latin typeface="Arial Black" pitchFamily="34" charset="0"/>
              </a:rPr>
              <a:t> </a:t>
            </a:r>
            <a:r>
              <a:rPr lang="tr-TR" dirty="0" err="1">
                <a:latin typeface="Arial Black" pitchFamily="34" charset="0"/>
              </a:rPr>
              <a:t>mânâsı</a:t>
            </a:r>
            <a:r>
              <a:rPr lang="tr-TR" dirty="0">
                <a:latin typeface="Arial Black" pitchFamily="34" charset="0"/>
              </a:rPr>
              <a:t> üzerinde düşünerek benliğini saran ille de zengin olma arzusundan birazcık olsun kurtuldu. Fakat hırs onun yakasını bir türlü bırakmıyordu. Zamanla, ihtirası yeniden depreştiği için tekrar müracaat etti:</a:t>
            </a:r>
          </a:p>
          <a:p>
            <a:pPr marL="0" indent="0">
              <a:buNone/>
            </a:pPr>
            <a:r>
              <a:rPr lang="tr-TR" dirty="0">
                <a:latin typeface="Arial Black" pitchFamily="34" charset="0"/>
              </a:rPr>
              <a:t>- </a:t>
            </a:r>
            <a:r>
              <a:rPr lang="tr-TR" dirty="0" err="1">
                <a:latin typeface="Arial Black" pitchFamily="34" charset="0"/>
              </a:rPr>
              <a:t>Yâ</a:t>
            </a:r>
            <a:r>
              <a:rPr lang="tr-TR" dirty="0">
                <a:latin typeface="Arial Black" pitchFamily="34" charset="0"/>
              </a:rPr>
              <a:t> </a:t>
            </a:r>
            <a:r>
              <a:rPr lang="tr-TR" dirty="0" err="1">
                <a:latin typeface="Arial Black" pitchFamily="34" charset="0"/>
              </a:rPr>
              <a:t>Resûlellah</a:t>
            </a:r>
            <a:r>
              <a:rPr lang="tr-TR" dirty="0">
                <a:latin typeface="Arial Black" pitchFamily="34" charset="0"/>
              </a:rPr>
              <a:t>, </a:t>
            </a:r>
            <a:r>
              <a:rPr lang="tr-TR" dirty="0" err="1">
                <a:latin typeface="Arial Black" pitchFamily="34" charset="0"/>
              </a:rPr>
              <a:t>duâ</a:t>
            </a:r>
            <a:r>
              <a:rPr lang="tr-TR" dirty="0">
                <a:latin typeface="Arial Black" pitchFamily="34" charset="0"/>
              </a:rPr>
              <a:t> et de zengin olayım.</a:t>
            </a:r>
          </a:p>
          <a:p>
            <a:pPr marL="0" indent="0">
              <a:buNone/>
            </a:pPr>
            <a:r>
              <a:rPr lang="tr-TR" dirty="0">
                <a:latin typeface="Arial Black" pitchFamily="34" charset="0"/>
              </a:rPr>
              <a:t>Bu sefer biraz daha açık, ağır konuşan </a:t>
            </a:r>
            <a:r>
              <a:rPr lang="tr-TR" dirty="0" err="1">
                <a:latin typeface="Arial Black" pitchFamily="34" charset="0"/>
              </a:rPr>
              <a:t>Resûl</a:t>
            </a:r>
            <a:r>
              <a:rPr lang="tr-TR" dirty="0">
                <a:latin typeface="Arial Black" pitchFamily="34" charset="0"/>
              </a:rPr>
              <a:t>-ü Ekrem:</a:t>
            </a:r>
          </a:p>
          <a:p>
            <a:pPr marL="0" indent="0">
              <a:buNone/>
            </a:pPr>
            <a:r>
              <a:rPr lang="tr-TR" dirty="0">
                <a:latin typeface="Arial Black" pitchFamily="34" charset="0"/>
              </a:rPr>
              <a:t>- Ben senin için kâfi bir örnek değil miyim? dedi. Ve ilâve etti:- Allah'a yemin ederim ki, isteseydim şu dağlar altın ve gümüş olarak arkamdan akıp geleceklerdi; fakat ben istemedim.</a:t>
            </a:r>
          </a:p>
          <a:p>
            <a:endParaRPr lang="tr-TR" dirty="0"/>
          </a:p>
        </p:txBody>
      </p:sp>
    </p:spTree>
    <p:extLst>
      <p:ext uri="{BB962C8B-B14F-4D97-AF65-F5344CB8AC3E}">
        <p14:creationId xmlns:p14="http://schemas.microsoft.com/office/powerpoint/2010/main" val="3647381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Autofit/>
          </a:bodyPr>
          <a:lstStyle/>
          <a:p>
            <a:r>
              <a:rPr lang="tr-TR" sz="1600" dirty="0">
                <a:latin typeface="Arial Black" pitchFamily="34" charset="0"/>
              </a:rPr>
              <a:t>Elinde bu kadar </a:t>
            </a:r>
            <a:r>
              <a:rPr lang="tr-TR" sz="1600" dirty="0" err="1">
                <a:latin typeface="Arial Black" pitchFamily="34" charset="0"/>
              </a:rPr>
              <a:t>ilâhi</a:t>
            </a:r>
            <a:r>
              <a:rPr lang="tr-TR" sz="1600" dirty="0">
                <a:latin typeface="Arial Black" pitchFamily="34" charset="0"/>
              </a:rPr>
              <a:t> kudret -bulunmasına rağmen, </a:t>
            </a:r>
            <a:r>
              <a:rPr lang="tr-TR" sz="1600" dirty="0" err="1">
                <a:latin typeface="Arial Black" pitchFamily="34" charset="0"/>
              </a:rPr>
              <a:t>Resûlüllahın</a:t>
            </a:r>
            <a:r>
              <a:rPr lang="tr-TR" sz="1600" dirty="0">
                <a:latin typeface="Arial Black" pitchFamily="34" charset="0"/>
              </a:rPr>
              <a:t> evinde haftalarca çorba pişmediği, ekseri günleri oruçlu bulundukları, çoğu zaman birkaç hurma tanesi ile bir arpa ekmeğinden ibaret iftar sofrası, herkesin bildiği bir </a:t>
            </a:r>
            <a:r>
              <a:rPr lang="tr-TR" sz="1600" dirty="0" err="1">
                <a:latin typeface="Arial Black" pitchFamily="34" charset="0"/>
              </a:rPr>
              <a:t>hakikattı</a:t>
            </a:r>
            <a:r>
              <a:rPr lang="tr-TR" sz="1600" dirty="0">
                <a:latin typeface="Arial Black" pitchFamily="34" charset="0"/>
              </a:rPr>
              <a:t>. </a:t>
            </a:r>
            <a:r>
              <a:rPr lang="tr-TR" sz="1600" dirty="0" err="1">
                <a:latin typeface="Arial Black" pitchFamily="34" charset="0"/>
              </a:rPr>
              <a:t>Sâlebe</a:t>
            </a:r>
            <a:r>
              <a:rPr lang="tr-TR" sz="1600" dirty="0">
                <a:latin typeface="Arial Black" pitchFamily="34" charset="0"/>
              </a:rPr>
              <a:t> bunları da düşünerek bir müddet daha isteğinden vazgeçmişti. </a:t>
            </a:r>
          </a:p>
          <a:p>
            <a:r>
              <a:rPr lang="tr-TR" sz="1600" dirty="0">
                <a:latin typeface="Arial Black" pitchFamily="34" charset="0"/>
              </a:rPr>
              <a:t>Kendi kendine: - Zengin olursam fakir fukaraya daha iyi yardım ederim, daha çok sevap kazanırım diye kuruyor ve nihayet üçüncü </a:t>
            </a:r>
            <a:r>
              <a:rPr lang="tr-TR" sz="1600" dirty="0" err="1">
                <a:latin typeface="Arial Black" pitchFamily="34" charset="0"/>
              </a:rPr>
              <a:t>olarâk</a:t>
            </a:r>
            <a:r>
              <a:rPr lang="tr-TR" sz="1600" dirty="0">
                <a:latin typeface="Arial Black" pitchFamily="34" charset="0"/>
              </a:rPr>
              <a:t> bir müracaat daha yapmayı düşünüyordu. Nitekim müracaatını yaptı da; hem de söz vererek dedi ki:</a:t>
            </a:r>
          </a:p>
          <a:p>
            <a:r>
              <a:rPr lang="tr-TR" sz="1600" dirty="0">
                <a:latin typeface="Arial Black" pitchFamily="34" charset="0"/>
              </a:rPr>
              <a:t>- Seni hak Peygamber olarak gönderene yemin ederim ki, eğer beni zengin ederse, fakir fukarayı koruyacak, her hak sahibine hakkını vereceğim.</a:t>
            </a:r>
          </a:p>
          <a:p>
            <a:r>
              <a:rPr lang="tr-TR" sz="1600" dirty="0" err="1">
                <a:latin typeface="Arial Black" pitchFamily="34" charset="0"/>
              </a:rPr>
              <a:t>Sâlebe'nin</a:t>
            </a:r>
            <a:r>
              <a:rPr lang="tr-TR" sz="1600" dirty="0">
                <a:latin typeface="Arial Black" pitchFamily="34" charset="0"/>
              </a:rPr>
              <a:t> bu kadar ısrarına karşı dayanamayan </a:t>
            </a:r>
            <a:r>
              <a:rPr lang="tr-TR" sz="1600" dirty="0" err="1">
                <a:latin typeface="Arial Black" pitchFamily="34" charset="0"/>
              </a:rPr>
              <a:t>Resulüllah</a:t>
            </a:r>
            <a:r>
              <a:rPr lang="tr-TR" sz="1600" dirty="0">
                <a:latin typeface="Arial Black" pitchFamily="34" charset="0"/>
              </a:rPr>
              <a:t>:</a:t>
            </a:r>
          </a:p>
          <a:p>
            <a:r>
              <a:rPr lang="tr-TR" sz="1600" dirty="0">
                <a:latin typeface="Arial Black" pitchFamily="34" charset="0"/>
              </a:rPr>
              <a:t>- </a:t>
            </a:r>
            <a:r>
              <a:rPr lang="tr-TR" sz="1600" dirty="0" err="1">
                <a:latin typeface="Arial Black" pitchFamily="34" charset="0"/>
              </a:rPr>
              <a:t>Yâ</a:t>
            </a:r>
            <a:r>
              <a:rPr lang="tr-TR" sz="1600" dirty="0">
                <a:latin typeface="Arial Black" pitchFamily="34" charset="0"/>
              </a:rPr>
              <a:t> Rabbi, </a:t>
            </a:r>
            <a:r>
              <a:rPr lang="tr-TR" sz="1600" dirty="0" err="1">
                <a:latin typeface="Arial Black" pitchFamily="34" charset="0"/>
              </a:rPr>
              <a:t>Sâlebe'yi</a:t>
            </a:r>
            <a:r>
              <a:rPr lang="tr-TR" sz="1600" dirty="0">
                <a:latin typeface="Arial Black" pitchFamily="34" charset="0"/>
              </a:rPr>
              <a:t> istediği mala kavuştur. diye dua etti.</a:t>
            </a:r>
          </a:p>
          <a:p>
            <a:r>
              <a:rPr lang="tr-TR" sz="1600" dirty="0">
                <a:latin typeface="Arial Black" pitchFamily="34" charset="0"/>
              </a:rPr>
              <a:t>Bu dua üzerine koyun alarak sürü otlatmaya başlayan </a:t>
            </a:r>
            <a:r>
              <a:rPr lang="tr-TR" sz="1600" dirty="0" err="1">
                <a:latin typeface="Arial Black" pitchFamily="34" charset="0"/>
              </a:rPr>
              <a:t>Sâlebe</a:t>
            </a:r>
            <a:r>
              <a:rPr lang="tr-TR" sz="1600" dirty="0">
                <a:latin typeface="Arial Black" pitchFamily="34" charset="0"/>
              </a:rPr>
              <a:t>, daha evvel bütün namazlarını </a:t>
            </a:r>
            <a:r>
              <a:rPr lang="tr-TR" sz="1600" dirty="0" err="1">
                <a:latin typeface="Arial Black" pitchFamily="34" charset="0"/>
              </a:rPr>
              <a:t>Resulüllah'ın</a:t>
            </a:r>
            <a:r>
              <a:rPr lang="tr-TR" sz="1600" dirty="0">
                <a:latin typeface="Arial Black" pitchFamily="34" charset="0"/>
              </a:rPr>
              <a:t> cemaati olarak kıldığı için kendisine "Cami kuşu" adı verildiği halde, bu sefer, sadece öğle ve ikindiyi </a:t>
            </a:r>
            <a:r>
              <a:rPr lang="tr-TR" sz="1600" dirty="0" err="1">
                <a:latin typeface="Arial Black" pitchFamily="34" charset="0"/>
              </a:rPr>
              <a:t>mescidde</a:t>
            </a:r>
            <a:r>
              <a:rPr lang="tr-TR" sz="1600" dirty="0">
                <a:latin typeface="Arial Black" pitchFamily="34" charset="0"/>
              </a:rPr>
              <a:t> kılabiliyor, diğerlerini koyunların ardında, </a:t>
            </a:r>
            <a:r>
              <a:rPr lang="tr-TR" sz="1600" dirty="0" err="1">
                <a:latin typeface="Arial Black" pitchFamily="34" charset="0"/>
              </a:rPr>
              <a:t>bazan</a:t>
            </a:r>
            <a:r>
              <a:rPr lang="tr-TR" sz="1600" dirty="0">
                <a:latin typeface="Arial Black" pitchFamily="34" charset="0"/>
              </a:rPr>
              <a:t> da kazaen ifa edebiliyordu</a:t>
            </a:r>
          </a:p>
        </p:txBody>
      </p:sp>
    </p:spTree>
    <p:extLst>
      <p:ext uri="{BB962C8B-B14F-4D97-AF65-F5344CB8AC3E}">
        <p14:creationId xmlns:p14="http://schemas.microsoft.com/office/powerpoint/2010/main" val="402483761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47500" lnSpcReduction="20000"/>
          </a:bodyPr>
          <a:lstStyle/>
          <a:p>
            <a:r>
              <a:rPr lang="tr-TR" sz="4000" dirty="0" err="1">
                <a:latin typeface="Arial Black" pitchFamily="34" charset="0"/>
              </a:rPr>
              <a:t>Kisa</a:t>
            </a:r>
            <a:r>
              <a:rPr lang="tr-TR" sz="4000" dirty="0">
                <a:latin typeface="Arial Black" pitchFamily="34" charset="0"/>
              </a:rPr>
              <a:t> zamanda çoğalan, bereketlenen koyunlar, Medine yakınlarına sığmaz oldular; uzak çöllere, sulak yaylalara gitmek zarureti ile karşılaşan </a:t>
            </a:r>
            <a:r>
              <a:rPr lang="tr-TR" sz="4000" dirty="0" err="1">
                <a:latin typeface="Arial Black" pitchFamily="34" charset="0"/>
              </a:rPr>
              <a:t>Sâlebe</a:t>
            </a:r>
            <a:r>
              <a:rPr lang="tr-TR" sz="4000" dirty="0">
                <a:latin typeface="Arial Black" pitchFamily="34" charset="0"/>
              </a:rPr>
              <a:t>, artık öğle ve ikindi namazlarına da gelemiyor, sadece </a:t>
            </a:r>
          </a:p>
          <a:p>
            <a:r>
              <a:rPr lang="tr-TR" sz="4000" dirty="0">
                <a:latin typeface="Arial Black" pitchFamily="34" charset="0"/>
              </a:rPr>
              <a:t>Cumaları </a:t>
            </a:r>
            <a:r>
              <a:rPr lang="tr-TR" sz="4000" dirty="0" err="1">
                <a:latin typeface="Arial Black" pitchFamily="34" charset="0"/>
              </a:rPr>
              <a:t>mescidde</a:t>
            </a:r>
            <a:r>
              <a:rPr lang="tr-TR" sz="4000" dirty="0">
                <a:latin typeface="Arial Black" pitchFamily="34" charset="0"/>
              </a:rPr>
              <a:t> görülüyordu. Nihayet çöldeki meşgalesi, ona Cuma namazlarını da unutturdu. Arada sırada sürü ile uğradığı yolların üstünde rastladığı yolculardan "Ne var, ne yok?" diye soruyor; sonra da koyunların ardından ıssız çöllere doğru tekrar dalıp </a:t>
            </a:r>
            <a:r>
              <a:rPr lang="tr-TR" sz="4000" dirty="0" err="1">
                <a:latin typeface="Arial Black" pitchFamily="34" charset="0"/>
              </a:rPr>
              <a:t>gidiyordu.Artık</a:t>
            </a:r>
            <a:r>
              <a:rPr lang="tr-TR" sz="4000" dirty="0">
                <a:latin typeface="Arial Black" pitchFamily="34" charset="0"/>
              </a:rPr>
              <a:t> umumi meselelerle alâkası kesilmiş, sadece şahsını ve şahsî işlerini düşünüyor, koyunlarını nerede daha iyi otlatabileceğinden başka bir şey hatırına gelmiyordu. Bir gün </a:t>
            </a:r>
            <a:r>
              <a:rPr lang="tr-TR" sz="4000" dirty="0" err="1">
                <a:latin typeface="Arial Black" pitchFamily="34" charset="0"/>
              </a:rPr>
              <a:t>Resûlüllah'ın</a:t>
            </a:r>
            <a:r>
              <a:rPr lang="tr-TR" sz="4000" dirty="0">
                <a:latin typeface="Arial Black" pitchFamily="34" charset="0"/>
              </a:rPr>
              <a:t>:- </a:t>
            </a:r>
            <a:r>
              <a:rPr lang="tr-TR" sz="4000" dirty="0" err="1">
                <a:latin typeface="Arial Black" pitchFamily="34" charset="0"/>
              </a:rPr>
              <a:t>Sâlebe</a:t>
            </a:r>
            <a:r>
              <a:rPr lang="tr-TR" sz="4000" dirty="0">
                <a:latin typeface="Arial Black" pitchFamily="34" charset="0"/>
              </a:rPr>
              <a:t> görülmüyor, nerededir? diye sorması üzerine:</a:t>
            </a:r>
          </a:p>
          <a:p>
            <a:r>
              <a:rPr lang="tr-TR" sz="4000" dirty="0">
                <a:latin typeface="Arial Black" pitchFamily="34" charset="0"/>
              </a:rPr>
              <a:t>- Koyun aldı, sinek kurtları kadar çoğaldı; buralara sığmaz olduğundan şimdi çöllerde sürüsünün ardında dolaşıyor. dediler. </a:t>
            </a:r>
            <a:r>
              <a:rPr lang="tr-TR" sz="4000" dirty="0" err="1">
                <a:latin typeface="Arial Black" pitchFamily="34" charset="0"/>
              </a:rPr>
              <a:t>Resûlullah:Sâlebe'ye</a:t>
            </a:r>
            <a:r>
              <a:rPr lang="tr-TR" sz="4000" dirty="0">
                <a:latin typeface="Arial Black" pitchFamily="34" charset="0"/>
              </a:rPr>
              <a:t> yazık oldu, yazık!... buyurdu.</a:t>
            </a:r>
          </a:p>
          <a:p>
            <a:r>
              <a:rPr lang="tr-TR" sz="4000" dirty="0">
                <a:latin typeface="Arial Black" pitchFamily="34" charset="0"/>
              </a:rPr>
              <a:t>İşte bu sırada sadaka </a:t>
            </a:r>
            <a:r>
              <a:rPr lang="tr-TR" sz="4000" dirty="0" err="1">
                <a:latin typeface="Arial Black" pitchFamily="34" charset="0"/>
              </a:rPr>
              <a:t>Âyeti</a:t>
            </a:r>
            <a:r>
              <a:rPr lang="tr-TR" sz="4000" dirty="0">
                <a:latin typeface="Arial Black" pitchFamily="34" charset="0"/>
              </a:rPr>
              <a:t> </a:t>
            </a:r>
            <a:r>
              <a:rPr lang="tr-TR" sz="4000" dirty="0" err="1">
                <a:latin typeface="Arial Black" pitchFamily="34" charset="0"/>
              </a:rPr>
              <a:t>nâzil</a:t>
            </a:r>
            <a:r>
              <a:rPr lang="tr-TR" sz="4000" dirty="0">
                <a:latin typeface="Arial Black" pitchFamily="34" charset="0"/>
              </a:rPr>
              <a:t> olarak, (indirilerek)  </a:t>
            </a:r>
            <a:r>
              <a:rPr lang="tr-TR" sz="4000" dirty="0" err="1">
                <a:latin typeface="Arial Black" pitchFamily="34" charset="0"/>
              </a:rPr>
              <a:t>mâli</a:t>
            </a:r>
            <a:r>
              <a:rPr lang="tr-TR" sz="4000" dirty="0">
                <a:latin typeface="Arial Black" pitchFamily="34" charset="0"/>
              </a:rPr>
              <a:t> durumu düzgün olan </a:t>
            </a:r>
            <a:r>
              <a:rPr lang="tr-TR" sz="4000" dirty="0" err="1">
                <a:latin typeface="Arial Black" pitchFamily="34" charset="0"/>
              </a:rPr>
              <a:t>müslümanların</a:t>
            </a:r>
            <a:r>
              <a:rPr lang="tr-TR" sz="4000" dirty="0">
                <a:latin typeface="Arial Black" pitchFamily="34" charset="0"/>
              </a:rPr>
              <a:t> geçim sıkıntısı içinde bulunan kardeşlerine yardım etmeleri emredildi. Bu </a:t>
            </a:r>
            <a:r>
              <a:rPr lang="tr-TR" sz="4000" dirty="0" err="1">
                <a:latin typeface="Arial Black" pitchFamily="34" charset="0"/>
              </a:rPr>
              <a:t>âyet</a:t>
            </a:r>
            <a:r>
              <a:rPr lang="tr-TR" sz="4000" dirty="0">
                <a:latin typeface="Arial Black" pitchFamily="34" charset="0"/>
              </a:rPr>
              <a:t>-i kerimenin emrine büyük bir istekle uyan </a:t>
            </a:r>
            <a:r>
              <a:rPr lang="tr-TR" sz="4000" dirty="0" err="1">
                <a:latin typeface="Arial Black" pitchFamily="34" charset="0"/>
              </a:rPr>
              <a:t>müslümanlar</a:t>
            </a:r>
            <a:r>
              <a:rPr lang="tr-TR" sz="4000" dirty="0">
                <a:latin typeface="Arial Black" pitchFamily="34" charset="0"/>
              </a:rPr>
              <a:t>, mallarının bir kısmını geçim sıkıntısı içinde yaşayan kardeşlerine seve seve verirlerken </a:t>
            </a:r>
            <a:r>
              <a:rPr lang="tr-TR" sz="4000" dirty="0" err="1">
                <a:latin typeface="Arial Black" pitchFamily="34" charset="0"/>
              </a:rPr>
              <a:t>Sâlebe</a:t>
            </a:r>
            <a:r>
              <a:rPr lang="tr-TR" sz="4000" dirty="0">
                <a:latin typeface="Arial Black" pitchFamily="34" charset="0"/>
              </a:rPr>
              <a:t>:</a:t>
            </a:r>
          </a:p>
          <a:p>
            <a:endParaRPr lang="tr-TR" dirty="0"/>
          </a:p>
        </p:txBody>
      </p:sp>
    </p:spTree>
    <p:extLst>
      <p:ext uri="{BB962C8B-B14F-4D97-AF65-F5344CB8AC3E}">
        <p14:creationId xmlns:p14="http://schemas.microsoft.com/office/powerpoint/2010/main" val="4105521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70000" lnSpcReduction="20000"/>
          </a:bodyPr>
          <a:lstStyle/>
          <a:p>
            <a:r>
              <a:rPr lang="tr-TR" dirty="0">
                <a:latin typeface="Arial Black" pitchFamily="34" charset="0"/>
              </a:rPr>
              <a:t>- Bu sizin yaptığınız </a:t>
            </a:r>
            <a:r>
              <a:rPr lang="tr-TR" dirty="0" err="1">
                <a:latin typeface="Arial Black" pitchFamily="34" charset="0"/>
              </a:rPr>
              <a:t>düpe</a:t>
            </a:r>
            <a:r>
              <a:rPr lang="tr-TR" dirty="0">
                <a:latin typeface="Arial Black" pitchFamily="34" charset="0"/>
              </a:rPr>
              <a:t> düz haraççılıktır. diyerek yardım toplayan </a:t>
            </a:r>
            <a:r>
              <a:rPr lang="tr-TR" dirty="0" err="1">
                <a:latin typeface="Arial Black" pitchFamily="34" charset="0"/>
              </a:rPr>
              <a:t>memurlari</a:t>
            </a:r>
            <a:r>
              <a:rPr lang="tr-TR" dirty="0">
                <a:latin typeface="Arial Black" pitchFamily="34" charset="0"/>
              </a:rPr>
              <a:t> boş çevirdi. Haberi duyan </a:t>
            </a:r>
            <a:r>
              <a:rPr lang="tr-TR" dirty="0" err="1">
                <a:latin typeface="Arial Black" pitchFamily="34" charset="0"/>
              </a:rPr>
              <a:t>Resûlullah</a:t>
            </a:r>
            <a:r>
              <a:rPr lang="tr-TR" dirty="0">
                <a:latin typeface="Arial Black" pitchFamily="34" charset="0"/>
              </a:rPr>
              <a:t>, üzülerek " - Yazık oldu </a:t>
            </a:r>
            <a:r>
              <a:rPr lang="tr-TR" dirty="0" err="1">
                <a:latin typeface="Arial Black" pitchFamily="34" charset="0"/>
              </a:rPr>
              <a:t>Sâlebe'ye</a:t>
            </a:r>
            <a:r>
              <a:rPr lang="tr-TR" dirty="0">
                <a:latin typeface="Arial Black" pitchFamily="34" charset="0"/>
              </a:rPr>
              <a:t>" sözünü tekrarladı. </a:t>
            </a:r>
            <a:r>
              <a:rPr lang="tr-TR" dirty="0" err="1">
                <a:latin typeface="Arial Black" pitchFamily="34" charset="0"/>
              </a:rPr>
              <a:t>Sâlebe'nin</a:t>
            </a:r>
            <a:r>
              <a:rPr lang="tr-TR" dirty="0">
                <a:latin typeface="Arial Black" pitchFamily="34" charset="0"/>
              </a:rPr>
              <a:t> evvelâ " - zengin olursam her hak sahibine hakkını vereceğim." diye yemin edip sonra da bu kadar değişik tavır göstermesi üzerine "</a:t>
            </a:r>
            <a:r>
              <a:rPr lang="tr-TR" dirty="0" err="1">
                <a:latin typeface="Arial Black" pitchFamily="34" charset="0"/>
              </a:rPr>
              <a:t>tevbe</a:t>
            </a:r>
            <a:r>
              <a:rPr lang="tr-TR" dirty="0">
                <a:latin typeface="Arial Black" pitchFamily="34" charset="0"/>
              </a:rPr>
              <a:t>" </a:t>
            </a:r>
            <a:r>
              <a:rPr lang="tr-TR" dirty="0" err="1">
                <a:latin typeface="Arial Black" pitchFamily="34" charset="0"/>
              </a:rPr>
              <a:t>sûresindeki</a:t>
            </a:r>
            <a:r>
              <a:rPr lang="tr-TR" dirty="0">
                <a:latin typeface="Arial Black" pitchFamily="34" charset="0"/>
              </a:rPr>
              <a:t> şu </a:t>
            </a:r>
            <a:r>
              <a:rPr lang="tr-TR" dirty="0" err="1">
                <a:latin typeface="Arial Black" pitchFamily="34" charset="0"/>
              </a:rPr>
              <a:t>Âyet</a:t>
            </a:r>
            <a:r>
              <a:rPr lang="tr-TR" dirty="0">
                <a:latin typeface="Arial Black" pitchFamily="34" charset="0"/>
              </a:rPr>
              <a:t>-i Kerîme </a:t>
            </a:r>
            <a:r>
              <a:rPr lang="tr-TR" dirty="0" err="1">
                <a:latin typeface="Arial Black" pitchFamily="34" charset="0"/>
              </a:rPr>
              <a:t>nâzil</a:t>
            </a:r>
            <a:r>
              <a:rPr lang="tr-TR" dirty="0">
                <a:latin typeface="Arial Black" pitchFamily="34" charset="0"/>
              </a:rPr>
              <a:t> oldu </a:t>
            </a:r>
          </a:p>
          <a:p>
            <a:r>
              <a:rPr lang="ar-AE" dirty="0">
                <a:latin typeface="Arial Black" pitchFamily="34" charset="0"/>
              </a:rPr>
              <a:t>وَمِنْهُم مَّنْ عَاهَدَ اللّهَ لَئِنْ آتَانَا مِن فَضْلِهِ لَنَصَّدَّقَنَّ وَلَنَكُونَنَّ مِنَ الصَّالِحِينَ {75} فَلَمَّا آتَاهُم مِّن فَضْلِهِ بَخِلُواْ بِهِ وَتَوَلَّواْ وَّهُم مُّعْرِضُونَ {76} فَأَعْقَبَهُمْ نِفَاقاً فِي قُلُوبِهِمْ إِلَى يَوْمِ يَلْقَوْنَهُ بِمَا أَخْلَفُواْ اللّهَ مَا وَعَدُوهُ وَبِمَا كَانُواْ يَكْذِبُونَ</a:t>
            </a:r>
          </a:p>
          <a:p>
            <a:r>
              <a:rPr lang="tr-TR" dirty="0" err="1">
                <a:latin typeface="Arial Black" pitchFamily="34" charset="0"/>
              </a:rPr>
              <a:t>Aralarinda</a:t>
            </a:r>
            <a:r>
              <a:rPr lang="tr-TR" dirty="0">
                <a:latin typeface="Arial Black" pitchFamily="34" charset="0"/>
              </a:rPr>
              <a:t>: "Allah bize bol nimetinden verecek olursa, </a:t>
            </a:r>
            <a:r>
              <a:rPr lang="tr-TR" dirty="0" err="1">
                <a:latin typeface="Arial Black" pitchFamily="34" charset="0"/>
              </a:rPr>
              <a:t>and</a:t>
            </a:r>
            <a:r>
              <a:rPr lang="tr-TR" dirty="0">
                <a:latin typeface="Arial Black" pitchFamily="34" charset="0"/>
              </a:rPr>
              <a:t> olsun ki sadaka </a:t>
            </a:r>
            <a:r>
              <a:rPr lang="tr-TR" dirty="0" err="1">
                <a:latin typeface="Arial Black" pitchFamily="34" charset="0"/>
              </a:rPr>
              <a:t>verecegiz</a:t>
            </a:r>
            <a:r>
              <a:rPr lang="tr-TR" dirty="0">
                <a:latin typeface="Arial Black" pitchFamily="34" charset="0"/>
              </a:rPr>
              <a:t> ve iyilerden </a:t>
            </a:r>
            <a:r>
              <a:rPr lang="tr-TR" dirty="0" err="1">
                <a:latin typeface="Arial Black" pitchFamily="34" charset="0"/>
              </a:rPr>
              <a:t>olacagiz</a:t>
            </a:r>
            <a:r>
              <a:rPr lang="tr-TR" dirty="0">
                <a:latin typeface="Arial Black" pitchFamily="34" charset="0"/>
              </a:rPr>
              <a:t>" diye O'na </a:t>
            </a:r>
            <a:r>
              <a:rPr lang="tr-TR" dirty="0" err="1">
                <a:latin typeface="Arial Black" pitchFamily="34" charset="0"/>
              </a:rPr>
              <a:t>and</a:t>
            </a:r>
            <a:r>
              <a:rPr lang="tr-TR" dirty="0">
                <a:latin typeface="Arial Black" pitchFamily="34" charset="0"/>
              </a:rPr>
              <a:t> verenler </a:t>
            </a:r>
            <a:r>
              <a:rPr lang="tr-TR" dirty="0" err="1">
                <a:latin typeface="Arial Black" pitchFamily="34" charset="0"/>
              </a:rPr>
              <a:t>vardir</a:t>
            </a:r>
            <a:r>
              <a:rPr lang="tr-TR" dirty="0">
                <a:latin typeface="Arial Black" pitchFamily="34" charset="0"/>
              </a:rPr>
              <a:t>. Allah onlara bol nimetinden verince, cimrilik ettiler, </a:t>
            </a:r>
            <a:r>
              <a:rPr lang="tr-TR" dirty="0" err="1">
                <a:latin typeface="Arial Black" pitchFamily="34" charset="0"/>
              </a:rPr>
              <a:t>yuz</a:t>
            </a:r>
            <a:r>
              <a:rPr lang="tr-TR" dirty="0">
                <a:latin typeface="Arial Black" pitchFamily="34" charset="0"/>
              </a:rPr>
              <a:t> cevirdiler. Zaten </a:t>
            </a:r>
            <a:r>
              <a:rPr lang="tr-TR" dirty="0" err="1">
                <a:latin typeface="Arial Black" pitchFamily="34" charset="0"/>
              </a:rPr>
              <a:t>donektirler</a:t>
            </a:r>
            <a:r>
              <a:rPr lang="tr-TR" dirty="0">
                <a:latin typeface="Arial Black" pitchFamily="34" charset="0"/>
              </a:rPr>
              <a:t>. Allah'a verdikleri </a:t>
            </a:r>
            <a:r>
              <a:rPr lang="tr-TR" dirty="0" err="1">
                <a:latin typeface="Arial Black" pitchFamily="34" charset="0"/>
              </a:rPr>
              <a:t>sozden</a:t>
            </a:r>
            <a:r>
              <a:rPr lang="tr-TR" dirty="0">
                <a:latin typeface="Arial Black" pitchFamily="34" charset="0"/>
              </a:rPr>
              <a:t> </a:t>
            </a:r>
            <a:r>
              <a:rPr lang="tr-TR" dirty="0" err="1">
                <a:latin typeface="Arial Black" pitchFamily="34" charset="0"/>
              </a:rPr>
              <a:t>caydiklari</a:t>
            </a:r>
            <a:r>
              <a:rPr lang="tr-TR" dirty="0">
                <a:latin typeface="Arial Black" pitchFamily="34" charset="0"/>
              </a:rPr>
              <a:t> ve </a:t>
            </a:r>
            <a:r>
              <a:rPr lang="tr-TR" dirty="0" err="1">
                <a:latin typeface="Arial Black" pitchFamily="34" charset="0"/>
              </a:rPr>
              <a:t>yalanci</a:t>
            </a:r>
            <a:r>
              <a:rPr lang="tr-TR" dirty="0">
                <a:latin typeface="Arial Black" pitchFamily="34" charset="0"/>
              </a:rPr>
              <a:t> </a:t>
            </a:r>
            <a:r>
              <a:rPr lang="tr-TR" dirty="0" err="1">
                <a:latin typeface="Arial Black" pitchFamily="34" charset="0"/>
              </a:rPr>
              <a:t>olduklari</a:t>
            </a:r>
            <a:r>
              <a:rPr lang="tr-TR" dirty="0">
                <a:latin typeface="Arial Black" pitchFamily="34" charset="0"/>
              </a:rPr>
              <a:t> </a:t>
            </a:r>
            <a:r>
              <a:rPr lang="tr-TR" dirty="0" err="1">
                <a:latin typeface="Arial Black" pitchFamily="34" charset="0"/>
              </a:rPr>
              <a:t>icin</a:t>
            </a:r>
            <a:r>
              <a:rPr lang="tr-TR" dirty="0">
                <a:latin typeface="Arial Black" pitchFamily="34" charset="0"/>
              </a:rPr>
              <a:t> </a:t>
            </a:r>
            <a:r>
              <a:rPr lang="tr-TR" dirty="0" err="1">
                <a:latin typeface="Arial Black" pitchFamily="34" charset="0"/>
              </a:rPr>
              <a:t>O'nunla</a:t>
            </a:r>
            <a:r>
              <a:rPr lang="tr-TR" dirty="0">
                <a:latin typeface="Arial Black" pitchFamily="34" charset="0"/>
              </a:rPr>
              <a:t> </a:t>
            </a:r>
            <a:r>
              <a:rPr lang="tr-TR" dirty="0" err="1">
                <a:latin typeface="Arial Black" pitchFamily="34" charset="0"/>
              </a:rPr>
              <a:t>karsilasacaklari</a:t>
            </a:r>
            <a:r>
              <a:rPr lang="tr-TR" dirty="0">
                <a:latin typeface="Arial Black" pitchFamily="34" charset="0"/>
              </a:rPr>
              <a:t> </a:t>
            </a:r>
            <a:r>
              <a:rPr lang="tr-TR" dirty="0" err="1">
                <a:latin typeface="Arial Black" pitchFamily="34" charset="0"/>
              </a:rPr>
              <a:t>gune</a:t>
            </a:r>
            <a:r>
              <a:rPr lang="tr-TR" dirty="0">
                <a:latin typeface="Arial Black" pitchFamily="34" charset="0"/>
              </a:rPr>
              <a:t> kadar Allah </a:t>
            </a:r>
            <a:r>
              <a:rPr lang="tr-TR" dirty="0" err="1">
                <a:latin typeface="Arial Black" pitchFamily="34" charset="0"/>
              </a:rPr>
              <a:t>kalblerine</a:t>
            </a:r>
            <a:r>
              <a:rPr lang="tr-TR" dirty="0">
                <a:latin typeface="Arial Black" pitchFamily="34" charset="0"/>
              </a:rPr>
              <a:t> nifak soktu.”</a:t>
            </a:r>
          </a:p>
          <a:p>
            <a:endParaRPr lang="tr-TR" dirty="0"/>
          </a:p>
        </p:txBody>
      </p:sp>
    </p:spTree>
    <p:extLst>
      <p:ext uri="{BB962C8B-B14F-4D97-AF65-F5344CB8AC3E}">
        <p14:creationId xmlns:p14="http://schemas.microsoft.com/office/powerpoint/2010/main" val="192891255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62500" lnSpcReduction="20000"/>
          </a:bodyPr>
          <a:lstStyle/>
          <a:p>
            <a:r>
              <a:rPr lang="tr-TR" sz="3600" dirty="0">
                <a:latin typeface="Arial Black" pitchFamily="34" charset="0"/>
              </a:rPr>
              <a:t>Bu </a:t>
            </a:r>
            <a:r>
              <a:rPr lang="tr-TR" sz="3600" dirty="0" err="1">
                <a:latin typeface="Arial Black" pitchFamily="34" charset="0"/>
              </a:rPr>
              <a:t>Âyet</a:t>
            </a:r>
            <a:r>
              <a:rPr lang="tr-TR" sz="3600" dirty="0">
                <a:latin typeface="Arial Black" pitchFamily="34" charset="0"/>
              </a:rPr>
              <a:t>-i Kerime, </a:t>
            </a:r>
            <a:r>
              <a:rPr lang="tr-TR" sz="3600" dirty="0" err="1">
                <a:latin typeface="Arial Black" pitchFamily="34" charset="0"/>
              </a:rPr>
              <a:t>Sâlebe'nin</a:t>
            </a:r>
            <a:r>
              <a:rPr lang="tr-TR" sz="3600" dirty="0">
                <a:latin typeface="Arial Black" pitchFamily="34" charset="0"/>
              </a:rPr>
              <a:t> münafıklar  sınıfına düştüğünü bildirmesi üzerine, akrabalarından biri  şiddetli teessüre kapılarak gidip </a:t>
            </a:r>
            <a:r>
              <a:rPr lang="tr-TR" sz="3600" dirty="0" err="1">
                <a:latin typeface="Arial Black" pitchFamily="34" charset="0"/>
              </a:rPr>
              <a:t>Sâlebe'ye</a:t>
            </a:r>
            <a:r>
              <a:rPr lang="tr-TR" sz="3600" dirty="0">
                <a:latin typeface="Arial Black" pitchFamily="34" charset="0"/>
              </a:rPr>
              <a:t> durumu haber verdi ve fukaranın hakkını vererek kendisini münafıklıktan hemen kurtarmasını istedi. Bunun üzerine </a:t>
            </a:r>
            <a:r>
              <a:rPr lang="tr-TR" sz="3600" dirty="0" err="1">
                <a:latin typeface="Arial Black" pitchFamily="34" charset="0"/>
              </a:rPr>
              <a:t>Sâlebe</a:t>
            </a:r>
            <a:r>
              <a:rPr lang="tr-TR" sz="3600" dirty="0">
                <a:latin typeface="Arial Black" pitchFamily="34" charset="0"/>
              </a:rPr>
              <a:t>, </a:t>
            </a:r>
            <a:r>
              <a:rPr lang="tr-TR" sz="3600" dirty="0" err="1">
                <a:latin typeface="Arial Black" pitchFamily="34" charset="0"/>
              </a:rPr>
              <a:t>Resûlullah</a:t>
            </a:r>
            <a:r>
              <a:rPr lang="tr-TR" sz="3600" dirty="0">
                <a:latin typeface="Arial Black" pitchFamily="34" charset="0"/>
              </a:rPr>
              <a:t> (SAV) müracaat ederek fukaranın hakkını getirdiğini söylediyse de </a:t>
            </a:r>
            <a:r>
              <a:rPr lang="tr-TR" sz="3600" dirty="0" err="1">
                <a:latin typeface="Arial Black" pitchFamily="34" charset="0"/>
              </a:rPr>
              <a:t>Resülullah</a:t>
            </a:r>
            <a:r>
              <a:rPr lang="tr-TR" sz="3600" dirty="0">
                <a:latin typeface="Arial Black" pitchFamily="34" charset="0"/>
              </a:rPr>
              <a:t> üzüntülü bir eda ile:</a:t>
            </a:r>
          </a:p>
          <a:p>
            <a:r>
              <a:rPr lang="tr-TR" sz="3600" dirty="0">
                <a:latin typeface="Arial Black" pitchFamily="34" charset="0"/>
              </a:rPr>
              <a:t> "- Senin yardımını alamam artık </a:t>
            </a:r>
            <a:r>
              <a:rPr lang="tr-TR" sz="3600" dirty="0" err="1">
                <a:latin typeface="Arial Black" pitchFamily="34" charset="0"/>
              </a:rPr>
              <a:t>Sâlebe</a:t>
            </a:r>
            <a:r>
              <a:rPr lang="tr-TR" sz="3600" dirty="0">
                <a:latin typeface="Arial Black" pitchFamily="34" charset="0"/>
              </a:rPr>
              <a:t>... Allah (cc) </a:t>
            </a:r>
            <a:r>
              <a:rPr lang="tr-TR" sz="3600" dirty="0" err="1">
                <a:latin typeface="Arial Black" pitchFamily="34" charset="0"/>
              </a:rPr>
              <a:t>men'etti</a:t>
            </a:r>
            <a:r>
              <a:rPr lang="tr-TR" sz="3600" dirty="0">
                <a:latin typeface="Arial Black" pitchFamily="34" charset="0"/>
              </a:rPr>
              <a:t>; haydi git."   diye mukabelede bulundu.</a:t>
            </a:r>
          </a:p>
          <a:p>
            <a:r>
              <a:rPr lang="tr-TR" sz="3600" dirty="0" err="1">
                <a:latin typeface="Arial Black" pitchFamily="34" charset="0"/>
              </a:rPr>
              <a:t>Resûlullah'ın</a:t>
            </a:r>
            <a:r>
              <a:rPr lang="tr-TR" sz="3600" dirty="0">
                <a:latin typeface="Arial Black" pitchFamily="34" charset="0"/>
              </a:rPr>
              <a:t> </a:t>
            </a:r>
            <a:r>
              <a:rPr lang="tr-TR" sz="3600" dirty="0" err="1">
                <a:latin typeface="Arial Black" pitchFamily="34" charset="0"/>
              </a:rPr>
              <a:t>âhirete</a:t>
            </a:r>
            <a:r>
              <a:rPr lang="tr-TR" sz="3600" dirty="0">
                <a:latin typeface="Arial Black" pitchFamily="34" charset="0"/>
              </a:rPr>
              <a:t> teşrifinden sonra Hazret-i Ebu Bekir'e müracaat eden </a:t>
            </a:r>
            <a:r>
              <a:rPr lang="tr-TR" sz="3600" dirty="0" err="1">
                <a:latin typeface="Arial Black" pitchFamily="34" charset="0"/>
              </a:rPr>
              <a:t>Sâlebe</a:t>
            </a:r>
            <a:r>
              <a:rPr lang="tr-TR" sz="3600" dirty="0">
                <a:latin typeface="Arial Black" pitchFamily="34" charset="0"/>
              </a:rPr>
              <a:t> </a:t>
            </a:r>
            <a:r>
              <a:rPr lang="tr-TR" sz="3600" dirty="0" err="1">
                <a:latin typeface="Arial Black" pitchFamily="34" charset="0"/>
              </a:rPr>
              <a:t>sırasiyle</a:t>
            </a:r>
            <a:r>
              <a:rPr lang="tr-TR" sz="3600" dirty="0">
                <a:latin typeface="Arial Black" pitchFamily="34" charset="0"/>
              </a:rPr>
              <a:t> Hazret-i Ömer ve Osman (R.A.)'a da müracaat ettiyse de:"- </a:t>
            </a:r>
            <a:r>
              <a:rPr lang="tr-TR" sz="3600" dirty="0" err="1">
                <a:latin typeface="Arial Black" pitchFamily="34" charset="0"/>
              </a:rPr>
              <a:t>Resûlullah'ın</a:t>
            </a:r>
            <a:r>
              <a:rPr lang="tr-TR" sz="3600" dirty="0">
                <a:latin typeface="Arial Black" pitchFamily="34" charset="0"/>
              </a:rPr>
              <a:t> almadığı yardımı biz nasıl kabul ederiz? diye hepsinin reddi ile karşılaştı. </a:t>
            </a:r>
          </a:p>
          <a:p>
            <a:pPr marL="0" indent="0">
              <a:buNone/>
            </a:pPr>
            <a:r>
              <a:rPr lang="tr-TR" sz="3600" dirty="0">
                <a:solidFill>
                  <a:srgbClr val="FF0000"/>
                </a:solidFill>
                <a:latin typeface="Arial Black" pitchFamily="34" charset="0"/>
              </a:rPr>
              <a:t>Hazret-i Osman (</a:t>
            </a:r>
            <a:r>
              <a:rPr lang="tr-TR" sz="3600" dirty="0" err="1">
                <a:solidFill>
                  <a:srgbClr val="FF0000"/>
                </a:solidFill>
                <a:latin typeface="Arial Black" pitchFamily="34" charset="0"/>
              </a:rPr>
              <a:t>Radiyallahu</a:t>
            </a:r>
            <a:r>
              <a:rPr lang="tr-TR" sz="3600" dirty="0">
                <a:solidFill>
                  <a:srgbClr val="FF0000"/>
                </a:solidFill>
                <a:latin typeface="Arial Black" pitchFamily="34" charset="0"/>
              </a:rPr>
              <a:t> </a:t>
            </a:r>
            <a:r>
              <a:rPr lang="tr-TR" sz="3600" dirty="0" err="1">
                <a:solidFill>
                  <a:srgbClr val="FF0000"/>
                </a:solidFill>
                <a:latin typeface="Arial Black" pitchFamily="34" charset="0"/>
              </a:rPr>
              <a:t>anh</a:t>
            </a:r>
            <a:r>
              <a:rPr lang="tr-TR" sz="3600" dirty="0">
                <a:solidFill>
                  <a:srgbClr val="FF0000"/>
                </a:solidFill>
                <a:latin typeface="Arial Black" pitchFamily="34" charset="0"/>
              </a:rPr>
              <a:t>) zamanında vefat </a:t>
            </a:r>
          </a:p>
          <a:p>
            <a:pPr marL="0" indent="0">
              <a:buNone/>
            </a:pPr>
            <a:r>
              <a:rPr lang="tr-TR" sz="3600" dirty="0">
                <a:solidFill>
                  <a:srgbClr val="FF0000"/>
                </a:solidFill>
                <a:latin typeface="Arial Black" pitchFamily="34" charset="0"/>
              </a:rPr>
              <a:t>ederken </a:t>
            </a:r>
            <a:r>
              <a:rPr lang="tr-TR" sz="3600" dirty="0" err="1">
                <a:solidFill>
                  <a:srgbClr val="FF0000"/>
                </a:solidFill>
                <a:latin typeface="Arial Black" pitchFamily="34" charset="0"/>
              </a:rPr>
              <a:t>Sâlebe'nin</a:t>
            </a:r>
            <a:r>
              <a:rPr lang="tr-TR" sz="3600" dirty="0">
                <a:solidFill>
                  <a:srgbClr val="FF0000"/>
                </a:solidFill>
                <a:latin typeface="Arial Black" pitchFamily="34" charset="0"/>
              </a:rPr>
              <a:t> kulaklarına şu sözler geliyordu:"- </a:t>
            </a:r>
            <a:r>
              <a:rPr lang="tr-TR" sz="3600" dirty="0" err="1">
                <a:solidFill>
                  <a:srgbClr val="FF0000"/>
                </a:solidFill>
                <a:latin typeface="Arial Black" pitchFamily="34" charset="0"/>
              </a:rPr>
              <a:t>Yâ</a:t>
            </a:r>
            <a:r>
              <a:rPr lang="tr-TR" sz="3600" dirty="0">
                <a:solidFill>
                  <a:srgbClr val="FF0000"/>
                </a:solidFill>
                <a:latin typeface="Arial Black" pitchFamily="34" charset="0"/>
              </a:rPr>
              <a:t> </a:t>
            </a:r>
            <a:r>
              <a:rPr lang="tr-TR" sz="3600" dirty="0" err="1">
                <a:solidFill>
                  <a:srgbClr val="FF0000"/>
                </a:solidFill>
                <a:latin typeface="Arial Black" pitchFamily="34" charset="0"/>
              </a:rPr>
              <a:t>Sâ,lebe</a:t>
            </a:r>
            <a:r>
              <a:rPr lang="tr-TR" sz="3600" dirty="0">
                <a:solidFill>
                  <a:srgbClr val="FF0000"/>
                </a:solidFill>
                <a:latin typeface="Arial Black" pitchFamily="34" charset="0"/>
              </a:rPr>
              <a:t>! Şükrünü eda ettiğin az mal, </a:t>
            </a:r>
            <a:r>
              <a:rPr lang="tr-TR" sz="3600" dirty="0" err="1">
                <a:solidFill>
                  <a:srgbClr val="FF0000"/>
                </a:solidFill>
                <a:latin typeface="Arial Black" pitchFamily="34" charset="0"/>
              </a:rPr>
              <a:t>şükrûnü</a:t>
            </a:r>
            <a:r>
              <a:rPr lang="tr-TR" sz="3600" dirty="0">
                <a:solidFill>
                  <a:srgbClr val="FF0000"/>
                </a:solidFill>
                <a:latin typeface="Arial Black" pitchFamily="34" charset="0"/>
              </a:rPr>
              <a:t> ifa edemediğin çok maldan </a:t>
            </a:r>
            <a:r>
              <a:rPr lang="tr-TR" sz="3600" dirty="0" err="1">
                <a:solidFill>
                  <a:srgbClr val="FF0000"/>
                </a:solidFill>
                <a:latin typeface="Arial Black" pitchFamily="34" charset="0"/>
              </a:rPr>
              <a:t>hayırlıdır."Ne</a:t>
            </a:r>
            <a:r>
              <a:rPr lang="tr-TR" sz="3600" dirty="0">
                <a:solidFill>
                  <a:srgbClr val="FF0000"/>
                </a:solidFill>
                <a:latin typeface="Arial Black" pitchFamily="34" charset="0"/>
              </a:rPr>
              <a:t> yazık ki artık çok geçti. Pişmanlık fayda vermedi. "</a:t>
            </a:r>
          </a:p>
          <a:p>
            <a:endParaRPr lang="tr-TR" dirty="0"/>
          </a:p>
        </p:txBody>
      </p:sp>
    </p:spTree>
    <p:extLst>
      <p:ext uri="{BB962C8B-B14F-4D97-AF65-F5344CB8AC3E}">
        <p14:creationId xmlns:p14="http://schemas.microsoft.com/office/powerpoint/2010/main" val="67229351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lnSpcReduction="10000"/>
          </a:bodyPr>
          <a:lstStyle/>
          <a:p>
            <a:pPr algn="ctr"/>
            <a:r>
              <a:rPr lang="tr-TR" dirty="0" smtClean="0">
                <a:solidFill>
                  <a:srgbClr val="FF0000"/>
                </a:solidFill>
                <a:latin typeface="Arial Black" pitchFamily="34" charset="0"/>
              </a:rPr>
              <a:t>MÜMİNLER ZAKATINI VEREN KİMSELERDİR:</a:t>
            </a:r>
          </a:p>
          <a:p>
            <a:r>
              <a:rPr lang="ar-AE" dirty="0" smtClean="0">
                <a:latin typeface="Arial Black" pitchFamily="34" charset="0"/>
              </a:rPr>
              <a:t>اَلَّذٖينَ </a:t>
            </a:r>
            <a:r>
              <a:rPr lang="ar-AE" dirty="0">
                <a:latin typeface="Arial Black" pitchFamily="34" charset="0"/>
              </a:rPr>
              <a:t>يُقٖيمُونَ الصَّلٰوةَ وَيُؤْتُونَ الزَّكٰوةَ وَهُمْ بِالْاٰخِرَةِ هُمْ يُوقِنُونَ</a:t>
            </a:r>
          </a:p>
          <a:p>
            <a:pPr marL="0" indent="0">
              <a:buNone/>
            </a:pPr>
            <a:r>
              <a:rPr lang="tr-TR" dirty="0" smtClean="0">
                <a:latin typeface="Arial Black" pitchFamily="34" charset="0"/>
              </a:rPr>
              <a:t>«Onlar</a:t>
            </a:r>
            <a:r>
              <a:rPr lang="tr-TR" dirty="0">
                <a:latin typeface="Arial Black" pitchFamily="34" charset="0"/>
              </a:rPr>
              <a:t>; namazı dosdoğru kılan, zekâtı veren kimselerdir. Onlar ahirete de kesin olarak inanırlar</a:t>
            </a:r>
            <a:r>
              <a:rPr lang="tr-TR" dirty="0" smtClean="0">
                <a:latin typeface="Arial Black" pitchFamily="34" charset="0"/>
              </a:rPr>
              <a:t>.» (Lokman suresi 4)</a:t>
            </a:r>
            <a:endParaRPr lang="tr-TR" dirty="0">
              <a:latin typeface="Arial Black" pitchFamily="34" charset="0"/>
            </a:endParaRPr>
          </a:p>
          <a:p>
            <a:endParaRPr lang="tr-TR" dirty="0">
              <a:latin typeface="Arial Black" pitchFamily="34" charset="0"/>
            </a:endParaRPr>
          </a:p>
          <a:p>
            <a:pPr marL="0" indent="0">
              <a:buNone/>
            </a:pPr>
            <a:r>
              <a:rPr lang="ar-AE" dirty="0" smtClean="0">
                <a:latin typeface="Arial Black" pitchFamily="34" charset="0"/>
              </a:rPr>
              <a:t>اُولٰئِكَ </a:t>
            </a:r>
            <a:r>
              <a:rPr lang="ar-AE" dirty="0">
                <a:latin typeface="Arial Black" pitchFamily="34" charset="0"/>
              </a:rPr>
              <a:t>عَلٰى هُدًى مِنْ رَبِّهِمْ وَاُولٰئِكَ هُمُ الْمُفْلِحُونَ</a:t>
            </a:r>
          </a:p>
          <a:p>
            <a:pPr marL="0" indent="0">
              <a:buNone/>
            </a:pPr>
            <a:r>
              <a:rPr lang="tr-TR" dirty="0" smtClean="0">
                <a:latin typeface="Arial Black" pitchFamily="34" charset="0"/>
              </a:rPr>
              <a:t>«İşte </a:t>
            </a:r>
            <a:r>
              <a:rPr lang="tr-TR" dirty="0">
                <a:latin typeface="Arial Black" pitchFamily="34" charset="0"/>
              </a:rPr>
              <a:t>onlar, Rablerinden gelen bir hidayet üzeredirler ve işte onlar kurtuluşa erenlerin ta kendileridir</a:t>
            </a:r>
            <a:r>
              <a:rPr lang="tr-TR" dirty="0" smtClean="0">
                <a:latin typeface="Arial Black" pitchFamily="34" charset="0"/>
              </a:rPr>
              <a:t>.» (Lokman suresi 5)</a:t>
            </a:r>
            <a:endParaRPr lang="tr-TR" dirty="0">
              <a:latin typeface="Arial Black" pitchFamily="34" charset="0"/>
            </a:endParaRPr>
          </a:p>
        </p:txBody>
      </p:sp>
    </p:spTree>
    <p:extLst>
      <p:ext uri="{BB962C8B-B14F-4D97-AF65-F5344CB8AC3E}">
        <p14:creationId xmlns:p14="http://schemas.microsoft.com/office/powerpoint/2010/main" val="187565892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a:bodyPr>
          <a:lstStyle/>
          <a:p>
            <a:r>
              <a:rPr lang="ar-AE" b="1" dirty="0" smtClean="0">
                <a:latin typeface="Arial Black" pitchFamily="34" charset="0"/>
              </a:rPr>
              <a:t>وَاكْتُبْ </a:t>
            </a:r>
            <a:r>
              <a:rPr lang="ar-AE" b="1" dirty="0">
                <a:latin typeface="Arial Black" pitchFamily="34" charset="0"/>
              </a:rPr>
              <a:t>لَنَا فٖى هٰذِهِ الدُّنْيَا حَسَنَةً وَفِى الْاٰخِرَةِ اِنَّا هُدْنَا اِلَيْكَ قَالَ عَذَابٖى اُصٖيبُ بِهٖ مَنْ اَشَاءُ وَرَحْمَتٖى وَسِعَتْ كُلَّ شَیْءٍ فَسَاَكْتُبُهَا لِلَّذٖينَ يَتَّقُونَ وَيُؤْتُونَ الزَّكٰوةَ وَالَّذٖينَ هُمْ بِاٰيَاتِنَا يُؤْمِنُونَ</a:t>
            </a:r>
          </a:p>
          <a:p>
            <a:endParaRPr lang="ar-AE" b="1" dirty="0">
              <a:latin typeface="Arial Black" pitchFamily="34" charset="0"/>
            </a:endParaRPr>
          </a:p>
          <a:p>
            <a:pPr marL="0" indent="0">
              <a:buNone/>
            </a:pPr>
            <a:r>
              <a:rPr lang="tr-TR" b="1" dirty="0" smtClean="0">
                <a:latin typeface="Arial Black" pitchFamily="34" charset="0"/>
              </a:rPr>
              <a:t>"</a:t>
            </a:r>
            <a:r>
              <a:rPr lang="tr-TR" b="1" dirty="0">
                <a:latin typeface="Arial Black" pitchFamily="34" charset="0"/>
              </a:rPr>
              <a:t>Bizim için bu dünyada da bir iyilik yaz, ahirette de. Çünkü biz sana varan doğru yola yöneldik." Allah, şöyle dedi: "Azabım var ya, dilediğim kimseyi ona uğratırım. </a:t>
            </a:r>
            <a:r>
              <a:rPr lang="tr-TR" b="1" dirty="0">
                <a:solidFill>
                  <a:srgbClr val="00B050"/>
                </a:solidFill>
                <a:latin typeface="Arial Black" pitchFamily="34" charset="0"/>
              </a:rPr>
              <a:t>Rahmetim ise her şeyi kapsamıştır. Onu, bana karşı gelmekten sakınanlara, zekâtı verenlere ve </a:t>
            </a:r>
            <a:r>
              <a:rPr lang="tr-TR" b="1" dirty="0" err="1">
                <a:solidFill>
                  <a:srgbClr val="00B050"/>
                </a:solidFill>
                <a:latin typeface="Arial Black" pitchFamily="34" charset="0"/>
              </a:rPr>
              <a:t>âyetlerimize</a:t>
            </a:r>
            <a:r>
              <a:rPr lang="tr-TR" b="1" dirty="0">
                <a:solidFill>
                  <a:srgbClr val="00B050"/>
                </a:solidFill>
                <a:latin typeface="Arial Black" pitchFamily="34" charset="0"/>
              </a:rPr>
              <a:t> inananlara yazacağım</a:t>
            </a:r>
            <a:r>
              <a:rPr lang="tr-TR" b="1" dirty="0" smtClean="0">
                <a:latin typeface="Arial Black" pitchFamily="34" charset="0"/>
              </a:rPr>
              <a:t>.» </a:t>
            </a:r>
            <a:r>
              <a:rPr lang="tr-TR" dirty="0" smtClean="0"/>
              <a:t>(Araf suresi 156)</a:t>
            </a:r>
            <a:endParaRPr lang="tr-TR" dirty="0"/>
          </a:p>
        </p:txBody>
      </p:sp>
    </p:spTree>
    <p:extLst>
      <p:ext uri="{BB962C8B-B14F-4D97-AF65-F5344CB8AC3E}">
        <p14:creationId xmlns:p14="http://schemas.microsoft.com/office/powerpoint/2010/main" val="9920648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lnSpcReduction="10000"/>
          </a:bodyPr>
          <a:lstStyle/>
          <a:p>
            <a:r>
              <a:rPr lang="tr-TR" sz="3800" dirty="0">
                <a:solidFill>
                  <a:srgbClr val="00B050"/>
                </a:solidFill>
                <a:latin typeface="Arial Black" pitchFamily="34" charset="0"/>
              </a:rPr>
              <a:t>ZEKAT NEDİR?</a:t>
            </a:r>
          </a:p>
          <a:p>
            <a:r>
              <a:rPr lang="tr-TR" sz="3800" dirty="0">
                <a:solidFill>
                  <a:srgbClr val="00B050"/>
                </a:solidFill>
                <a:latin typeface="Arial Black" pitchFamily="34" charset="0"/>
              </a:rPr>
              <a:t>Sözlükte</a:t>
            </a:r>
            <a:r>
              <a:rPr lang="tr-TR" sz="3800" dirty="0">
                <a:latin typeface="Arial Black" pitchFamily="34" charset="0"/>
              </a:rPr>
              <a:t> "artma, çoğalma, temizlik, bereket, iyi hal ve övgü" anlamlarına gelir. </a:t>
            </a:r>
          </a:p>
          <a:p>
            <a:r>
              <a:rPr lang="tr-TR" sz="3800" dirty="0">
                <a:solidFill>
                  <a:srgbClr val="00B050"/>
                </a:solidFill>
                <a:latin typeface="Arial Black" pitchFamily="34" charset="0"/>
              </a:rPr>
              <a:t>zekât, dinî bir terim olarak</a:t>
            </a:r>
            <a:r>
              <a:rPr lang="tr-TR" sz="3800" dirty="0">
                <a:latin typeface="Arial Black" pitchFamily="34" charset="0"/>
              </a:rPr>
              <a:t>, belirli bir malın bir kısmının Allah rızası için muayyen kişilere verilmesi demektir. Zekât, İslâm'ın beş temel esasından biri olup, hicretin ikinci yılında Medine'de farz kılınmıştır.</a:t>
            </a:r>
          </a:p>
        </p:txBody>
      </p:sp>
    </p:spTree>
    <p:extLst>
      <p:ext uri="{BB962C8B-B14F-4D97-AF65-F5344CB8AC3E}">
        <p14:creationId xmlns:p14="http://schemas.microsoft.com/office/powerpoint/2010/main" val="82708268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0" y="0"/>
            <a:ext cx="9540875" cy="6121400"/>
          </a:xfrm>
        </p:spPr>
        <p:txBody>
          <a:bodyPr>
            <a:normAutofit fontScale="77500" lnSpcReduction="20000"/>
          </a:bodyPr>
          <a:lstStyle/>
          <a:p>
            <a:pPr marL="0" indent="0">
              <a:buNone/>
            </a:pPr>
            <a:r>
              <a:rPr lang="tr-TR" dirty="0" smtClean="0">
                <a:latin typeface="Arial Black" pitchFamily="34" charset="0"/>
              </a:rPr>
              <a:t>        </a:t>
            </a:r>
            <a:r>
              <a:rPr lang="tr-TR" sz="2800" i="1" u="sng" spc="600" dirty="0" smtClean="0">
                <a:solidFill>
                  <a:srgbClr val="FF0000"/>
                </a:solidFill>
                <a:latin typeface="Arial Black" pitchFamily="34" charset="0"/>
              </a:rPr>
              <a:t>ÖZETLE ZEKAT VE SADAKA VERENİN KAZANIMLARI</a:t>
            </a:r>
          </a:p>
          <a:p>
            <a:r>
              <a:rPr lang="tr-TR" dirty="0" smtClean="0">
                <a:latin typeface="Arial Black" pitchFamily="34" charset="0"/>
              </a:rPr>
              <a:t>1-Allah’ın </a:t>
            </a:r>
            <a:r>
              <a:rPr lang="tr-TR" dirty="0">
                <a:latin typeface="Arial Black" pitchFamily="34" charset="0"/>
              </a:rPr>
              <a:t>emrine sarılmaktır.</a:t>
            </a:r>
          </a:p>
          <a:p>
            <a:r>
              <a:rPr lang="tr-TR" dirty="0">
                <a:latin typeface="Arial Black" pitchFamily="34" charset="0"/>
              </a:rPr>
              <a:t>2- Allah (cc) ve </a:t>
            </a:r>
            <a:r>
              <a:rPr lang="tr-TR" dirty="0" err="1">
                <a:latin typeface="Arial Black" pitchFamily="34" charset="0"/>
              </a:rPr>
              <a:t>Rasülullah</a:t>
            </a:r>
            <a:r>
              <a:rPr lang="tr-TR" dirty="0">
                <a:latin typeface="Arial Black" pitchFamily="34" charset="0"/>
              </a:rPr>
              <a:t> sevgisini mal sevgisinin önüne aldığının ispatıdır.</a:t>
            </a:r>
          </a:p>
          <a:p>
            <a:r>
              <a:rPr lang="tr-TR" dirty="0">
                <a:latin typeface="Arial Black" pitchFamily="34" charset="0"/>
              </a:rPr>
              <a:t>3-Sadaka ve zekat imanın delilidir</a:t>
            </a:r>
          </a:p>
          <a:p>
            <a:r>
              <a:rPr lang="tr-TR" dirty="0">
                <a:latin typeface="Arial Black" pitchFamily="34" charset="0"/>
              </a:rPr>
              <a:t>4-Verilen nimete şükürdür.</a:t>
            </a:r>
          </a:p>
          <a:p>
            <a:r>
              <a:rPr lang="tr-TR" dirty="0">
                <a:latin typeface="Arial Black" pitchFamily="34" charset="0"/>
              </a:rPr>
              <a:t>5-Ahirette zekat azaptan kurtuluştur.</a:t>
            </a:r>
          </a:p>
          <a:p>
            <a:r>
              <a:rPr lang="tr-TR" dirty="0">
                <a:latin typeface="Arial Black" pitchFamily="34" charset="0"/>
              </a:rPr>
              <a:t>6-Güzel ahlak ve </a:t>
            </a:r>
            <a:r>
              <a:rPr lang="tr-TR" dirty="0" err="1">
                <a:latin typeface="Arial Black" pitchFamily="34" charset="0"/>
              </a:rPr>
              <a:t>salihamel</a:t>
            </a:r>
            <a:r>
              <a:rPr lang="tr-TR" dirty="0">
                <a:latin typeface="Arial Black" pitchFamily="34" charset="0"/>
              </a:rPr>
              <a:t> kazanmasına sebep olur.</a:t>
            </a:r>
          </a:p>
          <a:p>
            <a:r>
              <a:rPr lang="tr-TR" dirty="0">
                <a:latin typeface="Arial Black" pitchFamily="34" charset="0"/>
              </a:rPr>
              <a:t>7-Günah kirlerinden temizler.</a:t>
            </a:r>
          </a:p>
          <a:p>
            <a:r>
              <a:rPr lang="tr-TR" dirty="0">
                <a:latin typeface="Arial Black" pitchFamily="34" charset="0"/>
              </a:rPr>
              <a:t>8-Buğzu ,hasedi ve kini yok edicidir.</a:t>
            </a:r>
          </a:p>
          <a:p>
            <a:r>
              <a:rPr lang="tr-TR" dirty="0">
                <a:latin typeface="Arial Black" pitchFamily="34" charset="0"/>
              </a:rPr>
              <a:t>9-Malı korumaktır.</a:t>
            </a:r>
          </a:p>
          <a:p>
            <a:r>
              <a:rPr lang="tr-TR" dirty="0">
                <a:latin typeface="Arial Black" pitchFamily="34" charset="0"/>
              </a:rPr>
              <a:t>10- Sadaka </a:t>
            </a:r>
            <a:r>
              <a:rPr lang="tr-TR" dirty="0" smtClean="0">
                <a:latin typeface="Arial Black" pitchFamily="34" charset="0"/>
              </a:rPr>
              <a:t>ve zekat hastalıkları </a:t>
            </a:r>
            <a:r>
              <a:rPr lang="tr-TR" dirty="0">
                <a:latin typeface="Arial Black" pitchFamily="34" charset="0"/>
              </a:rPr>
              <a:t>tedavi edicidir.</a:t>
            </a:r>
          </a:p>
          <a:p>
            <a:endParaRPr lang="tr-TR" dirty="0"/>
          </a:p>
        </p:txBody>
      </p:sp>
    </p:spTree>
    <p:extLst>
      <p:ext uri="{BB962C8B-B14F-4D97-AF65-F5344CB8AC3E}">
        <p14:creationId xmlns:p14="http://schemas.microsoft.com/office/powerpoint/2010/main" val="10851771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77500" lnSpcReduction="20000"/>
          </a:bodyPr>
          <a:lstStyle/>
          <a:p>
            <a:r>
              <a:rPr lang="tr-TR" dirty="0">
                <a:latin typeface="Arial Black" pitchFamily="34" charset="0"/>
              </a:rPr>
              <a:t>11-Cömertlerden yazılır</a:t>
            </a:r>
          </a:p>
          <a:p>
            <a:r>
              <a:rPr lang="tr-TR" dirty="0">
                <a:latin typeface="Arial Black" pitchFamily="34" charset="0"/>
              </a:rPr>
              <a:t>12-Belaların defi için bir sebeptir.</a:t>
            </a:r>
          </a:p>
          <a:p>
            <a:r>
              <a:rPr lang="tr-TR" dirty="0">
                <a:latin typeface="Arial Black" pitchFamily="34" charset="0"/>
              </a:rPr>
              <a:t>13- Allah (cc) yolunda sarf etmenin göstergesidir.</a:t>
            </a:r>
          </a:p>
          <a:p>
            <a:r>
              <a:rPr lang="tr-TR" dirty="0">
                <a:latin typeface="Arial Black" pitchFamily="34" charset="0"/>
              </a:rPr>
              <a:t>14-Hastalıkların tamamına şifa vesilesidir.</a:t>
            </a:r>
          </a:p>
          <a:p>
            <a:r>
              <a:rPr lang="tr-TR" dirty="0">
                <a:latin typeface="Arial Black" pitchFamily="34" charset="0"/>
              </a:rPr>
              <a:t>15-İnsanların sevgisini kazanmasına sebep olur. </a:t>
            </a:r>
          </a:p>
          <a:p>
            <a:r>
              <a:rPr lang="tr-TR" dirty="0">
                <a:latin typeface="Arial Black" pitchFamily="34" charset="0"/>
              </a:rPr>
              <a:t>16-İyilik yaptığı kimsenin duasını alır.</a:t>
            </a:r>
          </a:p>
          <a:p>
            <a:r>
              <a:rPr lang="tr-TR" dirty="0">
                <a:latin typeface="Arial Black" pitchFamily="34" charset="0"/>
              </a:rPr>
              <a:t>17-Zekat ve sadakayı vermemek kıtlığa ve yağmurun yağmamasına neden olur. Zekat ve sadaka vermek berekettir.</a:t>
            </a:r>
          </a:p>
          <a:p>
            <a:r>
              <a:rPr lang="tr-TR" dirty="0">
                <a:latin typeface="Arial Black" pitchFamily="34" charset="0"/>
              </a:rPr>
              <a:t>18-Cennet ve </a:t>
            </a:r>
            <a:r>
              <a:rPr lang="tr-TR" dirty="0" err="1">
                <a:latin typeface="Arial Black" pitchFamily="34" charset="0"/>
              </a:rPr>
              <a:t>Cemalullah’a</a:t>
            </a:r>
            <a:r>
              <a:rPr lang="tr-TR" dirty="0">
                <a:latin typeface="Arial Black" pitchFamily="34" charset="0"/>
              </a:rPr>
              <a:t> ulaşmaya sebep olur.</a:t>
            </a:r>
          </a:p>
          <a:p>
            <a:r>
              <a:rPr lang="tr-TR" dirty="0">
                <a:latin typeface="Arial Black" pitchFamily="34" charset="0"/>
              </a:rPr>
              <a:t>19-Kötü ölüme engel olur.</a:t>
            </a:r>
          </a:p>
          <a:p>
            <a:r>
              <a:rPr lang="tr-TR" dirty="0">
                <a:latin typeface="Arial Black" pitchFamily="34" charset="0"/>
              </a:rPr>
              <a:t>20-Kıyamet günü güneşin bir mızrak boyu yaklaştırıldığı o günde arşın gölgesinde gölgelenir.</a:t>
            </a:r>
          </a:p>
          <a:p>
            <a:r>
              <a:rPr lang="tr-TR" dirty="0">
                <a:latin typeface="Arial Black" pitchFamily="34" charset="0"/>
              </a:rPr>
              <a:t>21-Rabbul âleminin övgü ve senasına mazhar olur. Katında bulunan meleklere onları över.</a:t>
            </a:r>
          </a:p>
          <a:p>
            <a:endParaRPr lang="tr-TR" dirty="0"/>
          </a:p>
        </p:txBody>
      </p:sp>
    </p:spTree>
    <p:extLst>
      <p:ext uri="{BB962C8B-B14F-4D97-AF65-F5344CB8AC3E}">
        <p14:creationId xmlns:p14="http://schemas.microsoft.com/office/powerpoint/2010/main" val="80480561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77500" lnSpcReduction="20000"/>
          </a:bodyPr>
          <a:lstStyle/>
          <a:p>
            <a:r>
              <a:rPr lang="tr-TR" dirty="0">
                <a:latin typeface="Arial Black" pitchFamily="34" charset="0"/>
              </a:rPr>
              <a:t>22-Gece gündüz, gizli aşikar mallarından sarf edebilenlere korku ve mahrumiyette yoktur. Çok büyük mükafatlar vardır.</a:t>
            </a:r>
          </a:p>
          <a:p>
            <a:r>
              <a:rPr lang="tr-TR" dirty="0">
                <a:latin typeface="Arial Black" pitchFamily="34" charset="0"/>
              </a:rPr>
              <a:t>23-Nankörlerden olmasına engel olur.</a:t>
            </a:r>
          </a:p>
          <a:p>
            <a:r>
              <a:rPr lang="tr-TR" dirty="0">
                <a:latin typeface="Arial Black" pitchFamily="34" charset="0"/>
              </a:rPr>
              <a:t>24- Allah (cc)’</a:t>
            </a:r>
            <a:r>
              <a:rPr lang="tr-TR" dirty="0" err="1">
                <a:latin typeface="Arial Black" pitchFamily="34" charset="0"/>
              </a:rPr>
              <a:t>ın</a:t>
            </a:r>
            <a:r>
              <a:rPr lang="tr-TR" dirty="0">
                <a:latin typeface="Arial Black" pitchFamily="34" charset="0"/>
              </a:rPr>
              <a:t> hakkını ve kulların hakkını ödemiş olur.</a:t>
            </a:r>
          </a:p>
          <a:p>
            <a:r>
              <a:rPr lang="tr-TR" dirty="0">
                <a:latin typeface="Arial Black" pitchFamily="34" charset="0"/>
              </a:rPr>
              <a:t>25-Zafer ve yardımın gelmesini kolaylaştırır.</a:t>
            </a:r>
          </a:p>
          <a:p>
            <a:r>
              <a:rPr lang="tr-TR" dirty="0">
                <a:latin typeface="Arial Black" pitchFamily="34" charset="0"/>
              </a:rPr>
              <a:t>26-Kabir azabını ve hararetini söndürür.</a:t>
            </a:r>
          </a:p>
          <a:p>
            <a:r>
              <a:rPr lang="tr-TR" dirty="0">
                <a:latin typeface="Arial Black" pitchFamily="34" charset="0"/>
              </a:rPr>
              <a:t>27-Zekat vermeyenlere uğrayacak azaptan kurtulur. </a:t>
            </a:r>
          </a:p>
          <a:p>
            <a:r>
              <a:rPr lang="tr-TR" dirty="0">
                <a:latin typeface="Arial Black" pitchFamily="34" charset="0"/>
              </a:rPr>
              <a:t>28-Allah’ın </a:t>
            </a:r>
            <a:r>
              <a:rPr lang="tr-TR" dirty="0" err="1">
                <a:latin typeface="Arial Black" pitchFamily="34" charset="0"/>
              </a:rPr>
              <a:t>muhsin</a:t>
            </a:r>
            <a:r>
              <a:rPr lang="tr-TR" dirty="0">
                <a:latin typeface="Arial Black" pitchFamily="34" charset="0"/>
              </a:rPr>
              <a:t> yani ihsan sahibi kullarından yazılır.</a:t>
            </a:r>
          </a:p>
          <a:p>
            <a:r>
              <a:rPr lang="tr-TR" dirty="0">
                <a:latin typeface="Arial Black" pitchFamily="34" charset="0"/>
              </a:rPr>
              <a:t>29-Sadaka ve zekat verene Melekler; Ya Rabbi ziyadesiyle ver diye dua eder.</a:t>
            </a:r>
          </a:p>
          <a:p>
            <a:r>
              <a:rPr lang="tr-TR" dirty="0">
                <a:latin typeface="Arial Black" pitchFamily="34" charset="0"/>
              </a:rPr>
              <a:t>30-Zekat ve sadaka verenler Allah’a daha itaatkar olur ve diğer amellerde de Allah onlara kolaylıklar yaratır.</a:t>
            </a:r>
          </a:p>
          <a:p>
            <a:endParaRPr lang="tr-TR" dirty="0"/>
          </a:p>
        </p:txBody>
      </p:sp>
    </p:spTree>
    <p:extLst>
      <p:ext uri="{BB962C8B-B14F-4D97-AF65-F5344CB8AC3E}">
        <p14:creationId xmlns:p14="http://schemas.microsoft.com/office/powerpoint/2010/main" val="108006683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47500" lnSpcReduction="20000"/>
          </a:bodyPr>
          <a:lstStyle/>
          <a:p>
            <a:pPr marL="0" indent="0">
              <a:buNone/>
            </a:pPr>
            <a:r>
              <a:rPr lang="tr-TR" sz="5700" dirty="0">
                <a:latin typeface="Arial Black" pitchFamily="34" charset="0"/>
              </a:rPr>
              <a:t>31-Sadaka ve zekat vermek güven ve eminliktir.</a:t>
            </a:r>
          </a:p>
          <a:p>
            <a:pPr marL="0" indent="0">
              <a:buNone/>
            </a:pPr>
            <a:r>
              <a:rPr lang="tr-TR" sz="5700" dirty="0">
                <a:latin typeface="Arial Black" pitchFamily="34" charset="0"/>
              </a:rPr>
              <a:t>32-Zekat ve sadaka vermemek onun telef olmasının önünü açmaktır.</a:t>
            </a:r>
          </a:p>
          <a:p>
            <a:pPr marL="0" indent="0">
              <a:buNone/>
            </a:pPr>
            <a:r>
              <a:rPr lang="tr-TR" sz="5700" dirty="0">
                <a:latin typeface="Arial Black" pitchFamily="34" charset="0"/>
              </a:rPr>
              <a:t>33-Sadaka ve zekat kibri giderir.</a:t>
            </a:r>
          </a:p>
          <a:p>
            <a:pPr marL="0" indent="0">
              <a:buNone/>
            </a:pPr>
            <a:r>
              <a:rPr lang="tr-TR" sz="5700" dirty="0">
                <a:latin typeface="Arial Black" pitchFamily="34" charset="0"/>
              </a:rPr>
              <a:t>34-Münafıklık hallerinden kurtuluşuna vesile olur. </a:t>
            </a:r>
          </a:p>
          <a:p>
            <a:pPr marL="0" indent="0">
              <a:buNone/>
            </a:pPr>
            <a:r>
              <a:rPr lang="tr-TR" sz="5700" dirty="0">
                <a:latin typeface="Arial Black" pitchFamily="34" charset="0"/>
              </a:rPr>
              <a:t>35-Sadaka ve zekat belaları def eder.</a:t>
            </a:r>
          </a:p>
          <a:p>
            <a:pPr marL="0" indent="0">
              <a:buNone/>
            </a:pPr>
            <a:r>
              <a:rPr lang="tr-TR" sz="5700" dirty="0">
                <a:latin typeface="Arial Black" pitchFamily="34" charset="0"/>
              </a:rPr>
              <a:t>36-Sadaka ve zekat verenlere cehennem ateşine karşı kalkan olur.</a:t>
            </a:r>
          </a:p>
          <a:p>
            <a:pPr marL="0" indent="0">
              <a:buNone/>
            </a:pPr>
            <a:r>
              <a:rPr lang="tr-TR" sz="5700" dirty="0">
                <a:latin typeface="Arial Black" pitchFamily="34" charset="0"/>
              </a:rPr>
              <a:t>37- Zekat ve sadakayı hakkıyla vermek şeytanı kahreder.</a:t>
            </a:r>
          </a:p>
          <a:p>
            <a:pPr marL="0" indent="0">
              <a:buNone/>
            </a:pPr>
            <a:r>
              <a:rPr lang="tr-TR" sz="5700" dirty="0">
                <a:latin typeface="Arial Black" pitchFamily="34" charset="0"/>
              </a:rPr>
              <a:t>38-Sadaka ve zekat malı bereketlendirir.</a:t>
            </a:r>
          </a:p>
          <a:p>
            <a:pPr marL="0" indent="0">
              <a:buNone/>
            </a:pPr>
            <a:r>
              <a:rPr lang="tr-TR" sz="5700" dirty="0">
                <a:latin typeface="Arial Black" pitchFamily="34" charset="0"/>
              </a:rPr>
              <a:t>39-Sadaka ve zekâtı veren aslında Allah’ın kudret eline sadaka ve zekatı vermiş olur.</a:t>
            </a:r>
          </a:p>
          <a:p>
            <a:pPr marL="0" indent="0">
              <a:buNone/>
            </a:pPr>
            <a:r>
              <a:rPr lang="tr-TR" sz="5700" dirty="0">
                <a:latin typeface="Arial Black" pitchFamily="34" charset="0"/>
              </a:rPr>
              <a:t>40-Sadaka ve zekat Allah’ın gazabını söndürür. </a:t>
            </a:r>
            <a:r>
              <a:rPr lang="tr-TR" dirty="0"/>
              <a:t>(A.M.)</a:t>
            </a:r>
          </a:p>
          <a:p>
            <a:pPr marL="0" indent="0">
              <a:buNone/>
            </a:pPr>
            <a:endParaRPr lang="tr-TR" dirty="0"/>
          </a:p>
        </p:txBody>
      </p:sp>
    </p:spTree>
    <p:extLst>
      <p:ext uri="{BB962C8B-B14F-4D97-AF65-F5344CB8AC3E}">
        <p14:creationId xmlns:p14="http://schemas.microsoft.com/office/powerpoint/2010/main" val="26941475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lnSpcReduction="10000"/>
          </a:bodyPr>
          <a:lstStyle/>
          <a:p>
            <a:r>
              <a:rPr lang="ar-AE" sz="4200" b="1" dirty="0">
                <a:latin typeface="Arial Black" pitchFamily="34" charset="0"/>
              </a:rPr>
              <a:t>مَثَلُ الَّذٖينَ يُنْفِقُونَ اَمْوَالَهُمْ فٖى سَبٖيلِ اللّٰهِ كَمَثَلِ حَبَّةٍ اَنْبَتَتْ سَبْعَ سَنَابِلَ فٖى كُلِّ سُنْبُلَةٍ مِائَةُ حَبَّةٍ وَاللّٰهُ يُضَاعِفُ لِمَنْ يَشَاءُ وَاللّٰهُ وَاسِعٌ عَلٖيمٌ</a:t>
            </a:r>
          </a:p>
          <a:p>
            <a:endParaRPr lang="ar-AE" sz="4200" b="1" dirty="0">
              <a:latin typeface="Arial Black" pitchFamily="34" charset="0"/>
            </a:endParaRPr>
          </a:p>
          <a:p>
            <a:pPr marL="0" indent="0">
              <a:buNone/>
            </a:pPr>
            <a:r>
              <a:rPr lang="tr-TR" sz="4200" b="1" dirty="0">
                <a:latin typeface="Arial Black" pitchFamily="34" charset="0"/>
              </a:rPr>
              <a:t>«Mallarını Allah yolunda harcayanların durumu, yedi başak bitiren ve her başakta yüz tane bulunan bir tohum gibidir. Allah, dilediğine kat kat verir. Allah, lütfu geniş olandır, hakkıyla bilendir.» </a:t>
            </a:r>
            <a:r>
              <a:rPr lang="tr-TR" dirty="0" smtClean="0"/>
              <a:t>(Bakara suresi 261)</a:t>
            </a:r>
            <a:endParaRPr lang="tr-TR" dirty="0"/>
          </a:p>
          <a:p>
            <a:endParaRPr lang="tr-TR" dirty="0"/>
          </a:p>
        </p:txBody>
      </p:sp>
    </p:spTree>
    <p:extLst>
      <p:ext uri="{BB962C8B-B14F-4D97-AF65-F5344CB8AC3E}">
        <p14:creationId xmlns:p14="http://schemas.microsoft.com/office/powerpoint/2010/main" val="193182321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62500" lnSpcReduction="20000"/>
          </a:bodyPr>
          <a:lstStyle/>
          <a:p>
            <a:r>
              <a:rPr lang="tr-TR" dirty="0" smtClean="0">
                <a:solidFill>
                  <a:srgbClr val="00B050"/>
                </a:solidFill>
                <a:latin typeface="Arial Black" pitchFamily="34" charset="0"/>
              </a:rPr>
              <a:t>DUAMIZ</a:t>
            </a:r>
          </a:p>
          <a:p>
            <a:r>
              <a:rPr lang="tr-TR" dirty="0" smtClean="0">
                <a:latin typeface="Arial Black" pitchFamily="34" charset="0"/>
              </a:rPr>
              <a:t>YA RAB VERDİĞİN NİMETLERİN ŞÜKRÜNÜ EDE ETMEYİ NASİP EYLE</a:t>
            </a:r>
          </a:p>
          <a:p>
            <a:r>
              <a:rPr lang="tr-TR" dirty="0" smtClean="0">
                <a:latin typeface="Arial Black" pitchFamily="34" charset="0"/>
              </a:rPr>
              <a:t>YA RAB ZEKATI DOĞRU VERMEYİ İHSAN EYLE</a:t>
            </a:r>
          </a:p>
          <a:p>
            <a:r>
              <a:rPr lang="tr-TR" dirty="0" smtClean="0">
                <a:latin typeface="Arial Black" pitchFamily="34" charset="0"/>
              </a:rPr>
              <a:t>YA RAB DÜNYA MALINA DALIPTA SALEBELER GİBİ KAYBETMEMEYİ İHSAN EYLE</a:t>
            </a:r>
          </a:p>
          <a:p>
            <a:r>
              <a:rPr lang="tr-TR" dirty="0" smtClean="0">
                <a:latin typeface="Arial Black" pitchFamily="34" charset="0"/>
              </a:rPr>
              <a:t>YA RAB KARUNLAŞIPTA EMRİN OLAN ZEKATA YÜZ ÇEVİRENLER GİBİ DÜNYADA KAZANIPTA AHİRETTE DE KAYBEDENLERDEN OLMAMAYI BİZLERE NASİP KIL</a:t>
            </a:r>
          </a:p>
          <a:p>
            <a:r>
              <a:rPr lang="tr-TR" dirty="0" smtClean="0">
                <a:latin typeface="Arial Black" pitchFamily="34" charset="0"/>
              </a:rPr>
              <a:t>YA RAB ZEKAT VEREBİLEN VE EMRİNİ YERİNE GETİREN HAKİKİ MÜMİN OLABİLMEYİ BİZLERE İHSAN EYLE</a:t>
            </a:r>
          </a:p>
          <a:p>
            <a:r>
              <a:rPr lang="tr-TR" dirty="0" smtClean="0">
                <a:latin typeface="Arial Black" pitchFamily="34" charset="0"/>
              </a:rPr>
              <a:t>YA RAB CİMRİLİKTEN, KORKAKLIKTAN VE EZEL-İ ÖMRE KALMAKTAN SANA SIĞINIYORUZ BİZLERİ KORU VE MUHAFAZA EYLE =AMİN=</a:t>
            </a:r>
          </a:p>
          <a:p>
            <a:r>
              <a:rPr lang="tr-TR" dirty="0" smtClean="0"/>
              <a:t>(Not: Bu sunum vaaz Diyanet KM, Diyanet Dergisi Aralık 2000, İdris </a:t>
            </a:r>
            <a:r>
              <a:rPr lang="tr-TR" dirty="0" err="1" smtClean="0"/>
              <a:t>yavuzyiğit</a:t>
            </a:r>
            <a:r>
              <a:rPr lang="tr-TR" dirty="0" smtClean="0"/>
              <a:t> hocamızdan ve çeşitli dokümanlardan faydalanarak hazırlanmıştır.)</a:t>
            </a:r>
            <a:endParaRPr lang="tr-TR" dirty="0"/>
          </a:p>
        </p:txBody>
      </p:sp>
    </p:spTree>
    <p:extLst>
      <p:ext uri="{BB962C8B-B14F-4D97-AF65-F5344CB8AC3E}">
        <p14:creationId xmlns:p14="http://schemas.microsoft.com/office/powerpoint/2010/main" val="8354679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77500" lnSpcReduction="20000"/>
          </a:bodyPr>
          <a:lstStyle/>
          <a:p>
            <a:r>
              <a:rPr lang="ar-AE" dirty="0" smtClean="0"/>
              <a:t>ل</a:t>
            </a:r>
            <a:r>
              <a:rPr lang="ar-AE" dirty="0" smtClean="0">
                <a:latin typeface="Arial Black" pitchFamily="34" charset="0"/>
              </a:rPr>
              <a:t>َيْسَ </a:t>
            </a:r>
            <a:r>
              <a:rPr lang="ar-AE" dirty="0">
                <a:latin typeface="Arial Black" pitchFamily="34" charset="0"/>
              </a:rPr>
              <a:t>الْبِرَّ اَنْ تُوَلُّوا وُجُوهَكُمْ قِبَلَ الْمَشْرِقِ وَالْمَغْرِبِ وَلٰكِنَّ الْبِرَّ مَنْ اٰمَنَ بِاللّٰهِ وَالْيَوْمِ الْاٰخِرِ وَالْمَلٰئِكَةِ وَالْكِتَابِ وَالنَّبِيّٖنَ وَاٰتَى الْمَالَ عَلٰى حُبِّهٖ ذَوِى الْقُرْبٰى وَالْيَتَامٰى وَالْمَسَاكٖينَ وَابْنَ السَّبٖيلِ وَالسَّائِلٖينَ وَفِى الرِّقَابِ وَاَقَامَ الصَّلٰوةَ وَاٰتَى الزَّكٰوةَ وَالْمُوفُونَ بِعَهْدِهِمْ اِذَا عَاهَدُوا وَالصَّابِرٖينَ فِى الْبَاْسَاءِ وَالضَّرَّاءِ وَحٖينَ الْبَاْسِ اُولٰئِكَ الَّذٖينَ صَدَقُوا وَاُولٰئِكَ هُمُ الْمُتَّقُونَ</a:t>
            </a:r>
          </a:p>
          <a:p>
            <a:endParaRPr lang="ar-AE" dirty="0">
              <a:latin typeface="Arial Black" pitchFamily="34" charset="0"/>
            </a:endParaRPr>
          </a:p>
          <a:p>
            <a:pPr marL="0" indent="0">
              <a:buNone/>
            </a:pPr>
            <a:r>
              <a:rPr lang="tr-TR" dirty="0" smtClean="0">
                <a:latin typeface="Arial Black" pitchFamily="34" charset="0"/>
              </a:rPr>
              <a:t>«İyilik</a:t>
            </a:r>
            <a:r>
              <a:rPr lang="tr-TR" dirty="0">
                <a:latin typeface="Arial Black" pitchFamily="34" charset="0"/>
              </a:rPr>
              <a:t>, yüzlerinizi doğu ve batı taraflarına çevirmeniz(den ibaret) değildir. Asıl iyilik, Allah'a, ahiret gününe, meleklere, kitap ve peygamberlere iman edenlerin; mala olan sevgilerine rağmen, onu yakınlara, yetimlere, yoksullara, yolda kalmışa, (ihtiyacından dolayı) isteyene ve (özgürlükleri için) kölelere verenlerin; namazı dosdoğru kılan, zekâtı veren, antlaşma yaptıklarında sözlerini yerine getirenlerin ve zorda, hastalıkta ve savaşın kızıştığı zamanlarda (direnip) sabredenlerin tutum ve davranışlarıdır. İşte bunlar, doğru olanlardır. İşte bunlar, Allah'a karşı gelmekten sakınanların ta kendileridir</a:t>
            </a:r>
            <a:r>
              <a:rPr lang="tr-TR" dirty="0" smtClean="0">
                <a:latin typeface="Arial Black" pitchFamily="34" charset="0"/>
              </a:rPr>
              <a:t>.» </a:t>
            </a:r>
            <a:r>
              <a:rPr lang="tr-TR" dirty="0" smtClean="0"/>
              <a:t>(Bakara suresi 177)</a:t>
            </a:r>
            <a:endParaRPr lang="tr-TR" dirty="0"/>
          </a:p>
        </p:txBody>
      </p:sp>
    </p:spTree>
    <p:extLst>
      <p:ext uri="{BB962C8B-B14F-4D97-AF65-F5344CB8AC3E}">
        <p14:creationId xmlns:p14="http://schemas.microsoft.com/office/powerpoint/2010/main" val="22616938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77500" lnSpcReduction="20000"/>
          </a:bodyPr>
          <a:lstStyle/>
          <a:p>
            <a:pPr algn="ctr"/>
            <a:r>
              <a:rPr lang="tr-TR" dirty="0" smtClean="0">
                <a:solidFill>
                  <a:srgbClr val="00B050"/>
                </a:solidFill>
                <a:latin typeface="Arial Black" pitchFamily="34" charset="0"/>
              </a:rPr>
              <a:t>ZEKATA TEŞVİK İLE İLGİLİ HADİSLER</a:t>
            </a:r>
          </a:p>
          <a:p>
            <a:r>
              <a:rPr lang="tr-TR" dirty="0" smtClean="0">
                <a:latin typeface="Arial Black" pitchFamily="34" charset="0"/>
              </a:rPr>
              <a:t>«Zekat, </a:t>
            </a:r>
            <a:r>
              <a:rPr lang="tr-TR" dirty="0">
                <a:latin typeface="Arial Black" pitchFamily="34" charset="0"/>
              </a:rPr>
              <a:t>İ</a:t>
            </a:r>
            <a:r>
              <a:rPr lang="tr-TR" dirty="0" smtClean="0">
                <a:latin typeface="Arial Black" pitchFamily="34" charset="0"/>
              </a:rPr>
              <a:t>slam’ın köprüdür.»</a:t>
            </a:r>
          </a:p>
          <a:p>
            <a:r>
              <a:rPr lang="tr-TR" dirty="0" smtClean="0">
                <a:latin typeface="Arial Black" pitchFamily="34" charset="0"/>
              </a:rPr>
              <a:t>«Mallarınızı zekatla koruyun, hastalarınızı sadaka ile tedavi ediniz, Belaya dua ile karşılık koyun.»</a:t>
            </a:r>
          </a:p>
          <a:p>
            <a:r>
              <a:rPr lang="tr-TR" dirty="0" smtClean="0">
                <a:latin typeface="Arial Black" pitchFamily="34" charset="0"/>
              </a:rPr>
              <a:t>«Malını zekatını ede ettin mi, üzerindeki borcu ödedin demektir.»</a:t>
            </a:r>
          </a:p>
          <a:p>
            <a:r>
              <a:rPr lang="tr-TR" dirty="0" smtClean="0">
                <a:latin typeface="Arial Black" pitchFamily="34" charset="0"/>
              </a:rPr>
              <a:t>«Malının zekatını eda ettin mi, kendinden onun şerrini def ettin demektir.»</a:t>
            </a:r>
          </a:p>
          <a:p>
            <a:r>
              <a:rPr lang="tr-TR" dirty="0" smtClean="0">
                <a:latin typeface="Arial Black" pitchFamily="34" charset="0"/>
              </a:rPr>
              <a:t>«Malınızın zekatını vermeniz, İslam’ınızı tamamlar.»</a:t>
            </a:r>
          </a:p>
          <a:p>
            <a:r>
              <a:rPr lang="tr-TR" dirty="0" smtClean="0">
                <a:latin typeface="Arial Black" pitchFamily="34" charset="0"/>
              </a:rPr>
              <a:t>«İslam’ın kemali zekatın ödenmesi iledir.»</a:t>
            </a:r>
          </a:p>
          <a:p>
            <a:r>
              <a:rPr lang="tr-TR" dirty="0" smtClean="0">
                <a:latin typeface="Arial Black" pitchFamily="34" charset="0"/>
              </a:rPr>
              <a:t>«Zekatı ödeyen, misafire ikram eden, musibetlere uğrayanlara veren cimrilikten kurtulur.»</a:t>
            </a:r>
          </a:p>
          <a:p>
            <a:r>
              <a:rPr lang="tr-TR" dirty="0" smtClean="0">
                <a:latin typeface="Arial Black" pitchFamily="34" charset="0"/>
              </a:rPr>
              <a:t>«Kimin zekatı verecek malı yoksa, </a:t>
            </a:r>
            <a:r>
              <a:rPr lang="tr-TR" dirty="0" err="1" smtClean="0">
                <a:latin typeface="Arial Black" pitchFamily="34" charset="0"/>
              </a:rPr>
              <a:t>Allahümmesalli</a:t>
            </a:r>
            <a:r>
              <a:rPr lang="tr-TR" dirty="0" smtClean="0">
                <a:latin typeface="Arial Black" pitchFamily="34" charset="0"/>
              </a:rPr>
              <a:t> Ala Muhammedin </a:t>
            </a:r>
            <a:r>
              <a:rPr lang="tr-TR" dirty="0" err="1" smtClean="0">
                <a:latin typeface="Arial Black" pitchFamily="34" charset="0"/>
              </a:rPr>
              <a:t>abdike</a:t>
            </a:r>
            <a:r>
              <a:rPr lang="tr-TR" dirty="0" smtClean="0">
                <a:latin typeface="Arial Black" pitchFamily="34" charset="0"/>
              </a:rPr>
              <a:t> ve </a:t>
            </a:r>
            <a:r>
              <a:rPr lang="tr-TR" dirty="0" err="1" smtClean="0">
                <a:latin typeface="Arial Black" pitchFamily="34" charset="0"/>
              </a:rPr>
              <a:t>Resulike</a:t>
            </a:r>
            <a:r>
              <a:rPr lang="tr-TR" dirty="0" smtClean="0">
                <a:latin typeface="Arial Black" pitchFamily="34" charset="0"/>
              </a:rPr>
              <a:t> ve </a:t>
            </a:r>
            <a:r>
              <a:rPr lang="tr-TR" dirty="0" err="1" smtClean="0">
                <a:latin typeface="Arial Black" pitchFamily="34" charset="0"/>
              </a:rPr>
              <a:t>alel</a:t>
            </a:r>
            <a:r>
              <a:rPr lang="tr-TR" dirty="0" smtClean="0">
                <a:latin typeface="Arial Black" pitchFamily="34" charset="0"/>
              </a:rPr>
              <a:t> müminine </a:t>
            </a:r>
            <a:r>
              <a:rPr lang="tr-TR" dirty="0" err="1" smtClean="0">
                <a:latin typeface="Arial Black" pitchFamily="34" charset="0"/>
              </a:rPr>
              <a:t>vel</a:t>
            </a:r>
            <a:r>
              <a:rPr lang="tr-TR" dirty="0" smtClean="0">
                <a:latin typeface="Arial Black" pitchFamily="34" charset="0"/>
              </a:rPr>
              <a:t> </a:t>
            </a:r>
            <a:r>
              <a:rPr lang="tr-TR" dirty="0" err="1" smtClean="0">
                <a:latin typeface="Arial Black" pitchFamily="34" charset="0"/>
              </a:rPr>
              <a:t>müminat</a:t>
            </a:r>
            <a:r>
              <a:rPr lang="tr-TR" dirty="0" smtClean="0">
                <a:latin typeface="Arial Black" pitchFamily="34" charset="0"/>
              </a:rPr>
              <a:t> </a:t>
            </a:r>
            <a:r>
              <a:rPr lang="tr-TR" dirty="0" err="1" smtClean="0">
                <a:latin typeface="Arial Black" pitchFamily="34" charset="0"/>
              </a:rPr>
              <a:t>vel</a:t>
            </a:r>
            <a:r>
              <a:rPr lang="tr-TR" dirty="0" smtClean="0">
                <a:latin typeface="Arial Black" pitchFamily="34" charset="0"/>
              </a:rPr>
              <a:t> </a:t>
            </a:r>
            <a:r>
              <a:rPr lang="tr-TR" dirty="0" err="1" smtClean="0">
                <a:latin typeface="Arial Black" pitchFamily="34" charset="0"/>
              </a:rPr>
              <a:t>müslimine</a:t>
            </a:r>
            <a:r>
              <a:rPr lang="tr-TR" dirty="0" smtClean="0">
                <a:latin typeface="Arial Black" pitchFamily="34" charset="0"/>
              </a:rPr>
              <a:t> </a:t>
            </a:r>
            <a:r>
              <a:rPr lang="tr-TR" dirty="0" err="1" smtClean="0">
                <a:latin typeface="Arial Black" pitchFamily="34" charset="0"/>
              </a:rPr>
              <a:t>vel</a:t>
            </a:r>
            <a:r>
              <a:rPr lang="tr-TR" dirty="0" smtClean="0">
                <a:latin typeface="Arial Black" pitchFamily="34" charset="0"/>
              </a:rPr>
              <a:t> </a:t>
            </a:r>
            <a:r>
              <a:rPr lang="tr-TR" dirty="0" err="1" smtClean="0">
                <a:latin typeface="Arial Black" pitchFamily="34" charset="0"/>
              </a:rPr>
              <a:t>müslimat</a:t>
            </a:r>
            <a:r>
              <a:rPr lang="tr-TR" dirty="0" smtClean="0">
                <a:latin typeface="Arial Black" pitchFamily="34" charset="0"/>
              </a:rPr>
              <a:t>» </a:t>
            </a:r>
            <a:r>
              <a:rPr lang="tr-TR" dirty="0" smtClean="0"/>
              <a:t>(</a:t>
            </a:r>
            <a:r>
              <a:rPr lang="tr-TR" dirty="0" err="1" smtClean="0"/>
              <a:t>Kütübü</a:t>
            </a:r>
            <a:r>
              <a:rPr lang="tr-TR" dirty="0" smtClean="0"/>
              <a:t> Sitte)</a:t>
            </a:r>
            <a:endParaRPr lang="tr-TR" dirty="0"/>
          </a:p>
        </p:txBody>
      </p:sp>
    </p:spTree>
    <p:extLst>
      <p:ext uri="{BB962C8B-B14F-4D97-AF65-F5344CB8AC3E}">
        <p14:creationId xmlns:p14="http://schemas.microsoft.com/office/powerpoint/2010/main" val="8930553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Autofit/>
          </a:bodyPr>
          <a:lstStyle/>
          <a:p>
            <a:pPr marL="0" indent="0" algn="ctr">
              <a:buNone/>
            </a:pPr>
            <a:r>
              <a:rPr lang="tr-TR" sz="3800" dirty="0">
                <a:solidFill>
                  <a:srgbClr val="FF0000"/>
                </a:solidFill>
                <a:latin typeface="Arial Black" pitchFamily="34" charset="0"/>
              </a:rPr>
              <a:t>ZEKATIN FAYDALARI</a:t>
            </a:r>
          </a:p>
          <a:p>
            <a:pPr algn="ctr"/>
            <a:r>
              <a:rPr lang="tr-TR" sz="3800" dirty="0">
                <a:solidFill>
                  <a:srgbClr val="00B050"/>
                </a:solidFill>
                <a:latin typeface="Arial Black" pitchFamily="34" charset="0"/>
              </a:rPr>
              <a:t>1) ZEKÂT MALI TEMİZLER</a:t>
            </a:r>
          </a:p>
          <a:p>
            <a:r>
              <a:rPr lang="tr-TR" sz="3800" dirty="0">
                <a:latin typeface="Arial Black" pitchFamily="34" charset="0"/>
              </a:rPr>
              <a:t> Hem malı temizler, hem de mal sahibinin gönlünü arıtır, ahlakını yükseltir. Çünkü zekât, malın kiridir. Mal bu kirden ancak onu çıkarıp yoksula vermekle temizlenmiş olur. Bunun gibi hasislik ve cimrilik de gönülde bir lekedir. Zekât insanın bu sevilmeyen huydan kurtulmasını ve ahlaken yükselmesini sağlar.</a:t>
            </a:r>
          </a:p>
        </p:txBody>
      </p:sp>
    </p:spTree>
    <p:extLst>
      <p:ext uri="{BB962C8B-B14F-4D97-AF65-F5344CB8AC3E}">
        <p14:creationId xmlns:p14="http://schemas.microsoft.com/office/powerpoint/2010/main" val="1619174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lnSpcReduction="20000"/>
          </a:bodyPr>
          <a:lstStyle/>
          <a:p>
            <a:r>
              <a:rPr lang="ar-AE" sz="4200" dirty="0">
                <a:latin typeface="Arial Black" pitchFamily="34" charset="0"/>
              </a:rPr>
              <a:t>خُذْ مِنْ اَمْوَالِهِمْ صَدَقَةً تُطَهِّرُهُمْ وَتُزَكّٖيهِمْ بِهَا وَصَلِّ عَلَيْهِمْ اِنَّ صَلٰوتَكَ سَكَنٌ لَهُمْ وَاللّٰهُ سَمٖيعٌ عَلٖيمٌ</a:t>
            </a:r>
          </a:p>
          <a:p>
            <a:endParaRPr lang="ar-AE" sz="4200" dirty="0">
              <a:latin typeface="Arial Black" pitchFamily="34" charset="0"/>
            </a:endParaRPr>
          </a:p>
          <a:p>
            <a:pPr marL="0" indent="0">
              <a:buNone/>
            </a:pPr>
            <a:r>
              <a:rPr lang="tr-TR" sz="4200" dirty="0">
                <a:latin typeface="Arial Black" pitchFamily="34" charset="0"/>
              </a:rPr>
              <a:t>«Onların mallarından, onları kendisiyle arındıracağın ve temizleyeceğin bir sadaka (zekât) al ve onlara dua et. Çünkü senin duan onlar için sükûnettir (Onların kalplerini yatıştırır.) Allah, hakkıyla işitendir, hakkıyla bilendir.» </a:t>
            </a:r>
            <a:r>
              <a:rPr lang="tr-TR" dirty="0" smtClean="0"/>
              <a:t>(</a:t>
            </a:r>
            <a:r>
              <a:rPr lang="tr-TR" dirty="0" err="1" smtClean="0"/>
              <a:t>Tevbe</a:t>
            </a:r>
            <a:r>
              <a:rPr lang="tr-TR" dirty="0" smtClean="0"/>
              <a:t> suresi 103)</a:t>
            </a:r>
            <a:endParaRPr lang="tr-TR" dirty="0"/>
          </a:p>
        </p:txBody>
      </p:sp>
    </p:spTree>
    <p:extLst>
      <p:ext uri="{BB962C8B-B14F-4D97-AF65-F5344CB8AC3E}">
        <p14:creationId xmlns:p14="http://schemas.microsoft.com/office/powerpoint/2010/main" val="37671545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 y="0"/>
            <a:ext cx="9540875" cy="6121400"/>
          </a:xfrm>
        </p:spPr>
        <p:txBody>
          <a:bodyPr>
            <a:normAutofit fontScale="92500" lnSpcReduction="10000"/>
          </a:bodyPr>
          <a:lstStyle/>
          <a:p>
            <a:r>
              <a:rPr lang="tr-TR" sz="3800" dirty="0">
                <a:solidFill>
                  <a:srgbClr val="00B050"/>
                </a:solidFill>
                <a:latin typeface="Arial Black" pitchFamily="34" charset="0"/>
              </a:rPr>
              <a:t>2) ZEKÂT MALI BEREKETLENDİRİR VE ÇOĞALMASINI VESİLE OLUR </a:t>
            </a:r>
          </a:p>
          <a:p>
            <a:pPr marL="0" indent="0">
              <a:buNone/>
            </a:pPr>
            <a:r>
              <a:rPr lang="ar-AE" sz="3800" dirty="0">
                <a:latin typeface="Arial Black" pitchFamily="34" charset="0"/>
              </a:rPr>
              <a:t>قُلْ اِنَّ رَبّٖى يَبْسُطُ الرِّزْقَ لِمَنْ يَشَاءُ مِنْ عِبَادِهٖ وَيَقْدِرُ لَهُ وَمَا اَنْفَقْتُمْ مِنْ شَیْءٍ فَهُوَ يُخْلِفُهُ وَهُوَ خَيْرُ الرَّازِقٖينَ</a:t>
            </a:r>
          </a:p>
          <a:p>
            <a:endParaRPr lang="ar-AE" sz="3800" dirty="0">
              <a:latin typeface="Arial Black" pitchFamily="34" charset="0"/>
            </a:endParaRPr>
          </a:p>
          <a:p>
            <a:pPr marL="0" indent="0">
              <a:buNone/>
            </a:pPr>
            <a:r>
              <a:rPr lang="tr-TR" sz="3800" dirty="0">
                <a:latin typeface="Arial Black" pitchFamily="34" charset="0"/>
              </a:rPr>
              <a:t>«De ki: "Şüphesiz, Rabbim rızkı kullarından dilediğine bol bol verir ve (dilediğine) kısar. Allah yolunda her ne harcarsanız, Allah onun yerine başkasını verir. O, rızık verenlerin en hayırlısıdır.» </a:t>
            </a:r>
            <a:r>
              <a:rPr lang="tr-TR" dirty="0" smtClean="0"/>
              <a:t>(</a:t>
            </a:r>
            <a:r>
              <a:rPr lang="tr-TR" dirty="0" err="1" smtClean="0"/>
              <a:t>Sebe</a:t>
            </a:r>
            <a:r>
              <a:rPr lang="tr-TR" dirty="0" smtClean="0"/>
              <a:t> suresi 39)</a:t>
            </a:r>
            <a:endParaRPr lang="tr-TR" dirty="0"/>
          </a:p>
          <a:p>
            <a:endParaRPr lang="tr-TR" dirty="0"/>
          </a:p>
        </p:txBody>
      </p:sp>
    </p:spTree>
    <p:extLst>
      <p:ext uri="{BB962C8B-B14F-4D97-AF65-F5344CB8AC3E}">
        <p14:creationId xmlns:p14="http://schemas.microsoft.com/office/powerpoint/2010/main" val="400292544"/>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340</TotalTime>
  <Words>3589</Words>
  <Application>Microsoft Office PowerPoint</Application>
  <PresentationFormat>Özel</PresentationFormat>
  <Paragraphs>237</Paragraphs>
  <Slides>45</Slides>
  <Notes>0</Notes>
  <HiddenSlides>0</HiddenSlides>
  <MMClips>0</MMClips>
  <ScaleCrop>false</ScaleCrop>
  <HeadingPairs>
    <vt:vector size="4" baseType="variant">
      <vt:variant>
        <vt:lpstr>Tema</vt:lpstr>
      </vt:variant>
      <vt:variant>
        <vt:i4>1</vt:i4>
      </vt:variant>
      <vt:variant>
        <vt:lpstr>Slayt Başlıkları</vt:lpstr>
      </vt:variant>
      <vt:variant>
        <vt:i4>45</vt:i4>
      </vt:variant>
    </vt:vector>
  </HeadingPairs>
  <TitlesOfParts>
    <vt:vector size="46" baseType="lpstr">
      <vt:lpstr>Ofis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Ekrem</dc:creator>
  <cp:lastModifiedBy>Ekrem</cp:lastModifiedBy>
  <cp:revision>29</cp:revision>
  <dcterms:created xsi:type="dcterms:W3CDTF">2014-06-14T11:44:00Z</dcterms:created>
  <dcterms:modified xsi:type="dcterms:W3CDTF">2014-06-19T15:59:40Z</dcterms:modified>
</cp:coreProperties>
</file>