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4" r:id="rId5"/>
    <p:sldId id="272" r:id="rId6"/>
    <p:sldId id="265" r:id="rId7"/>
    <p:sldId id="270" r:id="rId8"/>
    <p:sldId id="271" r:id="rId9"/>
    <p:sldId id="269" r:id="rId10"/>
    <p:sldId id="266" r:id="rId11"/>
    <p:sldId id="261" r:id="rId12"/>
    <p:sldId id="262" r:id="rId13"/>
    <p:sldId id="267" r:id="rId14"/>
    <p:sldId id="279" r:id="rId15"/>
    <p:sldId id="280" r:id="rId16"/>
    <p:sldId id="273" r:id="rId17"/>
    <p:sldId id="268" r:id="rId18"/>
    <p:sldId id="260" r:id="rId19"/>
    <p:sldId id="259" r:id="rId20"/>
    <p:sldId id="281" r:id="rId21"/>
    <p:sldId id="257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61E5-B133-4EA1-BC72-1E66F0AC0E66}" type="datetimeFigureOut">
              <a:rPr lang="tr-TR" smtClean="0"/>
              <a:t>25.06.2014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9BB-AB58-49B6-9494-56F93108CD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569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61E5-B133-4EA1-BC72-1E66F0AC0E66}" type="datetimeFigureOut">
              <a:rPr lang="tr-TR" smtClean="0"/>
              <a:t>25.06.2014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9BB-AB58-49B6-9494-56F93108CD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97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61E5-B133-4EA1-BC72-1E66F0AC0E66}" type="datetimeFigureOut">
              <a:rPr lang="tr-TR" smtClean="0"/>
              <a:t>25.06.2014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9BB-AB58-49B6-9494-56F93108CD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868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61E5-B133-4EA1-BC72-1E66F0AC0E66}" type="datetimeFigureOut">
              <a:rPr lang="tr-TR" smtClean="0"/>
              <a:t>25.06.2014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9BB-AB58-49B6-9494-56F93108CD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426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61E5-B133-4EA1-BC72-1E66F0AC0E66}" type="datetimeFigureOut">
              <a:rPr lang="tr-TR" smtClean="0"/>
              <a:t>25.06.2014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9BB-AB58-49B6-9494-56F93108CD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149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61E5-B133-4EA1-BC72-1E66F0AC0E66}" type="datetimeFigureOut">
              <a:rPr lang="tr-TR" smtClean="0"/>
              <a:t>25.06.2014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9BB-AB58-49B6-9494-56F93108CD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889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61E5-B133-4EA1-BC72-1E66F0AC0E66}" type="datetimeFigureOut">
              <a:rPr lang="tr-TR" smtClean="0"/>
              <a:t>25.06.2014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9BB-AB58-49B6-9494-56F93108CD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210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61E5-B133-4EA1-BC72-1E66F0AC0E66}" type="datetimeFigureOut">
              <a:rPr lang="tr-TR" smtClean="0"/>
              <a:t>25.06.2014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9BB-AB58-49B6-9494-56F93108CD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862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61E5-B133-4EA1-BC72-1E66F0AC0E66}" type="datetimeFigureOut">
              <a:rPr lang="tr-TR" smtClean="0"/>
              <a:t>25.06.2014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9BB-AB58-49B6-9494-56F93108CD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6724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61E5-B133-4EA1-BC72-1E66F0AC0E66}" type="datetimeFigureOut">
              <a:rPr lang="tr-TR" smtClean="0"/>
              <a:t>25.06.2014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9BB-AB58-49B6-9494-56F93108CD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405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61E5-B133-4EA1-BC72-1E66F0AC0E66}" type="datetimeFigureOut">
              <a:rPr lang="tr-TR" smtClean="0"/>
              <a:t>25.06.2014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9BB-AB58-49B6-9494-56F93108CD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8274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961E5-B133-4EA1-BC72-1E66F0AC0E66}" type="datetimeFigureOut">
              <a:rPr lang="tr-TR" smtClean="0"/>
              <a:t>25.06.2014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569BB-AB58-49B6-9494-56F93108CD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64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tr-TR" sz="6600" dirty="0" smtClean="0">
                <a:solidFill>
                  <a:srgbClr val="00B050"/>
                </a:solidFill>
                <a:latin typeface="Arial Black" pitchFamily="34" charset="0"/>
              </a:rPr>
              <a:t>SELAM VE SELAMLAŞMANIN FAZİLETİ</a:t>
            </a:r>
          </a:p>
          <a:p>
            <a:pPr algn="r"/>
            <a:r>
              <a:rPr lang="tr-TR" dirty="0" smtClean="0">
                <a:solidFill>
                  <a:srgbClr val="FF0000"/>
                </a:solidFill>
                <a:latin typeface="Arial Black" pitchFamily="34" charset="0"/>
              </a:rPr>
              <a:t>eminyavuzyigit@hotmail.com</a:t>
            </a:r>
          </a:p>
          <a:p>
            <a:pPr algn="r"/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UZMAN İMAM HATİP</a:t>
            </a:r>
          </a:p>
          <a:p>
            <a:pPr algn="r"/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BAŞAKŞEHİR MÜFTÜĞÜ</a:t>
            </a:r>
          </a:p>
          <a:p>
            <a:pPr algn="r"/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DOLAPDERE SAN. SİT. CAMİİ</a:t>
            </a:r>
          </a:p>
          <a:p>
            <a:pPr algn="r"/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BAŞAKŞEHİR-İSTANBUL</a:t>
            </a:r>
          </a:p>
          <a:p>
            <a:pPr algn="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5287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tr-TR" sz="3600" u="sng" dirty="0" err="1">
                <a:solidFill>
                  <a:srgbClr val="00B050"/>
                </a:solidFill>
                <a:latin typeface="Arial Black" pitchFamily="34" charset="0"/>
              </a:rPr>
              <a:t>İbnu</a:t>
            </a:r>
            <a:r>
              <a:rPr lang="tr-TR" sz="3600" u="sng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tr-TR" sz="3600" u="sng" dirty="0" err="1">
                <a:solidFill>
                  <a:srgbClr val="00B050"/>
                </a:solidFill>
                <a:latin typeface="Arial Black" pitchFamily="34" charset="0"/>
              </a:rPr>
              <a:t>Dakîki'l-Îd</a:t>
            </a:r>
            <a:r>
              <a:rPr lang="tr-TR" sz="3600" u="sng" dirty="0">
                <a:solidFill>
                  <a:srgbClr val="00B050"/>
                </a:solidFill>
                <a:latin typeface="Arial Black" pitchFamily="34" charset="0"/>
              </a:rPr>
              <a:t>, </a:t>
            </a:r>
            <a:r>
              <a:rPr lang="tr-TR" sz="3600" u="sng" dirty="0" err="1">
                <a:solidFill>
                  <a:srgbClr val="00B050"/>
                </a:solidFill>
                <a:latin typeface="Arial Black" pitchFamily="34" charset="0"/>
              </a:rPr>
              <a:t>İlmâm</a:t>
            </a:r>
            <a:r>
              <a:rPr lang="tr-TR" sz="3600" u="sng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tr-TR" sz="3600" u="sng" dirty="0" err="1">
                <a:solidFill>
                  <a:srgbClr val="00B050"/>
                </a:solidFill>
                <a:latin typeface="Arial Black" pitchFamily="34" charset="0"/>
              </a:rPr>
              <a:t>Şerhi'nde</a:t>
            </a:r>
            <a:r>
              <a:rPr lang="tr-TR" sz="3600" u="sng" dirty="0">
                <a:solidFill>
                  <a:srgbClr val="00B050"/>
                </a:solidFill>
                <a:latin typeface="Arial Black" pitchFamily="34" charset="0"/>
              </a:rPr>
              <a:t> der ki: </a:t>
            </a:r>
            <a:endParaRPr lang="tr-TR" sz="3600" u="sng" dirty="0" smtClean="0">
              <a:solidFill>
                <a:srgbClr val="00B050"/>
              </a:solidFill>
              <a:latin typeface="Arial Black" pitchFamily="34" charset="0"/>
            </a:endParaRPr>
          </a:p>
          <a:p>
            <a:r>
              <a:rPr lang="tr-TR" sz="3600" dirty="0" smtClean="0">
                <a:latin typeface="Arial Black" pitchFamily="34" charset="0"/>
              </a:rPr>
              <a:t>"Selam; "Bazen </a:t>
            </a:r>
            <a:r>
              <a:rPr lang="tr-TR" sz="3600" dirty="0">
                <a:latin typeface="Arial Black" pitchFamily="34" charset="0"/>
              </a:rPr>
              <a:t>sırf  </a:t>
            </a:r>
            <a:r>
              <a:rPr lang="tr-TR" sz="3600" dirty="0" err="1">
                <a:latin typeface="Arial Black" pitchFamily="34" charset="0"/>
              </a:rPr>
              <a:t>tahiyye</a:t>
            </a:r>
            <a:r>
              <a:rPr lang="tr-TR" sz="3600" dirty="0">
                <a:latin typeface="Arial Black" pitchFamily="34" charset="0"/>
              </a:rPr>
              <a:t> </a:t>
            </a:r>
            <a:r>
              <a:rPr lang="tr-TR" sz="3600" dirty="0" smtClean="0">
                <a:latin typeface="Arial Black" pitchFamily="34" charset="0"/>
              </a:rPr>
              <a:t>manasında </a:t>
            </a:r>
            <a:r>
              <a:rPr lang="tr-TR" sz="3600" dirty="0">
                <a:latin typeface="Arial Black" pitchFamily="34" charset="0"/>
              </a:rPr>
              <a:t>gelir, </a:t>
            </a:r>
            <a:r>
              <a:rPr lang="tr-TR" sz="3600" dirty="0" smtClean="0">
                <a:latin typeface="Arial Black" pitchFamily="34" charset="0"/>
              </a:rPr>
              <a:t>bazen </a:t>
            </a:r>
            <a:r>
              <a:rPr lang="tr-TR" sz="3600" dirty="0">
                <a:latin typeface="Arial Black" pitchFamily="34" charset="0"/>
              </a:rPr>
              <a:t>sırf selâmet </a:t>
            </a:r>
            <a:r>
              <a:rPr lang="tr-TR" sz="3600" dirty="0" smtClean="0">
                <a:latin typeface="Arial Black" pitchFamily="34" charset="0"/>
              </a:rPr>
              <a:t>manasında </a:t>
            </a:r>
            <a:r>
              <a:rPr lang="tr-TR" sz="3600" dirty="0">
                <a:latin typeface="Arial Black" pitchFamily="34" charset="0"/>
              </a:rPr>
              <a:t>gelir,  </a:t>
            </a:r>
            <a:r>
              <a:rPr lang="tr-TR" sz="3600" dirty="0" smtClean="0">
                <a:latin typeface="Arial Black" pitchFamily="34" charset="0"/>
              </a:rPr>
              <a:t>bazen </a:t>
            </a:r>
            <a:r>
              <a:rPr lang="tr-TR" sz="3600" dirty="0">
                <a:latin typeface="Arial Black" pitchFamily="34" charset="0"/>
              </a:rPr>
              <a:t>da her iki </a:t>
            </a:r>
            <a:r>
              <a:rPr lang="tr-TR" sz="3600" dirty="0" smtClean="0">
                <a:latin typeface="Arial Black" pitchFamily="34" charset="0"/>
              </a:rPr>
              <a:t>manaya </a:t>
            </a:r>
            <a:r>
              <a:rPr lang="tr-TR" sz="3600" dirty="0">
                <a:latin typeface="Arial Black" pitchFamily="34" charset="0"/>
              </a:rPr>
              <a:t>çalacak şekilde gelir. Şu  </a:t>
            </a:r>
            <a:r>
              <a:rPr lang="tr-TR" sz="3600" dirty="0" smtClean="0">
                <a:latin typeface="Arial Black" pitchFamily="34" charset="0"/>
              </a:rPr>
              <a:t>ayette </a:t>
            </a:r>
            <a:r>
              <a:rPr lang="tr-TR" sz="3600" dirty="0">
                <a:latin typeface="Arial Black" pitchFamily="34" charset="0"/>
              </a:rPr>
              <a:t>olduğu gibi: "...Size selâm verene </a:t>
            </a:r>
            <a:r>
              <a:rPr lang="tr-TR" sz="3600" dirty="0" smtClean="0">
                <a:latin typeface="Arial Black" pitchFamily="34" charset="0"/>
              </a:rPr>
              <a:t>mümin </a:t>
            </a:r>
            <a:r>
              <a:rPr lang="tr-TR" sz="3600" dirty="0">
                <a:latin typeface="Arial Black" pitchFamily="34" charset="0"/>
              </a:rPr>
              <a:t>değilsin demeyin..." (Nisa 94). Burada selam kelimesi hem </a:t>
            </a:r>
            <a:r>
              <a:rPr lang="tr-TR" sz="3600" dirty="0" err="1">
                <a:latin typeface="Arial Black" pitchFamily="34" charset="0"/>
              </a:rPr>
              <a:t>tahiyye'ye</a:t>
            </a:r>
            <a:r>
              <a:rPr lang="tr-TR" sz="3600" dirty="0">
                <a:latin typeface="Arial Black" pitchFamily="34" charset="0"/>
              </a:rPr>
              <a:t> </a:t>
            </a:r>
            <a:r>
              <a:rPr lang="tr-TR" sz="3600" dirty="0" smtClean="0">
                <a:latin typeface="Arial Black" pitchFamily="34" charset="0"/>
              </a:rPr>
              <a:t>(selam </a:t>
            </a:r>
            <a:r>
              <a:rPr lang="tr-TR" sz="3600" dirty="0">
                <a:latin typeface="Arial Black" pitchFamily="34" charset="0"/>
              </a:rPr>
              <a:t>verme) ve hem de selâmete muhtemeldir."</a:t>
            </a:r>
          </a:p>
        </p:txBody>
      </p:sp>
    </p:spTree>
    <p:extLst>
      <p:ext uri="{BB962C8B-B14F-4D97-AF65-F5344CB8AC3E}">
        <p14:creationId xmlns:p14="http://schemas.microsoft.com/office/powerpoint/2010/main" val="4261545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r>
              <a:rPr lang="tr-TR" sz="3600" b="1" dirty="0" smtClean="0">
                <a:solidFill>
                  <a:srgbClr val="00B050"/>
                </a:solidFill>
                <a:latin typeface="Arial Black" pitchFamily="34" charset="0"/>
              </a:rPr>
              <a:t>BİR MECLİSE GİRİŞTE VE ÇIKIŞTA SELAM VERİLMELİDİR:</a:t>
            </a:r>
          </a:p>
          <a:p>
            <a:r>
              <a:rPr lang="ar-AE" sz="3600" b="1" dirty="0" smtClean="0">
                <a:latin typeface="Arial Black" pitchFamily="34" charset="0"/>
              </a:rPr>
              <a:t>وعن </a:t>
            </a:r>
            <a:r>
              <a:rPr lang="ar-AE" sz="3600" b="1" dirty="0">
                <a:latin typeface="Arial Black" pitchFamily="34" charset="0"/>
              </a:rPr>
              <a:t>أبي هريرة رَضِيَ اللّهُ عَنْه قال</a:t>
            </a:r>
            <a:r>
              <a:rPr lang="ar-AE" sz="3600" b="1" dirty="0" smtClean="0">
                <a:latin typeface="Arial Black" pitchFamily="34" charset="0"/>
              </a:rPr>
              <a:t>: قال </a:t>
            </a:r>
            <a:r>
              <a:rPr lang="ar-AE" sz="3600" b="1" dirty="0">
                <a:latin typeface="Arial Black" pitchFamily="34" charset="0"/>
              </a:rPr>
              <a:t>رَسولُ </a:t>
            </a:r>
            <a:r>
              <a:rPr lang="ar-AE" sz="3600" b="1" dirty="0" smtClean="0">
                <a:latin typeface="Arial Black" pitchFamily="34" charset="0"/>
              </a:rPr>
              <a:t>اللّهِ : </a:t>
            </a:r>
            <a:r>
              <a:rPr lang="ar-AE" sz="3600" b="1" dirty="0">
                <a:latin typeface="Arial Black" pitchFamily="34" charset="0"/>
              </a:rPr>
              <a:t>إذَا </a:t>
            </a:r>
            <a:r>
              <a:rPr lang="ar-AE" sz="3600" b="1" dirty="0" smtClean="0">
                <a:latin typeface="Arial Black" pitchFamily="34" charset="0"/>
              </a:rPr>
              <a:t>انْتَهَى </a:t>
            </a:r>
            <a:r>
              <a:rPr lang="ar-AE" sz="3600" b="1" dirty="0">
                <a:latin typeface="Arial Black" pitchFamily="34" charset="0"/>
              </a:rPr>
              <a:t>أحَدُكُمْ إلى المَجْلِسِ فَلْيُسَلِّمْ. فَإنْ أرَادَ أنْ يَقُومَ فَلْيُسَلِّمْ. فَلَيْسَتِ ا‘ولى بِأحَقِّ مِنَ </a:t>
            </a:r>
            <a:r>
              <a:rPr lang="ar-AE" sz="3600" b="1" dirty="0" smtClean="0">
                <a:latin typeface="Arial Black" pitchFamily="34" charset="0"/>
              </a:rPr>
              <a:t>اخِرَةِ. </a:t>
            </a:r>
            <a:r>
              <a:rPr lang="ar-AE" sz="3600" b="1" dirty="0">
                <a:latin typeface="Arial Black" pitchFamily="34" charset="0"/>
              </a:rPr>
              <a:t>أخرجه أبو داود والترمذي .</a:t>
            </a:r>
          </a:p>
          <a:p>
            <a:pPr marL="0" indent="0">
              <a:buNone/>
            </a:pPr>
            <a:r>
              <a:rPr lang="tr-TR" sz="3600" b="1" dirty="0" smtClean="0">
                <a:latin typeface="Arial Black" pitchFamily="34" charset="0"/>
              </a:rPr>
              <a:t>Hz</a:t>
            </a:r>
            <a:r>
              <a:rPr lang="tr-TR" sz="3600" b="1" dirty="0">
                <a:latin typeface="Arial Black" pitchFamily="34" charset="0"/>
              </a:rPr>
              <a:t>. </a:t>
            </a:r>
            <a:r>
              <a:rPr lang="tr-TR" sz="3600" b="1" dirty="0" err="1">
                <a:latin typeface="Arial Black" pitchFamily="34" charset="0"/>
              </a:rPr>
              <a:t>Ebû</a:t>
            </a:r>
            <a:r>
              <a:rPr lang="tr-TR" sz="3600" b="1" dirty="0">
                <a:latin typeface="Arial Black" pitchFamily="34" charset="0"/>
              </a:rPr>
              <a:t> </a:t>
            </a:r>
            <a:r>
              <a:rPr lang="tr-TR" sz="3600" b="1" dirty="0" err="1">
                <a:latin typeface="Arial Black" pitchFamily="34" charset="0"/>
              </a:rPr>
              <a:t>Hüreyre</a:t>
            </a:r>
            <a:r>
              <a:rPr lang="tr-TR" sz="3600" b="1" dirty="0">
                <a:latin typeface="Arial Black" pitchFamily="34" charset="0"/>
              </a:rPr>
              <a:t> (</a:t>
            </a:r>
            <a:r>
              <a:rPr lang="tr-TR" sz="3600" b="1" dirty="0" err="1">
                <a:latin typeface="Arial Black" pitchFamily="34" charset="0"/>
              </a:rPr>
              <a:t>radıyallâhu</a:t>
            </a:r>
            <a:r>
              <a:rPr lang="tr-TR" sz="3600" b="1" dirty="0">
                <a:latin typeface="Arial Black" pitchFamily="34" charset="0"/>
              </a:rPr>
              <a:t> </a:t>
            </a:r>
            <a:r>
              <a:rPr lang="tr-TR" sz="3600" b="1" dirty="0" err="1">
                <a:latin typeface="Arial Black" pitchFamily="34" charset="0"/>
              </a:rPr>
              <a:t>anh</a:t>
            </a:r>
            <a:r>
              <a:rPr lang="tr-TR" sz="3600" b="1" dirty="0">
                <a:latin typeface="Arial Black" pitchFamily="34" charset="0"/>
              </a:rPr>
              <a:t>) anlatıyor: "</a:t>
            </a:r>
            <a:r>
              <a:rPr lang="tr-TR" sz="3600" b="1" dirty="0" err="1">
                <a:latin typeface="Arial Black" pitchFamily="34" charset="0"/>
              </a:rPr>
              <a:t>Resulullah</a:t>
            </a:r>
            <a:r>
              <a:rPr lang="tr-TR" sz="3600" b="1" dirty="0">
                <a:latin typeface="Arial Black" pitchFamily="34" charset="0"/>
              </a:rPr>
              <a:t> (</a:t>
            </a:r>
            <a:r>
              <a:rPr lang="tr-TR" sz="3600" b="1" dirty="0" err="1">
                <a:latin typeface="Arial Black" pitchFamily="34" charset="0"/>
              </a:rPr>
              <a:t>aleyhissalâtu</a:t>
            </a:r>
            <a:r>
              <a:rPr lang="tr-TR" sz="3600" b="1" dirty="0">
                <a:latin typeface="Arial Black" pitchFamily="34" charset="0"/>
              </a:rPr>
              <a:t> vesselâm)  buyurdular ki: "Biriniz bir meclise gelince selam versin. Kalkmak isteyince de selam versin. Birinci selâm sonuncudan evla değildir (ikisi de aynı ölçüde ehemmiyetlidir</a:t>
            </a:r>
            <a:r>
              <a:rPr lang="tr-TR" sz="3600" b="1" dirty="0" smtClean="0">
                <a:latin typeface="Arial Black" pitchFamily="34" charset="0"/>
              </a:rPr>
              <a:t>).</a:t>
            </a:r>
            <a:endParaRPr lang="tr-TR" sz="36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144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/>
          <a:lstStyle/>
          <a:p>
            <a:r>
              <a:rPr lang="tr-TR" sz="3600" dirty="0" smtClean="0">
                <a:solidFill>
                  <a:srgbClr val="00B050"/>
                </a:solidFill>
                <a:latin typeface="Arial Black" pitchFamily="34" charset="0"/>
              </a:rPr>
              <a:t>SELAMIN HİKMETLERİ</a:t>
            </a:r>
          </a:p>
          <a:p>
            <a:r>
              <a:rPr lang="tr-TR" sz="3600" u="sng" dirty="0" err="1" smtClean="0">
                <a:solidFill>
                  <a:srgbClr val="FF0000"/>
                </a:solidFill>
                <a:latin typeface="Arial Black" pitchFamily="34" charset="0"/>
              </a:rPr>
              <a:t>Tıbı</a:t>
            </a:r>
            <a:r>
              <a:rPr lang="tr-TR" sz="3600" u="sng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tr-TR" sz="3600" u="sng" dirty="0">
                <a:solidFill>
                  <a:srgbClr val="FF0000"/>
                </a:solidFill>
                <a:latin typeface="Arial Black" pitchFamily="34" charset="0"/>
              </a:rPr>
              <a:t>selamın </a:t>
            </a:r>
            <a:r>
              <a:rPr lang="tr-TR" sz="3600" u="sng" dirty="0" smtClean="0">
                <a:solidFill>
                  <a:srgbClr val="FF0000"/>
                </a:solidFill>
                <a:latin typeface="Arial Black" pitchFamily="34" charset="0"/>
              </a:rPr>
              <a:t>hikmetlerini </a:t>
            </a:r>
            <a:r>
              <a:rPr lang="tr-TR" sz="3600" u="sng" dirty="0">
                <a:solidFill>
                  <a:srgbClr val="FF0000"/>
                </a:solidFill>
                <a:latin typeface="Arial Black" pitchFamily="34" charset="0"/>
              </a:rPr>
              <a:t>şöyle açıklar:</a:t>
            </a:r>
          </a:p>
          <a:p>
            <a:r>
              <a:rPr lang="tr-TR" sz="3600" dirty="0">
                <a:latin typeface="Arial Black" pitchFamily="34" charset="0"/>
              </a:rPr>
              <a:t>1- Karşılaşanların birbirlerinden duyacakları korkuyu izale,</a:t>
            </a:r>
          </a:p>
          <a:p>
            <a:r>
              <a:rPr lang="tr-TR" sz="3600" dirty="0">
                <a:latin typeface="Arial Black" pitchFamily="34" charset="0"/>
              </a:rPr>
              <a:t>2- </a:t>
            </a:r>
            <a:r>
              <a:rPr lang="tr-TR" sz="3600" dirty="0" smtClean="0">
                <a:latin typeface="Arial Black" pitchFamily="34" charset="0"/>
              </a:rPr>
              <a:t>Müminin  </a:t>
            </a:r>
            <a:r>
              <a:rPr lang="tr-TR" sz="3600" dirty="0">
                <a:latin typeface="Arial Black" pitchFamily="34" charset="0"/>
              </a:rPr>
              <a:t>hâline muvafık olan tevazu,</a:t>
            </a:r>
          </a:p>
          <a:p>
            <a:r>
              <a:rPr lang="tr-TR" sz="3600" dirty="0">
                <a:latin typeface="Arial Black" pitchFamily="34" charset="0"/>
              </a:rPr>
              <a:t>3- </a:t>
            </a:r>
            <a:r>
              <a:rPr lang="tr-TR" sz="3600" dirty="0" smtClean="0">
                <a:latin typeface="Arial Black" pitchFamily="34" charset="0"/>
              </a:rPr>
              <a:t>Tazim. </a:t>
            </a:r>
            <a:r>
              <a:rPr lang="tr-TR" sz="3600" dirty="0">
                <a:latin typeface="Arial Black" pitchFamily="34" charset="0"/>
              </a:rPr>
              <a:t>Zira selamla ya sevgisini kazanmak düşünülür, ya da istenmeyen bir durumun bertaraf edilmesi.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1807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tr-TR" sz="9600" dirty="0" smtClean="0">
                <a:solidFill>
                  <a:srgbClr val="00B050"/>
                </a:solidFill>
                <a:latin typeface="Arial Black" pitchFamily="34" charset="0"/>
              </a:rPr>
              <a:t>SELAM </a:t>
            </a:r>
            <a:r>
              <a:rPr lang="tr-TR" sz="8000" dirty="0" smtClean="0">
                <a:latin typeface="Arial Black" pitchFamily="34" charset="0"/>
              </a:rPr>
              <a:t>MÜSLÜMANIN</a:t>
            </a:r>
            <a:r>
              <a:rPr lang="tr-TR" sz="9600" dirty="0" smtClean="0">
                <a:latin typeface="Arial Black" pitchFamily="34" charset="0"/>
              </a:rPr>
              <a:t> </a:t>
            </a:r>
            <a:r>
              <a:rPr lang="tr-TR" sz="9600" u="sng" dirty="0" smtClean="0">
                <a:solidFill>
                  <a:srgbClr val="00B050"/>
                </a:solidFill>
                <a:latin typeface="Arial Black" pitchFamily="34" charset="0"/>
              </a:rPr>
              <a:t>KİMLİK BELGESİDİR</a:t>
            </a:r>
            <a:endParaRPr lang="tr-TR" sz="9600" u="sng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857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0"/>
            <a:ext cx="9036496" cy="6858000"/>
          </a:xfrm>
        </p:spPr>
        <p:txBody>
          <a:bodyPr>
            <a:normAutofit lnSpcReduction="10000"/>
          </a:bodyPr>
          <a:lstStyle/>
          <a:p>
            <a:r>
              <a:rPr lang="tr-TR" sz="4400" b="1" u="sng" dirty="0" smtClean="0">
                <a:solidFill>
                  <a:srgbClr val="00B050"/>
                </a:solidFill>
                <a:latin typeface="Arial Black" pitchFamily="34" charset="0"/>
              </a:rPr>
              <a:t>MELEKLER CAN ALIRKEN İYİ KULLARA SELAMLA MUKABELE EDERLER</a:t>
            </a:r>
          </a:p>
          <a:p>
            <a:r>
              <a:rPr lang="ar-AE" sz="4400" b="1" dirty="0" smtClean="0">
                <a:latin typeface="Arial Black" pitchFamily="34" charset="0"/>
              </a:rPr>
              <a:t>اَلَّذٖينَ </a:t>
            </a:r>
            <a:r>
              <a:rPr lang="ar-AE" sz="4400" b="1" dirty="0">
                <a:latin typeface="Arial Black" pitchFamily="34" charset="0"/>
              </a:rPr>
              <a:t>تَتَوَفّٰيهُمُ الْمَلٰئِكَةُ طَيِّبٖينَ يَقُولُونَ سَلَامٌ عَلَيْكُمُ ادْخُلُوا الْجَنَّةَ بِمَا كُنْتُمْ </a:t>
            </a:r>
            <a:r>
              <a:rPr lang="ar-AE" sz="4400" b="1" dirty="0" smtClean="0">
                <a:latin typeface="Arial Black" pitchFamily="34" charset="0"/>
              </a:rPr>
              <a:t>تَعْمَلُونَ</a:t>
            </a:r>
            <a:endParaRPr lang="ar-AE" sz="4400" b="1" dirty="0">
              <a:latin typeface="Arial Black" pitchFamily="34" charset="0"/>
            </a:endParaRPr>
          </a:p>
          <a:p>
            <a:pPr marL="0" indent="0">
              <a:buNone/>
            </a:pPr>
            <a:r>
              <a:rPr lang="tr-TR" sz="4400" b="1" dirty="0" smtClean="0">
                <a:latin typeface="Arial Black" pitchFamily="34" charset="0"/>
              </a:rPr>
              <a:t>«Melekler, onların canlarını iyi kimseler olarak alırken, "Selâm size! Yapmış olduğunuz iyi işlere karşılık girin cennete" derler.» </a:t>
            </a:r>
            <a:r>
              <a:rPr lang="tr-TR" dirty="0" smtClean="0"/>
              <a:t>(</a:t>
            </a:r>
            <a:r>
              <a:rPr lang="tr-TR" dirty="0" err="1" smtClean="0"/>
              <a:t>Nahl</a:t>
            </a:r>
            <a:r>
              <a:rPr lang="tr-TR" dirty="0" smtClean="0"/>
              <a:t> suresi 32)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4910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4000" b="1" dirty="0" smtClean="0">
                <a:solidFill>
                  <a:srgbClr val="00B050"/>
                </a:solidFill>
                <a:latin typeface="Arial Black" pitchFamily="34" charset="0"/>
              </a:rPr>
              <a:t>SELAM CENNETTE ESENLİKTİR</a:t>
            </a:r>
          </a:p>
          <a:p>
            <a:r>
              <a:rPr lang="ar-AE" sz="4000" b="1" dirty="0" smtClean="0">
                <a:latin typeface="Arial Black" pitchFamily="34" charset="0"/>
              </a:rPr>
              <a:t>وَاُدْخِلَ </a:t>
            </a:r>
            <a:r>
              <a:rPr lang="ar-AE" sz="4000" b="1" dirty="0">
                <a:latin typeface="Arial Black" pitchFamily="34" charset="0"/>
              </a:rPr>
              <a:t>الَّذٖينَ اٰمَنُوا </a:t>
            </a:r>
            <a:r>
              <a:rPr lang="ar-AE" sz="4000" b="1" dirty="0" smtClean="0">
                <a:latin typeface="Arial Black" pitchFamily="34" charset="0"/>
              </a:rPr>
              <a:t>وَعَمِلُوا </a:t>
            </a:r>
            <a:r>
              <a:rPr lang="ar-AE" sz="4000" b="1" dirty="0">
                <a:latin typeface="Arial Black" pitchFamily="34" charset="0"/>
              </a:rPr>
              <a:t>الصَّالِحَاتِ جَنَّاتٍ تَجْرٖى مِنْ تَحْتِهَا الْاَنْهَارُ خَالِدٖينَ فٖيهَا بِاِذْنِ رَبِّهِمْ تَحِيَّتُهُمْ فٖيهَا </a:t>
            </a:r>
            <a:r>
              <a:rPr lang="ar-AE" sz="4000" b="1" dirty="0" smtClean="0">
                <a:latin typeface="Arial Black" pitchFamily="34" charset="0"/>
              </a:rPr>
              <a:t>سَلَامٌ</a:t>
            </a:r>
            <a:endParaRPr lang="ar-AE" sz="4000" b="1" dirty="0">
              <a:latin typeface="Arial Black" pitchFamily="34" charset="0"/>
            </a:endParaRPr>
          </a:p>
          <a:p>
            <a:pPr marL="0" indent="0">
              <a:buNone/>
            </a:pPr>
            <a:r>
              <a:rPr lang="tr-TR" sz="4000" b="1" dirty="0" smtClean="0">
                <a:latin typeface="Arial Black" pitchFamily="34" charset="0"/>
              </a:rPr>
              <a:t>«İnanan </a:t>
            </a:r>
            <a:r>
              <a:rPr lang="tr-TR" sz="4000" b="1" dirty="0">
                <a:latin typeface="Arial Black" pitchFamily="34" charset="0"/>
              </a:rPr>
              <a:t>ve </a:t>
            </a:r>
            <a:r>
              <a:rPr lang="tr-TR" sz="4000" b="1" dirty="0" err="1">
                <a:latin typeface="Arial Black" pitchFamily="34" charset="0"/>
              </a:rPr>
              <a:t>salih</a:t>
            </a:r>
            <a:r>
              <a:rPr lang="tr-TR" sz="4000" b="1" dirty="0">
                <a:latin typeface="Arial Black" pitchFamily="34" charset="0"/>
              </a:rPr>
              <a:t> ameller işleyenler, Rablerinin izniyle, ebedî kalacakları ve içlerinden ırmaklar akan cennetlere sokulacaklardır. Oradaki esenlik dilekleri "</a:t>
            </a:r>
            <a:r>
              <a:rPr lang="tr-TR" sz="4000" b="1" dirty="0" err="1">
                <a:latin typeface="Arial Black" pitchFamily="34" charset="0"/>
              </a:rPr>
              <a:t>selâm"dır</a:t>
            </a:r>
            <a:r>
              <a:rPr lang="tr-TR" sz="4000" b="1" dirty="0" smtClean="0">
                <a:latin typeface="Arial Black" pitchFamily="34" charset="0"/>
              </a:rPr>
              <a:t>.» </a:t>
            </a:r>
            <a:r>
              <a:rPr lang="tr-TR" dirty="0" smtClean="0"/>
              <a:t>(İbrahim suresi 23)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1768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r>
              <a:rPr lang="tr-TR" u="sng" dirty="0" smtClean="0">
                <a:solidFill>
                  <a:srgbClr val="00B050"/>
                </a:solidFill>
                <a:latin typeface="Arial Black" pitchFamily="34" charset="0"/>
              </a:rPr>
              <a:t>SELAM VERMENİN ADAPLAR</a:t>
            </a:r>
          </a:p>
          <a:p>
            <a:r>
              <a:rPr lang="tr-TR" dirty="0">
                <a:latin typeface="Arial Black" pitchFamily="34" charset="0"/>
              </a:rPr>
              <a:t>“</a:t>
            </a:r>
            <a:r>
              <a:rPr lang="tr-TR" dirty="0" err="1">
                <a:latin typeface="Arial Black" pitchFamily="34" charset="0"/>
              </a:rPr>
              <a:t>Binitli</a:t>
            </a:r>
            <a:r>
              <a:rPr lang="tr-TR" dirty="0">
                <a:latin typeface="Arial Black" pitchFamily="34" charset="0"/>
              </a:rPr>
              <a:t> olan yürüyene, yürüyen oturana, sayıca az olan çok olana selâm verir</a:t>
            </a:r>
            <a:r>
              <a:rPr lang="tr-TR" dirty="0" smtClean="0">
                <a:latin typeface="Arial Black" pitchFamily="34" charset="0"/>
              </a:rPr>
              <a:t>.” </a:t>
            </a:r>
            <a:r>
              <a:rPr lang="tr-TR" dirty="0" smtClean="0">
                <a:solidFill>
                  <a:srgbClr val="00B050"/>
                </a:solidFill>
                <a:latin typeface="Arial Black" pitchFamily="34" charset="0"/>
              </a:rPr>
              <a:t>(Müslim Selam 1)</a:t>
            </a:r>
          </a:p>
          <a:p>
            <a:r>
              <a:rPr lang="tr-TR" dirty="0" smtClean="0">
                <a:latin typeface="Arial Black" pitchFamily="34" charset="0"/>
              </a:rPr>
              <a:t>“</a:t>
            </a:r>
            <a:r>
              <a:rPr lang="tr-TR" dirty="0">
                <a:latin typeface="Arial Black" pitchFamily="34" charset="0"/>
              </a:rPr>
              <a:t>Sizden biriniz din kardeşine rastladığında ona selâm versin. Eğer ikisinin arasına ağaç, duvar ve taş girer de tekrar karşılaşırlarsa, tekrar selâm versin</a:t>
            </a:r>
            <a:r>
              <a:rPr lang="tr-TR" dirty="0" smtClean="0">
                <a:latin typeface="Arial Black" pitchFamily="34" charset="0"/>
              </a:rPr>
              <a:t>.” </a:t>
            </a:r>
            <a:r>
              <a:rPr lang="tr-TR" dirty="0" smtClean="0">
                <a:solidFill>
                  <a:srgbClr val="00B050"/>
                </a:solidFill>
                <a:latin typeface="Arial Black" pitchFamily="34" charset="0"/>
              </a:rPr>
              <a:t>(Ebu Davut Edep 15)</a:t>
            </a:r>
          </a:p>
          <a:p>
            <a:r>
              <a:rPr lang="tr-TR" dirty="0" smtClean="0">
                <a:latin typeface="Arial Black" pitchFamily="34" charset="0"/>
              </a:rPr>
              <a:t>“</a:t>
            </a:r>
            <a:r>
              <a:rPr lang="tr-TR" dirty="0">
                <a:latin typeface="Arial Black" pitchFamily="34" charset="0"/>
              </a:rPr>
              <a:t>Sizden biriniz bir meclise vardığında selâm versin. Oturduğu meclisten kalkmak istediği zaman da selâm versin. Önce verdiği selâm, sonraki selâmından daha üstün değildir</a:t>
            </a:r>
            <a:r>
              <a:rPr lang="tr-TR" dirty="0" smtClean="0">
                <a:latin typeface="Arial Black" pitchFamily="34" charset="0"/>
              </a:rPr>
              <a:t>.” </a:t>
            </a:r>
            <a:r>
              <a:rPr lang="tr-TR" b="1" dirty="0" smtClean="0">
                <a:solidFill>
                  <a:srgbClr val="00B050"/>
                </a:solidFill>
              </a:rPr>
              <a:t>(Ebu Davut Edep 139)</a:t>
            </a:r>
          </a:p>
        </p:txBody>
      </p:sp>
    </p:spTree>
    <p:extLst>
      <p:ext uri="{BB962C8B-B14F-4D97-AF65-F5344CB8AC3E}">
        <p14:creationId xmlns:p14="http://schemas.microsoft.com/office/powerpoint/2010/main" val="664896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32792"/>
            <a:ext cx="9144000" cy="6825208"/>
          </a:xfrm>
        </p:spPr>
        <p:txBody>
          <a:bodyPr>
            <a:normAutofit lnSpcReduction="10000"/>
          </a:bodyPr>
          <a:lstStyle/>
          <a:p>
            <a:r>
              <a:rPr lang="tr-TR" sz="4000" dirty="0" smtClean="0">
                <a:solidFill>
                  <a:srgbClr val="00B050"/>
                </a:solidFill>
                <a:latin typeface="Arial Black" pitchFamily="34" charset="0"/>
              </a:rPr>
              <a:t>HZ MUHAMMED SAV EFENDİMİZ SELAMIN ŞİARINI BİZLERE ÖĞRETMİŞ VE BAŞKA DİN MENSUPLARININ SELAMLAŞMASINDAN BİZİ MEN ETMİŞTİR</a:t>
            </a:r>
            <a:endParaRPr lang="tr-TR" sz="4000" dirty="0">
              <a:solidFill>
                <a:srgbClr val="00B050"/>
              </a:solidFill>
              <a:latin typeface="Arial Black" pitchFamily="34" charset="0"/>
            </a:endParaRPr>
          </a:p>
          <a:p>
            <a:r>
              <a:rPr lang="tr-TR" sz="4000" dirty="0">
                <a:latin typeface="Arial Black" pitchFamily="34" charset="0"/>
              </a:rPr>
              <a:t>'Yahudi ve Hristiyanlara benzemeyin, çünkü Yahudilerin selamı parmaklarla işarettir, Hristiyanların selamı da </a:t>
            </a:r>
            <a:r>
              <a:rPr lang="tr-TR" sz="4000" dirty="0" smtClean="0">
                <a:latin typeface="Arial Black" pitchFamily="34" charset="0"/>
              </a:rPr>
              <a:t>avuçlarla </a:t>
            </a:r>
            <a:r>
              <a:rPr lang="tr-TR" sz="4000" dirty="0">
                <a:latin typeface="Arial Black" pitchFamily="34" charset="0"/>
              </a:rPr>
              <a:t>işarettir</a:t>
            </a:r>
            <a:r>
              <a:rPr lang="tr-TR" sz="4000" dirty="0" smtClean="0">
                <a:latin typeface="Arial Black" pitchFamily="34" charset="0"/>
              </a:rPr>
              <a:t>.» </a:t>
            </a:r>
            <a:r>
              <a:rPr lang="tr-TR" dirty="0" smtClean="0"/>
              <a:t>(</a:t>
            </a:r>
            <a:r>
              <a:rPr lang="tr-TR" dirty="0" err="1" smtClean="0"/>
              <a:t>Tirmizi</a:t>
            </a:r>
            <a:r>
              <a:rPr lang="tr-TR" dirty="0" smtClean="0"/>
              <a:t>)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9355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B050"/>
                </a:solidFill>
                <a:latin typeface="Arial Black" pitchFamily="34" charset="0"/>
              </a:rPr>
              <a:t>EFENDİMİZ SAV SELAMI FAZİLETLİ AMELLER ARSINDA ZİKRETMİŞTİR</a:t>
            </a:r>
          </a:p>
          <a:p>
            <a:r>
              <a:rPr lang="ar-AE" b="1" dirty="0" smtClean="0">
                <a:latin typeface="Arial Black" pitchFamily="34" charset="0"/>
              </a:rPr>
              <a:t>وعن </a:t>
            </a:r>
            <a:r>
              <a:rPr lang="ar-AE" b="1" dirty="0">
                <a:latin typeface="Arial Black" pitchFamily="34" charset="0"/>
              </a:rPr>
              <a:t>ابن عمرو بن العاص رَضِيَ اللّهُ عَنْهما قال: </a:t>
            </a:r>
            <a:r>
              <a:rPr lang="ar-AE" b="1" dirty="0" smtClean="0">
                <a:latin typeface="Arial Black" pitchFamily="34" charset="0"/>
              </a:rPr>
              <a:t>سُئِلَ </a:t>
            </a:r>
            <a:r>
              <a:rPr lang="ar-AE" b="1" dirty="0">
                <a:latin typeface="Arial Black" pitchFamily="34" charset="0"/>
              </a:rPr>
              <a:t>رسولُ اللّه </a:t>
            </a:r>
            <a:r>
              <a:rPr lang="ar-AE" b="1" dirty="0" smtClean="0">
                <a:latin typeface="Arial Black" pitchFamily="34" charset="0"/>
              </a:rPr>
              <a:t>: </a:t>
            </a:r>
            <a:r>
              <a:rPr lang="ar-AE" b="1" dirty="0">
                <a:latin typeface="Arial Black" pitchFamily="34" charset="0"/>
              </a:rPr>
              <a:t>أيُّ ا“سَْمِ خَيْرٌ؟ قالَ: تُطْعِمُ الطَّعَامَ، وَتَقْرَأُ السََّمَ عَلى مَنْ عَرَفْتَ وَمَنْ لَمْ </a:t>
            </a:r>
            <a:r>
              <a:rPr lang="ar-AE" b="1" dirty="0" smtClean="0">
                <a:latin typeface="Arial Black" pitchFamily="34" charset="0"/>
              </a:rPr>
              <a:t>تَعْرِفْ. </a:t>
            </a:r>
            <a:r>
              <a:rPr lang="ar-AE" b="1" dirty="0">
                <a:latin typeface="Arial Black" pitchFamily="34" charset="0"/>
              </a:rPr>
              <a:t>أخرجه أبو داود. قلت: وَأخرَجه البخاري في كتاب ا“يمان من صحيحه بهذا اللفظ، واللّه أعلم .</a:t>
            </a:r>
          </a:p>
          <a:p>
            <a:pPr marL="0" indent="0">
              <a:buNone/>
            </a:pPr>
            <a:r>
              <a:rPr lang="tr-TR" b="1" dirty="0" smtClean="0">
                <a:latin typeface="Arial Black" pitchFamily="34" charset="0"/>
              </a:rPr>
              <a:t>Abdullah </a:t>
            </a:r>
            <a:r>
              <a:rPr lang="tr-TR" b="1" dirty="0" err="1">
                <a:latin typeface="Arial Black" pitchFamily="34" charset="0"/>
              </a:rPr>
              <a:t>İbnu</a:t>
            </a:r>
            <a:r>
              <a:rPr lang="tr-TR" b="1" dirty="0">
                <a:latin typeface="Arial Black" pitchFamily="34" charset="0"/>
              </a:rPr>
              <a:t> </a:t>
            </a:r>
            <a:r>
              <a:rPr lang="tr-TR" b="1" dirty="0" err="1">
                <a:latin typeface="Arial Black" pitchFamily="34" charset="0"/>
              </a:rPr>
              <a:t>Amr</a:t>
            </a:r>
            <a:r>
              <a:rPr lang="tr-TR" b="1" dirty="0">
                <a:latin typeface="Arial Black" pitchFamily="34" charset="0"/>
              </a:rPr>
              <a:t> </a:t>
            </a:r>
            <a:r>
              <a:rPr lang="tr-TR" b="1" dirty="0" err="1">
                <a:latin typeface="Arial Black" pitchFamily="34" charset="0"/>
              </a:rPr>
              <a:t>İbni'l-Âs</a:t>
            </a:r>
            <a:r>
              <a:rPr lang="tr-TR" b="1" dirty="0">
                <a:latin typeface="Arial Black" pitchFamily="34" charset="0"/>
              </a:rPr>
              <a:t> (</a:t>
            </a:r>
            <a:r>
              <a:rPr lang="tr-TR" b="1" dirty="0" err="1">
                <a:latin typeface="Arial Black" pitchFamily="34" charset="0"/>
              </a:rPr>
              <a:t>radıyallâhu</a:t>
            </a:r>
            <a:r>
              <a:rPr lang="tr-TR" b="1" dirty="0">
                <a:latin typeface="Arial Black" pitchFamily="34" charset="0"/>
              </a:rPr>
              <a:t> </a:t>
            </a:r>
            <a:r>
              <a:rPr lang="tr-TR" b="1" dirty="0" err="1">
                <a:latin typeface="Arial Black" pitchFamily="34" charset="0"/>
              </a:rPr>
              <a:t>anhümâ</a:t>
            </a:r>
            <a:r>
              <a:rPr lang="tr-TR" b="1" dirty="0">
                <a:latin typeface="Arial Black" pitchFamily="34" charset="0"/>
              </a:rPr>
              <a:t>) anlatıyor: "</a:t>
            </a:r>
            <a:r>
              <a:rPr lang="tr-TR" b="1" dirty="0" err="1">
                <a:latin typeface="Arial Black" pitchFamily="34" charset="0"/>
              </a:rPr>
              <a:t>Resulullah'a</a:t>
            </a:r>
            <a:r>
              <a:rPr lang="tr-TR" b="1" dirty="0">
                <a:latin typeface="Arial Black" pitchFamily="34" charset="0"/>
              </a:rPr>
              <a:t>: "İslâm'ın hangi ameli daha hayırlı?" diye sorulmuştu</a:t>
            </a:r>
            <a:r>
              <a:rPr lang="tr-TR" b="1" dirty="0" smtClean="0">
                <a:latin typeface="Arial Black" pitchFamily="34" charset="0"/>
              </a:rPr>
              <a:t>.</a:t>
            </a:r>
          </a:p>
          <a:p>
            <a:pPr marL="0" indent="0">
              <a:buNone/>
            </a:pPr>
            <a:r>
              <a:rPr lang="tr-TR" b="1" dirty="0" smtClean="0">
                <a:latin typeface="Arial Black" pitchFamily="34" charset="0"/>
              </a:rPr>
              <a:t>"</a:t>
            </a:r>
            <a:r>
              <a:rPr lang="tr-TR" b="1" dirty="0">
                <a:latin typeface="Arial Black" pitchFamily="34" charset="0"/>
              </a:rPr>
              <a:t>Yemek yedirmen, tanıdığın ve tanımadığın herkese selam vermen" diye cevap verdi."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4707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smtClean="0">
                <a:solidFill>
                  <a:srgbClr val="00B050"/>
                </a:solidFill>
                <a:latin typeface="Arial Black" pitchFamily="34" charset="0"/>
              </a:rPr>
              <a:t>EFENDİMİZ SAV HER GİRİLEN MECLİSE SELAM VERMEYİ EMRETMİŞTİR</a:t>
            </a:r>
          </a:p>
          <a:p>
            <a:r>
              <a:rPr lang="ar-AE" b="1" dirty="0" smtClean="0">
                <a:latin typeface="Arial Black" pitchFamily="34" charset="0"/>
              </a:rPr>
              <a:t>وعن </a:t>
            </a:r>
            <a:r>
              <a:rPr lang="ar-AE" b="1" dirty="0">
                <a:latin typeface="Arial Black" pitchFamily="34" charset="0"/>
              </a:rPr>
              <a:t>كَلَدَة بن الحنْبل قال: </a:t>
            </a:r>
            <a:r>
              <a:rPr lang="ar-AE" b="1" dirty="0" smtClean="0">
                <a:latin typeface="Arial Black" pitchFamily="34" charset="0"/>
              </a:rPr>
              <a:t>بَعَثَنِي </a:t>
            </a:r>
            <a:r>
              <a:rPr lang="ar-AE" b="1" dirty="0">
                <a:latin typeface="Arial Black" pitchFamily="34" charset="0"/>
              </a:rPr>
              <a:t>صَفْوَانُ بْنُ أُمَيَّةَ إلى رَسولِ اللّهِ </a:t>
            </a:r>
            <a:r>
              <a:rPr lang="ar-AE" b="1" dirty="0" smtClean="0">
                <a:latin typeface="Arial Black" pitchFamily="34" charset="0"/>
              </a:rPr>
              <a:t>بِلَبَن </a:t>
            </a:r>
            <a:r>
              <a:rPr lang="ar-AE" b="1" dirty="0">
                <a:latin typeface="Arial Black" pitchFamily="34" charset="0"/>
              </a:rPr>
              <a:t>وَلَبَإِ وَضَغَا بِيسَ، وَالنَّبىُّ </a:t>
            </a:r>
            <a:r>
              <a:rPr lang="ar-AE" b="1" dirty="0" smtClean="0">
                <a:latin typeface="Arial Black" pitchFamily="34" charset="0"/>
              </a:rPr>
              <a:t>بِأعْلى </a:t>
            </a:r>
            <a:r>
              <a:rPr lang="ar-AE" b="1" dirty="0">
                <a:latin typeface="Arial Black" pitchFamily="34" charset="0"/>
              </a:rPr>
              <a:t>مَكَّةَ. قالَ: فَدَخَلْتُ عَلَيْهِ وَلَمْ اسْتَأذِنْ وَلَمْ أُسَلِّمْ. فقَالَ: ارْجِعْ فَقُلْ السََّمُ عَلَيْكُمْ، أأدْخُلُ؟ </a:t>
            </a:r>
            <a:r>
              <a:rPr lang="ar-AE" b="1" dirty="0" smtClean="0">
                <a:latin typeface="Arial Black" pitchFamily="34" charset="0"/>
              </a:rPr>
              <a:t>ففَعَلَ. </a:t>
            </a:r>
            <a:r>
              <a:rPr lang="ar-AE" b="1" dirty="0">
                <a:latin typeface="Arial Black" pitchFamily="34" charset="0"/>
              </a:rPr>
              <a:t>أخرجه أبو داود والترمذي.وعند أبي داود »جَدايةٍ« بدل اللبأ.»الضَّغَابِيسُ« صِغَارُ الْقِثَّاءِ .</a:t>
            </a:r>
          </a:p>
          <a:p>
            <a:r>
              <a:rPr lang="tr-TR" b="1" dirty="0" smtClean="0">
                <a:latin typeface="Arial Black" pitchFamily="34" charset="0"/>
              </a:rPr>
              <a:t>Kelede </a:t>
            </a:r>
            <a:r>
              <a:rPr lang="tr-TR" b="1" dirty="0" err="1">
                <a:latin typeface="Arial Black" pitchFamily="34" charset="0"/>
              </a:rPr>
              <a:t>İbnu</a:t>
            </a:r>
            <a:r>
              <a:rPr lang="tr-TR" b="1" dirty="0">
                <a:latin typeface="Arial Black" pitchFamily="34" charset="0"/>
              </a:rPr>
              <a:t> </a:t>
            </a:r>
            <a:r>
              <a:rPr lang="tr-TR" b="1" dirty="0" err="1">
                <a:latin typeface="Arial Black" pitchFamily="34" charset="0"/>
              </a:rPr>
              <a:t>Hanbel</a:t>
            </a:r>
            <a:r>
              <a:rPr lang="tr-TR" b="1" dirty="0">
                <a:latin typeface="Arial Black" pitchFamily="34" charset="0"/>
              </a:rPr>
              <a:t> </a:t>
            </a:r>
            <a:r>
              <a:rPr lang="tr-TR" b="1" dirty="0" smtClean="0">
                <a:latin typeface="Arial Black" pitchFamily="34" charset="0"/>
              </a:rPr>
              <a:t>(RA) </a:t>
            </a:r>
            <a:r>
              <a:rPr lang="tr-TR" b="1" dirty="0">
                <a:latin typeface="Arial Black" pitchFamily="34" charset="0"/>
              </a:rPr>
              <a:t>anlatıyor: "</a:t>
            </a:r>
            <a:r>
              <a:rPr lang="tr-TR" b="1" dirty="0" err="1">
                <a:latin typeface="Arial Black" pitchFamily="34" charset="0"/>
              </a:rPr>
              <a:t>Safvân</a:t>
            </a:r>
            <a:r>
              <a:rPr lang="tr-TR" b="1" dirty="0">
                <a:latin typeface="Arial Black" pitchFamily="34" charset="0"/>
              </a:rPr>
              <a:t> </a:t>
            </a:r>
            <a:r>
              <a:rPr lang="tr-TR" b="1" dirty="0" err="1">
                <a:latin typeface="Arial Black" pitchFamily="34" charset="0"/>
              </a:rPr>
              <a:t>İbnu</a:t>
            </a:r>
            <a:r>
              <a:rPr lang="tr-TR" b="1" dirty="0">
                <a:latin typeface="Arial Black" pitchFamily="34" charset="0"/>
              </a:rPr>
              <a:t> </a:t>
            </a:r>
            <a:r>
              <a:rPr lang="tr-TR" b="1" dirty="0" err="1">
                <a:latin typeface="Arial Black" pitchFamily="34" charset="0"/>
              </a:rPr>
              <a:t>Ümeyye</a:t>
            </a:r>
            <a:r>
              <a:rPr lang="tr-TR" b="1" dirty="0">
                <a:latin typeface="Arial Black" pitchFamily="34" charset="0"/>
              </a:rPr>
              <a:t> </a:t>
            </a:r>
            <a:r>
              <a:rPr lang="tr-TR" b="1" dirty="0" smtClean="0">
                <a:latin typeface="Arial Black" pitchFamily="34" charset="0"/>
              </a:rPr>
              <a:t>(RA) benimle</a:t>
            </a:r>
            <a:r>
              <a:rPr lang="tr-TR" b="1" dirty="0">
                <a:latin typeface="Arial Black" pitchFamily="34" charset="0"/>
              </a:rPr>
              <a:t>, </a:t>
            </a:r>
            <a:r>
              <a:rPr lang="tr-TR" b="1" dirty="0" err="1">
                <a:latin typeface="Arial Black" pitchFamily="34" charset="0"/>
              </a:rPr>
              <a:t>Resulullah</a:t>
            </a:r>
            <a:r>
              <a:rPr lang="tr-TR" b="1" dirty="0">
                <a:latin typeface="Arial Black" pitchFamily="34" charset="0"/>
              </a:rPr>
              <a:t> </a:t>
            </a:r>
            <a:r>
              <a:rPr lang="tr-TR" b="1" dirty="0" smtClean="0">
                <a:latin typeface="Arial Black" pitchFamily="34" charset="0"/>
              </a:rPr>
              <a:t>(SAV) </a:t>
            </a:r>
            <a:r>
              <a:rPr lang="tr-TR" b="1" dirty="0">
                <a:latin typeface="Arial Black" pitchFamily="34" charset="0"/>
              </a:rPr>
              <a:t>'a süt, ağız ve bir miktar salatalık gönderdi. </a:t>
            </a:r>
            <a:r>
              <a:rPr lang="tr-TR" b="1" dirty="0" err="1">
                <a:latin typeface="Arial Black" pitchFamily="34" charset="0"/>
              </a:rPr>
              <a:t>Aleyhissalâtu</a:t>
            </a:r>
            <a:r>
              <a:rPr lang="tr-TR" b="1" dirty="0">
                <a:latin typeface="Arial Black" pitchFamily="34" charset="0"/>
              </a:rPr>
              <a:t> vesselâm o sırada Mekke'nin yukarısında idi.</a:t>
            </a:r>
          </a:p>
          <a:p>
            <a:r>
              <a:rPr lang="tr-TR" b="1" dirty="0">
                <a:latin typeface="Arial Black" pitchFamily="34" charset="0"/>
              </a:rPr>
              <a:t>İzin istemeden selam vermeden huzuruna girdim. Bana:</a:t>
            </a:r>
          </a:p>
          <a:p>
            <a:r>
              <a:rPr lang="tr-TR" b="1" dirty="0">
                <a:latin typeface="Arial Black" pitchFamily="34" charset="0"/>
              </a:rPr>
              <a:t>"Dön, </a:t>
            </a:r>
            <a:r>
              <a:rPr lang="tr-TR" b="1" dirty="0" err="1">
                <a:latin typeface="Arial Black" pitchFamily="34" charset="0"/>
              </a:rPr>
              <a:t>esselâmu</a:t>
            </a:r>
            <a:r>
              <a:rPr lang="tr-TR" b="1" dirty="0">
                <a:latin typeface="Arial Black" pitchFamily="34" charset="0"/>
              </a:rPr>
              <a:t> </a:t>
            </a:r>
            <a:r>
              <a:rPr lang="tr-TR" b="1" dirty="0" err="1">
                <a:latin typeface="Arial Black" pitchFamily="34" charset="0"/>
              </a:rPr>
              <a:t>aleyküm</a:t>
            </a:r>
            <a:r>
              <a:rPr lang="tr-TR" b="1" dirty="0">
                <a:latin typeface="Arial Black" pitchFamily="34" charset="0"/>
              </a:rPr>
              <a:t>, gireyim mi? de!" buyurdu. Ben de öyle yaptım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93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/>
            <a:r>
              <a:rPr lang="tr-TR" sz="3600" b="1" dirty="0" smtClean="0">
                <a:solidFill>
                  <a:srgbClr val="00B050"/>
                </a:solidFill>
                <a:latin typeface="Arial Black" pitchFamily="34" charset="0"/>
              </a:rPr>
              <a:t>BİSMİLLAHİRRAHMANİRRAHİM</a:t>
            </a:r>
          </a:p>
          <a:p>
            <a:r>
              <a:rPr lang="ar-AE" sz="4000" b="1" dirty="0" smtClean="0">
                <a:latin typeface="Arial Black" pitchFamily="34" charset="0"/>
              </a:rPr>
              <a:t>وَاِذَا </a:t>
            </a:r>
            <a:r>
              <a:rPr lang="ar-AE" sz="4000" b="1" dirty="0">
                <a:latin typeface="Arial Black" pitchFamily="34" charset="0"/>
              </a:rPr>
              <a:t>حُيّٖيتُمْ بِتَحِيَّةٍ فَحَيُّوا بِاَحْسَنَ مِنْهَا اَوْ رُدُّوهَا اِنَّ اللّٰهَ كَانَ عَلٰى كُلِّ شَیْءٍ حَسٖيبًا</a:t>
            </a:r>
          </a:p>
          <a:p>
            <a:endParaRPr lang="ar-AE" sz="4000" b="1" dirty="0">
              <a:latin typeface="Arial Black" pitchFamily="34" charset="0"/>
            </a:endParaRPr>
          </a:p>
          <a:p>
            <a:pPr marL="0" indent="0">
              <a:buNone/>
            </a:pPr>
            <a:r>
              <a:rPr lang="tr-TR" sz="4000" b="1" dirty="0" smtClean="0">
                <a:latin typeface="Arial Black" pitchFamily="34" charset="0"/>
              </a:rPr>
              <a:t>«Size </a:t>
            </a:r>
            <a:r>
              <a:rPr lang="tr-TR" sz="4000" b="1" dirty="0">
                <a:latin typeface="Arial Black" pitchFamily="34" charset="0"/>
              </a:rPr>
              <a:t>bir selâm verildiği zaman, ondan daha güzeliyle veya aynı selâmla karşılık verin. Şüphesiz Allah, her şeyin hesabını gereği gibi yapandır</a:t>
            </a:r>
            <a:r>
              <a:rPr lang="tr-TR" sz="4000" b="1" dirty="0" smtClean="0">
                <a:latin typeface="Arial Black" pitchFamily="34" charset="0"/>
              </a:rPr>
              <a:t>.» </a:t>
            </a:r>
            <a:r>
              <a:rPr lang="tr-TR" dirty="0" smtClean="0"/>
              <a:t>(Nisa suresi 86)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9681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tr-TR" sz="3600" b="1" dirty="0" smtClean="0">
                <a:solidFill>
                  <a:srgbClr val="00B050"/>
                </a:solidFill>
                <a:latin typeface="Arial Black" pitchFamily="34" charset="0"/>
              </a:rPr>
              <a:t>ALLAH BUYURUYOR EVLERE SELAM VEREREK GİEMKLE İLGİLİ ŞÖYLE BUYURUYOR:</a:t>
            </a:r>
          </a:p>
          <a:p>
            <a:r>
              <a:rPr lang="ar-AE" sz="3600" b="1" dirty="0" smtClean="0">
                <a:latin typeface="Arial Black" pitchFamily="34" charset="0"/>
              </a:rPr>
              <a:t>يَا </a:t>
            </a:r>
            <a:r>
              <a:rPr lang="ar-AE" sz="3600" b="1" dirty="0">
                <a:latin typeface="Arial Black" pitchFamily="34" charset="0"/>
              </a:rPr>
              <a:t>اَيُّهَا الَّذٖينَ اٰمَنُوا لَا تَدْخُلُوا بُيُوتًا غَيْرَ بُيُوتِكُمْ حَتّٰى تَسْتَاْنِسُوا وَتُسَلِّمُوا عَلٰى اَهْلِهَا ذٰلِكُمْ خَيْرٌ لَكُمْ لَعَلَّكُمْ تَذَكَّرُونَ</a:t>
            </a:r>
          </a:p>
          <a:p>
            <a:endParaRPr lang="ar-AE" sz="3600" b="1" dirty="0">
              <a:latin typeface="Arial Black" pitchFamily="34" charset="0"/>
            </a:endParaRPr>
          </a:p>
          <a:p>
            <a:pPr marL="0" indent="0">
              <a:buNone/>
            </a:pPr>
            <a:r>
              <a:rPr lang="tr-TR" sz="3600" b="1" dirty="0" smtClean="0">
                <a:latin typeface="Arial Black" pitchFamily="34" charset="0"/>
              </a:rPr>
              <a:t>«Ey </a:t>
            </a:r>
            <a:r>
              <a:rPr lang="tr-TR" sz="3600" b="1" dirty="0">
                <a:latin typeface="Arial Black" pitchFamily="34" charset="0"/>
              </a:rPr>
              <a:t>iman edenler! Kendi evlerinizden başka evlere, geldiğinizi hissettirip (izin alıp) ev sahiplerine selâm vermeden girmeyin. Bu davranış sizin için daha hayırlıdır. Düşünüp anlayasınız diye size böyle öğüt veriliyor</a:t>
            </a:r>
            <a:r>
              <a:rPr lang="tr-TR" sz="3600" b="1" dirty="0" smtClean="0">
                <a:latin typeface="Arial Black" pitchFamily="34" charset="0"/>
              </a:rPr>
              <a:t>.» (Nur suresi 27)</a:t>
            </a:r>
            <a:endParaRPr lang="tr-TR" sz="3600" b="1" dirty="0">
              <a:latin typeface="Arial Black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76927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r>
              <a:rPr lang="tr-TR" sz="3400" dirty="0" smtClean="0">
                <a:solidFill>
                  <a:srgbClr val="00B050"/>
                </a:solidFill>
                <a:latin typeface="Arial Black" pitchFamily="34" charset="0"/>
              </a:rPr>
              <a:t>SELAM VERMENİN ŞEKLİ VE SELAMLAŞMANIN MÜJDESİ</a:t>
            </a:r>
          </a:p>
          <a:p>
            <a:pPr marL="0" indent="0">
              <a:buNone/>
            </a:pPr>
            <a:r>
              <a:rPr lang="tr-TR" sz="3400" dirty="0" smtClean="0">
                <a:latin typeface="Arial Black" pitchFamily="34" charset="0"/>
              </a:rPr>
              <a:t>Nebî </a:t>
            </a:r>
            <a:r>
              <a:rPr lang="tr-TR" sz="3400" dirty="0" err="1">
                <a:latin typeface="Arial Black" pitchFamily="34" charset="0"/>
              </a:rPr>
              <a:t>sallallahu</a:t>
            </a:r>
            <a:r>
              <a:rPr lang="tr-TR" sz="3400" dirty="0">
                <a:latin typeface="Arial Black" pitchFamily="34" charset="0"/>
              </a:rPr>
              <a:t> aleyhi ve </a:t>
            </a:r>
            <a:r>
              <a:rPr lang="tr-TR" sz="3400" dirty="0" err="1">
                <a:latin typeface="Arial Black" pitchFamily="34" charset="0"/>
              </a:rPr>
              <a:t>sellem’e</a:t>
            </a:r>
            <a:r>
              <a:rPr lang="tr-TR" sz="3400" dirty="0">
                <a:latin typeface="Arial Black" pitchFamily="34" charset="0"/>
              </a:rPr>
              <a:t> bir adam geldi ve</a:t>
            </a:r>
            <a:r>
              <a:rPr lang="tr-TR" sz="3400" dirty="0" smtClean="0">
                <a:latin typeface="Arial Black" pitchFamily="34" charset="0"/>
              </a:rPr>
              <a:t>:</a:t>
            </a:r>
            <a:endParaRPr lang="tr-TR" sz="3400" dirty="0">
              <a:latin typeface="Arial Black" pitchFamily="34" charset="0"/>
            </a:endParaRPr>
          </a:p>
          <a:p>
            <a:pPr marL="0" indent="0">
              <a:buNone/>
            </a:pPr>
            <a:r>
              <a:rPr lang="tr-TR" sz="3400" dirty="0">
                <a:latin typeface="Arial Black" pitchFamily="34" charset="0"/>
              </a:rPr>
              <a:t>– es-</a:t>
            </a:r>
            <a:r>
              <a:rPr lang="tr-TR" sz="3400" dirty="0" err="1">
                <a:latin typeface="Arial Black" pitchFamily="34" charset="0"/>
              </a:rPr>
              <a:t>Selâmü</a:t>
            </a:r>
            <a:r>
              <a:rPr lang="tr-TR" sz="3400" dirty="0">
                <a:latin typeface="Arial Black" pitchFamily="34" charset="0"/>
              </a:rPr>
              <a:t> </a:t>
            </a:r>
            <a:r>
              <a:rPr lang="tr-TR" sz="3400" dirty="0" err="1">
                <a:latin typeface="Arial Black" pitchFamily="34" charset="0"/>
              </a:rPr>
              <a:t>aleyküm</a:t>
            </a:r>
            <a:r>
              <a:rPr lang="tr-TR" sz="3400" dirty="0">
                <a:latin typeface="Arial Black" pitchFamily="34" charset="0"/>
              </a:rPr>
              <a:t>, dedi. </a:t>
            </a:r>
            <a:r>
              <a:rPr lang="tr-TR" sz="3400" dirty="0" err="1">
                <a:latin typeface="Arial Black" pitchFamily="34" charset="0"/>
              </a:rPr>
              <a:t>Hz.Peygamber</a:t>
            </a:r>
            <a:r>
              <a:rPr lang="tr-TR" sz="3400" dirty="0">
                <a:latin typeface="Arial Black" pitchFamily="34" charset="0"/>
              </a:rPr>
              <a:t> onun selâmına aynı şekilde karşılık verdikten sonra adam oturdu. </a:t>
            </a:r>
            <a:endParaRPr lang="tr-TR" sz="3400" dirty="0" smtClean="0">
              <a:latin typeface="Arial Black" pitchFamily="34" charset="0"/>
            </a:endParaRPr>
          </a:p>
          <a:p>
            <a:pPr marL="0" indent="0">
              <a:buNone/>
            </a:pPr>
            <a:r>
              <a:rPr lang="tr-TR" sz="3400" dirty="0" smtClean="0">
                <a:latin typeface="Arial Black" pitchFamily="34" charset="0"/>
              </a:rPr>
              <a:t>Nebî </a:t>
            </a:r>
            <a:r>
              <a:rPr lang="tr-TR" sz="3400" dirty="0" err="1">
                <a:latin typeface="Arial Black" pitchFamily="34" charset="0"/>
              </a:rPr>
              <a:t>sallallahu</a:t>
            </a:r>
            <a:r>
              <a:rPr lang="tr-TR" sz="3400" dirty="0">
                <a:latin typeface="Arial Black" pitchFamily="34" charset="0"/>
              </a:rPr>
              <a:t> aleyhi ve </a:t>
            </a:r>
            <a:r>
              <a:rPr lang="tr-TR" sz="3400" dirty="0" err="1">
                <a:latin typeface="Arial Black" pitchFamily="34" charset="0"/>
              </a:rPr>
              <a:t>sellem</a:t>
            </a:r>
            <a:r>
              <a:rPr lang="tr-TR" sz="3400" dirty="0" smtClean="0">
                <a:latin typeface="Arial Black" pitchFamily="34" charset="0"/>
              </a:rPr>
              <a:t>:</a:t>
            </a:r>
            <a:endParaRPr lang="tr-TR" sz="3400" dirty="0">
              <a:latin typeface="Arial Black" pitchFamily="34" charset="0"/>
            </a:endParaRPr>
          </a:p>
          <a:p>
            <a:pPr marL="0" indent="0">
              <a:buNone/>
            </a:pPr>
            <a:r>
              <a:rPr lang="tr-TR" sz="3400" dirty="0">
                <a:latin typeface="Arial Black" pitchFamily="34" charset="0"/>
              </a:rPr>
              <a:t>– “On sevap kazandı” buyurdu. </a:t>
            </a:r>
            <a:endParaRPr lang="tr-TR" sz="3400" dirty="0" smtClean="0">
              <a:latin typeface="Arial Black" pitchFamily="34" charset="0"/>
            </a:endParaRPr>
          </a:p>
          <a:p>
            <a:pPr marL="0" indent="0">
              <a:buNone/>
            </a:pPr>
            <a:r>
              <a:rPr lang="tr-TR" sz="3400" dirty="0" smtClean="0">
                <a:latin typeface="Arial Black" pitchFamily="34" charset="0"/>
              </a:rPr>
              <a:t>Sonra </a:t>
            </a:r>
            <a:r>
              <a:rPr lang="tr-TR" sz="3400" dirty="0">
                <a:latin typeface="Arial Black" pitchFamily="34" charset="0"/>
              </a:rPr>
              <a:t>bir başka adam geldi, o da:</a:t>
            </a:r>
          </a:p>
          <a:p>
            <a:pPr marL="0" indent="0">
              <a:buNone/>
            </a:pPr>
            <a:r>
              <a:rPr lang="tr-TR" sz="3400" dirty="0" smtClean="0">
                <a:latin typeface="Arial Black" pitchFamily="34" charset="0"/>
              </a:rPr>
              <a:t>– </a:t>
            </a:r>
            <a:r>
              <a:rPr lang="tr-TR" sz="3400" dirty="0">
                <a:latin typeface="Arial Black" pitchFamily="34" charset="0"/>
              </a:rPr>
              <a:t>es-</a:t>
            </a:r>
            <a:r>
              <a:rPr lang="tr-TR" sz="3400" dirty="0" err="1">
                <a:latin typeface="Arial Black" pitchFamily="34" charset="0"/>
              </a:rPr>
              <a:t>Selâmü</a:t>
            </a:r>
            <a:r>
              <a:rPr lang="tr-TR" sz="3400" dirty="0">
                <a:latin typeface="Arial Black" pitchFamily="34" charset="0"/>
              </a:rPr>
              <a:t> </a:t>
            </a:r>
            <a:r>
              <a:rPr lang="tr-TR" sz="3400" dirty="0" err="1">
                <a:latin typeface="Arial Black" pitchFamily="34" charset="0"/>
              </a:rPr>
              <a:t>aleyküm</a:t>
            </a:r>
            <a:r>
              <a:rPr lang="tr-TR" sz="3400" dirty="0">
                <a:latin typeface="Arial Black" pitchFamily="34" charset="0"/>
              </a:rPr>
              <a:t> ve </a:t>
            </a:r>
            <a:r>
              <a:rPr lang="tr-TR" sz="3400" dirty="0" err="1">
                <a:latin typeface="Arial Black" pitchFamily="34" charset="0"/>
              </a:rPr>
              <a:t>rahmetullah</a:t>
            </a:r>
            <a:r>
              <a:rPr lang="tr-TR" sz="3400" dirty="0">
                <a:latin typeface="Arial Black" pitchFamily="34" charset="0"/>
              </a:rPr>
              <a:t>, dedi. Peygamberimiz ona da verdiği selâmın aynıyla </a:t>
            </a:r>
            <a:r>
              <a:rPr lang="tr-TR" sz="3400" dirty="0" err="1">
                <a:latin typeface="Arial Black" pitchFamily="34" charset="0"/>
              </a:rPr>
              <a:t>mukâbelede</a:t>
            </a:r>
            <a:r>
              <a:rPr lang="tr-TR" sz="3400" dirty="0">
                <a:latin typeface="Arial Black" pitchFamily="34" charset="0"/>
              </a:rPr>
              <a:t> bulundu. O kişi de yerine oturdu. </a:t>
            </a:r>
            <a:endParaRPr lang="tr-TR" sz="3400" dirty="0" smtClean="0">
              <a:latin typeface="Arial Black" pitchFamily="34" charset="0"/>
            </a:endParaRPr>
          </a:p>
          <a:p>
            <a:pPr marL="0" indent="0">
              <a:buNone/>
            </a:pPr>
            <a:r>
              <a:rPr lang="tr-TR" sz="3400" dirty="0" err="1" smtClean="0">
                <a:latin typeface="Arial Black" pitchFamily="34" charset="0"/>
              </a:rPr>
              <a:t>Hz.Peygamber</a:t>
            </a:r>
            <a:r>
              <a:rPr lang="tr-TR" sz="3400" dirty="0" smtClean="0">
                <a:latin typeface="Arial Black" pitchFamily="34" charset="0"/>
              </a:rPr>
              <a:t>:</a:t>
            </a:r>
            <a:endParaRPr lang="tr-TR" sz="3400" dirty="0">
              <a:latin typeface="Arial Black" pitchFamily="34" charset="0"/>
            </a:endParaRPr>
          </a:p>
          <a:p>
            <a:pPr marL="0" indent="0">
              <a:buNone/>
            </a:pPr>
            <a:r>
              <a:rPr lang="tr-TR" sz="3400" dirty="0">
                <a:latin typeface="Arial Black" pitchFamily="34" charset="0"/>
              </a:rPr>
              <a:t>– “Yirmi sevap kazandı”  buyurdu. Daha sonra bir başka adam geldi ve</a:t>
            </a:r>
            <a:r>
              <a:rPr lang="tr-TR" sz="3400" dirty="0" smtClean="0">
                <a:latin typeface="Arial Black" pitchFamily="34" charset="0"/>
              </a:rPr>
              <a:t>:</a:t>
            </a:r>
            <a:endParaRPr lang="tr-TR" sz="3400" dirty="0">
              <a:latin typeface="Arial Black" pitchFamily="34" charset="0"/>
            </a:endParaRPr>
          </a:p>
          <a:p>
            <a:pPr marL="0" indent="0">
              <a:buNone/>
            </a:pPr>
            <a:r>
              <a:rPr lang="tr-TR" sz="3400" dirty="0">
                <a:latin typeface="Arial Black" pitchFamily="34" charset="0"/>
              </a:rPr>
              <a:t>– es-</a:t>
            </a:r>
            <a:r>
              <a:rPr lang="tr-TR" sz="3400" dirty="0" err="1">
                <a:latin typeface="Arial Black" pitchFamily="34" charset="0"/>
              </a:rPr>
              <a:t>Selâmü</a:t>
            </a:r>
            <a:r>
              <a:rPr lang="tr-TR" sz="3400" dirty="0">
                <a:latin typeface="Arial Black" pitchFamily="34" charset="0"/>
              </a:rPr>
              <a:t> </a:t>
            </a:r>
            <a:r>
              <a:rPr lang="tr-TR" sz="3400" dirty="0" err="1">
                <a:latin typeface="Arial Black" pitchFamily="34" charset="0"/>
              </a:rPr>
              <a:t>aleyküm</a:t>
            </a:r>
            <a:r>
              <a:rPr lang="tr-TR" sz="3400" dirty="0">
                <a:latin typeface="Arial Black" pitchFamily="34" charset="0"/>
              </a:rPr>
              <a:t> ve </a:t>
            </a:r>
            <a:r>
              <a:rPr lang="tr-TR" sz="3400" dirty="0" err="1">
                <a:latin typeface="Arial Black" pitchFamily="34" charset="0"/>
              </a:rPr>
              <a:t>rahmetullahi</a:t>
            </a:r>
            <a:r>
              <a:rPr lang="tr-TR" sz="3400" dirty="0">
                <a:latin typeface="Arial Black" pitchFamily="34" charset="0"/>
              </a:rPr>
              <a:t> ve </a:t>
            </a:r>
            <a:r>
              <a:rPr lang="tr-TR" sz="3400" dirty="0" err="1">
                <a:latin typeface="Arial Black" pitchFamily="34" charset="0"/>
              </a:rPr>
              <a:t>berekâtüh</a:t>
            </a:r>
            <a:r>
              <a:rPr lang="tr-TR" sz="3400" dirty="0">
                <a:latin typeface="Arial Black" pitchFamily="34" charset="0"/>
              </a:rPr>
              <a:t>, dedi. </a:t>
            </a:r>
            <a:r>
              <a:rPr lang="tr-TR" sz="3400" dirty="0" err="1">
                <a:latin typeface="Arial Black" pitchFamily="34" charset="0"/>
              </a:rPr>
              <a:t>Hz.Peygamber</a:t>
            </a:r>
            <a:r>
              <a:rPr lang="tr-TR" sz="3400" dirty="0">
                <a:latin typeface="Arial Black" pitchFamily="34" charset="0"/>
              </a:rPr>
              <a:t> o kişiye de selâmının aynıyla karşılık verdi. O kişi de yerine oturdu. Efendimiz</a:t>
            </a:r>
            <a:r>
              <a:rPr lang="tr-TR" sz="3400" dirty="0" smtClean="0">
                <a:latin typeface="Arial Black" pitchFamily="34" charset="0"/>
              </a:rPr>
              <a:t>:</a:t>
            </a:r>
            <a:endParaRPr lang="tr-TR" sz="3400" dirty="0">
              <a:latin typeface="Arial Black" pitchFamily="34" charset="0"/>
            </a:endParaRPr>
          </a:p>
          <a:p>
            <a:pPr marL="0" indent="0">
              <a:buNone/>
            </a:pPr>
            <a:r>
              <a:rPr lang="tr-TR" sz="3400" dirty="0">
                <a:latin typeface="Arial Black" pitchFamily="34" charset="0"/>
              </a:rPr>
              <a:t>– “Otuz sevap kazandı”  </a:t>
            </a:r>
            <a:r>
              <a:rPr lang="tr-TR" sz="3400" dirty="0" smtClean="0">
                <a:latin typeface="Arial Black" pitchFamily="34" charset="0"/>
              </a:rPr>
              <a:t>buyurdular. (</a:t>
            </a:r>
            <a:r>
              <a:rPr lang="tr-TR" sz="3400" dirty="0" err="1" smtClean="0">
                <a:latin typeface="Arial Black" pitchFamily="34" charset="0"/>
              </a:rPr>
              <a:t>Riyazussalihin</a:t>
            </a:r>
            <a:r>
              <a:rPr lang="tr-TR" sz="3400" dirty="0" smtClean="0">
                <a:latin typeface="Arial Black" pitchFamily="34" charset="0"/>
              </a:rPr>
              <a:t> 852)</a:t>
            </a:r>
            <a:endParaRPr lang="tr-TR" sz="3400" dirty="0">
              <a:latin typeface="Arial Black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1914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58608"/>
          </a:xfrm>
        </p:spPr>
        <p:txBody>
          <a:bodyPr>
            <a:normAutofit lnSpcReduction="10000"/>
          </a:bodyPr>
          <a:lstStyle/>
          <a:p>
            <a:pPr algn="ctr"/>
            <a:r>
              <a:rPr lang="tr-TR" dirty="0" smtClean="0">
                <a:solidFill>
                  <a:srgbClr val="00B050"/>
                </a:solidFill>
                <a:latin typeface="Arial Black" pitchFamily="34" charset="0"/>
              </a:rPr>
              <a:t>SOHBETİMİZİ ÖZETLERSEK</a:t>
            </a:r>
          </a:p>
          <a:p>
            <a:r>
              <a:rPr lang="tr-TR" dirty="0" smtClean="0">
                <a:latin typeface="Arial Black" pitchFamily="34" charset="0"/>
              </a:rPr>
              <a:t>1) SELAM VERMEK SÜNNET ALMAK FARZDIR</a:t>
            </a:r>
          </a:p>
          <a:p>
            <a:r>
              <a:rPr lang="tr-TR" dirty="0" smtClean="0">
                <a:latin typeface="Arial Black" pitchFamily="34" charset="0"/>
              </a:rPr>
              <a:t>2) SELAM VERMEK MÜSLÜMAN KARDEŞLERİN BİR BİRLERİNE GÖREVİDİR</a:t>
            </a:r>
          </a:p>
          <a:p>
            <a:r>
              <a:rPr lang="tr-TR" dirty="0" smtClean="0">
                <a:latin typeface="Arial Black" pitchFamily="34" charset="0"/>
              </a:rPr>
              <a:t>3) SELAM TOPLUMSAL KAYNAŞMAYI VE KARDEŞÇE YAŞAMA BİLİNCİ OLUŞTURUR.</a:t>
            </a:r>
          </a:p>
          <a:p>
            <a:r>
              <a:rPr lang="tr-TR" dirty="0" smtClean="0">
                <a:latin typeface="Arial Black" pitchFamily="34" charset="0"/>
              </a:rPr>
              <a:t>4) AİLEDE SELAMLAŞMA ÜLFET VE MUHABBETİ ARTIRIR.</a:t>
            </a:r>
          </a:p>
          <a:p>
            <a:r>
              <a:rPr lang="tr-TR" dirty="0" smtClean="0">
                <a:latin typeface="Arial Black" pitchFamily="34" charset="0"/>
              </a:rPr>
              <a:t>5) SELAM İSLAM DIŞI DİNLERE BENZEMEME VE MÜSLÜMAN OLMA ŞİARIDIR.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27016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tr-TR" dirty="0">
                <a:latin typeface="Arial Black" pitchFamily="34" charset="0"/>
              </a:rPr>
              <a:t>6) SELAMLAŞMAK İNSANA SEVAP KAZANDIRIR VE KİŞLERİN DEĞER VE FAİLETLERİNİ ARTIRIR.</a:t>
            </a:r>
          </a:p>
          <a:p>
            <a:r>
              <a:rPr lang="tr-TR" dirty="0">
                <a:latin typeface="Arial Black" pitchFamily="34" charset="0"/>
              </a:rPr>
              <a:t>7)SELAMLAŞMA ALEL ADE OLMAZ SELAMIN BİR ADABI VARDIR VE O ADABA GÖRE SELAM VERİLMESİ GEREKLİDİR.</a:t>
            </a:r>
          </a:p>
          <a:p>
            <a:r>
              <a:rPr lang="tr-TR" dirty="0">
                <a:latin typeface="Arial Black" pitchFamily="34" charset="0"/>
              </a:rPr>
              <a:t>8) İLK İNSAN İLK PEYGAMBER ADAM AS İLK ÖĞRETİLEN AMELLERDEN BİRİSİDİR.</a:t>
            </a:r>
          </a:p>
          <a:p>
            <a:r>
              <a:rPr lang="tr-TR" dirty="0">
                <a:latin typeface="Arial Black" pitchFamily="34" charset="0"/>
              </a:rPr>
              <a:t>10) SELAMLAŞMAK GÜLER YÜZLE OLMALIDIR Kİ SADAKA YERİNE GEÇSİN.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5822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latin typeface="Arial Black" pitchFamily="34" charset="0"/>
              </a:rPr>
              <a:t>DUAMIZ;</a:t>
            </a:r>
          </a:p>
          <a:p>
            <a:r>
              <a:rPr lang="tr-TR" b="1" dirty="0" smtClean="0">
                <a:latin typeface="Arial Black" pitchFamily="34" charset="0"/>
              </a:rPr>
              <a:t>DÜNYADA BİZE SELAMI ÖĞRETTİĞİN GİBİ CENNETTEDE SELAMLAŞMAYI BİZLERE NASİP EYLE ALLAHIM</a:t>
            </a:r>
          </a:p>
          <a:p>
            <a:r>
              <a:rPr lang="tr-TR" b="1" dirty="0" smtClean="0">
                <a:latin typeface="Arial Black" pitchFamily="34" charset="0"/>
              </a:rPr>
              <a:t>SEN BİZİ SELAMET YURDUNA ÇAĞIRIYORSUN, ÇAĞRINA KULAK VERMEYİ İHSAN EYLE ALLAHIM</a:t>
            </a:r>
          </a:p>
          <a:p>
            <a:r>
              <a:rPr lang="tr-TR" b="1" dirty="0" smtClean="0">
                <a:latin typeface="Arial Black" pitchFamily="34" charset="0"/>
              </a:rPr>
              <a:t>SELAMLA DİRİLMEYİ SELAMLA MUHABETİMİZİ ARTIRMAYI SELAMLAŞARAK ÇOŞMAYI BİZLERE İHSAN EYLE ALLAHIM</a:t>
            </a:r>
          </a:p>
          <a:p>
            <a:r>
              <a:rPr lang="tr-TR" b="1" dirty="0" smtClean="0">
                <a:latin typeface="Arial Black" pitchFamily="34" charset="0"/>
              </a:rPr>
              <a:t>ES SELAM İSMİ ŞERİFİNLE BİZLERİ DÜNYA VE AHİRET SELAMETİNE ULAŞTIR ALLAHIM</a:t>
            </a:r>
          </a:p>
        </p:txBody>
      </p:sp>
    </p:spTree>
    <p:extLst>
      <p:ext uri="{BB962C8B-B14F-4D97-AF65-F5344CB8AC3E}">
        <p14:creationId xmlns:p14="http://schemas.microsoft.com/office/powerpoint/2010/main" val="1854974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tr-TR" sz="4400" dirty="0" smtClean="0">
                <a:solidFill>
                  <a:srgbClr val="00B050"/>
                </a:solidFill>
                <a:latin typeface="Arial Black" pitchFamily="34" charset="0"/>
              </a:rPr>
              <a:t>SELAM NEDİR</a:t>
            </a:r>
            <a:r>
              <a:rPr lang="tr-TR" sz="4400" dirty="0">
                <a:solidFill>
                  <a:srgbClr val="00B050"/>
                </a:solidFill>
                <a:latin typeface="Arial Black" pitchFamily="34" charset="0"/>
              </a:rPr>
              <a:t>? </a:t>
            </a:r>
            <a:endParaRPr lang="tr-TR" sz="44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r>
              <a:rPr lang="tr-TR" dirty="0" smtClean="0">
                <a:solidFill>
                  <a:srgbClr val="00B050"/>
                </a:solidFill>
                <a:latin typeface="Arial Black" pitchFamily="34" charset="0"/>
              </a:rPr>
              <a:t>SELAM: Bir </a:t>
            </a:r>
            <a:r>
              <a:rPr lang="tr-TR" dirty="0">
                <a:solidFill>
                  <a:srgbClr val="00B050"/>
                </a:solidFill>
                <a:latin typeface="Arial Black" pitchFamily="34" charset="0"/>
              </a:rPr>
              <a:t>işten kurtulmak, ayıp, </a:t>
            </a:r>
            <a:r>
              <a:rPr lang="tr-TR" dirty="0" smtClean="0">
                <a:solidFill>
                  <a:srgbClr val="00B050"/>
                </a:solidFill>
                <a:latin typeface="Arial Black" pitchFamily="34" charset="0"/>
              </a:rPr>
              <a:t>afet</a:t>
            </a:r>
            <a:r>
              <a:rPr lang="tr-TR" dirty="0">
                <a:solidFill>
                  <a:srgbClr val="00B050"/>
                </a:solidFill>
                <a:latin typeface="Arial Black" pitchFamily="34" charset="0"/>
              </a:rPr>
              <a:t>, noksanlık, acizlik, hastalık vb. şeylerden beri olmak anlamındaki "s-l-m" kökünden </a:t>
            </a:r>
            <a:r>
              <a:rPr lang="tr-TR" dirty="0" smtClean="0">
                <a:solidFill>
                  <a:srgbClr val="00B050"/>
                </a:solidFill>
                <a:latin typeface="Arial Black" pitchFamily="34" charset="0"/>
              </a:rPr>
              <a:t>türer.</a:t>
            </a:r>
            <a:endParaRPr lang="tr-TR" dirty="0" smtClean="0">
              <a:solidFill>
                <a:srgbClr val="00B050"/>
              </a:solidFill>
              <a:latin typeface="Arial Black" pitchFamily="34" charset="0"/>
            </a:endParaRPr>
          </a:p>
          <a:p>
            <a:r>
              <a:rPr lang="tr-TR" dirty="0" smtClean="0">
                <a:latin typeface="Arial Black" pitchFamily="34" charset="0"/>
              </a:rPr>
              <a:t>Müminlerin </a:t>
            </a:r>
            <a:r>
              <a:rPr lang="tr-TR" dirty="0">
                <a:latin typeface="Arial Black" pitchFamily="34" charset="0"/>
              </a:rPr>
              <a:t>birbirleri ile karşılaştıklarında, "es-</a:t>
            </a:r>
            <a:r>
              <a:rPr lang="tr-TR" dirty="0" err="1">
                <a:latin typeface="Arial Black" pitchFamily="34" charset="0"/>
              </a:rPr>
              <a:t>selâmü</a:t>
            </a:r>
            <a:r>
              <a:rPr lang="tr-TR" dirty="0">
                <a:latin typeface="Arial Black" pitchFamily="34" charset="0"/>
              </a:rPr>
              <a:t> </a:t>
            </a:r>
            <a:r>
              <a:rPr lang="tr-TR" dirty="0" err="1">
                <a:latin typeface="Arial Black" pitchFamily="34" charset="0"/>
              </a:rPr>
              <a:t>aleyküm</a:t>
            </a:r>
            <a:r>
              <a:rPr lang="tr-TR" dirty="0">
                <a:latin typeface="Arial Black" pitchFamily="34" charset="0"/>
              </a:rPr>
              <a:t>" ve "</a:t>
            </a:r>
            <a:r>
              <a:rPr lang="tr-TR" dirty="0" err="1">
                <a:latin typeface="Arial Black" pitchFamily="34" charset="0"/>
              </a:rPr>
              <a:t>selâmun</a:t>
            </a:r>
            <a:r>
              <a:rPr lang="tr-TR" dirty="0">
                <a:latin typeface="Arial Black" pitchFamily="34" charset="0"/>
              </a:rPr>
              <a:t> </a:t>
            </a:r>
            <a:r>
              <a:rPr lang="tr-TR" dirty="0" err="1">
                <a:latin typeface="Arial Black" pitchFamily="34" charset="0"/>
              </a:rPr>
              <a:t>aleyküm</a:t>
            </a:r>
            <a:r>
              <a:rPr lang="tr-TR" dirty="0">
                <a:latin typeface="Arial Black" pitchFamily="34" charset="0"/>
              </a:rPr>
              <a:t>" cümleleriyle birbirlerine dua etmelerine denir. Bu kullanımda selâmın anlamı, "Allah seni esenliğe kavuştursun" demektir. </a:t>
            </a:r>
            <a:endParaRPr lang="tr-TR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907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rgbClr val="00B050"/>
                </a:solidFill>
                <a:latin typeface="Arial Black" pitchFamily="34" charset="0"/>
              </a:rPr>
              <a:t>ES SELAM: ALLAHIN ESMASINDAN BİR İSİMDİR</a:t>
            </a:r>
          </a:p>
          <a:p>
            <a:r>
              <a:rPr lang="tr-TR" dirty="0" smtClean="0">
                <a:latin typeface="Arial Black" pitchFamily="34" charset="0"/>
              </a:rPr>
              <a:t>Allah'ın </a:t>
            </a:r>
            <a:r>
              <a:rPr lang="tr-TR" dirty="0">
                <a:latin typeface="Arial Black" pitchFamily="34" charset="0"/>
              </a:rPr>
              <a:t>sıfatı olarak, insanlara </a:t>
            </a:r>
            <a:r>
              <a:rPr lang="tr-TR" dirty="0" err="1">
                <a:latin typeface="Arial Black" pitchFamily="34" charset="0"/>
              </a:rPr>
              <a:t>ârız</a:t>
            </a:r>
            <a:r>
              <a:rPr lang="tr-TR" dirty="0">
                <a:latin typeface="Arial Black" pitchFamily="34" charset="0"/>
              </a:rPr>
              <a:t> olan ayıp, kusur, eksiklik, </a:t>
            </a:r>
            <a:r>
              <a:rPr lang="tr-TR" dirty="0" err="1">
                <a:latin typeface="Arial Black" pitchFamily="34" charset="0"/>
              </a:rPr>
              <a:t>âfet</a:t>
            </a:r>
            <a:r>
              <a:rPr lang="tr-TR" dirty="0">
                <a:latin typeface="Arial Black" pitchFamily="34" charset="0"/>
              </a:rPr>
              <a:t>, hastalık, acizlik, ölüm vb. şeylerden berî olan; yaratıklarını </a:t>
            </a:r>
            <a:r>
              <a:rPr lang="tr-TR" dirty="0" err="1">
                <a:latin typeface="Arial Black" pitchFamily="34" charset="0"/>
              </a:rPr>
              <a:t>âfet</a:t>
            </a:r>
            <a:r>
              <a:rPr lang="tr-TR" dirty="0">
                <a:latin typeface="Arial Black" pitchFamily="34" charset="0"/>
              </a:rPr>
              <a:t> ve belalardan kurtaran, zulmetmeyen, güven arayanları güvene erdiren demektir. Allah'ın sıfatı olarak </a:t>
            </a:r>
            <a:r>
              <a:rPr lang="tr-TR" dirty="0" err="1">
                <a:latin typeface="Arial Black" pitchFamily="34" charset="0"/>
              </a:rPr>
              <a:t>Kur'ân'da</a:t>
            </a:r>
            <a:r>
              <a:rPr lang="tr-TR" dirty="0">
                <a:latin typeface="Arial Black" pitchFamily="34" charset="0"/>
              </a:rPr>
              <a:t> sadece, "O... selâmdır, mümindir, </a:t>
            </a:r>
            <a:r>
              <a:rPr lang="tr-TR" dirty="0" err="1">
                <a:latin typeface="Arial Black" pitchFamily="34" charset="0"/>
              </a:rPr>
              <a:t>müheymindir</a:t>
            </a:r>
            <a:r>
              <a:rPr lang="tr-TR" dirty="0">
                <a:latin typeface="Arial Black" pitchFamily="34" charset="0"/>
              </a:rPr>
              <a:t>..." (</a:t>
            </a:r>
            <a:r>
              <a:rPr lang="tr-TR" dirty="0" err="1">
                <a:latin typeface="Arial Black" pitchFamily="34" charset="0"/>
              </a:rPr>
              <a:t>Haşr</a:t>
            </a:r>
            <a:r>
              <a:rPr lang="tr-TR" dirty="0">
                <a:latin typeface="Arial Black" pitchFamily="34" charset="0"/>
              </a:rPr>
              <a:t>, 59/23) </a:t>
            </a:r>
            <a:r>
              <a:rPr lang="tr-TR" dirty="0" err="1">
                <a:latin typeface="Arial Black" pitchFamily="34" charset="0"/>
              </a:rPr>
              <a:t>âyetinde</a:t>
            </a:r>
            <a:r>
              <a:rPr lang="tr-TR" dirty="0">
                <a:latin typeface="Arial Black" pitchFamily="34" charset="0"/>
              </a:rPr>
              <a:t> geçmiştir. "Onunla (kitapla) rızasının peşinden gidenleri selâm yollarına iletir..." (</a:t>
            </a:r>
            <a:r>
              <a:rPr lang="tr-TR" dirty="0" err="1">
                <a:latin typeface="Arial Black" pitchFamily="34" charset="0"/>
              </a:rPr>
              <a:t>Mâide</a:t>
            </a:r>
            <a:r>
              <a:rPr lang="tr-TR" dirty="0">
                <a:latin typeface="Arial Black" pitchFamily="34" charset="0"/>
              </a:rPr>
              <a:t>, 5/16), </a:t>
            </a:r>
          </a:p>
        </p:txBody>
      </p:sp>
    </p:spTree>
    <p:extLst>
      <p:ext uri="{BB962C8B-B14F-4D97-AF65-F5344CB8AC3E}">
        <p14:creationId xmlns:p14="http://schemas.microsoft.com/office/powerpoint/2010/main" val="887939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tr-TR" u="sng" dirty="0" smtClean="0">
                <a:solidFill>
                  <a:srgbClr val="00B050"/>
                </a:solidFill>
                <a:latin typeface="Arial Black" pitchFamily="34" charset="0"/>
              </a:rPr>
              <a:t>HZ PEYGAMBER EFENDİMİZ SAV HADİSLERİNDE ALLAH TARAFINDAN SELAM HZ ADEME ÖĞRETİLDİĞİNİ BİZLERE ŞÖYLE BUYURMUŞTUR:</a:t>
            </a:r>
          </a:p>
          <a:p>
            <a:pPr marL="0" indent="0">
              <a:buNone/>
            </a:pPr>
            <a:r>
              <a:rPr lang="tr-TR" dirty="0" smtClean="0">
                <a:latin typeface="Arial Black" pitchFamily="34" charset="0"/>
              </a:rPr>
              <a:t>“</a:t>
            </a:r>
            <a:r>
              <a:rPr lang="tr-TR" dirty="0">
                <a:latin typeface="Arial Black" pitchFamily="34" charset="0"/>
              </a:rPr>
              <a:t>Allah Teâlâ Âdem </a:t>
            </a:r>
            <a:r>
              <a:rPr lang="tr-TR" dirty="0" smtClean="0">
                <a:latin typeface="Arial Black" pitchFamily="34" charset="0"/>
              </a:rPr>
              <a:t>AS yaratınca </a:t>
            </a:r>
            <a:r>
              <a:rPr lang="tr-TR" dirty="0">
                <a:latin typeface="Arial Black" pitchFamily="34" charset="0"/>
              </a:rPr>
              <a:t>ona: </a:t>
            </a:r>
          </a:p>
          <a:p>
            <a:pPr marL="0" indent="0">
              <a:buNone/>
            </a:pPr>
            <a:r>
              <a:rPr lang="tr-TR" dirty="0">
                <a:latin typeface="Arial Black" pitchFamily="34" charset="0"/>
              </a:rPr>
              <a:t>– Git şu oturmakta olan meleklere selâm ver ve senin selâmına nasıl karşılık vereceklerini de güzelce dinle; çünkü senin ve senin çocuklarının selâmı o olacaktır, buyurdu. </a:t>
            </a:r>
            <a:endParaRPr lang="tr-TR" dirty="0" smtClean="0">
              <a:latin typeface="Arial Black" pitchFamily="34" charset="0"/>
            </a:endParaRPr>
          </a:p>
          <a:p>
            <a:pPr marL="0" indent="0">
              <a:buNone/>
            </a:pPr>
            <a:r>
              <a:rPr lang="tr-TR" dirty="0" smtClean="0">
                <a:latin typeface="Arial Black" pitchFamily="34" charset="0"/>
              </a:rPr>
              <a:t>Âdem AS </a:t>
            </a:r>
            <a:r>
              <a:rPr lang="tr-TR" dirty="0">
                <a:latin typeface="Arial Black" pitchFamily="34" charset="0"/>
              </a:rPr>
              <a:t>meleklere:</a:t>
            </a:r>
          </a:p>
          <a:p>
            <a:pPr marL="0" indent="0">
              <a:buNone/>
            </a:pPr>
            <a:r>
              <a:rPr lang="tr-TR" dirty="0" smtClean="0">
                <a:latin typeface="Arial Black" pitchFamily="34" charset="0"/>
              </a:rPr>
              <a:t>– </a:t>
            </a:r>
            <a:r>
              <a:rPr lang="tr-TR" dirty="0">
                <a:latin typeface="Arial Black" pitchFamily="34" charset="0"/>
              </a:rPr>
              <a:t>es-</a:t>
            </a:r>
            <a:r>
              <a:rPr lang="tr-TR" dirty="0" err="1">
                <a:latin typeface="Arial Black" pitchFamily="34" charset="0"/>
              </a:rPr>
              <a:t>Selâmü</a:t>
            </a:r>
            <a:r>
              <a:rPr lang="tr-TR" dirty="0">
                <a:latin typeface="Arial Black" pitchFamily="34" charset="0"/>
              </a:rPr>
              <a:t> </a:t>
            </a:r>
            <a:r>
              <a:rPr lang="tr-TR" dirty="0" err="1">
                <a:latin typeface="Arial Black" pitchFamily="34" charset="0"/>
              </a:rPr>
              <a:t>aleyküm</a:t>
            </a:r>
            <a:r>
              <a:rPr lang="tr-TR" dirty="0">
                <a:latin typeface="Arial Black" pitchFamily="34" charset="0"/>
              </a:rPr>
              <a:t>, dedi. </a:t>
            </a:r>
            <a:endParaRPr lang="tr-TR" dirty="0" smtClean="0">
              <a:latin typeface="Arial Black" pitchFamily="34" charset="0"/>
            </a:endParaRPr>
          </a:p>
          <a:p>
            <a:pPr marL="0" indent="0">
              <a:buNone/>
            </a:pPr>
            <a:r>
              <a:rPr lang="tr-TR" dirty="0" smtClean="0">
                <a:latin typeface="Arial Black" pitchFamily="34" charset="0"/>
              </a:rPr>
              <a:t>Melekler:</a:t>
            </a:r>
            <a:endParaRPr lang="tr-TR" dirty="0">
              <a:latin typeface="Arial Black" pitchFamily="34" charset="0"/>
            </a:endParaRPr>
          </a:p>
          <a:p>
            <a:pPr marL="0" indent="0">
              <a:buNone/>
            </a:pPr>
            <a:r>
              <a:rPr lang="tr-TR" dirty="0">
                <a:latin typeface="Arial Black" pitchFamily="34" charset="0"/>
              </a:rPr>
              <a:t>– es-</a:t>
            </a:r>
            <a:r>
              <a:rPr lang="tr-TR" dirty="0" err="1">
                <a:latin typeface="Arial Black" pitchFamily="34" charset="0"/>
              </a:rPr>
              <a:t>Selâmü</a:t>
            </a:r>
            <a:r>
              <a:rPr lang="tr-TR" dirty="0">
                <a:latin typeface="Arial Black" pitchFamily="34" charset="0"/>
              </a:rPr>
              <a:t> </a:t>
            </a:r>
            <a:r>
              <a:rPr lang="tr-TR" dirty="0" err="1">
                <a:latin typeface="Arial Black" pitchFamily="34" charset="0"/>
              </a:rPr>
              <a:t>aleyke</a:t>
            </a:r>
            <a:r>
              <a:rPr lang="tr-TR" dirty="0">
                <a:latin typeface="Arial Black" pitchFamily="34" charset="0"/>
              </a:rPr>
              <a:t> ve </a:t>
            </a:r>
            <a:r>
              <a:rPr lang="tr-TR" dirty="0" err="1">
                <a:latin typeface="Arial Black" pitchFamily="34" charset="0"/>
              </a:rPr>
              <a:t>rahmetullâh</a:t>
            </a:r>
            <a:r>
              <a:rPr lang="tr-TR" dirty="0">
                <a:latin typeface="Arial Black" pitchFamily="34" charset="0"/>
              </a:rPr>
              <a:t>, karşılığını verdiler. Onun selâmına “ve </a:t>
            </a:r>
            <a:r>
              <a:rPr lang="tr-TR" dirty="0" err="1">
                <a:latin typeface="Arial Black" pitchFamily="34" charset="0"/>
              </a:rPr>
              <a:t>rahmetu’l-lâh”ı</a:t>
            </a:r>
            <a:r>
              <a:rPr lang="tr-TR" dirty="0">
                <a:latin typeface="Arial Black" pitchFamily="34" charset="0"/>
              </a:rPr>
              <a:t> ilâve ettiler</a:t>
            </a:r>
            <a:r>
              <a:rPr lang="tr-TR" dirty="0" smtClean="0">
                <a:latin typeface="Arial Black" pitchFamily="34" charset="0"/>
              </a:rPr>
              <a:t>.” (Buhari Enbiya 1)</a:t>
            </a:r>
            <a:endParaRPr lang="tr-TR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391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00B050"/>
                </a:solidFill>
                <a:latin typeface="Arial Black" pitchFamily="34" charset="0"/>
              </a:rPr>
              <a:t>SELAM DUA MAKAMIDIR:</a:t>
            </a:r>
          </a:p>
          <a:p>
            <a:r>
              <a:rPr lang="tr-TR" sz="4000" u="sng" dirty="0" smtClean="0">
                <a:latin typeface="Arial Black" pitchFamily="34" charset="0"/>
              </a:rPr>
              <a:t>Kadı </a:t>
            </a:r>
            <a:r>
              <a:rPr lang="tr-TR" sz="4000" u="sng" dirty="0" err="1" smtClean="0">
                <a:latin typeface="Arial Black" pitchFamily="34" charset="0"/>
              </a:rPr>
              <a:t>İyâz</a:t>
            </a:r>
            <a:r>
              <a:rPr lang="tr-TR" sz="4000" u="sng" dirty="0" smtClean="0">
                <a:latin typeface="Arial Black" pitchFamily="34" charset="0"/>
              </a:rPr>
              <a:t>: </a:t>
            </a:r>
          </a:p>
          <a:p>
            <a:r>
              <a:rPr lang="tr-TR" sz="4000" dirty="0" err="1">
                <a:latin typeface="Arial Black" pitchFamily="34" charset="0"/>
              </a:rPr>
              <a:t>M</a:t>
            </a:r>
            <a:r>
              <a:rPr lang="tr-TR" sz="4000" dirty="0" err="1" smtClean="0">
                <a:latin typeface="Arial Black" pitchFamily="34" charset="0"/>
              </a:rPr>
              <a:t>uhâfaza</a:t>
            </a:r>
            <a:r>
              <a:rPr lang="tr-TR" sz="4000" dirty="0" smtClean="0">
                <a:latin typeface="Arial Black" pitchFamily="34" charset="0"/>
              </a:rPr>
              <a:t> manasına </a:t>
            </a:r>
            <a:r>
              <a:rPr lang="tr-TR" sz="4000" dirty="0">
                <a:latin typeface="Arial Black" pitchFamily="34" charset="0"/>
              </a:rPr>
              <a:t>geldiğini, </a:t>
            </a:r>
            <a:r>
              <a:rPr lang="tr-TR" sz="4000" dirty="0" err="1">
                <a:latin typeface="Arial Black" pitchFamily="34" charset="0"/>
              </a:rPr>
              <a:t>esselâmu</a:t>
            </a:r>
            <a:r>
              <a:rPr lang="tr-TR" sz="4000" dirty="0">
                <a:latin typeface="Arial Black" pitchFamily="34" charset="0"/>
              </a:rPr>
              <a:t> </a:t>
            </a:r>
            <a:r>
              <a:rPr lang="tr-TR" sz="4000" dirty="0" err="1">
                <a:latin typeface="Arial Black" pitchFamily="34" charset="0"/>
              </a:rPr>
              <a:t>aleyke'nin</a:t>
            </a:r>
            <a:r>
              <a:rPr lang="tr-TR" sz="4000" dirty="0">
                <a:latin typeface="Arial Black" pitchFamily="34" charset="0"/>
              </a:rPr>
              <a:t>, "</a:t>
            </a:r>
            <a:r>
              <a:rPr lang="tr-TR" sz="4000" dirty="0" smtClean="0">
                <a:latin typeface="Arial Black" pitchFamily="34" charset="0"/>
              </a:rPr>
              <a:t>Allah'ın </a:t>
            </a:r>
            <a:r>
              <a:rPr lang="tr-TR" sz="4000" dirty="0">
                <a:latin typeface="Arial Black" pitchFamily="34" charset="0"/>
              </a:rPr>
              <a:t>muhafaza ve koruması senin üzerine olsun" demek olduğunu, "Allah seninle olsun" "Allah'la beraber olasın" makamında bir dua olduğunu belirtir.</a:t>
            </a:r>
          </a:p>
        </p:txBody>
      </p:sp>
    </p:spTree>
    <p:extLst>
      <p:ext uri="{BB962C8B-B14F-4D97-AF65-F5344CB8AC3E}">
        <p14:creationId xmlns:p14="http://schemas.microsoft.com/office/powerpoint/2010/main" val="1958372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B050"/>
                </a:solidFill>
                <a:latin typeface="Arial Black" pitchFamily="34" charset="0"/>
              </a:rPr>
              <a:t>ALLAH RESULÜ SAV EFENDİMİZ SELAMI ARAMIZDA YAYMAMIZI EMRETMİŞTİR:</a:t>
            </a:r>
            <a:endParaRPr lang="ar-AE" b="1" dirty="0">
              <a:solidFill>
                <a:srgbClr val="00B050"/>
              </a:solidFill>
              <a:latin typeface="Arial Black" pitchFamily="34" charset="0"/>
            </a:endParaRPr>
          </a:p>
          <a:p>
            <a:endParaRPr lang="ar-AE" b="1" dirty="0">
              <a:latin typeface="Arial Black" pitchFamily="34" charset="0"/>
            </a:endParaRPr>
          </a:p>
          <a:p>
            <a:r>
              <a:rPr lang="ar-AE" b="1" dirty="0">
                <a:latin typeface="Arial Black" pitchFamily="34" charset="0"/>
              </a:rPr>
              <a:t>لا تَدْخُلُوا الجَنَّةَ حَتَّى تُؤْمِنُوا وَلا تُؤمِنوا حَتى تحَابُّوا ، أَوَلا أدُلُّكُمْ عَلَى شَئٍ إذا فَعَلْتُمُوهُ تَحاَبَبْتُم ؟ أفْشُوا السَّلام </a:t>
            </a:r>
            <a:r>
              <a:rPr lang="ar-AE" b="1" dirty="0" smtClean="0">
                <a:latin typeface="Arial Black" pitchFamily="34" charset="0"/>
              </a:rPr>
              <a:t>بَيْنَكُم</a:t>
            </a:r>
            <a:endParaRPr lang="ar-AE" b="1" dirty="0">
              <a:latin typeface="Arial Black" pitchFamily="34" charset="0"/>
            </a:endParaRPr>
          </a:p>
          <a:p>
            <a:r>
              <a:rPr lang="ar-AE" b="1" dirty="0">
                <a:latin typeface="Arial Black" pitchFamily="34" charset="0"/>
              </a:rPr>
              <a:t>“</a:t>
            </a:r>
            <a:r>
              <a:rPr lang="tr-TR" b="1" dirty="0">
                <a:latin typeface="Arial Black" pitchFamily="34" charset="0"/>
              </a:rPr>
              <a:t>Siz, iman etmedikçe cennete giremezsiniz; birbirinizi sevmedikçe de iman etmiş olamazsınız. Yaptığınız zaman birbirinizi seveceğiniz bir şey söyleyeyim mi? Aranızda selâmı yayınız</a:t>
            </a:r>
            <a:r>
              <a:rPr lang="tr-TR" b="1" dirty="0" smtClean="0">
                <a:latin typeface="Arial Black" pitchFamily="34" charset="0"/>
              </a:rPr>
              <a:t>.” (</a:t>
            </a:r>
            <a:r>
              <a:rPr lang="tr-TR" b="1" dirty="0" err="1" smtClean="0">
                <a:latin typeface="Arial Black" pitchFamily="34" charset="0"/>
              </a:rPr>
              <a:t>Riyazussalihin</a:t>
            </a:r>
            <a:r>
              <a:rPr lang="tr-TR" b="1" dirty="0" smtClean="0">
                <a:latin typeface="Arial Black" pitchFamily="34" charset="0"/>
              </a:rPr>
              <a:t> 849)</a:t>
            </a:r>
            <a:endParaRPr lang="tr-TR" b="1" dirty="0">
              <a:latin typeface="Arial Black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859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r>
              <a:rPr lang="tr-TR" sz="5400" dirty="0" smtClean="0">
                <a:solidFill>
                  <a:srgbClr val="00B050"/>
                </a:solidFill>
                <a:latin typeface="Arial Black" pitchFamily="34" charset="0"/>
              </a:rPr>
              <a:t>EFENDİMİZ SAV BUYURUYOR:</a:t>
            </a:r>
          </a:p>
          <a:p>
            <a:r>
              <a:rPr lang="tr-TR" sz="5400" dirty="0" smtClean="0">
                <a:latin typeface="Arial Black" pitchFamily="34" charset="0"/>
              </a:rPr>
              <a:t>“</a:t>
            </a:r>
            <a:r>
              <a:rPr lang="tr-TR" sz="5400" dirty="0">
                <a:latin typeface="Arial Black" pitchFamily="34" charset="0"/>
              </a:rPr>
              <a:t>Selâmı yayınız, fakir ve yoksulları doyurunuz, böylelikle </a:t>
            </a:r>
            <a:r>
              <a:rPr lang="tr-TR" sz="5400" dirty="0" err="1">
                <a:latin typeface="Arial Black" pitchFamily="34" charset="0"/>
              </a:rPr>
              <a:t>Azîz</a:t>
            </a:r>
            <a:r>
              <a:rPr lang="tr-TR" sz="5400" dirty="0">
                <a:latin typeface="Arial Black" pitchFamily="34" charset="0"/>
              </a:rPr>
              <a:t> ve </a:t>
            </a:r>
            <a:r>
              <a:rPr lang="tr-TR" sz="5400" dirty="0" err="1">
                <a:latin typeface="Arial Black" pitchFamily="34" charset="0"/>
              </a:rPr>
              <a:t>Celîl</a:t>
            </a:r>
            <a:r>
              <a:rPr lang="tr-TR" sz="5400" dirty="0">
                <a:latin typeface="Arial Black" pitchFamily="34" charset="0"/>
              </a:rPr>
              <a:t> olan Allah’ın size emrettiği şekilde kardeşler </a:t>
            </a:r>
            <a:r>
              <a:rPr lang="tr-TR" sz="5400" dirty="0" smtClean="0">
                <a:latin typeface="Arial Black" pitchFamily="34" charset="0"/>
              </a:rPr>
              <a:t>olunuz.» </a:t>
            </a:r>
            <a:r>
              <a:rPr lang="tr-TR" dirty="0" smtClean="0"/>
              <a:t>(</a:t>
            </a:r>
            <a:r>
              <a:rPr lang="tr-TR" dirty="0" err="1" smtClean="0"/>
              <a:t>İbni</a:t>
            </a:r>
            <a:r>
              <a:rPr lang="tr-TR" dirty="0" smtClean="0"/>
              <a:t> </a:t>
            </a:r>
            <a:r>
              <a:rPr lang="tr-TR" dirty="0" err="1" smtClean="0"/>
              <a:t>Mace</a:t>
            </a:r>
            <a:r>
              <a:rPr lang="tr-TR" dirty="0" smtClean="0"/>
              <a:t> Etime 1)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6851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tr-TR" sz="6600" u="sng" dirty="0" smtClean="0">
                <a:solidFill>
                  <a:srgbClr val="00B050"/>
                </a:solidFill>
                <a:latin typeface="Arial Black" pitchFamily="34" charset="0"/>
              </a:rPr>
              <a:t>SELAM SADAKADIR</a:t>
            </a:r>
          </a:p>
          <a:p>
            <a:r>
              <a:rPr lang="tr-TR" sz="6600" dirty="0" smtClean="0">
                <a:latin typeface="Arial Black" pitchFamily="34" charset="0"/>
              </a:rPr>
              <a:t>«İnsanlara </a:t>
            </a:r>
            <a:r>
              <a:rPr lang="tr-TR" sz="6600" dirty="0">
                <a:latin typeface="Arial Black" pitchFamily="34" charset="0"/>
              </a:rPr>
              <a:t>güler yüzle selam vermek sadakadır</a:t>
            </a:r>
            <a:r>
              <a:rPr lang="tr-TR" sz="6600" dirty="0" smtClean="0">
                <a:latin typeface="Arial Black" pitchFamily="34" charset="0"/>
              </a:rPr>
              <a:t>.»</a:t>
            </a:r>
            <a:r>
              <a:rPr lang="tr-TR" dirty="0" smtClean="0"/>
              <a:t> (</a:t>
            </a:r>
            <a:r>
              <a:rPr lang="tr-TR" dirty="0" err="1" smtClean="0"/>
              <a:t>Beyheki</a:t>
            </a:r>
            <a:r>
              <a:rPr lang="tr-T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0173663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1457</Words>
  <Application>Microsoft Office PowerPoint</Application>
  <PresentationFormat>Ekran Gösterisi (4:3)</PresentationFormat>
  <Paragraphs>95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Ekrem</dc:creator>
  <cp:lastModifiedBy>Ekrem</cp:lastModifiedBy>
  <cp:revision>17</cp:revision>
  <dcterms:created xsi:type="dcterms:W3CDTF">2014-06-24T11:09:18Z</dcterms:created>
  <dcterms:modified xsi:type="dcterms:W3CDTF">2014-06-25T15:47:44Z</dcterms:modified>
</cp:coreProperties>
</file>