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9" r:id="rId5"/>
    <p:sldId id="276" r:id="rId6"/>
    <p:sldId id="277" r:id="rId7"/>
    <p:sldId id="278" r:id="rId8"/>
    <p:sldId id="270" r:id="rId9"/>
    <p:sldId id="280" r:id="rId10"/>
    <p:sldId id="269" r:id="rId11"/>
    <p:sldId id="268" r:id="rId12"/>
    <p:sldId id="273" r:id="rId13"/>
    <p:sldId id="272" r:id="rId14"/>
    <p:sldId id="266" r:id="rId15"/>
    <p:sldId id="275" r:id="rId16"/>
    <p:sldId id="274" r:id="rId17"/>
    <p:sldId id="265" r:id="rId18"/>
    <p:sldId id="263" r:id="rId19"/>
    <p:sldId id="26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5E9A8A3-ABDE-428D-A066-FF15450BEE8B}" type="datetimeFigureOut">
              <a:rPr lang="tr-TR" smtClean="0"/>
              <a:t>26.06.2014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E60D48-9339-4614-93DF-B273D0E16109}" type="slidenum">
              <a:rPr lang="tr-TR" smtClean="0"/>
              <a:t>‹#›</a:t>
            </a:fld>
            <a:endParaRPr lang="tr-TR"/>
          </a:p>
        </p:txBody>
      </p:sp>
    </p:spTree>
    <p:extLst>
      <p:ext uri="{BB962C8B-B14F-4D97-AF65-F5344CB8AC3E}">
        <p14:creationId xmlns:p14="http://schemas.microsoft.com/office/powerpoint/2010/main" val="241087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5E9A8A3-ABDE-428D-A066-FF15450BEE8B}" type="datetimeFigureOut">
              <a:rPr lang="tr-TR" smtClean="0"/>
              <a:t>26.06.2014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E60D48-9339-4614-93DF-B273D0E16109}" type="slidenum">
              <a:rPr lang="tr-TR" smtClean="0"/>
              <a:t>‹#›</a:t>
            </a:fld>
            <a:endParaRPr lang="tr-TR"/>
          </a:p>
        </p:txBody>
      </p:sp>
    </p:spTree>
    <p:extLst>
      <p:ext uri="{BB962C8B-B14F-4D97-AF65-F5344CB8AC3E}">
        <p14:creationId xmlns:p14="http://schemas.microsoft.com/office/powerpoint/2010/main" val="3414311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5E9A8A3-ABDE-428D-A066-FF15450BEE8B}" type="datetimeFigureOut">
              <a:rPr lang="tr-TR" smtClean="0"/>
              <a:t>26.06.2014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E60D48-9339-4614-93DF-B273D0E16109}" type="slidenum">
              <a:rPr lang="tr-TR" smtClean="0"/>
              <a:t>‹#›</a:t>
            </a:fld>
            <a:endParaRPr lang="tr-TR"/>
          </a:p>
        </p:txBody>
      </p:sp>
    </p:spTree>
    <p:extLst>
      <p:ext uri="{BB962C8B-B14F-4D97-AF65-F5344CB8AC3E}">
        <p14:creationId xmlns:p14="http://schemas.microsoft.com/office/powerpoint/2010/main" val="274096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5E9A8A3-ABDE-428D-A066-FF15450BEE8B}" type="datetimeFigureOut">
              <a:rPr lang="tr-TR" smtClean="0"/>
              <a:t>26.06.2014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E60D48-9339-4614-93DF-B273D0E16109}" type="slidenum">
              <a:rPr lang="tr-TR" smtClean="0"/>
              <a:t>‹#›</a:t>
            </a:fld>
            <a:endParaRPr lang="tr-TR"/>
          </a:p>
        </p:txBody>
      </p:sp>
    </p:spTree>
    <p:extLst>
      <p:ext uri="{BB962C8B-B14F-4D97-AF65-F5344CB8AC3E}">
        <p14:creationId xmlns:p14="http://schemas.microsoft.com/office/powerpoint/2010/main" val="2001501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5E9A8A3-ABDE-428D-A066-FF15450BEE8B}" type="datetimeFigureOut">
              <a:rPr lang="tr-TR" smtClean="0"/>
              <a:t>26.06.2014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E60D48-9339-4614-93DF-B273D0E16109}" type="slidenum">
              <a:rPr lang="tr-TR" smtClean="0"/>
              <a:t>‹#›</a:t>
            </a:fld>
            <a:endParaRPr lang="tr-TR"/>
          </a:p>
        </p:txBody>
      </p:sp>
    </p:spTree>
    <p:extLst>
      <p:ext uri="{BB962C8B-B14F-4D97-AF65-F5344CB8AC3E}">
        <p14:creationId xmlns:p14="http://schemas.microsoft.com/office/powerpoint/2010/main" val="27855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5E9A8A3-ABDE-428D-A066-FF15450BEE8B}" type="datetimeFigureOut">
              <a:rPr lang="tr-TR" smtClean="0"/>
              <a:t>26.06.2014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E60D48-9339-4614-93DF-B273D0E16109}" type="slidenum">
              <a:rPr lang="tr-TR" smtClean="0"/>
              <a:t>‹#›</a:t>
            </a:fld>
            <a:endParaRPr lang="tr-TR"/>
          </a:p>
        </p:txBody>
      </p:sp>
    </p:spTree>
    <p:extLst>
      <p:ext uri="{BB962C8B-B14F-4D97-AF65-F5344CB8AC3E}">
        <p14:creationId xmlns:p14="http://schemas.microsoft.com/office/powerpoint/2010/main" val="1871235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5E9A8A3-ABDE-428D-A066-FF15450BEE8B}" type="datetimeFigureOut">
              <a:rPr lang="tr-TR" smtClean="0"/>
              <a:t>26.06.2014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2E60D48-9339-4614-93DF-B273D0E16109}" type="slidenum">
              <a:rPr lang="tr-TR" smtClean="0"/>
              <a:t>‹#›</a:t>
            </a:fld>
            <a:endParaRPr lang="tr-TR"/>
          </a:p>
        </p:txBody>
      </p:sp>
    </p:spTree>
    <p:extLst>
      <p:ext uri="{BB962C8B-B14F-4D97-AF65-F5344CB8AC3E}">
        <p14:creationId xmlns:p14="http://schemas.microsoft.com/office/powerpoint/2010/main" val="3341442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5E9A8A3-ABDE-428D-A066-FF15450BEE8B}" type="datetimeFigureOut">
              <a:rPr lang="tr-TR" smtClean="0"/>
              <a:t>26.06.2014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2E60D48-9339-4614-93DF-B273D0E16109}" type="slidenum">
              <a:rPr lang="tr-TR" smtClean="0"/>
              <a:t>‹#›</a:t>
            </a:fld>
            <a:endParaRPr lang="tr-TR"/>
          </a:p>
        </p:txBody>
      </p:sp>
    </p:spTree>
    <p:extLst>
      <p:ext uri="{BB962C8B-B14F-4D97-AF65-F5344CB8AC3E}">
        <p14:creationId xmlns:p14="http://schemas.microsoft.com/office/powerpoint/2010/main" val="1673087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5E9A8A3-ABDE-428D-A066-FF15450BEE8B}" type="datetimeFigureOut">
              <a:rPr lang="tr-TR" smtClean="0"/>
              <a:t>26.06.2014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2E60D48-9339-4614-93DF-B273D0E16109}" type="slidenum">
              <a:rPr lang="tr-TR" smtClean="0"/>
              <a:t>‹#›</a:t>
            </a:fld>
            <a:endParaRPr lang="tr-TR"/>
          </a:p>
        </p:txBody>
      </p:sp>
    </p:spTree>
    <p:extLst>
      <p:ext uri="{BB962C8B-B14F-4D97-AF65-F5344CB8AC3E}">
        <p14:creationId xmlns:p14="http://schemas.microsoft.com/office/powerpoint/2010/main" val="2383620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5E9A8A3-ABDE-428D-A066-FF15450BEE8B}" type="datetimeFigureOut">
              <a:rPr lang="tr-TR" smtClean="0"/>
              <a:t>26.06.2014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E60D48-9339-4614-93DF-B273D0E16109}" type="slidenum">
              <a:rPr lang="tr-TR" smtClean="0"/>
              <a:t>‹#›</a:t>
            </a:fld>
            <a:endParaRPr lang="tr-TR"/>
          </a:p>
        </p:txBody>
      </p:sp>
    </p:spTree>
    <p:extLst>
      <p:ext uri="{BB962C8B-B14F-4D97-AF65-F5344CB8AC3E}">
        <p14:creationId xmlns:p14="http://schemas.microsoft.com/office/powerpoint/2010/main" val="1047601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5E9A8A3-ABDE-428D-A066-FF15450BEE8B}" type="datetimeFigureOut">
              <a:rPr lang="tr-TR" smtClean="0"/>
              <a:t>26.06.2014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E60D48-9339-4614-93DF-B273D0E16109}" type="slidenum">
              <a:rPr lang="tr-TR" smtClean="0"/>
              <a:t>‹#›</a:t>
            </a:fld>
            <a:endParaRPr lang="tr-TR"/>
          </a:p>
        </p:txBody>
      </p:sp>
    </p:spTree>
    <p:extLst>
      <p:ext uri="{BB962C8B-B14F-4D97-AF65-F5344CB8AC3E}">
        <p14:creationId xmlns:p14="http://schemas.microsoft.com/office/powerpoint/2010/main" val="3990607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4000"/>
            <a:lum/>
          </a:blip>
          <a:srcRect/>
          <a:stretch>
            <a:fillRect l="-10000" r="-10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9A8A3-ABDE-428D-A066-FF15450BEE8B}" type="datetimeFigureOut">
              <a:rPr lang="tr-TR" smtClean="0"/>
              <a:t>26.06.2014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E60D48-9339-4614-93DF-B273D0E16109}" type="slidenum">
              <a:rPr lang="tr-TR" smtClean="0"/>
              <a:t>‹#›</a:t>
            </a:fld>
            <a:endParaRPr lang="tr-TR"/>
          </a:p>
        </p:txBody>
      </p:sp>
    </p:spTree>
    <p:extLst>
      <p:ext uri="{BB962C8B-B14F-4D97-AF65-F5344CB8AC3E}">
        <p14:creationId xmlns:p14="http://schemas.microsoft.com/office/powerpoint/2010/main" val="401442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lstStyle/>
          <a:p>
            <a:r>
              <a:rPr lang="tr-TR" sz="6000" dirty="0" smtClean="0">
                <a:solidFill>
                  <a:srgbClr val="00B050"/>
                </a:solidFill>
                <a:latin typeface="Arial Black" pitchFamily="34" charset="0"/>
              </a:rPr>
              <a:t>FITIR SADAKASININ ÖNEMİ </a:t>
            </a:r>
            <a:r>
              <a:rPr lang="tr-TR" sz="6000" dirty="0" smtClean="0">
                <a:solidFill>
                  <a:srgbClr val="FF0000"/>
                </a:solidFill>
                <a:latin typeface="Arial Black" pitchFamily="34" charset="0"/>
              </a:rPr>
              <a:t>VE</a:t>
            </a:r>
            <a:r>
              <a:rPr lang="tr-TR" sz="6000" dirty="0" smtClean="0">
                <a:latin typeface="Arial Black" pitchFamily="34" charset="0"/>
              </a:rPr>
              <a:t> </a:t>
            </a:r>
            <a:r>
              <a:rPr lang="tr-TR" sz="6000" dirty="0" smtClean="0">
                <a:solidFill>
                  <a:srgbClr val="00B050"/>
                </a:solidFill>
                <a:latin typeface="Arial Black" pitchFamily="34" charset="0"/>
              </a:rPr>
              <a:t>FIKHİ PRENSİPLERİ</a:t>
            </a:r>
          </a:p>
          <a:p>
            <a:pPr algn="r"/>
            <a:r>
              <a:rPr lang="tr-TR" sz="4000" dirty="0" smtClean="0">
                <a:solidFill>
                  <a:srgbClr val="FF0000"/>
                </a:solidFill>
                <a:latin typeface="Arial Black" pitchFamily="34" charset="0"/>
              </a:rPr>
              <a:t>eminyavuzyigit@hotmail.com</a:t>
            </a:r>
          </a:p>
          <a:p>
            <a:pPr algn="r"/>
            <a:r>
              <a:rPr lang="tr-TR" sz="4000" dirty="0" smtClean="0">
                <a:latin typeface="Arial Black" pitchFamily="34" charset="0"/>
              </a:rPr>
              <a:t>UZMAN İMAM HATİP</a:t>
            </a:r>
          </a:p>
          <a:p>
            <a:pPr algn="r"/>
            <a:r>
              <a:rPr lang="tr-TR" sz="4000" dirty="0" smtClean="0">
                <a:latin typeface="Arial Black" pitchFamily="34" charset="0"/>
              </a:rPr>
              <a:t>BAŞAKŞEHİR MÜFTÜĞÜ</a:t>
            </a:r>
          </a:p>
          <a:p>
            <a:pPr algn="r"/>
            <a:r>
              <a:rPr lang="tr-TR" sz="4000" dirty="0" smtClean="0">
                <a:latin typeface="Arial Black" pitchFamily="34" charset="0"/>
              </a:rPr>
              <a:t>DOLAPDERE SAN. SİT. CAMİİ</a:t>
            </a:r>
          </a:p>
          <a:p>
            <a:pPr algn="r"/>
            <a:r>
              <a:rPr lang="tr-TR" sz="4000" dirty="0" smtClean="0">
                <a:latin typeface="Arial Black" pitchFamily="34" charset="0"/>
              </a:rPr>
              <a:t>BAŞAKŞEHİR-İSTANBUL</a:t>
            </a:r>
          </a:p>
          <a:p>
            <a:pPr algn="r"/>
            <a:endParaRPr lang="tr-TR" dirty="0" smtClean="0">
              <a:latin typeface="Arial Black" pitchFamily="34" charset="0"/>
            </a:endParaRPr>
          </a:p>
          <a:p>
            <a:endParaRPr lang="tr-TR" dirty="0">
              <a:latin typeface="Arial Black" pitchFamily="34" charset="0"/>
            </a:endParaRPr>
          </a:p>
        </p:txBody>
      </p:sp>
    </p:spTree>
    <p:extLst>
      <p:ext uri="{BB962C8B-B14F-4D97-AF65-F5344CB8AC3E}">
        <p14:creationId xmlns:p14="http://schemas.microsoft.com/office/powerpoint/2010/main" val="3499857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8686800" cy="6858000"/>
          </a:xfrm>
        </p:spPr>
        <p:txBody>
          <a:bodyPr/>
          <a:lstStyle/>
          <a:p>
            <a:r>
              <a:rPr lang="tr-TR" sz="4400" dirty="0" smtClean="0">
                <a:solidFill>
                  <a:srgbClr val="00B050"/>
                </a:solidFill>
                <a:latin typeface="Arial Black" pitchFamily="34" charset="0"/>
              </a:rPr>
              <a:t>SADAKA-İ FITIR KİMLER VERİR?</a:t>
            </a:r>
          </a:p>
          <a:p>
            <a:r>
              <a:rPr lang="tr-TR" sz="4400" dirty="0" err="1" smtClean="0">
                <a:latin typeface="Arial Black" pitchFamily="34" charset="0"/>
              </a:rPr>
              <a:t>Resûlüllah</a:t>
            </a:r>
            <a:r>
              <a:rPr lang="tr-TR" sz="4400" dirty="0" smtClean="0">
                <a:latin typeface="Arial Black" pitchFamily="34" charset="0"/>
              </a:rPr>
              <a:t> (SAV) Ra­mazanda sadaka-i fıtri Müslümanların hür veya köle, erkek veya ka­dın her birine hurmadan bir </a:t>
            </a:r>
            <a:r>
              <a:rPr lang="tr-TR" sz="4400" dirty="0" err="1" smtClean="0">
                <a:latin typeface="Arial Black" pitchFamily="34" charset="0"/>
              </a:rPr>
              <a:t>sa</a:t>
            </a:r>
            <a:r>
              <a:rPr lang="tr-TR" sz="4400" dirty="0" smtClean="0">
                <a:latin typeface="Arial Black" pitchFamily="34" charset="0"/>
              </a:rPr>
              <a:t>' veya arpadan bir </a:t>
            </a:r>
            <a:r>
              <a:rPr lang="tr-TR" sz="4400" dirty="0" err="1" smtClean="0">
                <a:latin typeface="Arial Black" pitchFamily="34" charset="0"/>
              </a:rPr>
              <a:t>sa</a:t>
            </a:r>
            <a:r>
              <a:rPr lang="tr-TR" sz="4400" dirty="0" smtClean="0">
                <a:latin typeface="Arial Black" pitchFamily="34" charset="0"/>
              </a:rPr>
              <a:t>' olmak üzere farz kıldı.» </a:t>
            </a:r>
            <a:r>
              <a:rPr lang="tr-TR" dirty="0" smtClean="0"/>
              <a:t>(Müslim zekat 12)</a:t>
            </a:r>
            <a:endParaRPr lang="tr-TR" dirty="0"/>
          </a:p>
        </p:txBody>
      </p:sp>
    </p:spTree>
    <p:extLst>
      <p:ext uri="{BB962C8B-B14F-4D97-AF65-F5344CB8AC3E}">
        <p14:creationId xmlns:p14="http://schemas.microsoft.com/office/powerpoint/2010/main" val="1232060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7101408"/>
          </a:xfrm>
        </p:spPr>
        <p:txBody>
          <a:bodyPr>
            <a:normAutofit/>
          </a:bodyPr>
          <a:lstStyle/>
          <a:p>
            <a:r>
              <a:rPr lang="tr-TR" dirty="0" smtClean="0">
                <a:solidFill>
                  <a:srgbClr val="00B050"/>
                </a:solidFill>
                <a:latin typeface="Arial Black" pitchFamily="34" charset="0"/>
              </a:rPr>
              <a:t>SADAKA-İ FITRI KİMLER VERİR?</a:t>
            </a:r>
          </a:p>
          <a:p>
            <a:r>
              <a:rPr lang="tr-TR" dirty="0" smtClean="0">
                <a:latin typeface="Arial Black" pitchFamily="34" charset="0"/>
              </a:rPr>
              <a:t>Sadaka-i </a:t>
            </a:r>
            <a:r>
              <a:rPr lang="tr-TR" dirty="0" err="1" smtClean="0">
                <a:latin typeface="Arial Black" pitchFamily="34" charset="0"/>
              </a:rPr>
              <a:t>fıtır</a:t>
            </a:r>
            <a:r>
              <a:rPr lang="tr-TR" dirty="0" smtClean="0">
                <a:latin typeface="Arial Black" pitchFamily="34" charset="0"/>
              </a:rPr>
              <a:t>, borcundan ve aslî ihtiyaçlarından fazla olarak nisap miktarı mala sahip olan her Müslümana vaciptir. </a:t>
            </a:r>
          </a:p>
          <a:p>
            <a:r>
              <a:rPr lang="tr-TR" dirty="0">
                <a:latin typeface="Arial Black" pitchFamily="34" charset="0"/>
              </a:rPr>
              <a:t>Z</a:t>
            </a:r>
            <a:r>
              <a:rPr lang="tr-TR" dirty="0" smtClean="0">
                <a:latin typeface="Arial Black" pitchFamily="34" charset="0"/>
              </a:rPr>
              <a:t>ekatta olduğu gibi, malın </a:t>
            </a:r>
            <a:r>
              <a:rPr lang="tr-TR" dirty="0" err="1" smtClean="0">
                <a:latin typeface="Arial Black" pitchFamily="34" charset="0"/>
              </a:rPr>
              <a:t>nami</a:t>
            </a:r>
            <a:r>
              <a:rPr lang="tr-TR" dirty="0" smtClean="0">
                <a:latin typeface="Arial Black" pitchFamily="34" charset="0"/>
              </a:rPr>
              <a:t> olması ve üzerinden bir yıl geçmesi gibi bir şart söz konusu değildir. </a:t>
            </a:r>
          </a:p>
          <a:p>
            <a:r>
              <a:rPr lang="tr-TR" dirty="0" smtClean="0">
                <a:latin typeface="Arial Black" pitchFamily="34" charset="0"/>
              </a:rPr>
              <a:t>Dinen zengin olan çocuk ve delinin malından veli veya vasisinin vermesi gerekir. </a:t>
            </a:r>
          </a:p>
        </p:txBody>
      </p:sp>
    </p:spTree>
    <p:extLst>
      <p:ext uri="{BB962C8B-B14F-4D97-AF65-F5344CB8AC3E}">
        <p14:creationId xmlns:p14="http://schemas.microsoft.com/office/powerpoint/2010/main" val="369684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4400" dirty="0" smtClean="0">
                <a:solidFill>
                  <a:srgbClr val="00B050"/>
                </a:solidFill>
                <a:latin typeface="Arial Black" pitchFamily="34" charset="0"/>
              </a:rPr>
              <a:t>SADAKA-İ FİTRE KİMLERE VERİLMEZ?</a:t>
            </a:r>
          </a:p>
          <a:p>
            <a:r>
              <a:rPr lang="tr-TR" sz="4400" dirty="0" smtClean="0">
                <a:latin typeface="Arial Black" pitchFamily="34" charset="0"/>
              </a:rPr>
              <a:t>Dinen zengin sayılanlara, </a:t>
            </a:r>
          </a:p>
          <a:p>
            <a:r>
              <a:rPr lang="tr-TR" sz="4400" dirty="0">
                <a:latin typeface="Arial Black" pitchFamily="34" charset="0"/>
              </a:rPr>
              <a:t>U</a:t>
            </a:r>
            <a:r>
              <a:rPr lang="tr-TR" sz="4400" dirty="0" smtClean="0">
                <a:latin typeface="Arial Black" pitchFamily="34" charset="0"/>
              </a:rPr>
              <a:t>sul (anne, baba, dedeler ve nineler), </a:t>
            </a:r>
          </a:p>
          <a:p>
            <a:r>
              <a:rPr lang="tr-TR" sz="4400" dirty="0" err="1">
                <a:latin typeface="Arial Black" pitchFamily="34" charset="0"/>
              </a:rPr>
              <a:t>F</a:t>
            </a:r>
            <a:r>
              <a:rPr lang="tr-TR" sz="4400" dirty="0" err="1" smtClean="0">
                <a:latin typeface="Arial Black" pitchFamily="34" charset="0"/>
              </a:rPr>
              <a:t>urua</a:t>
            </a:r>
            <a:r>
              <a:rPr lang="tr-TR" sz="4400" dirty="0" smtClean="0">
                <a:latin typeface="Arial Black" pitchFamily="34" charset="0"/>
              </a:rPr>
              <a:t> (oğul, kız ve torunlar) </a:t>
            </a:r>
          </a:p>
          <a:p>
            <a:r>
              <a:rPr lang="tr-TR" sz="4400" dirty="0" smtClean="0">
                <a:latin typeface="Arial Black" pitchFamily="34" charset="0"/>
              </a:rPr>
              <a:t> Bakmakla yükümlü olduğu kimselere sadaka-i </a:t>
            </a:r>
            <a:r>
              <a:rPr lang="tr-TR" sz="4400" dirty="0" err="1" smtClean="0">
                <a:latin typeface="Arial Black" pitchFamily="34" charset="0"/>
              </a:rPr>
              <a:t>fıtır</a:t>
            </a:r>
            <a:r>
              <a:rPr lang="tr-TR" sz="4400" dirty="0" smtClean="0">
                <a:latin typeface="Arial Black" pitchFamily="34" charset="0"/>
              </a:rPr>
              <a:t> verilmez.</a:t>
            </a:r>
            <a:endParaRPr lang="tr-TR" sz="4400" dirty="0">
              <a:latin typeface="Arial Black" pitchFamily="34" charset="0"/>
            </a:endParaRPr>
          </a:p>
        </p:txBody>
      </p:sp>
    </p:spTree>
    <p:extLst>
      <p:ext uri="{BB962C8B-B14F-4D97-AF65-F5344CB8AC3E}">
        <p14:creationId xmlns:p14="http://schemas.microsoft.com/office/powerpoint/2010/main" val="1586188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r>
              <a:rPr lang="tr-TR" sz="3600" dirty="0" smtClean="0">
                <a:solidFill>
                  <a:srgbClr val="00B050"/>
                </a:solidFill>
                <a:latin typeface="Arial Black" pitchFamily="34" charset="0"/>
              </a:rPr>
              <a:t>SADAKA-İ FİTRENİN MİKTARININ NASIL HESAPLANIR?</a:t>
            </a:r>
          </a:p>
          <a:p>
            <a:r>
              <a:rPr lang="tr-TR" sz="3600" dirty="0">
                <a:latin typeface="Arial Black" pitchFamily="34" charset="0"/>
              </a:rPr>
              <a:t>G</a:t>
            </a:r>
            <a:r>
              <a:rPr lang="tr-TR" sz="3600" dirty="0" smtClean="0">
                <a:latin typeface="Arial Black" pitchFamily="34" charset="0"/>
              </a:rPr>
              <a:t>ünümüzde sadaka-i </a:t>
            </a:r>
            <a:r>
              <a:rPr lang="tr-TR" sz="3600" dirty="0" err="1" smtClean="0">
                <a:latin typeface="Arial Black" pitchFamily="34" charset="0"/>
              </a:rPr>
              <a:t>fıtrın</a:t>
            </a:r>
            <a:r>
              <a:rPr lang="tr-TR" sz="3600" dirty="0" smtClean="0">
                <a:latin typeface="Arial Black" pitchFamily="34" charset="0"/>
              </a:rPr>
              <a:t> belirlenmesinde, bir kişinin bir günlük normal gıda ihtiyacını karşılayacak miktarını ölçü alır.</a:t>
            </a:r>
          </a:p>
          <a:p>
            <a:r>
              <a:rPr lang="tr-TR" sz="3600" dirty="0" smtClean="0">
                <a:latin typeface="Arial Black" pitchFamily="34" charset="0"/>
              </a:rPr>
              <a:t>Diyanet bu sene(2014) </a:t>
            </a:r>
            <a:r>
              <a:rPr lang="tr-TR" sz="3600" dirty="0" err="1" smtClean="0">
                <a:latin typeface="Arial Black" pitchFamily="34" charset="0"/>
              </a:rPr>
              <a:t>Fıtır</a:t>
            </a:r>
            <a:r>
              <a:rPr lang="tr-TR" sz="3600" dirty="0" smtClean="0">
                <a:latin typeface="Arial Black" pitchFamily="34" charset="0"/>
              </a:rPr>
              <a:t> Sadakasını 10TL olarak belirlemiştir.</a:t>
            </a:r>
            <a:endParaRPr lang="tr-TR" sz="3600" dirty="0">
              <a:latin typeface="Arial Black" pitchFamily="34" charset="0"/>
            </a:endParaRPr>
          </a:p>
        </p:txBody>
      </p:sp>
    </p:spTree>
    <p:extLst>
      <p:ext uri="{BB962C8B-B14F-4D97-AF65-F5344CB8AC3E}">
        <p14:creationId xmlns:p14="http://schemas.microsoft.com/office/powerpoint/2010/main" val="2221212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6000" dirty="0" smtClean="0">
                <a:solidFill>
                  <a:srgbClr val="00B050"/>
                </a:solidFill>
                <a:latin typeface="Arial Black" pitchFamily="34" charset="0"/>
              </a:rPr>
              <a:t>SADAKA-İ FITIR NASIL DAĞITILIR?</a:t>
            </a:r>
          </a:p>
          <a:p>
            <a:r>
              <a:rPr lang="tr-TR" sz="6000" dirty="0" smtClean="0">
                <a:latin typeface="Arial Black" pitchFamily="34" charset="0"/>
              </a:rPr>
              <a:t>Bir kimse, fitresini bir fakire verebileceği gibi, birkaç fakire de dağıtabilir.  </a:t>
            </a:r>
            <a:endParaRPr lang="tr-TR" sz="6000" dirty="0">
              <a:latin typeface="Arial Black" pitchFamily="34" charset="0"/>
            </a:endParaRPr>
          </a:p>
        </p:txBody>
      </p:sp>
    </p:spTree>
    <p:extLst>
      <p:ext uri="{BB962C8B-B14F-4D97-AF65-F5344CB8AC3E}">
        <p14:creationId xmlns:p14="http://schemas.microsoft.com/office/powerpoint/2010/main" val="181475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4800" u="sng" dirty="0" smtClean="0">
                <a:solidFill>
                  <a:srgbClr val="00B050"/>
                </a:solidFill>
                <a:latin typeface="Arial Black" pitchFamily="34" charset="0"/>
              </a:rPr>
              <a:t>SADAKA-İ FITIRDA NİYET</a:t>
            </a:r>
          </a:p>
          <a:p>
            <a:r>
              <a:rPr lang="tr-TR" sz="4800" dirty="0" smtClean="0">
                <a:latin typeface="Arial Black" pitchFamily="34" charset="0"/>
              </a:rPr>
              <a:t>SADAKA-İ FITIRNA KALBEN NİYET ŞARTTIR. FİTRE VERİRKEN MUHATABINA BU BENİM FİTREMDİR DEMESİ UYGUN OLMAZ</a:t>
            </a:r>
            <a:endParaRPr lang="tr-TR" sz="4800" dirty="0">
              <a:latin typeface="Arial Black" pitchFamily="34" charset="0"/>
            </a:endParaRPr>
          </a:p>
        </p:txBody>
      </p:sp>
    </p:spTree>
    <p:extLst>
      <p:ext uri="{BB962C8B-B14F-4D97-AF65-F5344CB8AC3E}">
        <p14:creationId xmlns:p14="http://schemas.microsoft.com/office/powerpoint/2010/main" val="3880884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b="1" u="sng" dirty="0" smtClean="0">
                <a:solidFill>
                  <a:srgbClr val="00B050"/>
                </a:solidFill>
                <a:latin typeface="Arial Black" pitchFamily="34" charset="0"/>
              </a:rPr>
              <a:t>ZEKAT KİMLERE VERİLİR TEVBE SURESİ 60. AYET</a:t>
            </a:r>
          </a:p>
          <a:p>
            <a:r>
              <a:rPr lang="ar-AE" b="1" dirty="0" smtClean="0">
                <a:latin typeface="Arial Black" pitchFamily="34" charset="0"/>
              </a:rPr>
              <a:t>اِنَّمَا الصَّدَقَاتُ لِلْفُقَرَاءِ وَالْمَسَاكٖينِ وَالْعَامِلٖينَ عَلَيْهَا وَالْمُؤَلَّفَةِ قُلُوبُهُمْ وَفِى الرِّقَابِ وَالْغَارِمٖينَ وَفٖى سَبٖيلِ اللّٰهِ وَابْنِ السَّبٖيلِ فَرٖيضَةً مِنَ اللّٰهِ وَاللّٰهُ عَلٖيمٌ حَكٖيمٌ</a:t>
            </a:r>
          </a:p>
          <a:p>
            <a:r>
              <a:rPr lang="tr-TR" b="1" dirty="0" smtClean="0">
                <a:latin typeface="Arial Black" pitchFamily="34" charset="0"/>
              </a:rPr>
              <a:t>«Sadakalar (zekâtlar), Allah'tan bir farz olarak ancak fakirler, düşkünler, zekât toplayan memurlar, kalpleri İslâm'a ısındırılacak olanlarla (özgürlüğüne kavuşturulacak) köleler, borçlular, Allah yolunda </a:t>
            </a:r>
            <a:r>
              <a:rPr lang="tr-TR" b="1" dirty="0" err="1" smtClean="0">
                <a:latin typeface="Arial Black" pitchFamily="34" charset="0"/>
              </a:rPr>
              <a:t>cihad</a:t>
            </a:r>
            <a:r>
              <a:rPr lang="tr-TR" b="1" dirty="0" smtClean="0">
                <a:latin typeface="Arial Black" pitchFamily="34" charset="0"/>
              </a:rPr>
              <a:t> edenler ve yolda kalmış yolcular içindir. Allah, hakkıyla bilendir, hüküm ve hikmet sahibidir.» </a:t>
            </a:r>
            <a:r>
              <a:rPr lang="tr-TR" dirty="0" smtClean="0"/>
              <a:t>(</a:t>
            </a:r>
            <a:r>
              <a:rPr lang="tr-TR" dirty="0" err="1" smtClean="0"/>
              <a:t>Tevbe</a:t>
            </a:r>
            <a:r>
              <a:rPr lang="tr-TR" dirty="0" smtClean="0"/>
              <a:t> suresi 60)</a:t>
            </a:r>
          </a:p>
          <a:p>
            <a:endParaRPr lang="tr-TR" dirty="0"/>
          </a:p>
        </p:txBody>
      </p:sp>
    </p:spTree>
    <p:extLst>
      <p:ext uri="{BB962C8B-B14F-4D97-AF65-F5344CB8AC3E}">
        <p14:creationId xmlns:p14="http://schemas.microsoft.com/office/powerpoint/2010/main" val="1980707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algn="ctr"/>
            <a:r>
              <a:rPr lang="tr-TR" u="sng" dirty="0" smtClean="0">
                <a:solidFill>
                  <a:srgbClr val="00B050"/>
                </a:solidFill>
                <a:latin typeface="Arial Black" pitchFamily="34" charset="0"/>
              </a:rPr>
              <a:t>SADAKA-İ FİTRE KİMLERE VERİLİR</a:t>
            </a:r>
          </a:p>
          <a:p>
            <a:pPr marL="0" indent="0">
              <a:buNone/>
            </a:pPr>
            <a:r>
              <a:rPr lang="tr-TR" dirty="0" smtClean="0">
                <a:latin typeface="Arial Black" pitchFamily="34" charset="0"/>
              </a:rPr>
              <a:t>-</a:t>
            </a:r>
            <a:r>
              <a:rPr lang="tr-TR" i="1" u="sng" dirty="0" smtClean="0">
                <a:solidFill>
                  <a:srgbClr val="FF0000"/>
                </a:solidFill>
                <a:latin typeface="Arial Black" pitchFamily="34" charset="0"/>
              </a:rPr>
              <a:t>ZEKAT KİMLERE VERİLİRSE SADAKA-İ FITIRDA ONLARA VERİLİR</a:t>
            </a:r>
          </a:p>
          <a:p>
            <a:pPr marL="0" indent="0">
              <a:buNone/>
            </a:pPr>
            <a:r>
              <a:rPr lang="tr-TR" dirty="0" smtClean="0">
                <a:solidFill>
                  <a:srgbClr val="7030A0"/>
                </a:solidFill>
                <a:latin typeface="Arial Black" pitchFamily="34" charset="0"/>
              </a:rPr>
              <a:t>ZEKAT, TEVBE SURESİ 60. AYETTE ZİKREDİLENLERE VERİLİR:</a:t>
            </a:r>
          </a:p>
          <a:p>
            <a:pPr marL="0" indent="0">
              <a:buNone/>
            </a:pPr>
            <a:r>
              <a:rPr lang="tr-TR" dirty="0" smtClean="0">
                <a:solidFill>
                  <a:srgbClr val="FF0000"/>
                </a:solidFill>
                <a:latin typeface="Arial Black" pitchFamily="34" charset="0"/>
              </a:rPr>
              <a:t> 1) FAKİRLERE</a:t>
            </a:r>
          </a:p>
          <a:p>
            <a:pPr marL="0" indent="0">
              <a:buNone/>
            </a:pPr>
            <a:r>
              <a:rPr lang="tr-TR" dirty="0" smtClean="0">
                <a:latin typeface="Arial Black" pitchFamily="34" charset="0"/>
              </a:rPr>
              <a:t> </a:t>
            </a:r>
            <a:r>
              <a:rPr lang="tr-TR" dirty="0" smtClean="0">
                <a:solidFill>
                  <a:srgbClr val="00B050"/>
                </a:solidFill>
                <a:latin typeface="Arial Black" pitchFamily="34" charset="0"/>
              </a:rPr>
              <a:t>2) DÜŞKÜNLERE</a:t>
            </a:r>
          </a:p>
          <a:p>
            <a:pPr marL="0" indent="0">
              <a:buNone/>
            </a:pPr>
            <a:r>
              <a:rPr lang="tr-TR" dirty="0" smtClean="0">
                <a:latin typeface="Arial Black" pitchFamily="34" charset="0"/>
              </a:rPr>
              <a:t> </a:t>
            </a:r>
            <a:r>
              <a:rPr lang="tr-TR" dirty="0" smtClean="0">
                <a:solidFill>
                  <a:schemeClr val="accent6">
                    <a:lumMod val="50000"/>
                  </a:schemeClr>
                </a:solidFill>
                <a:latin typeface="Arial Black" pitchFamily="34" charset="0"/>
              </a:rPr>
              <a:t>3) ZEKAT TOPLAYAN MEMURLARA</a:t>
            </a:r>
          </a:p>
          <a:p>
            <a:pPr marL="0" indent="0">
              <a:buNone/>
            </a:pPr>
            <a:r>
              <a:rPr lang="tr-TR" dirty="0" smtClean="0">
                <a:latin typeface="Arial Black" pitchFamily="34" charset="0"/>
              </a:rPr>
              <a:t> </a:t>
            </a:r>
            <a:r>
              <a:rPr lang="tr-TR" dirty="0" smtClean="0">
                <a:solidFill>
                  <a:srgbClr val="0070C0"/>
                </a:solidFill>
                <a:latin typeface="Arial Black" pitchFamily="34" charset="0"/>
              </a:rPr>
              <a:t>4) KALPLERİ İSLAMA ISINDIRILACAK    OLANLARA</a:t>
            </a:r>
          </a:p>
          <a:p>
            <a:pPr marL="0" indent="0">
              <a:buNone/>
            </a:pPr>
            <a:r>
              <a:rPr lang="tr-TR" dirty="0" smtClean="0">
                <a:latin typeface="Arial Black" pitchFamily="34" charset="0"/>
              </a:rPr>
              <a:t> </a:t>
            </a:r>
            <a:r>
              <a:rPr lang="tr-TR" dirty="0" smtClean="0">
                <a:solidFill>
                  <a:schemeClr val="accent3">
                    <a:lumMod val="75000"/>
                  </a:schemeClr>
                </a:solidFill>
                <a:latin typeface="Arial Black" pitchFamily="34" charset="0"/>
              </a:rPr>
              <a:t>5) KÖLELERE</a:t>
            </a:r>
          </a:p>
          <a:p>
            <a:pPr marL="0" indent="0">
              <a:buNone/>
            </a:pPr>
            <a:r>
              <a:rPr lang="tr-TR" dirty="0" smtClean="0">
                <a:latin typeface="Arial Black" pitchFamily="34" charset="0"/>
              </a:rPr>
              <a:t> </a:t>
            </a:r>
            <a:r>
              <a:rPr lang="tr-TR" dirty="0" smtClean="0">
                <a:solidFill>
                  <a:schemeClr val="accent2">
                    <a:lumMod val="75000"/>
                  </a:schemeClr>
                </a:solidFill>
                <a:latin typeface="Arial Black" pitchFamily="34" charset="0"/>
              </a:rPr>
              <a:t>6) BORÇLULARA</a:t>
            </a:r>
          </a:p>
          <a:p>
            <a:pPr marL="0" indent="0">
              <a:buNone/>
            </a:pPr>
            <a:r>
              <a:rPr lang="tr-TR" dirty="0" smtClean="0">
                <a:latin typeface="Arial Black" pitchFamily="34" charset="0"/>
              </a:rPr>
              <a:t> </a:t>
            </a:r>
            <a:r>
              <a:rPr lang="tr-TR" dirty="0" smtClean="0">
                <a:solidFill>
                  <a:srgbClr val="002060"/>
                </a:solidFill>
                <a:latin typeface="Arial Black" pitchFamily="34" charset="0"/>
              </a:rPr>
              <a:t>7) ALLAH YOLUNDA CİHAT EDENLERE</a:t>
            </a:r>
          </a:p>
          <a:p>
            <a:pPr marL="0" indent="0">
              <a:buNone/>
            </a:pPr>
            <a:r>
              <a:rPr lang="tr-TR" dirty="0" smtClean="0">
                <a:latin typeface="Arial Black" pitchFamily="34" charset="0"/>
              </a:rPr>
              <a:t> 8) YOLDA KALMIŞ OLANLARA</a:t>
            </a:r>
          </a:p>
          <a:p>
            <a:endParaRPr lang="tr-TR" dirty="0" smtClean="0"/>
          </a:p>
        </p:txBody>
      </p:sp>
    </p:spTree>
    <p:extLst>
      <p:ext uri="{BB962C8B-B14F-4D97-AF65-F5344CB8AC3E}">
        <p14:creationId xmlns:p14="http://schemas.microsoft.com/office/powerpoint/2010/main" val="362693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pPr algn="ctr"/>
            <a:r>
              <a:rPr lang="tr-TR" u="sng" dirty="0" smtClean="0">
                <a:solidFill>
                  <a:srgbClr val="00B050"/>
                </a:solidFill>
                <a:latin typeface="Arial Black" pitchFamily="34" charset="0"/>
              </a:rPr>
              <a:t>SADAKA-İ FITIR’IN FAYDALARI</a:t>
            </a:r>
          </a:p>
          <a:p>
            <a:r>
              <a:rPr lang="tr-TR" dirty="0" smtClean="0">
                <a:latin typeface="Arial Black" pitchFamily="34" charset="0"/>
              </a:rPr>
              <a:t>1) İHTİYAÇ SAHİPLERİNİN NAŞELENMESİNE VESİLE OLUR VE ÇOCUKLARIN BAYRAMA NEŞELİ GİRMESİNE VESİLE OLUR</a:t>
            </a:r>
          </a:p>
          <a:p>
            <a:r>
              <a:rPr lang="tr-TR" dirty="0" smtClean="0">
                <a:latin typeface="Arial Black" pitchFamily="34" charset="0"/>
              </a:rPr>
              <a:t>2) TOPLUMSAL DAYANIŞMAYA KATKIDA BULUNUR</a:t>
            </a:r>
          </a:p>
          <a:p>
            <a:r>
              <a:rPr lang="tr-TR" dirty="0" smtClean="0">
                <a:latin typeface="Arial Black" pitchFamily="34" charset="0"/>
              </a:rPr>
              <a:t>3) İHTİYAÇ SAHİPLERİNİN BİR NEBZE OLSUN DERTLERİNE DERMEN OLUNUR</a:t>
            </a:r>
          </a:p>
          <a:p>
            <a:r>
              <a:rPr lang="tr-TR" dirty="0" smtClean="0">
                <a:latin typeface="Arial Black" pitchFamily="34" charset="0"/>
              </a:rPr>
              <a:t>4) SAĞLIKLI YAŞAMDA KALMA VE SAĞLIKLI RAMAZANA ULAŞMAYA VESİLE OLUR</a:t>
            </a:r>
          </a:p>
          <a:p>
            <a:r>
              <a:rPr lang="tr-TR" dirty="0" smtClean="0">
                <a:latin typeface="Arial Black" pitchFamily="34" charset="0"/>
              </a:rPr>
              <a:t>5) İHTİYAÇ SAHİPLERİ BAYRAMA NEŞELİ VE SEVİNÇLİ GİRMESİNE VESİLE OLUR VE İHTİYAÇ SAHİPLERİ GARİP OLMADIKLARININ FARKINA VARIR</a:t>
            </a:r>
          </a:p>
          <a:p>
            <a:r>
              <a:rPr lang="tr-TR" dirty="0" smtClean="0">
                <a:latin typeface="Arial Black" pitchFamily="34" charset="0"/>
              </a:rPr>
              <a:t>6) İHTİYAÇ SAHİPLERİNİN DERDİNİ GİDERİRKEN ONLARIN DUASINA MAZHAR OLMAK ALLAH’IN HOŞNUTLUĞUNU KAZANMAYA VESİLE OLUR</a:t>
            </a:r>
            <a:endParaRPr lang="tr-TR" dirty="0">
              <a:latin typeface="Arial Black" pitchFamily="34" charset="0"/>
            </a:endParaRPr>
          </a:p>
        </p:txBody>
      </p:sp>
    </p:spTree>
    <p:extLst>
      <p:ext uri="{BB962C8B-B14F-4D97-AF65-F5344CB8AC3E}">
        <p14:creationId xmlns:p14="http://schemas.microsoft.com/office/powerpoint/2010/main" val="4117208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fontScale="92500" lnSpcReduction="20000"/>
          </a:bodyPr>
          <a:lstStyle/>
          <a:p>
            <a:pPr algn="ctr"/>
            <a:r>
              <a:rPr lang="tr-TR" u="sng" dirty="0" smtClean="0">
                <a:solidFill>
                  <a:srgbClr val="00B050"/>
                </a:solidFill>
                <a:latin typeface="Arial Black" pitchFamily="34" charset="0"/>
              </a:rPr>
              <a:t>DUAMIZ</a:t>
            </a:r>
          </a:p>
          <a:p>
            <a:r>
              <a:rPr lang="tr-TR" dirty="0" smtClean="0">
                <a:latin typeface="Arial Black" pitchFamily="34" charset="0"/>
              </a:rPr>
              <a:t>YA RAB SADAKALARIMIZI BOŞA ÇIKARMA</a:t>
            </a:r>
          </a:p>
          <a:p>
            <a:r>
              <a:rPr lang="tr-TR" dirty="0" smtClean="0">
                <a:latin typeface="Arial Black" pitchFamily="34" charset="0"/>
              </a:rPr>
              <a:t>YA RAB SEN CÖMERTSİN, CÖMERTLERİ SEVERSİN VE BİZLERE CÖMERT OLMAYI İHSAN EYLE</a:t>
            </a:r>
          </a:p>
          <a:p>
            <a:r>
              <a:rPr lang="tr-TR" dirty="0" smtClean="0">
                <a:latin typeface="Arial Black" pitchFamily="34" charset="0"/>
              </a:rPr>
              <a:t>YA RAB AÇ GÖZLÜ OLMAKTAN VE NANKÖR OLMAKTAN BİZLERİ KORU VE MUHAFAZA EYLE</a:t>
            </a:r>
          </a:p>
          <a:p>
            <a:r>
              <a:rPr lang="tr-TR" dirty="0" smtClean="0">
                <a:latin typeface="Arial Black" pitchFamily="34" charset="0"/>
              </a:rPr>
              <a:t>YA RAB HELAL KAZANMAYI VE HELAL HARCAMAYI VE İHTİYAÇ SAHİPLERİ İLE PAYLAŞA BİLMEYİ İHSAN EYLE</a:t>
            </a:r>
          </a:p>
          <a:p>
            <a:r>
              <a:rPr lang="tr-TR" dirty="0" smtClean="0">
                <a:latin typeface="Arial Black" pitchFamily="34" charset="0"/>
              </a:rPr>
              <a:t>YA RAB HAYIRLI BOL VE BEREKETLİ RIZIKLAR BİZLERE İHSAN EYLE</a:t>
            </a:r>
          </a:p>
          <a:p>
            <a:pPr algn="ctr"/>
            <a:r>
              <a:rPr lang="tr-TR" u="sng" dirty="0" smtClean="0">
                <a:solidFill>
                  <a:srgbClr val="00B050"/>
                </a:solidFill>
                <a:latin typeface="Arial Black" pitchFamily="34" charset="0"/>
              </a:rPr>
              <a:t>AMİN</a:t>
            </a:r>
          </a:p>
          <a:p>
            <a:r>
              <a:rPr lang="tr-TR" sz="2400" dirty="0" smtClean="0"/>
              <a:t>(Not: Bu vaaz Diyanet KM ve DKS </a:t>
            </a:r>
            <a:r>
              <a:rPr lang="tr-TR" sz="2400" dirty="0" err="1" smtClean="0"/>
              <a:t>faydalınarak</a:t>
            </a:r>
            <a:r>
              <a:rPr lang="tr-TR" sz="2400" dirty="0" smtClean="0"/>
              <a:t> hazırlanmıştır.)</a:t>
            </a:r>
            <a:endParaRPr lang="tr-TR" sz="2400" dirty="0"/>
          </a:p>
        </p:txBody>
      </p:sp>
    </p:spTree>
    <p:extLst>
      <p:ext uri="{BB962C8B-B14F-4D97-AF65-F5344CB8AC3E}">
        <p14:creationId xmlns:p14="http://schemas.microsoft.com/office/powerpoint/2010/main" val="1866439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buNone/>
            </a:pPr>
            <a:r>
              <a:rPr lang="ar-AE" dirty="0" smtClean="0"/>
              <a:t>ق</a:t>
            </a:r>
            <a:r>
              <a:rPr lang="ar-AE" dirty="0" smtClean="0">
                <a:latin typeface="Arial Black" pitchFamily="34" charset="0"/>
              </a:rPr>
              <a:t>َوْلٌ مَعْرُوفٌ وَمَغْفِرَةٌ خَيْرٌ مِنْ صَدَقَةٍ يَتْبَعُهَا اَذًى وَاللّٰهُ غَنِىٌّ حَلٖيمٌ</a:t>
            </a:r>
          </a:p>
          <a:p>
            <a:pPr marL="0" indent="0">
              <a:buNone/>
            </a:pPr>
            <a:r>
              <a:rPr lang="ar-AE" dirty="0" smtClean="0">
                <a:latin typeface="Arial Black" pitchFamily="34" charset="0"/>
              </a:rPr>
              <a:t>يَا اَيُّهَا الَّذٖينَ اٰمَنُوا لَا تُبْطِلُوا صَدَقَاتِكُمْ بِالْمَنِّ وَالْاَذٰى كَالَّذٖى يُنْفِقُ مَالَهُ رِئَاءَ النَّاسِ وَلَا يُؤْمِنُ بِاللّٰهِ وَالْيَوْمِ الْاٰخِرِ فَمَثَلُهُ كَمَثَلِ صَفْوَانٍ عَلَيْهِ تُرَابٌ فَاَصَابَهُ وَابِلٌ فَتَرَكَهُ صَلْدًا لَا يَقْدِرُونَ عَلٰى شَیْءٍ مِمَّا كَسَبُوا وَاللّٰهُ لَا يَهْدِى الْقَوْمَ الْكَافِرٖينَ</a:t>
            </a:r>
            <a:endParaRPr lang="tr-TR" dirty="0" smtClean="0">
              <a:latin typeface="Arial Black" pitchFamily="34" charset="0"/>
            </a:endParaRPr>
          </a:p>
          <a:p>
            <a:pPr marL="0" indent="0">
              <a:buNone/>
            </a:pPr>
            <a:r>
              <a:rPr lang="ar-AE" dirty="0" smtClean="0">
                <a:latin typeface="Arial Black" pitchFamily="34" charset="0"/>
              </a:rPr>
              <a:t>وَمَثَلُ الَّذٖينَ يُنْفِقُونَ اَمْوَالَهُمُ ابْتِغَاءَ مَرْضَاتِ اللّٰهِ وَتَثْبٖيتًا مِنْ اَنْفُسِهِمْ كَمَثَلِ جَنَّةٍ بِرَبْوَةٍ اَصَابَهَا وَابِلٌ فَاٰتَتْ اُكُلَهَا ضِعْفَيْنِ فَاِنْ لَمْ يُصِبْهَا وَابِلٌ فَطَلٌّ وَاللّٰهُ بِمَا تَعْمَلُونَ بَصٖيرٌ</a:t>
            </a:r>
          </a:p>
          <a:p>
            <a:pPr marL="0" indent="0">
              <a:buNone/>
            </a:pPr>
            <a:r>
              <a:rPr lang="tr-TR" dirty="0" smtClean="0">
                <a:latin typeface="Arial Black" pitchFamily="34" charset="0"/>
              </a:rPr>
              <a:t>«Güzel bir söz ve bağışlama, peşinden gönül kırma gelen bir sadakadan daha hayırlıdır. Allah, her bakımdan sınırsız zengindir, </a:t>
            </a:r>
            <a:r>
              <a:rPr lang="tr-TR" dirty="0" err="1" smtClean="0">
                <a:latin typeface="Arial Black" pitchFamily="34" charset="0"/>
              </a:rPr>
              <a:t>halîmdir</a:t>
            </a:r>
            <a:r>
              <a:rPr lang="tr-TR" dirty="0" smtClean="0">
                <a:latin typeface="Arial Black" pitchFamily="34" charset="0"/>
              </a:rPr>
              <a:t> (hemen cezalandırmaz, mühlet verir).Ey iman edenler! Allah'a ve ahiret gününe inanmadığı hâlde insanlara gösteriş olsun diye malını harcayan kimse gibi, sadakalarınızı başa kakmak ve gönül kırmak suretiyle boşa çıkarmayın. Böylesinin durumu, üzerinde biraz toprak bulunan ve maruz kaldığı şiddetli yağmurun kendisini çıplak bıraktığı bir kayanın durumu gibidir. Onlar kazandıklarından hiçbir şey elde edemezler. Allah, kâfirler topluluğunu hidayete erdirmez. Allah'ın rızasını kazanmak arzusuyla ve kalben mutmain olarak mallarını Allah yolunda harcayanların durumu, yüksekçe bir yerdeki güzel bir bahçenin durumu gibidir ki, bol yağmur alınca iki kat ürün verir. Bol yağmur almasa bile ona çiseleme yeter. Allah, yaptıklarınızı hakkıyla görendir.» </a:t>
            </a:r>
            <a:r>
              <a:rPr lang="tr-TR" dirty="0" smtClean="0"/>
              <a:t>(Bakara suresi 264/265</a:t>
            </a:r>
            <a:endParaRPr lang="tr-TR" dirty="0"/>
          </a:p>
        </p:txBody>
      </p:sp>
    </p:spTree>
    <p:extLst>
      <p:ext uri="{BB962C8B-B14F-4D97-AF65-F5344CB8AC3E}">
        <p14:creationId xmlns:p14="http://schemas.microsoft.com/office/powerpoint/2010/main" val="1041200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tr-TR" sz="3600" dirty="0" smtClean="0">
                <a:solidFill>
                  <a:srgbClr val="00B050"/>
                </a:solidFill>
                <a:latin typeface="Arial Black" pitchFamily="34" charset="0"/>
              </a:rPr>
              <a:t> SADAKA-İ FITIR NEDİR?</a:t>
            </a:r>
          </a:p>
          <a:p>
            <a:pPr marL="0" indent="0">
              <a:buNone/>
            </a:pPr>
            <a:r>
              <a:rPr lang="tr-TR" sz="3600" dirty="0" smtClean="0">
                <a:latin typeface="Arial Black" pitchFamily="34" charset="0"/>
              </a:rPr>
              <a:t>Halk arasında fitre de denilen sadaka-i </a:t>
            </a:r>
            <a:r>
              <a:rPr lang="tr-TR" sz="3600" dirty="0" err="1" smtClean="0">
                <a:latin typeface="Arial Black" pitchFamily="34" charset="0"/>
              </a:rPr>
              <a:t>fıtır</a:t>
            </a:r>
            <a:r>
              <a:rPr lang="tr-TR" sz="3600" dirty="0" smtClean="0">
                <a:latin typeface="Arial Black" pitchFamily="34" charset="0"/>
              </a:rPr>
              <a:t>, sadaka kelimesi ile iftar etme, Ramazan Bayramı, yaratılış anlamına gelen </a:t>
            </a:r>
            <a:r>
              <a:rPr lang="tr-TR" sz="3600" dirty="0" err="1" smtClean="0">
                <a:latin typeface="Arial Black" pitchFamily="34" charset="0"/>
              </a:rPr>
              <a:t>fıtır</a:t>
            </a:r>
            <a:r>
              <a:rPr lang="tr-TR" sz="3600" dirty="0" smtClean="0">
                <a:latin typeface="Arial Black" pitchFamily="34" charset="0"/>
              </a:rPr>
              <a:t> kelimesinin bileşiminden meydana gelmiştir. Sadaka-i </a:t>
            </a:r>
            <a:r>
              <a:rPr lang="tr-TR" sz="3600" dirty="0" err="1" smtClean="0">
                <a:latin typeface="Arial Black" pitchFamily="34" charset="0"/>
              </a:rPr>
              <a:t>fıtır</a:t>
            </a:r>
            <a:r>
              <a:rPr lang="tr-TR" sz="3600" dirty="0" smtClean="0">
                <a:latin typeface="Arial Black" pitchFamily="34" charset="0"/>
              </a:rPr>
              <a:t>, dinen zengin olarak Ramazan ayının sonuna yetişen Müslümanın belirli kimselere vermesi vacip olan bir sadakadır.</a:t>
            </a:r>
            <a:endParaRPr lang="tr-TR" sz="3600" dirty="0">
              <a:latin typeface="Arial Black" pitchFamily="34" charset="0"/>
            </a:endParaRPr>
          </a:p>
        </p:txBody>
      </p:sp>
    </p:spTree>
    <p:extLst>
      <p:ext uri="{BB962C8B-B14F-4D97-AF65-F5344CB8AC3E}">
        <p14:creationId xmlns:p14="http://schemas.microsoft.com/office/powerpoint/2010/main" val="2150024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7200" dirty="0" smtClean="0">
                <a:solidFill>
                  <a:srgbClr val="00B050"/>
                </a:solidFill>
                <a:latin typeface="Arial Black" pitchFamily="34" charset="0"/>
              </a:rPr>
              <a:t>SADAKA-İ FITIR ZEKATTAN ÖNCE ORUÇLA BİRLİKTE AYNI SENEDE FARZ KILINMIŞTIR</a:t>
            </a:r>
            <a:endParaRPr lang="tr-TR" sz="7200" dirty="0">
              <a:solidFill>
                <a:srgbClr val="00B050"/>
              </a:solidFill>
              <a:latin typeface="Arial Black" pitchFamily="34" charset="0"/>
            </a:endParaRPr>
          </a:p>
        </p:txBody>
      </p:sp>
    </p:spTree>
    <p:extLst>
      <p:ext uri="{BB962C8B-B14F-4D97-AF65-F5344CB8AC3E}">
        <p14:creationId xmlns:p14="http://schemas.microsoft.com/office/powerpoint/2010/main" val="1473653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5400" dirty="0" smtClean="0">
                <a:solidFill>
                  <a:srgbClr val="00B050"/>
                </a:solidFill>
                <a:latin typeface="Arial Black" pitchFamily="34" charset="0"/>
              </a:rPr>
              <a:t>İBN-İ KUTEYBE SADAKA-İ FITIRLA İLGİLİ ŞÖYLE DER:</a:t>
            </a:r>
          </a:p>
          <a:p>
            <a:r>
              <a:rPr lang="tr-TR" sz="5400" dirty="0" smtClean="0">
                <a:latin typeface="Arial Black" pitchFamily="34" charset="0"/>
              </a:rPr>
              <a:t>SADAKA-İ FITIR ‘’SADAKA-İ NUFUS’’ NEFİSLERİN SADAKASIDIR DER.</a:t>
            </a:r>
            <a:endParaRPr lang="tr-TR" sz="5400" dirty="0">
              <a:latin typeface="Arial Black" pitchFamily="34" charset="0"/>
            </a:endParaRPr>
          </a:p>
        </p:txBody>
      </p:sp>
    </p:spTree>
    <p:extLst>
      <p:ext uri="{BB962C8B-B14F-4D97-AF65-F5344CB8AC3E}">
        <p14:creationId xmlns:p14="http://schemas.microsoft.com/office/powerpoint/2010/main" val="4046159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r>
              <a:rPr lang="tr-TR" sz="3600" u="sng" dirty="0" smtClean="0">
                <a:solidFill>
                  <a:srgbClr val="00B050"/>
                </a:solidFill>
                <a:latin typeface="Arial Black" pitchFamily="34" charset="0"/>
              </a:rPr>
              <a:t>SADAKA-İ FITIR BAŞKA GÖRÜŞLERE GÖRE:</a:t>
            </a:r>
          </a:p>
          <a:p>
            <a:pPr marL="514350" indent="-514350">
              <a:buAutoNum type="arabicParenR"/>
            </a:pPr>
            <a:r>
              <a:rPr lang="tr-TR" sz="3600" dirty="0" err="1" smtClean="0">
                <a:latin typeface="Arial Black" pitchFamily="34" charset="0"/>
              </a:rPr>
              <a:t>Fıtır</a:t>
            </a:r>
            <a:r>
              <a:rPr lang="tr-TR" sz="3600" dirty="0" smtClean="0">
                <a:latin typeface="Arial Black" pitchFamily="34" charset="0"/>
              </a:rPr>
              <a:t> sadakası; sevap için verilen </a:t>
            </a:r>
            <a:r>
              <a:rPr lang="tr-TR" sz="3600" dirty="0" smtClean="0">
                <a:solidFill>
                  <a:srgbClr val="00B050"/>
                </a:solidFill>
                <a:latin typeface="Arial Black" pitchFamily="34" charset="0"/>
              </a:rPr>
              <a:t>yaratılış </a:t>
            </a:r>
            <a:r>
              <a:rPr lang="tr-TR" sz="3600" dirty="0" err="1" smtClean="0">
                <a:solidFill>
                  <a:srgbClr val="00B050"/>
                </a:solidFill>
                <a:latin typeface="Arial Black" pitchFamily="34" charset="0"/>
              </a:rPr>
              <a:t>atiyyesidir</a:t>
            </a:r>
            <a:r>
              <a:rPr lang="tr-TR" sz="3600" dirty="0" smtClean="0">
                <a:solidFill>
                  <a:srgbClr val="00B050"/>
                </a:solidFill>
                <a:latin typeface="Arial Black" pitchFamily="34" charset="0"/>
              </a:rPr>
              <a:t>.</a:t>
            </a:r>
          </a:p>
          <a:p>
            <a:pPr marL="514350" indent="-514350">
              <a:buAutoNum type="arabicParenR"/>
            </a:pPr>
            <a:r>
              <a:rPr lang="tr-TR" sz="3600" dirty="0" err="1" smtClean="0">
                <a:latin typeface="Arial Black" pitchFamily="34" charset="0"/>
              </a:rPr>
              <a:t>Fıtır</a:t>
            </a:r>
            <a:r>
              <a:rPr lang="tr-TR" sz="3600" dirty="0" smtClean="0">
                <a:latin typeface="Arial Black" pitchFamily="34" charset="0"/>
              </a:rPr>
              <a:t> sadakası Ramazanın sonuna ulaşmış olmanın </a:t>
            </a:r>
            <a:r>
              <a:rPr lang="tr-TR" sz="3600" dirty="0" smtClean="0">
                <a:solidFill>
                  <a:srgbClr val="00B050"/>
                </a:solidFill>
                <a:latin typeface="Arial Black" pitchFamily="34" charset="0"/>
              </a:rPr>
              <a:t>şükür </a:t>
            </a:r>
            <a:r>
              <a:rPr lang="tr-TR" sz="3600" dirty="0" err="1" smtClean="0">
                <a:solidFill>
                  <a:srgbClr val="00B050"/>
                </a:solidFill>
                <a:latin typeface="Arial Black" pitchFamily="34" charset="0"/>
              </a:rPr>
              <a:t>atiyyesidir</a:t>
            </a:r>
            <a:endParaRPr lang="tr-TR" sz="3600" dirty="0" smtClean="0">
              <a:solidFill>
                <a:srgbClr val="00B050"/>
              </a:solidFill>
              <a:latin typeface="Arial Black" pitchFamily="34" charset="0"/>
            </a:endParaRPr>
          </a:p>
          <a:p>
            <a:pPr marL="0" indent="0">
              <a:buNone/>
            </a:pPr>
            <a:endParaRPr lang="tr-TR" sz="3600" dirty="0">
              <a:latin typeface="Arial Black" pitchFamily="34" charset="0"/>
            </a:endParaRPr>
          </a:p>
          <a:p>
            <a:pPr marL="0" indent="0">
              <a:buNone/>
            </a:pPr>
            <a:r>
              <a:rPr lang="tr-TR" sz="4400" u="sng" dirty="0" smtClean="0">
                <a:solidFill>
                  <a:srgbClr val="FF0000"/>
                </a:solidFill>
                <a:latin typeface="Arial Black" pitchFamily="34" charset="0"/>
              </a:rPr>
              <a:t>Alimler her iki görüşü de kabul eder ve doğru olduğunu söylerler.</a:t>
            </a:r>
            <a:endParaRPr lang="tr-TR" sz="4400" u="sng" dirty="0">
              <a:solidFill>
                <a:srgbClr val="FF0000"/>
              </a:solidFill>
              <a:latin typeface="Arial Black" pitchFamily="34" charset="0"/>
            </a:endParaRPr>
          </a:p>
        </p:txBody>
      </p:sp>
    </p:spTree>
    <p:extLst>
      <p:ext uri="{BB962C8B-B14F-4D97-AF65-F5344CB8AC3E}">
        <p14:creationId xmlns:p14="http://schemas.microsoft.com/office/powerpoint/2010/main" val="144010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u="sng" dirty="0" smtClean="0">
                <a:solidFill>
                  <a:srgbClr val="00B050"/>
                </a:solidFill>
                <a:latin typeface="Arial Black" pitchFamily="34" charset="0"/>
              </a:rPr>
              <a:t>SADAKA-İ FITIRLA İLGİLİ ALİMLERDEN BAZILARI ŞÖYLE DEMİŞLER</a:t>
            </a:r>
          </a:p>
          <a:p>
            <a:endParaRPr lang="tr-TR" dirty="0">
              <a:latin typeface="Arial Black" pitchFamily="34" charset="0"/>
            </a:endParaRPr>
          </a:p>
          <a:p>
            <a:pPr algn="ctr"/>
            <a:r>
              <a:rPr lang="tr-TR" i="1" u="sng" dirty="0" smtClean="0">
                <a:solidFill>
                  <a:srgbClr val="0070C0"/>
                </a:solidFill>
                <a:latin typeface="Arial Black" pitchFamily="34" charset="0"/>
              </a:rPr>
              <a:t>SADAKA-İ FITIR;</a:t>
            </a:r>
          </a:p>
          <a:p>
            <a:r>
              <a:rPr lang="tr-TR" u="sng" dirty="0" smtClean="0">
                <a:latin typeface="Arial Black" pitchFamily="34" charset="0"/>
              </a:rPr>
              <a:t>1)ORUCUN KABULÜNE,</a:t>
            </a:r>
          </a:p>
          <a:p>
            <a:r>
              <a:rPr lang="tr-TR" u="sng" dirty="0" smtClean="0">
                <a:solidFill>
                  <a:srgbClr val="00B050"/>
                </a:solidFill>
                <a:latin typeface="Arial Black" pitchFamily="34" charset="0"/>
              </a:rPr>
              <a:t>2)KİŞİNİN SEKERAT ANINDA Kİ SIKINTISININ GİTMESİNE VE</a:t>
            </a:r>
          </a:p>
          <a:p>
            <a:r>
              <a:rPr lang="tr-TR" dirty="0" smtClean="0">
                <a:solidFill>
                  <a:srgbClr val="FF0000"/>
                </a:solidFill>
                <a:latin typeface="Arial Black" pitchFamily="34" charset="0"/>
              </a:rPr>
              <a:t>3)KABİRDE Kİ AZAPTAN KURTULUŞUNA VESİLE OLACAĞINI BELİRTMİŞLERDİR</a:t>
            </a:r>
            <a:endParaRPr lang="tr-TR" dirty="0">
              <a:solidFill>
                <a:srgbClr val="FF0000"/>
              </a:solidFill>
              <a:latin typeface="Arial Black" pitchFamily="34" charset="0"/>
            </a:endParaRPr>
          </a:p>
        </p:txBody>
      </p:sp>
    </p:spTree>
    <p:extLst>
      <p:ext uri="{BB962C8B-B14F-4D97-AF65-F5344CB8AC3E}">
        <p14:creationId xmlns:p14="http://schemas.microsoft.com/office/powerpoint/2010/main" val="2422715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sz="4000" dirty="0" smtClean="0">
                <a:solidFill>
                  <a:srgbClr val="00B050"/>
                </a:solidFill>
                <a:latin typeface="Arial Black" pitchFamily="34" charset="0"/>
              </a:rPr>
              <a:t>SADAKAYI FITR NE ZAMANA KADAR VERİLİR?</a:t>
            </a:r>
          </a:p>
          <a:p>
            <a:r>
              <a:rPr lang="tr-TR" sz="4000" dirty="0" smtClean="0">
                <a:latin typeface="Arial Black" pitchFamily="34" charset="0"/>
              </a:rPr>
              <a:t>“</a:t>
            </a:r>
            <a:r>
              <a:rPr lang="tr-TR" sz="4000" dirty="0" err="1" smtClean="0">
                <a:latin typeface="Arial Black" pitchFamily="34" charset="0"/>
              </a:rPr>
              <a:t>Rasûlullah</a:t>
            </a:r>
            <a:r>
              <a:rPr lang="tr-TR" sz="4000" dirty="0" smtClean="0">
                <a:latin typeface="Arial Black" pitchFamily="34" charset="0"/>
              </a:rPr>
              <a:t> (SAV) </a:t>
            </a:r>
            <a:r>
              <a:rPr lang="tr-TR" sz="4000" dirty="0" err="1" smtClean="0">
                <a:latin typeface="Arial Black" pitchFamily="34" charset="0"/>
              </a:rPr>
              <a:t>fıtır</a:t>
            </a:r>
            <a:r>
              <a:rPr lang="tr-TR" sz="4000" dirty="0" smtClean="0">
                <a:latin typeface="Arial Black" pitchFamily="34" charset="0"/>
              </a:rPr>
              <a:t> zekâtını </a:t>
            </a:r>
            <a:r>
              <a:rPr lang="tr-TR" sz="4000" dirty="0" err="1" smtClean="0">
                <a:latin typeface="Arial Black" pitchFamily="34" charset="0"/>
              </a:rPr>
              <a:t>Müslümânlardan</a:t>
            </a:r>
            <a:r>
              <a:rPr lang="tr-TR" sz="4000" dirty="0" smtClean="0">
                <a:latin typeface="Arial Black" pitchFamily="34" charset="0"/>
              </a:rPr>
              <a:t> köle, hür, erkek, kadın, küçük, büyük üzerine hur­madan bir </a:t>
            </a:r>
            <a:r>
              <a:rPr lang="tr-TR" sz="4000" dirty="0" err="1" smtClean="0">
                <a:latin typeface="Arial Black" pitchFamily="34" charset="0"/>
              </a:rPr>
              <a:t>sâ</a:t>
            </a:r>
            <a:r>
              <a:rPr lang="tr-TR" sz="4000" dirty="0" smtClean="0">
                <a:latin typeface="Arial Black" pitchFamily="34" charset="0"/>
              </a:rPr>
              <a:t>' yahut arpadan bir </a:t>
            </a:r>
            <a:r>
              <a:rPr lang="tr-TR" sz="4000" dirty="0" err="1" smtClean="0">
                <a:latin typeface="Arial Black" pitchFamily="34" charset="0"/>
              </a:rPr>
              <a:t>sâ</a:t>
            </a:r>
            <a:r>
              <a:rPr lang="tr-TR" sz="4000" dirty="0" smtClean="0">
                <a:latin typeface="Arial Black" pitchFamily="34" charset="0"/>
              </a:rPr>
              <a:t>' olarak farz kıldı. Ve bu zekâtın insanların bayram namazına çıkmasından önce verilmesini emretti.» </a:t>
            </a:r>
            <a:r>
              <a:rPr lang="tr-TR" dirty="0" smtClean="0"/>
              <a:t>(Buhari sadaka-i </a:t>
            </a:r>
            <a:r>
              <a:rPr lang="tr-TR" dirty="0" err="1" smtClean="0"/>
              <a:t>fıtır</a:t>
            </a:r>
            <a:r>
              <a:rPr lang="tr-TR" dirty="0" smtClean="0"/>
              <a:t> 1)</a:t>
            </a:r>
            <a:endParaRPr lang="tr-TR" dirty="0"/>
          </a:p>
        </p:txBody>
      </p:sp>
    </p:spTree>
    <p:extLst>
      <p:ext uri="{BB962C8B-B14F-4D97-AF65-F5344CB8AC3E}">
        <p14:creationId xmlns:p14="http://schemas.microsoft.com/office/powerpoint/2010/main" val="3804501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8686800" cy="6858000"/>
          </a:xfrm>
        </p:spPr>
        <p:txBody>
          <a:bodyPr/>
          <a:lstStyle/>
          <a:p>
            <a:r>
              <a:rPr lang="tr-TR" sz="3600" dirty="0" smtClean="0">
                <a:solidFill>
                  <a:srgbClr val="00B050"/>
                </a:solidFill>
                <a:latin typeface="Arial Black" pitchFamily="34" charset="0"/>
              </a:rPr>
              <a:t>SADAKA-İ FITIRIN MAHİYYETİ</a:t>
            </a:r>
          </a:p>
          <a:p>
            <a:r>
              <a:rPr lang="tr-TR" sz="3600" dirty="0" smtClean="0">
                <a:latin typeface="Arial Black" pitchFamily="34" charset="0"/>
              </a:rPr>
              <a:t>“</a:t>
            </a:r>
            <a:r>
              <a:rPr lang="tr-TR" sz="3600" dirty="0" err="1" smtClean="0">
                <a:latin typeface="Arial Black" pitchFamily="34" charset="0"/>
              </a:rPr>
              <a:t>Resulullah</a:t>
            </a:r>
            <a:r>
              <a:rPr lang="tr-TR" sz="3600" dirty="0" smtClean="0">
                <a:latin typeface="Arial Black" pitchFamily="34" charset="0"/>
              </a:rPr>
              <a:t> SAV oruçlunun boş, çirkin ve ölçüsüz sözlerden temizlenmesi ve fakirlere bir azık olması için </a:t>
            </a:r>
            <a:r>
              <a:rPr lang="tr-TR" sz="3600" dirty="0" err="1" smtClean="0">
                <a:latin typeface="Arial Black" pitchFamily="34" charset="0"/>
              </a:rPr>
              <a:t>fıtır</a:t>
            </a:r>
            <a:r>
              <a:rPr lang="tr-TR" sz="3600" dirty="0" smtClean="0">
                <a:latin typeface="Arial Black" pitchFamily="34" charset="0"/>
              </a:rPr>
              <a:t> sadakasını emretti. Kim bunu bayram namazından önce öderse, o makbul bir sadaka olur. Kim de bayram namazından sonra verirse, o başka vakitlerde verilen sadakalardan birisi olur.” </a:t>
            </a:r>
            <a:r>
              <a:rPr lang="tr-TR" dirty="0" smtClean="0"/>
              <a:t>(</a:t>
            </a:r>
            <a:r>
              <a:rPr lang="tr-TR" dirty="0" err="1" smtClean="0"/>
              <a:t>İbni</a:t>
            </a:r>
            <a:r>
              <a:rPr lang="tr-TR" dirty="0" smtClean="0"/>
              <a:t> </a:t>
            </a:r>
            <a:r>
              <a:rPr lang="tr-TR" dirty="0" err="1" smtClean="0"/>
              <a:t>Mâce</a:t>
            </a:r>
            <a:r>
              <a:rPr lang="tr-TR" dirty="0" smtClean="0"/>
              <a:t>, Zekât: 21) </a:t>
            </a:r>
            <a:endParaRPr lang="tr-TR" dirty="0"/>
          </a:p>
        </p:txBody>
      </p:sp>
    </p:spTree>
    <p:extLst>
      <p:ext uri="{BB962C8B-B14F-4D97-AF65-F5344CB8AC3E}">
        <p14:creationId xmlns:p14="http://schemas.microsoft.com/office/powerpoint/2010/main" val="162209714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995</Words>
  <Application>Microsoft Office PowerPoint</Application>
  <PresentationFormat>Ekran Gösterisi (4:3)</PresentationFormat>
  <Paragraphs>77</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13</cp:revision>
  <dcterms:created xsi:type="dcterms:W3CDTF">2014-06-25T21:21:40Z</dcterms:created>
  <dcterms:modified xsi:type="dcterms:W3CDTF">2014-06-25T23:39:39Z</dcterms:modified>
</cp:coreProperties>
</file>