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68" r:id="rId5"/>
    <p:sldId id="269" r:id="rId6"/>
    <p:sldId id="267" r:id="rId7"/>
    <p:sldId id="271" r:id="rId8"/>
    <p:sldId id="272" r:id="rId9"/>
    <p:sldId id="265" r:id="rId10"/>
    <p:sldId id="264" r:id="rId11"/>
    <p:sldId id="263" r:id="rId12"/>
    <p:sldId id="260" r:id="rId13"/>
    <p:sldId id="262" r:id="rId14"/>
    <p:sldId id="273" r:id="rId15"/>
    <p:sldId id="274" r:id="rId16"/>
    <p:sldId id="275" r:id="rId17"/>
    <p:sldId id="259" r:id="rId18"/>
    <p:sldId id="258"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CA13E5E3-98BE-4498-ACA6-3432EAA86E1A}"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404959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3E5E3-98BE-4498-ACA6-3432EAA86E1A}"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194214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3E5E3-98BE-4498-ACA6-3432EAA86E1A}"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358422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A13E5E3-98BE-4498-ACA6-3432EAA86E1A}"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2150450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CA13E5E3-98BE-4498-ACA6-3432EAA86E1A}" type="datetimeFigureOut">
              <a:rPr lang="tr-TR" smtClean="0"/>
              <a:t>27.06.2014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1465442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A13E5E3-98BE-4498-ACA6-3432EAA86E1A}"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292681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A13E5E3-98BE-4498-ACA6-3432EAA86E1A}" type="datetimeFigureOut">
              <a:rPr lang="tr-TR" smtClean="0"/>
              <a:t>27.06.2014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3038919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A13E5E3-98BE-4498-ACA6-3432EAA86E1A}" type="datetimeFigureOut">
              <a:rPr lang="tr-TR" smtClean="0"/>
              <a:t>27.06.2014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1436113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A13E5E3-98BE-4498-ACA6-3432EAA86E1A}" type="datetimeFigureOut">
              <a:rPr lang="tr-TR" smtClean="0"/>
              <a:t>27.06.2014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44500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13E5E3-98BE-4498-ACA6-3432EAA86E1A}"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4266472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CA13E5E3-98BE-4498-ACA6-3432EAA86E1A}" type="datetimeFigureOut">
              <a:rPr lang="tr-TR" smtClean="0"/>
              <a:t>27.06.2014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B737756-B15E-445D-9974-A0E16E1EA299}" type="slidenum">
              <a:rPr lang="tr-TR" smtClean="0"/>
              <a:t>‹#›</a:t>
            </a:fld>
            <a:endParaRPr lang="tr-TR"/>
          </a:p>
        </p:txBody>
      </p:sp>
    </p:spTree>
    <p:extLst>
      <p:ext uri="{BB962C8B-B14F-4D97-AF65-F5344CB8AC3E}">
        <p14:creationId xmlns:p14="http://schemas.microsoft.com/office/powerpoint/2010/main" val="214806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3000"/>
            <a:lum/>
          </a:blip>
          <a:srcRect/>
          <a:stretch>
            <a:fillRect l="-3000" r="-3000"/>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13E5E3-98BE-4498-ACA6-3432EAA86E1A}" type="datetimeFigureOut">
              <a:rPr lang="tr-TR" smtClean="0"/>
              <a:t>27.06.2014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737756-B15E-445D-9974-A0E16E1EA299}" type="slidenum">
              <a:rPr lang="tr-TR" smtClean="0"/>
              <a:t>‹#›</a:t>
            </a:fld>
            <a:endParaRPr lang="tr-TR"/>
          </a:p>
        </p:txBody>
      </p:sp>
    </p:spTree>
    <p:extLst>
      <p:ext uri="{BB962C8B-B14F-4D97-AF65-F5344CB8AC3E}">
        <p14:creationId xmlns:p14="http://schemas.microsoft.com/office/powerpoint/2010/main" val="17935113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7200" dirty="0" smtClean="0">
                <a:solidFill>
                  <a:srgbClr val="00B050"/>
                </a:solidFill>
                <a:latin typeface="Arial Black" pitchFamily="34" charset="0"/>
              </a:rPr>
              <a:t>RAMAZANDA</a:t>
            </a:r>
            <a:r>
              <a:rPr lang="tr-TR" sz="7200" dirty="0" smtClean="0">
                <a:latin typeface="Arial Black" pitchFamily="34" charset="0"/>
              </a:rPr>
              <a:t> </a:t>
            </a:r>
            <a:r>
              <a:rPr lang="tr-TR" sz="7200" dirty="0" smtClean="0">
                <a:solidFill>
                  <a:srgbClr val="0070C0"/>
                </a:solidFill>
                <a:latin typeface="Arial Black" pitchFamily="34" charset="0"/>
              </a:rPr>
              <a:t>‘</a:t>
            </a:r>
            <a:r>
              <a:rPr lang="tr-TR" sz="7200" dirty="0" smtClean="0">
                <a:solidFill>
                  <a:schemeClr val="accent2"/>
                </a:solidFill>
                <a:latin typeface="Arial Black" pitchFamily="34" charset="0"/>
              </a:rPr>
              <a:t>İTİKAFI</a:t>
            </a:r>
            <a:r>
              <a:rPr lang="tr-TR" sz="7200" dirty="0" smtClean="0">
                <a:solidFill>
                  <a:srgbClr val="0070C0"/>
                </a:solidFill>
                <a:latin typeface="Arial Black" pitchFamily="34" charset="0"/>
              </a:rPr>
              <a:t>’</a:t>
            </a:r>
            <a:r>
              <a:rPr lang="tr-TR" sz="7200" dirty="0" smtClean="0">
                <a:solidFill>
                  <a:schemeClr val="accent2"/>
                </a:solidFill>
                <a:latin typeface="Arial Black" pitchFamily="34" charset="0"/>
              </a:rPr>
              <a:t> </a:t>
            </a:r>
            <a:r>
              <a:rPr lang="tr-TR" sz="7200" dirty="0" smtClean="0">
                <a:solidFill>
                  <a:srgbClr val="00B050"/>
                </a:solidFill>
                <a:latin typeface="Arial Black" pitchFamily="34" charset="0"/>
              </a:rPr>
              <a:t>İHYA ETMEK</a:t>
            </a:r>
          </a:p>
          <a:p>
            <a:pPr algn="r"/>
            <a:r>
              <a:rPr lang="tr-TR" sz="4000" dirty="0" smtClean="0">
                <a:solidFill>
                  <a:srgbClr val="002060"/>
                </a:solidFill>
                <a:latin typeface="Arial Black" pitchFamily="34" charset="0"/>
              </a:rPr>
              <a:t>eminyavuzyigit@hotmail.com</a:t>
            </a:r>
          </a:p>
          <a:p>
            <a:pPr algn="r"/>
            <a:r>
              <a:rPr lang="tr-TR" dirty="0" smtClean="0">
                <a:solidFill>
                  <a:srgbClr val="002060"/>
                </a:solidFill>
                <a:latin typeface="Arial Black" pitchFamily="34" charset="0"/>
              </a:rPr>
              <a:t>UZMAN İMAM HATİP</a:t>
            </a:r>
          </a:p>
          <a:p>
            <a:pPr algn="r"/>
            <a:r>
              <a:rPr lang="tr-TR" dirty="0" smtClean="0">
                <a:solidFill>
                  <a:schemeClr val="accent6">
                    <a:lumMod val="75000"/>
                  </a:schemeClr>
                </a:solidFill>
                <a:latin typeface="Arial Black" pitchFamily="34" charset="0"/>
              </a:rPr>
              <a:t>BAŞAKŞEHİR MÜFTÜĞÜ</a:t>
            </a:r>
          </a:p>
          <a:p>
            <a:pPr algn="r"/>
            <a:r>
              <a:rPr lang="tr-TR" dirty="0" smtClean="0">
                <a:solidFill>
                  <a:schemeClr val="accent6">
                    <a:lumMod val="75000"/>
                  </a:schemeClr>
                </a:solidFill>
                <a:latin typeface="Arial Black" pitchFamily="34" charset="0"/>
              </a:rPr>
              <a:t>DOLAPDERE SAN. SİT. CAMİİ</a:t>
            </a:r>
          </a:p>
          <a:p>
            <a:pPr algn="r"/>
            <a:r>
              <a:rPr lang="tr-TR" dirty="0" smtClean="0">
                <a:solidFill>
                  <a:schemeClr val="accent6">
                    <a:lumMod val="75000"/>
                  </a:schemeClr>
                </a:solidFill>
                <a:latin typeface="Arial Black" pitchFamily="34" charset="0"/>
              </a:rPr>
              <a:t>BAŞAKŞEHİR-İSTANBUL</a:t>
            </a:r>
          </a:p>
          <a:p>
            <a:endParaRPr lang="tr-TR" dirty="0" smtClean="0"/>
          </a:p>
          <a:p>
            <a:endParaRPr lang="tr-TR" dirty="0"/>
          </a:p>
        </p:txBody>
      </p:sp>
    </p:spTree>
    <p:extLst>
      <p:ext uri="{BB962C8B-B14F-4D97-AF65-F5344CB8AC3E}">
        <p14:creationId xmlns:p14="http://schemas.microsoft.com/office/powerpoint/2010/main" val="887789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a:bodyPr>
          <a:lstStyle/>
          <a:p>
            <a:r>
              <a:rPr lang="ar-AE" sz="3600" b="1" dirty="0">
                <a:latin typeface="Arial Black" pitchFamily="34" charset="0"/>
              </a:rPr>
              <a:t>	</a:t>
            </a:r>
            <a:r>
              <a:rPr lang="ar-AE" sz="3600" b="1" dirty="0" smtClean="0">
                <a:latin typeface="Arial Black" pitchFamily="34" charset="0"/>
              </a:rPr>
              <a:t> </a:t>
            </a:r>
            <a:r>
              <a:rPr lang="ar-AE" sz="3600" b="1" dirty="0">
                <a:latin typeface="Arial Black" pitchFamily="34" charset="0"/>
              </a:rPr>
              <a:t>وعنْ عائشةَ، رَضِيَ الله عَنْها، أَنَّ النَّبيَّ </a:t>
            </a:r>
            <a:r>
              <a:rPr lang="ar-AE" sz="3600" b="1" dirty="0" smtClean="0">
                <a:latin typeface="Arial Black" pitchFamily="34" charset="0"/>
              </a:rPr>
              <a:t>، </a:t>
            </a:r>
            <a:r>
              <a:rPr lang="ar-AE" sz="3600" b="1" dirty="0">
                <a:latin typeface="Arial Black" pitchFamily="34" charset="0"/>
              </a:rPr>
              <a:t>كانَ يعْتكِفُ العَشْرَ الأوَاخِرَ مِنْ رَمَضَانَ، حَتَّى تَوَفَّاهُ الله تعالى، ثُمَّ اعْتكَفَ أزْوَاجُهُ مِنْ بَعْدِهِ.     </a:t>
            </a:r>
          </a:p>
          <a:p>
            <a:r>
              <a:rPr lang="tr-TR" sz="3600" b="1" dirty="0" err="1" smtClean="0">
                <a:latin typeface="Arial Black" pitchFamily="34" charset="0"/>
              </a:rPr>
              <a:t>Aişe</a:t>
            </a:r>
            <a:r>
              <a:rPr lang="tr-TR" sz="3600" b="1" dirty="0" smtClean="0">
                <a:latin typeface="Arial Black" pitchFamily="34" charset="0"/>
              </a:rPr>
              <a:t> </a:t>
            </a:r>
            <a:r>
              <a:rPr lang="tr-TR" sz="3600" b="1" dirty="0">
                <a:latin typeface="Arial Black" pitchFamily="34" charset="0"/>
              </a:rPr>
              <a:t>(Allah Ondan razı olsun)’dan bize bildirildiğine göre Peygamber </a:t>
            </a:r>
            <a:r>
              <a:rPr lang="tr-TR" sz="3600" b="1" dirty="0" smtClean="0">
                <a:latin typeface="Arial Black" pitchFamily="34" charset="0"/>
              </a:rPr>
              <a:t>(SAV) </a:t>
            </a:r>
            <a:r>
              <a:rPr lang="tr-TR" sz="3600" b="1" dirty="0">
                <a:latin typeface="Arial Black" pitchFamily="34" charset="0"/>
              </a:rPr>
              <a:t>vefat edinceye kadar Ramazanın son on gününde itikafa girmiştir. Vefatından sonra da hanımlar itikafa devam ettiler. </a:t>
            </a:r>
            <a:r>
              <a:rPr lang="tr-TR" dirty="0"/>
              <a:t>(Buhari, İtikaf, 1; Müslim, İtikaf, 5)</a:t>
            </a:r>
          </a:p>
          <a:p>
            <a:endParaRPr lang="tr-TR" dirty="0"/>
          </a:p>
        </p:txBody>
      </p:sp>
    </p:spTree>
    <p:extLst>
      <p:ext uri="{BB962C8B-B14F-4D97-AF65-F5344CB8AC3E}">
        <p14:creationId xmlns:p14="http://schemas.microsoft.com/office/powerpoint/2010/main" val="3111265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pPr marL="0" indent="0">
              <a:buNone/>
            </a:pPr>
            <a:endParaRPr lang="ar-AE" sz="4000" b="1" dirty="0">
              <a:latin typeface="Arial Black" pitchFamily="34" charset="0"/>
            </a:endParaRPr>
          </a:p>
          <a:p>
            <a:r>
              <a:rPr lang="ar-AE" sz="4000" b="1" dirty="0" smtClean="0">
                <a:latin typeface="Arial Black" pitchFamily="34" charset="0"/>
              </a:rPr>
              <a:t>وعَنْ </a:t>
            </a:r>
            <a:r>
              <a:rPr lang="ar-AE" sz="4000" b="1" dirty="0">
                <a:latin typeface="Arial Black" pitchFamily="34" charset="0"/>
              </a:rPr>
              <a:t>أبي هُريرةَ، </a:t>
            </a:r>
            <a:r>
              <a:rPr lang="ar-AE" sz="4000" b="1" dirty="0" smtClean="0">
                <a:latin typeface="Arial Black" pitchFamily="34" charset="0"/>
              </a:rPr>
              <a:t>، </a:t>
            </a:r>
            <a:r>
              <a:rPr lang="ar-AE" sz="4000" b="1" dirty="0">
                <a:latin typeface="Arial Black" pitchFamily="34" charset="0"/>
              </a:rPr>
              <a:t>قالَ: كانَ النبيُّ، </a:t>
            </a:r>
            <a:r>
              <a:rPr lang="ar-AE" sz="4000" b="1" dirty="0" smtClean="0">
                <a:latin typeface="Arial Black" pitchFamily="34" charset="0"/>
              </a:rPr>
              <a:t>، </a:t>
            </a:r>
            <a:r>
              <a:rPr lang="ar-AE" sz="4000" b="1" dirty="0">
                <a:latin typeface="Arial Black" pitchFamily="34" charset="0"/>
              </a:rPr>
              <a:t>يَعْتكِفُ في كُلِّ رَمَضَانَ عَشْرَةَ أَيَّامِ، فَلَمَّا كَانَ العَامُ الَّذِي قُبِضَ فِيهِ اعْتكَفَ عِشْرِينَ يَوْماً .  </a:t>
            </a:r>
          </a:p>
          <a:p>
            <a:r>
              <a:rPr lang="tr-TR" sz="4000" b="1" dirty="0" smtClean="0">
                <a:latin typeface="Arial Black" pitchFamily="34" charset="0"/>
              </a:rPr>
              <a:t>Ebu </a:t>
            </a:r>
            <a:r>
              <a:rPr lang="tr-TR" sz="4000" b="1" dirty="0" err="1">
                <a:latin typeface="Arial Black" pitchFamily="34" charset="0"/>
              </a:rPr>
              <a:t>Hureyre</a:t>
            </a:r>
            <a:r>
              <a:rPr lang="tr-TR" sz="4000" b="1" dirty="0">
                <a:latin typeface="Arial Black" pitchFamily="34" charset="0"/>
              </a:rPr>
              <a:t> </a:t>
            </a:r>
            <a:r>
              <a:rPr lang="tr-TR" sz="4000" b="1" dirty="0" smtClean="0">
                <a:latin typeface="Arial Black" pitchFamily="34" charset="0"/>
              </a:rPr>
              <a:t>(RA) </a:t>
            </a:r>
            <a:r>
              <a:rPr lang="tr-TR" sz="4000" b="1" dirty="0">
                <a:latin typeface="Arial Black" pitchFamily="34" charset="0"/>
              </a:rPr>
              <a:t>demiştir ki, “Peygamber </a:t>
            </a:r>
            <a:r>
              <a:rPr lang="tr-TR" sz="4000" b="1" dirty="0" smtClean="0">
                <a:latin typeface="Arial Black" pitchFamily="34" charset="0"/>
              </a:rPr>
              <a:t>(SAV) </a:t>
            </a:r>
            <a:r>
              <a:rPr lang="tr-TR" sz="4000" b="1" dirty="0">
                <a:latin typeface="Arial Black" pitchFamily="34" charset="0"/>
              </a:rPr>
              <a:t>her Ramazanda on gün itikafa girerdi. Vefat ettiği senenin Ramazan ayında ise yirmi gün itikafa girdi.” </a:t>
            </a:r>
            <a:r>
              <a:rPr lang="tr-TR" dirty="0"/>
              <a:t>(Buhari, İtikaf, 17)</a:t>
            </a:r>
          </a:p>
          <a:p>
            <a:endParaRPr lang="tr-TR" dirty="0"/>
          </a:p>
        </p:txBody>
      </p:sp>
    </p:spTree>
    <p:extLst>
      <p:ext uri="{BB962C8B-B14F-4D97-AF65-F5344CB8AC3E}">
        <p14:creationId xmlns:p14="http://schemas.microsoft.com/office/powerpoint/2010/main" val="1577921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lgn="ctr"/>
            <a:r>
              <a:rPr lang="tr-TR" dirty="0" smtClean="0">
                <a:solidFill>
                  <a:srgbClr val="00B050"/>
                </a:solidFill>
                <a:latin typeface="Arial Black" pitchFamily="34" charset="0"/>
              </a:rPr>
              <a:t>İTİKAFIN FAYDALARI</a:t>
            </a:r>
          </a:p>
          <a:p>
            <a:r>
              <a:rPr lang="tr-TR" dirty="0">
                <a:latin typeface="Arial Black" pitchFamily="34" charset="0"/>
              </a:rPr>
              <a:t>1) </a:t>
            </a:r>
            <a:r>
              <a:rPr lang="tr-TR" dirty="0" err="1" smtClean="0">
                <a:latin typeface="Arial Black" pitchFamily="34" charset="0"/>
              </a:rPr>
              <a:t>İ’tikâf</a:t>
            </a:r>
            <a:r>
              <a:rPr lang="tr-TR" dirty="0" smtClean="0">
                <a:latin typeface="Arial Black" pitchFamily="34" charset="0"/>
              </a:rPr>
              <a:t> </a:t>
            </a:r>
            <a:r>
              <a:rPr lang="tr-TR" dirty="0">
                <a:latin typeface="Arial Black" pitchFamily="34" charset="0"/>
              </a:rPr>
              <a:t>yapanın namazı vaktinde </a:t>
            </a:r>
            <a:r>
              <a:rPr lang="tr-TR" dirty="0" err="1">
                <a:latin typeface="Arial Black" pitchFamily="34" charset="0"/>
              </a:rPr>
              <a:t>edâ</a:t>
            </a:r>
            <a:r>
              <a:rPr lang="tr-TR" dirty="0">
                <a:latin typeface="Arial Black" pitchFamily="34" charset="0"/>
              </a:rPr>
              <a:t> etmesine neden olur</a:t>
            </a:r>
            <a:r>
              <a:rPr lang="tr-TR" dirty="0" smtClean="0">
                <a:latin typeface="Arial Black" pitchFamily="34" charset="0"/>
              </a:rPr>
              <a:t>.</a:t>
            </a:r>
          </a:p>
          <a:p>
            <a:r>
              <a:rPr lang="tr-TR" dirty="0">
                <a:latin typeface="Arial Black" pitchFamily="34" charset="0"/>
              </a:rPr>
              <a:t>2) </a:t>
            </a:r>
            <a:r>
              <a:rPr lang="tr-TR" dirty="0" err="1" smtClean="0">
                <a:latin typeface="Arial Black" pitchFamily="34" charset="0"/>
              </a:rPr>
              <a:t>İ’tikâf</a:t>
            </a:r>
            <a:r>
              <a:rPr lang="tr-TR" dirty="0">
                <a:latin typeface="Arial Black" pitchFamily="34" charset="0"/>
              </a:rPr>
              <a:t>, insanın namazı huşû ve huzur içinde kılmasına yardımcı </a:t>
            </a:r>
            <a:r>
              <a:rPr lang="tr-TR" dirty="0" smtClean="0">
                <a:latin typeface="Arial Black" pitchFamily="34" charset="0"/>
              </a:rPr>
              <a:t>olur.</a:t>
            </a:r>
          </a:p>
          <a:p>
            <a:r>
              <a:rPr lang="tr-TR" dirty="0" smtClean="0">
                <a:latin typeface="Arial Black" pitchFamily="34" charset="0"/>
              </a:rPr>
              <a:t>3) İnsana </a:t>
            </a:r>
            <a:r>
              <a:rPr lang="tr-TR" dirty="0" err="1">
                <a:latin typeface="Arial Black" pitchFamily="34" charset="0"/>
              </a:rPr>
              <a:t>nâfile</a:t>
            </a:r>
            <a:r>
              <a:rPr lang="tr-TR" dirty="0">
                <a:latin typeface="Arial Black" pitchFamily="34" charset="0"/>
              </a:rPr>
              <a:t> namaz kılma imkânı </a:t>
            </a:r>
            <a:r>
              <a:rPr lang="tr-TR" dirty="0" smtClean="0">
                <a:latin typeface="Arial Black" pitchFamily="34" charset="0"/>
              </a:rPr>
              <a:t>sağlar.</a:t>
            </a:r>
          </a:p>
          <a:p>
            <a:r>
              <a:rPr lang="tr-TR" dirty="0" smtClean="0">
                <a:latin typeface="Arial Black" pitchFamily="34" charset="0"/>
              </a:rPr>
              <a:t>4) İtikafta olan </a:t>
            </a:r>
            <a:r>
              <a:rPr lang="tr-TR" dirty="0">
                <a:latin typeface="Arial Black" pitchFamily="34" charset="0"/>
              </a:rPr>
              <a:t>ilk saflarda namaz kılma imkânı bulur</a:t>
            </a:r>
            <a:r>
              <a:rPr lang="tr-TR" dirty="0" smtClean="0">
                <a:latin typeface="Arial Black" pitchFamily="34" charset="0"/>
              </a:rPr>
              <a:t>.</a:t>
            </a:r>
          </a:p>
          <a:p>
            <a:r>
              <a:rPr lang="tr-TR" dirty="0">
                <a:latin typeface="Arial Black" pitchFamily="34" charset="0"/>
              </a:rPr>
              <a:t>5) </a:t>
            </a:r>
            <a:r>
              <a:rPr lang="tr-TR" dirty="0" smtClean="0">
                <a:latin typeface="Arial Black" pitchFamily="34" charset="0"/>
              </a:rPr>
              <a:t>İtikafta olan, </a:t>
            </a:r>
            <a:r>
              <a:rPr lang="tr-TR" dirty="0">
                <a:latin typeface="Arial Black" pitchFamily="34" charset="0"/>
              </a:rPr>
              <a:t>cemaatle namazı bekleyen kimsenin </a:t>
            </a:r>
            <a:r>
              <a:rPr lang="tr-TR" dirty="0" err="1">
                <a:latin typeface="Arial Black" pitchFamily="34" charset="0"/>
              </a:rPr>
              <a:t>sevâbını</a:t>
            </a:r>
            <a:r>
              <a:rPr lang="tr-TR" dirty="0">
                <a:latin typeface="Arial Black" pitchFamily="34" charset="0"/>
              </a:rPr>
              <a:t> elde eder</a:t>
            </a:r>
            <a:r>
              <a:rPr lang="tr-TR" dirty="0" smtClean="0">
                <a:latin typeface="Arial Black" pitchFamily="34" charset="0"/>
              </a:rPr>
              <a:t>.</a:t>
            </a:r>
          </a:p>
          <a:p>
            <a:r>
              <a:rPr lang="tr-TR" dirty="0">
                <a:latin typeface="Arial Black" pitchFamily="34" charset="0"/>
              </a:rPr>
              <a:t>6) Nefis, </a:t>
            </a:r>
            <a:r>
              <a:rPr lang="tr-TR" dirty="0" err="1">
                <a:latin typeface="Arial Black" pitchFamily="34" charset="0"/>
              </a:rPr>
              <a:t>mescidlerde</a:t>
            </a:r>
            <a:r>
              <a:rPr lang="tr-TR" dirty="0">
                <a:latin typeface="Arial Black" pitchFamily="34" charset="0"/>
              </a:rPr>
              <a:t> durmaya alışır, kalp oraya </a:t>
            </a:r>
            <a:r>
              <a:rPr lang="tr-TR" dirty="0" smtClean="0">
                <a:latin typeface="Arial Black" pitchFamily="34" charset="0"/>
              </a:rPr>
              <a:t>bağlanır.</a:t>
            </a:r>
          </a:p>
          <a:p>
            <a:endParaRPr lang="tr-TR" dirty="0"/>
          </a:p>
        </p:txBody>
      </p:sp>
    </p:spTree>
    <p:extLst>
      <p:ext uri="{BB962C8B-B14F-4D97-AF65-F5344CB8AC3E}">
        <p14:creationId xmlns:p14="http://schemas.microsoft.com/office/powerpoint/2010/main" val="4265857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sz="2400" dirty="0" smtClean="0">
                <a:latin typeface="Arial Black" pitchFamily="34" charset="0"/>
              </a:rPr>
              <a:t>7</a:t>
            </a:r>
            <a:r>
              <a:rPr lang="tr-TR" sz="2400" dirty="0">
                <a:latin typeface="Arial Black" pitchFamily="34" charset="0"/>
              </a:rPr>
              <a:t>) Nefse gece </a:t>
            </a:r>
            <a:r>
              <a:rPr lang="tr-TR" sz="2400" dirty="0" err="1">
                <a:latin typeface="Arial Black" pitchFamily="34" charset="0"/>
              </a:rPr>
              <a:t>kıyâmını</a:t>
            </a:r>
            <a:r>
              <a:rPr lang="tr-TR" sz="2400" dirty="0">
                <a:latin typeface="Arial Black" pitchFamily="34" charset="0"/>
              </a:rPr>
              <a:t>/</a:t>
            </a:r>
            <a:r>
              <a:rPr lang="tr-TR" sz="2400" dirty="0" err="1">
                <a:latin typeface="Arial Black" pitchFamily="34" charset="0"/>
              </a:rPr>
              <a:t>teheccüdü</a:t>
            </a:r>
            <a:r>
              <a:rPr lang="tr-TR" sz="2400" dirty="0">
                <a:latin typeface="Arial Black" pitchFamily="34" charset="0"/>
              </a:rPr>
              <a:t> kolaylaştırır ve bunlara alışmak için adım atılır. </a:t>
            </a:r>
            <a:endParaRPr lang="tr-TR" sz="2400" dirty="0" smtClean="0">
              <a:latin typeface="Arial Black" pitchFamily="34" charset="0"/>
            </a:endParaRPr>
          </a:p>
          <a:p>
            <a:r>
              <a:rPr lang="tr-TR" sz="2400" dirty="0">
                <a:latin typeface="Arial Black" pitchFamily="34" charset="0"/>
              </a:rPr>
              <a:t>8) Hayat gereklerinin ve dünya metaının, süslerinin körelttiği kalplere; böylece dünyaya bağlanıp ebedî orada kalacakmış gibi davranıp, </a:t>
            </a:r>
            <a:r>
              <a:rPr lang="tr-TR" sz="2400" dirty="0" err="1">
                <a:latin typeface="Arial Black" pitchFamily="34" charset="0"/>
              </a:rPr>
              <a:t>âhireti</a:t>
            </a:r>
            <a:r>
              <a:rPr lang="tr-TR" sz="2400" dirty="0">
                <a:latin typeface="Arial Black" pitchFamily="34" charset="0"/>
              </a:rPr>
              <a:t> unutmaları, sanki ölmeyecekmiş gibi yaşamalarına karşı, kalbe zühdün ve hafifliğin gelmesine vesile olur. </a:t>
            </a:r>
            <a:endParaRPr lang="tr-TR" sz="2400" dirty="0" smtClean="0">
              <a:latin typeface="Arial Black" pitchFamily="34" charset="0"/>
            </a:endParaRPr>
          </a:p>
          <a:p>
            <a:r>
              <a:rPr lang="tr-TR" sz="2400" dirty="0">
                <a:latin typeface="Arial Black" pitchFamily="34" charset="0"/>
              </a:rPr>
              <a:t>9) </a:t>
            </a:r>
            <a:r>
              <a:rPr lang="tr-TR" sz="2400" dirty="0" err="1">
                <a:latin typeface="Arial Black" pitchFamily="34" charset="0"/>
              </a:rPr>
              <a:t>Mu’tekifin</a:t>
            </a:r>
            <a:r>
              <a:rPr lang="tr-TR" sz="2400" dirty="0">
                <a:latin typeface="Arial Black" pitchFamily="34" charset="0"/>
              </a:rPr>
              <a:t> orucunu, gıybet, </a:t>
            </a:r>
            <a:r>
              <a:rPr lang="tr-TR" sz="2400" dirty="0" err="1">
                <a:latin typeface="Arial Black" pitchFamily="34" charset="0"/>
              </a:rPr>
              <a:t>arabozuculuk</a:t>
            </a:r>
            <a:r>
              <a:rPr lang="tr-TR" sz="2400" dirty="0">
                <a:latin typeface="Arial Black" pitchFamily="34" charset="0"/>
              </a:rPr>
              <a:t> gibi, </a:t>
            </a:r>
            <a:r>
              <a:rPr lang="tr-TR" sz="2400" dirty="0" err="1">
                <a:latin typeface="Arial Black" pitchFamily="34" charset="0"/>
              </a:rPr>
              <a:t>fısk</a:t>
            </a:r>
            <a:r>
              <a:rPr lang="tr-TR" sz="2400" dirty="0">
                <a:latin typeface="Arial Black" pitchFamily="34" charset="0"/>
              </a:rPr>
              <a:t> ve günahlardan </a:t>
            </a:r>
            <a:r>
              <a:rPr lang="tr-TR" sz="2400" dirty="0" smtClean="0">
                <a:latin typeface="Arial Black" pitchFamily="34" charset="0"/>
              </a:rPr>
              <a:t>korur.</a:t>
            </a:r>
          </a:p>
          <a:p>
            <a:r>
              <a:rPr lang="tr-TR" sz="2400" dirty="0">
                <a:latin typeface="Arial Black" pitchFamily="34" charset="0"/>
              </a:rPr>
              <a:t>10) Nefsi sabır ve </a:t>
            </a:r>
            <a:r>
              <a:rPr lang="tr-TR" sz="2400" dirty="0" err="1">
                <a:latin typeface="Arial Black" pitchFamily="34" charset="0"/>
              </a:rPr>
              <a:t>tâata</a:t>
            </a:r>
            <a:r>
              <a:rPr lang="tr-TR" sz="2400" dirty="0">
                <a:latin typeface="Arial Black" pitchFamily="34" charset="0"/>
              </a:rPr>
              <a:t> alıştırıp eğitir. Zira nefis kötülüğü emreder. İnsanoğlunun damarlarında dolaşan şeytan da onu itaatten alıkoyup ona devam etmesini engeller. </a:t>
            </a:r>
          </a:p>
        </p:txBody>
      </p:sp>
    </p:spTree>
    <p:extLst>
      <p:ext uri="{BB962C8B-B14F-4D97-AF65-F5344CB8AC3E}">
        <p14:creationId xmlns:p14="http://schemas.microsoft.com/office/powerpoint/2010/main" val="2034286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a:latin typeface="Arial Black" pitchFamily="34" charset="0"/>
              </a:rPr>
              <a:t>11) </a:t>
            </a:r>
            <a:r>
              <a:rPr lang="tr-TR" dirty="0" smtClean="0">
                <a:latin typeface="Arial Black" pitchFamily="34" charset="0"/>
              </a:rPr>
              <a:t>Nefis </a:t>
            </a:r>
            <a:r>
              <a:rPr lang="tr-TR" dirty="0">
                <a:latin typeface="Arial Black" pitchFamily="34" charset="0"/>
              </a:rPr>
              <a:t>günahlardan alıkonularak arzulara </a:t>
            </a:r>
            <a:r>
              <a:rPr lang="tr-TR" dirty="0" err="1">
                <a:latin typeface="Arial Black" pitchFamily="34" charset="0"/>
              </a:rPr>
              <a:t>muhâlefete</a:t>
            </a:r>
            <a:r>
              <a:rPr lang="tr-TR" dirty="0">
                <a:latin typeface="Arial Black" pitchFamily="34" charset="0"/>
              </a:rPr>
              <a:t> sabretmeyi öğrenir</a:t>
            </a:r>
            <a:r>
              <a:rPr lang="tr-TR" dirty="0" smtClean="0">
                <a:latin typeface="Arial Black" pitchFamily="34" charset="0"/>
              </a:rPr>
              <a:t>.</a:t>
            </a:r>
          </a:p>
          <a:p>
            <a:r>
              <a:rPr lang="tr-TR" dirty="0">
                <a:latin typeface="Arial Black" pitchFamily="34" charset="0"/>
              </a:rPr>
              <a:t>12) Nefsin -</a:t>
            </a:r>
            <a:r>
              <a:rPr lang="tr-TR" dirty="0" err="1">
                <a:latin typeface="Arial Black" pitchFamily="34" charset="0"/>
              </a:rPr>
              <a:t>muhâsebeye</a:t>
            </a:r>
            <a:r>
              <a:rPr lang="tr-TR" dirty="0">
                <a:latin typeface="Arial Black" pitchFamily="34" charset="0"/>
              </a:rPr>
              <a:t> tâbi tutularak- eksiklikleri, yanlışlıkları, ve hastalıklarının belirlenmesine fırsat sağlar</a:t>
            </a:r>
            <a:r>
              <a:rPr lang="tr-TR" dirty="0" smtClean="0">
                <a:latin typeface="Arial Black" pitchFamily="34" charset="0"/>
              </a:rPr>
              <a:t>.</a:t>
            </a:r>
          </a:p>
          <a:p>
            <a:r>
              <a:rPr lang="tr-TR" dirty="0">
                <a:latin typeface="Arial Black" pitchFamily="34" charset="0"/>
              </a:rPr>
              <a:t>13) Dilin </a:t>
            </a:r>
            <a:r>
              <a:rPr lang="tr-TR" dirty="0" err="1">
                <a:latin typeface="Arial Black" pitchFamily="34" charset="0"/>
              </a:rPr>
              <a:t>âfetlerinden</a:t>
            </a:r>
            <a:r>
              <a:rPr lang="tr-TR" dirty="0">
                <a:latin typeface="Arial Black" pitchFamily="34" charset="0"/>
              </a:rPr>
              <a:t> selâmet: Zira konuşacak kimseyi bulamadığı için kişi yalnız başına kötü söz söyleyemez ve bu </a:t>
            </a:r>
            <a:r>
              <a:rPr lang="tr-TR" dirty="0" err="1">
                <a:latin typeface="Arial Black" pitchFamily="34" charset="0"/>
              </a:rPr>
              <a:t>sûretle</a:t>
            </a:r>
            <a:r>
              <a:rPr lang="tr-TR" dirty="0">
                <a:latin typeface="Arial Black" pitchFamily="34" charset="0"/>
              </a:rPr>
              <a:t> dilini korumuş olur. Dilin </a:t>
            </a:r>
            <a:r>
              <a:rPr lang="tr-TR" dirty="0" err="1">
                <a:latin typeface="Arial Black" pitchFamily="34" charset="0"/>
              </a:rPr>
              <a:t>âfetinden</a:t>
            </a:r>
            <a:r>
              <a:rPr lang="tr-TR" dirty="0">
                <a:latin typeface="Arial Black" pitchFamily="34" charset="0"/>
              </a:rPr>
              <a:t> ancak yalnızlıkta tümüyle kurtuluş olur. </a:t>
            </a:r>
            <a:endParaRPr lang="tr-TR" dirty="0" smtClean="0">
              <a:latin typeface="Arial Black" pitchFamily="34" charset="0"/>
            </a:endParaRPr>
          </a:p>
          <a:p>
            <a:r>
              <a:rPr lang="tr-TR" dirty="0">
                <a:latin typeface="Arial Black" pitchFamily="34" charset="0"/>
              </a:rPr>
              <a:t>14) Gözün </a:t>
            </a:r>
            <a:r>
              <a:rPr lang="tr-TR" dirty="0" err="1">
                <a:latin typeface="Arial Black" pitchFamily="34" charset="0"/>
              </a:rPr>
              <a:t>âfetlerinden</a:t>
            </a:r>
            <a:r>
              <a:rPr lang="tr-TR" dirty="0">
                <a:latin typeface="Arial Black" pitchFamily="34" charset="0"/>
              </a:rPr>
              <a:t> kurtuluş: Çünkü </a:t>
            </a:r>
            <a:r>
              <a:rPr lang="tr-TR" dirty="0" err="1">
                <a:latin typeface="Arial Black" pitchFamily="34" charset="0"/>
              </a:rPr>
              <a:t>i’tikâf</a:t>
            </a:r>
            <a:r>
              <a:rPr lang="tr-TR" dirty="0">
                <a:latin typeface="Arial Black" pitchFamily="34" charset="0"/>
              </a:rPr>
              <a:t> ve benzeri </a:t>
            </a:r>
            <a:r>
              <a:rPr lang="tr-TR" dirty="0" err="1">
                <a:latin typeface="Arial Black" pitchFamily="34" charset="0"/>
              </a:rPr>
              <a:t>ibâdetler</a:t>
            </a:r>
            <a:r>
              <a:rPr lang="tr-TR" dirty="0">
                <a:latin typeface="Arial Black" pitchFamily="34" charset="0"/>
              </a:rPr>
              <a:t> içindeki kimse, insanların üzerine titredikleri göz kamaştırıcı şeyleri görüp onlara heves edemez. Nice insanın hayran olup bayıldığı o aldatıcı şeyleri görmez ki heves etsin. “Bir şeye dönüp </a:t>
            </a:r>
            <a:r>
              <a:rPr lang="tr-TR" dirty="0" err="1">
                <a:latin typeface="Arial Black" pitchFamily="34" charset="0"/>
              </a:rPr>
              <a:t>dönüp</a:t>
            </a:r>
            <a:r>
              <a:rPr lang="tr-TR" dirty="0">
                <a:latin typeface="Arial Black" pitchFamily="34" charset="0"/>
              </a:rPr>
              <a:t> tekrar bakanların hasretleri çoğalır.” </a:t>
            </a:r>
          </a:p>
        </p:txBody>
      </p:sp>
    </p:spTree>
    <p:extLst>
      <p:ext uri="{BB962C8B-B14F-4D97-AF65-F5344CB8AC3E}">
        <p14:creationId xmlns:p14="http://schemas.microsoft.com/office/powerpoint/2010/main" val="4105527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a:latin typeface="Arial Black" pitchFamily="34" charset="0"/>
              </a:rPr>
              <a:t>15) </a:t>
            </a:r>
            <a:r>
              <a:rPr lang="tr-TR" dirty="0" err="1">
                <a:latin typeface="Arial Black" pitchFamily="34" charset="0"/>
              </a:rPr>
              <a:t>İ’tikâfta</a:t>
            </a:r>
            <a:r>
              <a:rPr lang="tr-TR" dirty="0">
                <a:latin typeface="Arial Black" pitchFamily="34" charset="0"/>
              </a:rPr>
              <a:t> kalbi; </a:t>
            </a:r>
            <a:r>
              <a:rPr lang="tr-TR" dirty="0" err="1">
                <a:latin typeface="Arial Black" pitchFamily="34" charset="0"/>
              </a:rPr>
              <a:t>riyâ</a:t>
            </a:r>
            <a:r>
              <a:rPr lang="tr-TR" dirty="0">
                <a:latin typeface="Arial Black" pitchFamily="34" charset="0"/>
              </a:rPr>
              <a:t>, yağcılık ve benzeri kalp </a:t>
            </a:r>
            <a:r>
              <a:rPr lang="tr-TR" dirty="0" smtClean="0">
                <a:latin typeface="Arial Black" pitchFamily="34" charset="0"/>
              </a:rPr>
              <a:t>hastalıklarından </a:t>
            </a:r>
            <a:r>
              <a:rPr lang="tr-TR" dirty="0">
                <a:latin typeface="Arial Black" pitchFamily="34" charset="0"/>
              </a:rPr>
              <a:t>korumak vardır. </a:t>
            </a:r>
            <a:endParaRPr lang="tr-TR" dirty="0" smtClean="0">
              <a:latin typeface="Arial Black" pitchFamily="34" charset="0"/>
            </a:endParaRPr>
          </a:p>
          <a:p>
            <a:r>
              <a:rPr lang="tr-TR" dirty="0">
                <a:latin typeface="Arial Black" pitchFamily="34" charset="0"/>
              </a:rPr>
              <a:t>16) Dünya hırs ve tamahından yüz çevirip elindeki helâl ile yetinmek vardır ki, kişinin şeref ve kemâli de buradadır</a:t>
            </a:r>
            <a:r>
              <a:rPr lang="tr-TR" dirty="0" smtClean="0">
                <a:latin typeface="Arial Black" pitchFamily="34" charset="0"/>
              </a:rPr>
              <a:t>.</a:t>
            </a:r>
          </a:p>
          <a:p>
            <a:r>
              <a:rPr lang="tr-TR" dirty="0">
                <a:latin typeface="Arial Black" pitchFamily="34" charset="0"/>
              </a:rPr>
              <a:t>17) Aralarında bulunmakla </a:t>
            </a:r>
            <a:r>
              <a:rPr lang="tr-TR" dirty="0" err="1">
                <a:latin typeface="Arial Black" pitchFamily="34" charset="0"/>
              </a:rPr>
              <a:t>fesâda</a:t>
            </a:r>
            <a:r>
              <a:rPr lang="tr-TR" dirty="0">
                <a:latin typeface="Arial Black" pitchFamily="34" charset="0"/>
              </a:rPr>
              <a:t> düşülebilecek kötüler ile beraberlik ve </a:t>
            </a:r>
            <a:r>
              <a:rPr lang="tr-TR" dirty="0" err="1">
                <a:latin typeface="Arial Black" pitchFamily="34" charset="0"/>
              </a:rPr>
              <a:t>dâvâ</a:t>
            </a:r>
            <a:r>
              <a:rPr lang="tr-TR" dirty="0">
                <a:latin typeface="Arial Black" pitchFamily="34" charset="0"/>
              </a:rPr>
              <a:t> adamı olmayan ayak takımlarıyla düşüp kalkmaktan kurtuluş vardır. </a:t>
            </a:r>
            <a:endParaRPr lang="tr-TR" dirty="0" smtClean="0">
              <a:latin typeface="Arial Black" pitchFamily="34" charset="0"/>
            </a:endParaRPr>
          </a:p>
          <a:p>
            <a:r>
              <a:rPr lang="tr-TR" dirty="0">
                <a:latin typeface="Arial Black" pitchFamily="34" charset="0"/>
              </a:rPr>
              <a:t>18) </a:t>
            </a:r>
            <a:r>
              <a:rPr lang="tr-TR" dirty="0" err="1" smtClean="0">
                <a:latin typeface="Arial Black" pitchFamily="34" charset="0"/>
              </a:rPr>
              <a:t>İbâdet</a:t>
            </a:r>
            <a:r>
              <a:rPr lang="tr-TR" dirty="0" smtClean="0">
                <a:latin typeface="Arial Black" pitchFamily="34" charset="0"/>
              </a:rPr>
              <a:t> </a:t>
            </a:r>
            <a:r>
              <a:rPr lang="tr-TR" dirty="0">
                <a:latin typeface="Arial Black" pitchFamily="34" charset="0"/>
              </a:rPr>
              <a:t>ve zikir için hazırlanıp </a:t>
            </a:r>
            <a:r>
              <a:rPr lang="tr-TR" dirty="0" err="1">
                <a:latin typeface="Arial Black" pitchFamily="34" charset="0"/>
              </a:rPr>
              <a:t>takvâ</a:t>
            </a:r>
            <a:r>
              <a:rPr lang="tr-TR" dirty="0">
                <a:latin typeface="Arial Black" pitchFamily="34" charset="0"/>
              </a:rPr>
              <a:t> ve iyiliğe yönelmek vardır</a:t>
            </a:r>
            <a:r>
              <a:rPr lang="tr-TR" dirty="0" smtClean="0">
                <a:latin typeface="Arial Black" pitchFamily="34" charset="0"/>
              </a:rPr>
              <a:t>.</a:t>
            </a:r>
          </a:p>
        </p:txBody>
      </p:sp>
    </p:spTree>
    <p:extLst>
      <p:ext uri="{BB962C8B-B14F-4D97-AF65-F5344CB8AC3E}">
        <p14:creationId xmlns:p14="http://schemas.microsoft.com/office/powerpoint/2010/main" val="2660430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lstStyle/>
          <a:p>
            <a:r>
              <a:rPr lang="tr-TR" dirty="0">
                <a:latin typeface="Arial Black" pitchFamily="34" charset="0"/>
              </a:rPr>
              <a:t>19) </a:t>
            </a:r>
            <a:r>
              <a:rPr lang="tr-TR" dirty="0" err="1">
                <a:latin typeface="Arial Black" pitchFamily="34" charset="0"/>
              </a:rPr>
              <a:t>Tâatin</a:t>
            </a:r>
            <a:r>
              <a:rPr lang="tr-TR" dirty="0">
                <a:latin typeface="Arial Black" pitchFamily="34" charset="0"/>
              </a:rPr>
              <a:t> zevkine varmak ve sırrını serbest bırakmakla </a:t>
            </a:r>
            <a:r>
              <a:rPr lang="tr-TR" dirty="0" err="1">
                <a:latin typeface="Arial Black" pitchFamily="34" charset="0"/>
              </a:rPr>
              <a:t>münâcâtın</a:t>
            </a:r>
            <a:r>
              <a:rPr lang="tr-TR" dirty="0">
                <a:latin typeface="Arial Black" pitchFamily="34" charset="0"/>
              </a:rPr>
              <a:t> zevkine yol bulmak vardır. </a:t>
            </a:r>
            <a:endParaRPr lang="tr-TR" dirty="0" smtClean="0">
              <a:latin typeface="Arial Black" pitchFamily="34" charset="0"/>
            </a:endParaRPr>
          </a:p>
          <a:p>
            <a:r>
              <a:rPr lang="tr-TR" dirty="0" smtClean="0">
                <a:latin typeface="Arial Black" pitchFamily="34" charset="0"/>
              </a:rPr>
              <a:t>20</a:t>
            </a:r>
            <a:r>
              <a:rPr lang="tr-TR" dirty="0">
                <a:latin typeface="Arial Black" pitchFamily="34" charset="0"/>
              </a:rPr>
              <a:t>) Kalp ve bedenin huzuru vardır. Zira insanlar arasına fazla karışmakta çeşitli huzursuzluklar olur</a:t>
            </a:r>
            <a:r>
              <a:rPr lang="tr-TR" dirty="0" smtClean="0">
                <a:latin typeface="Arial Black" pitchFamily="34" charset="0"/>
              </a:rPr>
              <a:t>.</a:t>
            </a:r>
          </a:p>
          <a:p>
            <a:r>
              <a:rPr lang="tr-TR" dirty="0">
                <a:latin typeface="Arial Black" pitchFamily="34" charset="0"/>
              </a:rPr>
              <a:t>21) </a:t>
            </a:r>
            <a:r>
              <a:rPr lang="tr-TR" dirty="0" smtClean="0">
                <a:latin typeface="Arial Black" pitchFamily="34" charset="0"/>
              </a:rPr>
              <a:t>İnsanlarla </a:t>
            </a:r>
            <a:r>
              <a:rPr lang="tr-TR" dirty="0">
                <a:latin typeface="Arial Black" pitchFamily="34" charset="0"/>
              </a:rPr>
              <a:t>fazlaca ilişkinin sebep olduğu </a:t>
            </a:r>
            <a:r>
              <a:rPr lang="tr-TR" dirty="0" err="1">
                <a:latin typeface="Arial Black" pitchFamily="34" charset="0"/>
              </a:rPr>
              <a:t>husûmet</a:t>
            </a:r>
            <a:r>
              <a:rPr lang="tr-TR" dirty="0">
                <a:latin typeface="Arial Black" pitchFamily="34" charset="0"/>
              </a:rPr>
              <a:t> ve kötülüklerden kendini korumak vardır</a:t>
            </a:r>
            <a:r>
              <a:rPr lang="tr-TR" dirty="0" smtClean="0">
                <a:latin typeface="Arial Black" pitchFamily="34" charset="0"/>
              </a:rPr>
              <a:t>.</a:t>
            </a:r>
          </a:p>
          <a:p>
            <a:r>
              <a:rPr lang="tr-TR" dirty="0">
                <a:latin typeface="Arial Black" pitchFamily="34" charset="0"/>
              </a:rPr>
              <a:t>22) </a:t>
            </a:r>
            <a:r>
              <a:rPr lang="tr-TR" dirty="0" err="1">
                <a:latin typeface="Arial Black" pitchFamily="34" charset="0"/>
              </a:rPr>
              <a:t>İ’tikâfın</a:t>
            </a:r>
            <a:r>
              <a:rPr lang="tr-TR" dirty="0">
                <a:latin typeface="Arial Black" pitchFamily="34" charset="0"/>
              </a:rPr>
              <a:t> </a:t>
            </a:r>
            <a:r>
              <a:rPr lang="tr-TR" dirty="0" err="1">
                <a:latin typeface="Arial Black" pitchFamily="34" charset="0"/>
              </a:rPr>
              <a:t>gâyesi</a:t>
            </a:r>
            <a:r>
              <a:rPr lang="tr-TR" dirty="0">
                <a:latin typeface="Arial Black" pitchFamily="34" charset="0"/>
              </a:rPr>
              <a:t> olan Allah’ın </a:t>
            </a:r>
            <a:r>
              <a:rPr lang="tr-TR" dirty="0" err="1">
                <a:latin typeface="Arial Black" pitchFamily="34" charset="0"/>
              </a:rPr>
              <a:t>rızâsı</a:t>
            </a:r>
            <a:r>
              <a:rPr lang="tr-TR" dirty="0">
                <a:latin typeface="Arial Black" pitchFamily="34" charset="0"/>
              </a:rPr>
              <a:t> için gerekli olan </a:t>
            </a:r>
            <a:r>
              <a:rPr lang="tr-TR" dirty="0" err="1">
                <a:latin typeface="Arial Black" pitchFamily="34" charset="0"/>
              </a:rPr>
              <a:t>ibâdet</a:t>
            </a:r>
            <a:r>
              <a:rPr lang="tr-TR" dirty="0">
                <a:latin typeface="Arial Black" pitchFamily="34" charset="0"/>
              </a:rPr>
              <a:t>, zikir, ibret, tefekkür, </a:t>
            </a:r>
            <a:r>
              <a:rPr lang="tr-TR" dirty="0" err="1">
                <a:latin typeface="Arial Black" pitchFamily="34" charset="0"/>
              </a:rPr>
              <a:t>muhâsebe</a:t>
            </a:r>
            <a:r>
              <a:rPr lang="tr-TR" dirty="0">
                <a:latin typeface="Arial Black" pitchFamily="34" charset="0"/>
              </a:rPr>
              <a:t>, nefsi kontrol, geleceği planlama ve tekâmül vardır</a:t>
            </a:r>
            <a:r>
              <a:rPr lang="tr-TR" dirty="0" smtClean="0">
                <a:latin typeface="Arial Black" pitchFamily="34" charset="0"/>
              </a:rPr>
              <a:t>. </a:t>
            </a:r>
            <a:endParaRPr lang="tr-TR" dirty="0">
              <a:latin typeface="Arial Black" pitchFamily="34" charset="0"/>
            </a:endParaRPr>
          </a:p>
        </p:txBody>
      </p:sp>
    </p:spTree>
    <p:extLst>
      <p:ext uri="{BB962C8B-B14F-4D97-AF65-F5344CB8AC3E}">
        <p14:creationId xmlns:p14="http://schemas.microsoft.com/office/powerpoint/2010/main" val="1045184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b="1" dirty="0" smtClean="0">
                <a:latin typeface="Arial Black" pitchFamily="34" charset="0"/>
              </a:rPr>
              <a:t>وَاِذْ </a:t>
            </a:r>
            <a:r>
              <a:rPr lang="ar-AE" b="1" dirty="0">
                <a:latin typeface="Arial Black" pitchFamily="34" charset="0"/>
              </a:rPr>
              <a:t>جَعَلْنَا الْبَيْتَ مَثَابَةً لِلنَّاسِ وَاَمْنًا وَاتَّخِذُوا مِنْ مَقَامِ اِبْرٰهٖيمَ مُصَلًّى وَعَهِدْنَا اِلٰى اِبْرٰهٖيمَ وَاِسْمٰعٖيلَ اَنْ طَهِّرَا بَيْتِىَ لِلطَّائِفٖينَ وَالْعَاكِفٖينَ وَالرُّكَّعِ السُّجُودِ</a:t>
            </a:r>
          </a:p>
          <a:p>
            <a:endParaRPr lang="ar-AE" b="1" dirty="0">
              <a:latin typeface="Arial Black" pitchFamily="34" charset="0"/>
            </a:endParaRPr>
          </a:p>
          <a:p>
            <a:pPr marL="0" indent="0">
              <a:buNone/>
            </a:pPr>
            <a:r>
              <a:rPr lang="tr-TR" b="1" dirty="0" smtClean="0">
                <a:latin typeface="Arial Black" pitchFamily="34" charset="0"/>
              </a:rPr>
              <a:t>«Hani</a:t>
            </a:r>
            <a:r>
              <a:rPr lang="tr-TR" b="1" dirty="0">
                <a:latin typeface="Arial Black" pitchFamily="34" charset="0"/>
              </a:rPr>
              <a:t>, biz Kâbe'yi insanlara toplantı ve güven yeri kılmıştık. Siz de Makam-ı İbrahim'den  kendinize bir namaz yeri edinin. İbrahim ve İsmail'e şöyle emretmiştik: "Tavaf edenler, kendini ibadete verenler, rükû ve secde edenler için evimi (Kâbe'yi) tertemiz tutun</a:t>
            </a:r>
            <a:r>
              <a:rPr lang="tr-TR" b="1" dirty="0" smtClean="0">
                <a:latin typeface="Arial Black" pitchFamily="34" charset="0"/>
              </a:rPr>
              <a:t>.» </a:t>
            </a:r>
            <a:r>
              <a:rPr lang="tr-TR" dirty="0" smtClean="0"/>
              <a:t>(Bakara suresi 125)</a:t>
            </a:r>
            <a:endParaRPr lang="tr-TR" dirty="0"/>
          </a:p>
        </p:txBody>
      </p:sp>
    </p:spTree>
    <p:extLst>
      <p:ext uri="{BB962C8B-B14F-4D97-AF65-F5344CB8AC3E}">
        <p14:creationId xmlns:p14="http://schemas.microsoft.com/office/powerpoint/2010/main" val="2132147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741368"/>
          </a:xfrm>
        </p:spPr>
        <p:txBody>
          <a:bodyPr>
            <a:normAutofit fontScale="92500" lnSpcReduction="2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HZ MERYEM GİBİ KENDİMİZİ SANA MESCİDLERDE ADAMAYI İHSAN EYLE</a:t>
            </a:r>
          </a:p>
          <a:p>
            <a:r>
              <a:rPr lang="tr-TR" dirty="0" smtClean="0">
                <a:latin typeface="Arial Black" pitchFamily="34" charset="0"/>
              </a:rPr>
              <a:t>YA RAB RAMAZANDA İTİKAFA GİRİP VAKTİNİ SANA ADAYANLAR HÜRMETİNE VAKİTLERİMİZİ SANA ADAMAYI İHSAN EYLE</a:t>
            </a:r>
          </a:p>
          <a:p>
            <a:r>
              <a:rPr lang="tr-TR" dirty="0" smtClean="0">
                <a:latin typeface="Arial Black" pitchFamily="34" charset="0"/>
              </a:rPr>
              <a:t>YA RAB GÖNLÜMÜZÜ DAİMA İTİKAF ÜZERİNE TUTANLARDAN EYLE</a:t>
            </a:r>
          </a:p>
          <a:p>
            <a:r>
              <a:rPr lang="tr-TR" dirty="0" smtClean="0">
                <a:latin typeface="Arial Black" pitchFamily="34" charset="0"/>
              </a:rPr>
              <a:t>YA RAB ORUÇ TUTUP KENDİMİZİ TUTMAYI VE RUHUMUZA BESMELE ÇEKTİRMEYİ İHSAN EYLE</a:t>
            </a:r>
          </a:p>
          <a:p>
            <a:pPr algn="ctr"/>
            <a:r>
              <a:rPr lang="tr-TR" dirty="0" smtClean="0">
                <a:solidFill>
                  <a:srgbClr val="00B050"/>
                </a:solidFill>
                <a:latin typeface="Arial Black" pitchFamily="34" charset="0"/>
              </a:rPr>
              <a:t>AMİN</a:t>
            </a:r>
          </a:p>
          <a:p>
            <a:r>
              <a:rPr lang="tr-TR" sz="1800" dirty="0" smtClean="0"/>
              <a:t>(Not: Bu sunum Diyanet KM</a:t>
            </a:r>
            <a:r>
              <a:rPr lang="tr-TR" sz="1800" dirty="0"/>
              <a:t>, DKS ve  Vecdi Akyüz, Mukayeseli </a:t>
            </a:r>
            <a:r>
              <a:rPr lang="tr-TR" sz="1800" dirty="0" err="1"/>
              <a:t>İbâdetler</a:t>
            </a:r>
            <a:r>
              <a:rPr lang="tr-TR" sz="1800" dirty="0"/>
              <a:t> İlmihali, c. 2, s. 432-433; el-</a:t>
            </a:r>
            <a:r>
              <a:rPr lang="tr-TR" sz="1800" dirty="0" err="1"/>
              <a:t>Kubeysî</a:t>
            </a:r>
            <a:r>
              <a:rPr lang="tr-TR" sz="1800" dirty="0"/>
              <a:t>, </a:t>
            </a:r>
            <a:r>
              <a:rPr lang="tr-TR" sz="1800" dirty="0" err="1"/>
              <a:t>a.g.e</a:t>
            </a:r>
            <a:r>
              <a:rPr lang="tr-TR" sz="1800" dirty="0"/>
              <a:t>. s. 21-24; </a:t>
            </a:r>
            <a:r>
              <a:rPr lang="tr-TR" sz="1800" dirty="0" err="1"/>
              <a:t>Vehbe</a:t>
            </a:r>
            <a:r>
              <a:rPr lang="tr-TR" sz="1800" dirty="0"/>
              <a:t> </a:t>
            </a:r>
            <a:r>
              <a:rPr lang="tr-TR" sz="1800" dirty="0" err="1"/>
              <a:t>Zuhaylî</a:t>
            </a:r>
            <a:r>
              <a:rPr lang="tr-TR" sz="1800" dirty="0"/>
              <a:t>, İslâm Fıkhı Ansiklopedisi, c. 3, s. 223-224</a:t>
            </a:r>
            <a:r>
              <a:rPr lang="tr-TR" sz="1800" dirty="0" smtClean="0"/>
              <a:t>. </a:t>
            </a:r>
            <a:r>
              <a:rPr lang="tr-TR" sz="1800" dirty="0" err="1"/>
              <a:t>Ebuzer</a:t>
            </a:r>
            <a:r>
              <a:rPr lang="tr-TR" sz="1800" dirty="0"/>
              <a:t> Çetin, Fıkhî ve Ahlâkî Boyutuyla </a:t>
            </a:r>
            <a:r>
              <a:rPr lang="tr-TR" sz="1800" dirty="0" err="1"/>
              <a:t>İ’tikâf</a:t>
            </a:r>
            <a:r>
              <a:rPr lang="tr-TR" sz="1800" dirty="0"/>
              <a:t>, Eğitim Yazıları, sayı: 2, s. 96-123</a:t>
            </a:r>
            <a:r>
              <a:rPr lang="tr-TR" sz="1800" dirty="0" smtClean="0"/>
              <a:t>.)</a:t>
            </a:r>
            <a:endParaRPr lang="tr-TR" sz="1800" dirty="0"/>
          </a:p>
        </p:txBody>
      </p:sp>
    </p:spTree>
    <p:extLst>
      <p:ext uri="{BB962C8B-B14F-4D97-AF65-F5344CB8AC3E}">
        <p14:creationId xmlns:p14="http://schemas.microsoft.com/office/powerpoint/2010/main" val="3014833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3600" b="1" dirty="0">
                <a:latin typeface="Arial Black" pitchFamily="34" charset="0"/>
              </a:rPr>
              <a:t>وَلَا تُبَاشِرُوهُنَّ وَاَنْتُمْ عَاكِفُونَ فِى الْمَسَاجِدِ تِلْكَ حُدُودُ اللّٰهِ فَلَا تَقْرَبُوهَا كَذٰلِكَ يُبَيِّنُ اللّٰهُ اٰيَاتِهٖ لِلنَّاسِ لَعَلَّهُمْ يَتَّقُونَ</a:t>
            </a:r>
            <a:endParaRPr lang="tr-TR" sz="3600" b="1" dirty="0" smtClean="0">
              <a:latin typeface="Arial Black" pitchFamily="34" charset="0"/>
            </a:endParaRPr>
          </a:p>
          <a:p>
            <a:endParaRPr lang="tr-TR" sz="3600" b="1" dirty="0">
              <a:latin typeface="Arial Black" pitchFamily="34" charset="0"/>
            </a:endParaRPr>
          </a:p>
          <a:p>
            <a:r>
              <a:rPr lang="tr-TR" sz="3600" b="1" dirty="0" smtClean="0">
                <a:latin typeface="Arial Black" pitchFamily="34" charset="0"/>
              </a:rPr>
              <a:t>«…Bununla </a:t>
            </a:r>
            <a:r>
              <a:rPr lang="tr-TR" sz="3600" b="1" dirty="0">
                <a:latin typeface="Arial Black" pitchFamily="34" charset="0"/>
              </a:rPr>
              <a:t>birlikte siz mescitlerde itikâfta iken eşlerinize yaklaşmayın. Bunlar, Allah'ın koyduğu sınırlardır. Bu sınırlara yaklaşmayın. Allah, kendine karşı gelmekten sakınsınlar diye, </a:t>
            </a:r>
            <a:r>
              <a:rPr lang="tr-TR" sz="3600" b="1" dirty="0" err="1">
                <a:latin typeface="Arial Black" pitchFamily="34" charset="0"/>
              </a:rPr>
              <a:t>âyetlerini</a:t>
            </a:r>
            <a:r>
              <a:rPr lang="tr-TR" sz="3600" b="1" dirty="0">
                <a:latin typeface="Arial Black" pitchFamily="34" charset="0"/>
              </a:rPr>
              <a:t> insanlara böylece açıklar</a:t>
            </a:r>
            <a:r>
              <a:rPr lang="tr-TR" sz="3600" b="1" dirty="0" smtClean="0">
                <a:latin typeface="Arial Black" pitchFamily="34" charset="0"/>
              </a:rPr>
              <a:t>.» </a:t>
            </a:r>
            <a:r>
              <a:rPr lang="tr-TR" dirty="0" smtClean="0"/>
              <a:t>(Bakara suresi 187)</a:t>
            </a:r>
            <a:endParaRPr lang="tr-TR" dirty="0"/>
          </a:p>
          <a:p>
            <a:endParaRPr lang="tr-TR" dirty="0"/>
          </a:p>
          <a:p>
            <a:endParaRPr lang="tr-TR" dirty="0"/>
          </a:p>
        </p:txBody>
      </p:sp>
    </p:spTree>
    <p:extLst>
      <p:ext uri="{BB962C8B-B14F-4D97-AF65-F5344CB8AC3E}">
        <p14:creationId xmlns:p14="http://schemas.microsoft.com/office/powerpoint/2010/main" val="39504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algn="ctr"/>
            <a:r>
              <a:rPr lang="tr-TR" sz="3600" dirty="0" smtClean="0">
                <a:solidFill>
                  <a:srgbClr val="00B050"/>
                </a:solidFill>
                <a:latin typeface="Arial Black" pitchFamily="34" charset="0"/>
              </a:rPr>
              <a:t>İTİKAF NEDİR</a:t>
            </a:r>
          </a:p>
          <a:p>
            <a:pPr marL="0" indent="0">
              <a:buNone/>
            </a:pPr>
            <a:r>
              <a:rPr lang="tr-TR" sz="3600" dirty="0">
                <a:latin typeface="Arial Black" pitchFamily="34" charset="0"/>
              </a:rPr>
              <a:t> </a:t>
            </a:r>
          </a:p>
          <a:p>
            <a:r>
              <a:rPr lang="tr-TR" sz="3600" dirty="0" smtClean="0">
                <a:latin typeface="Arial Black" pitchFamily="34" charset="0"/>
              </a:rPr>
              <a:t>İtikaf, sözlükte </a:t>
            </a:r>
            <a:r>
              <a:rPr lang="tr-TR" sz="3600" dirty="0">
                <a:latin typeface="Arial Black" pitchFamily="34" charset="0"/>
              </a:rPr>
              <a:t>"ibadet veya başka bir gaye için bir yerde kendini tutmak, kalmak; insanlardan tenha bir yerde kalmak, bir şeye bağlanmak" gibi anlamlara </a:t>
            </a:r>
            <a:r>
              <a:rPr lang="tr-TR" sz="3600" dirty="0" smtClean="0">
                <a:latin typeface="Arial Black" pitchFamily="34" charset="0"/>
              </a:rPr>
              <a:t>gelir.</a:t>
            </a:r>
          </a:p>
          <a:p>
            <a:r>
              <a:rPr lang="tr-TR" sz="3600" dirty="0" smtClean="0">
                <a:latin typeface="Arial Black" pitchFamily="34" charset="0"/>
              </a:rPr>
              <a:t> </a:t>
            </a:r>
            <a:r>
              <a:rPr lang="tr-TR" sz="3600" dirty="0">
                <a:latin typeface="Arial Black" pitchFamily="34" charset="0"/>
              </a:rPr>
              <a:t>itikâf, dinî bir kavram olarak, ibadet niyetiyle ve kurallarına uyarak inzivaya çekilmek demektir. </a:t>
            </a:r>
          </a:p>
          <a:p>
            <a:endParaRPr lang="tr-TR" dirty="0"/>
          </a:p>
        </p:txBody>
      </p:sp>
    </p:spTree>
    <p:extLst>
      <p:ext uri="{BB962C8B-B14F-4D97-AF65-F5344CB8AC3E}">
        <p14:creationId xmlns:p14="http://schemas.microsoft.com/office/powerpoint/2010/main" val="38027977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648" y="1"/>
            <a:ext cx="9138351" cy="6824852"/>
          </a:xfrm>
        </p:spPr>
        <p:txBody>
          <a:bodyPr>
            <a:normAutofit/>
          </a:bodyPr>
          <a:lstStyle/>
          <a:p>
            <a:r>
              <a:rPr lang="tr-TR" sz="4000" u="sng" dirty="0" smtClean="0">
                <a:solidFill>
                  <a:srgbClr val="FF0000"/>
                </a:solidFill>
                <a:latin typeface="Arial Black" pitchFamily="34" charset="0"/>
              </a:rPr>
              <a:t>İTİKAF NE ZAMAN YAPILIR</a:t>
            </a:r>
          </a:p>
          <a:p>
            <a:r>
              <a:rPr lang="tr-TR" sz="4000" dirty="0" smtClean="0">
                <a:latin typeface="Arial Black" pitchFamily="34" charset="0"/>
              </a:rPr>
              <a:t>HER CAMİYE GİRİŞTE İTİKAF NİYETİ İLE GİRİLİRSE İTİKAF OLUR </a:t>
            </a:r>
            <a:r>
              <a:rPr lang="tr-TR" sz="4000" dirty="0" smtClean="0">
                <a:solidFill>
                  <a:srgbClr val="FF0000"/>
                </a:solidFill>
                <a:latin typeface="Arial Black" pitchFamily="34" charset="0"/>
              </a:rPr>
              <a:t>(ALLAHÜMME EBVABE RAHMETİK </a:t>
            </a:r>
            <a:r>
              <a:rPr lang="tr-TR" sz="4000" dirty="0" smtClean="0">
                <a:solidFill>
                  <a:srgbClr val="00B050"/>
                </a:solidFill>
                <a:latin typeface="Arial Black" pitchFamily="34" charset="0"/>
              </a:rPr>
              <a:t>NEVEYTÜL İTİKAF)</a:t>
            </a:r>
          </a:p>
          <a:p>
            <a:r>
              <a:rPr lang="tr-TR" sz="4000" dirty="0" smtClean="0">
                <a:latin typeface="Arial Black" pitchFamily="34" charset="0"/>
              </a:rPr>
              <a:t>İTİKAF RAMAZANDA YAPILIR( SÜNNET)</a:t>
            </a:r>
          </a:p>
          <a:p>
            <a:r>
              <a:rPr lang="tr-TR" sz="4000" dirty="0" smtClean="0">
                <a:latin typeface="Arial Black" pitchFamily="34" charset="0"/>
              </a:rPr>
              <a:t>İTİKAF GENELDE RAMAZANIN SON ON </a:t>
            </a:r>
            <a:r>
              <a:rPr lang="tr-TR" sz="4000" dirty="0" smtClean="0">
                <a:latin typeface="Arial Black" pitchFamily="34" charset="0"/>
              </a:rPr>
              <a:t>VEYA 20 GÜNÜ </a:t>
            </a:r>
            <a:r>
              <a:rPr lang="tr-TR" sz="4000" dirty="0" smtClean="0">
                <a:latin typeface="Arial Black" pitchFamily="34" charset="0"/>
              </a:rPr>
              <a:t>YAPILIR( SÜNNET)</a:t>
            </a:r>
            <a:endParaRPr lang="tr-TR" sz="4000" dirty="0">
              <a:latin typeface="Arial Black" pitchFamily="34" charset="0"/>
            </a:endParaRPr>
          </a:p>
        </p:txBody>
      </p:sp>
    </p:spTree>
    <p:extLst>
      <p:ext uri="{BB962C8B-B14F-4D97-AF65-F5344CB8AC3E}">
        <p14:creationId xmlns:p14="http://schemas.microsoft.com/office/powerpoint/2010/main" val="3590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20000"/>
          </a:bodyPr>
          <a:lstStyle/>
          <a:p>
            <a:r>
              <a:rPr lang="tr-TR" dirty="0" smtClean="0">
                <a:solidFill>
                  <a:srgbClr val="00B050"/>
                </a:solidFill>
                <a:latin typeface="Arial Black" pitchFamily="34" charset="0"/>
              </a:rPr>
              <a:t>İTİKAF ALLAH’A ADANMIŞ VAKİTTİR</a:t>
            </a:r>
          </a:p>
          <a:p>
            <a:pPr algn="ctr"/>
            <a:r>
              <a:rPr lang="tr-TR" dirty="0" smtClean="0">
                <a:solidFill>
                  <a:srgbClr val="FF0000"/>
                </a:solidFill>
                <a:latin typeface="Arial Black" pitchFamily="34" charset="0"/>
              </a:rPr>
              <a:t>HZ MERYEM ANAMIZIN İTİKAFI</a:t>
            </a:r>
          </a:p>
          <a:p>
            <a:r>
              <a:rPr lang="tr-TR" dirty="0" smtClean="0">
                <a:latin typeface="Arial Black" pitchFamily="34" charset="0"/>
              </a:rPr>
              <a:t>Kur’an’da </a:t>
            </a:r>
            <a:r>
              <a:rPr lang="tr-TR" dirty="0">
                <a:latin typeface="Arial Black" pitchFamily="34" charset="0"/>
              </a:rPr>
              <a:t>anlatıldığı üzere Hz. Meryem annemiz kendisini Allah’a adamış, bu amaçla  uzun bir itikafa girmişti. Bu amelinin sonunda Allah </a:t>
            </a:r>
            <a:r>
              <a:rPr lang="tr-TR" dirty="0" err="1">
                <a:latin typeface="Arial Black" pitchFamily="34" charset="0"/>
              </a:rPr>
              <a:t>Tealâ</a:t>
            </a:r>
            <a:r>
              <a:rPr lang="tr-TR" dirty="0">
                <a:latin typeface="Arial Black" pitchFamily="34" charset="0"/>
              </a:rPr>
              <a:t> ona öylesine büyük kerametler ihsan etmişti ki, </a:t>
            </a:r>
            <a:r>
              <a:rPr lang="tr-TR" dirty="0" err="1">
                <a:latin typeface="Arial Black" pitchFamily="34" charset="0"/>
              </a:rPr>
              <a:t>Zekeriyya</a:t>
            </a:r>
            <a:r>
              <a:rPr lang="tr-TR" dirty="0">
                <a:latin typeface="Arial Black" pitchFamily="34" charset="0"/>
              </a:rPr>
              <a:t> (A.S.) </a:t>
            </a:r>
            <a:r>
              <a:rPr lang="tr-TR" dirty="0" err="1">
                <a:latin typeface="Arial Black" pitchFamily="34" charset="0"/>
              </a:rPr>
              <a:t>Beyt</a:t>
            </a:r>
            <a:r>
              <a:rPr lang="tr-TR" dirty="0">
                <a:latin typeface="Arial Black" pitchFamily="34" charset="0"/>
              </a:rPr>
              <a:t>-i </a:t>
            </a:r>
            <a:r>
              <a:rPr lang="tr-TR" dirty="0" err="1">
                <a:latin typeface="Arial Black" pitchFamily="34" charset="0"/>
              </a:rPr>
              <a:t>Makdis’deki</a:t>
            </a:r>
            <a:r>
              <a:rPr lang="tr-TR" dirty="0">
                <a:latin typeface="Arial Black" pitchFamily="34" charset="0"/>
              </a:rPr>
              <a:t> odasına her girişinde hayretler içinde kalırdı. Çünkü Hz. Meryem hiç dışarı çıkmadığı halde yanında meyveler görür, bunların nereden ve nasıl geldiğini sorardı. Hz. Meryem validemiz de bunların Allah’ın bir ikramı olduğunu söylerdi. İşte Allah’a adanmışlığın, dünyadan yüz çevirip </a:t>
            </a:r>
            <a:r>
              <a:rPr lang="tr-TR" dirty="0" err="1">
                <a:latin typeface="Arial Black" pitchFamily="34" charset="0"/>
              </a:rPr>
              <a:t>Rabbü’l-Alemin’e</a:t>
            </a:r>
            <a:r>
              <a:rPr lang="tr-TR" dirty="0">
                <a:latin typeface="Arial Black" pitchFamily="34" charset="0"/>
              </a:rPr>
              <a:t> yönelmenin, dünyevi lezzetlerden vazgeçmenin mükafatı. Bu örnekte itikafla kemal mertebelerine erişmiş kula nelerin ikram edildiğini çok güzel anlatmış </a:t>
            </a:r>
            <a:r>
              <a:rPr lang="tr-TR" dirty="0" smtClean="0">
                <a:latin typeface="Arial Black" pitchFamily="34" charset="0"/>
              </a:rPr>
              <a:t>oluyor.</a:t>
            </a:r>
            <a:endParaRPr lang="tr-TR" dirty="0">
              <a:latin typeface="Arial Black" pitchFamily="34" charset="0"/>
            </a:endParaRPr>
          </a:p>
        </p:txBody>
      </p:sp>
    </p:spTree>
    <p:extLst>
      <p:ext uri="{BB962C8B-B14F-4D97-AF65-F5344CB8AC3E}">
        <p14:creationId xmlns:p14="http://schemas.microsoft.com/office/powerpoint/2010/main" val="2931078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85000" lnSpcReduction="10000"/>
          </a:bodyPr>
          <a:lstStyle/>
          <a:p>
            <a:r>
              <a:rPr lang="tr-TR" dirty="0" smtClean="0">
                <a:solidFill>
                  <a:srgbClr val="00B050"/>
                </a:solidFill>
                <a:latin typeface="Arial Black" pitchFamily="34" charset="0"/>
              </a:rPr>
              <a:t>İTİKAFIN ÖZELLİKLERİ </a:t>
            </a:r>
          </a:p>
          <a:p>
            <a:r>
              <a:rPr lang="tr-TR" dirty="0" smtClean="0">
                <a:latin typeface="Arial Black" pitchFamily="34" charset="0"/>
              </a:rPr>
              <a:t>Özellikle </a:t>
            </a:r>
            <a:r>
              <a:rPr lang="tr-TR" dirty="0">
                <a:latin typeface="Arial Black" pitchFamily="34" charset="0"/>
              </a:rPr>
              <a:t>Ramazan ayında itikafa girmek sünnettir. Hz. Peygamber, Medine'ye hicret ettikten sonra her yıl Ramazan ayının son on gününde itikafa girmişlerdir (</a:t>
            </a:r>
            <a:r>
              <a:rPr lang="tr-TR" dirty="0" err="1">
                <a:latin typeface="Arial Black" pitchFamily="34" charset="0"/>
              </a:rPr>
              <a:t>Buhârî</a:t>
            </a:r>
            <a:r>
              <a:rPr lang="tr-TR" dirty="0">
                <a:latin typeface="Arial Black" pitchFamily="34" charset="0"/>
              </a:rPr>
              <a:t>, </a:t>
            </a:r>
            <a:r>
              <a:rPr lang="tr-TR" dirty="0" err="1">
                <a:latin typeface="Arial Black" pitchFamily="34" charset="0"/>
              </a:rPr>
              <a:t>İ'tikâf</a:t>
            </a:r>
            <a:r>
              <a:rPr lang="tr-TR" dirty="0">
                <a:latin typeface="Arial Black" pitchFamily="34" charset="0"/>
              </a:rPr>
              <a:t>, 3). </a:t>
            </a:r>
            <a:r>
              <a:rPr lang="tr-TR" dirty="0" smtClean="0">
                <a:latin typeface="Arial Black" pitchFamily="34" charset="0"/>
              </a:rPr>
              <a:t>Bundan </a:t>
            </a:r>
            <a:r>
              <a:rPr lang="tr-TR" dirty="0">
                <a:latin typeface="Arial Black" pitchFamily="34" charset="0"/>
              </a:rPr>
              <a:t>hareketle Hanefîler, </a:t>
            </a:r>
            <a:endParaRPr lang="tr-TR" dirty="0" smtClean="0">
              <a:latin typeface="Arial Black" pitchFamily="34" charset="0"/>
            </a:endParaRPr>
          </a:p>
          <a:p>
            <a:r>
              <a:rPr lang="tr-TR" dirty="0" smtClean="0">
                <a:latin typeface="Arial Black" pitchFamily="34" charset="0"/>
              </a:rPr>
              <a:t>Ramazan'ın </a:t>
            </a:r>
            <a:r>
              <a:rPr lang="tr-TR" dirty="0">
                <a:latin typeface="Arial Black" pitchFamily="34" charset="0"/>
              </a:rPr>
              <a:t>son on gününde itikafı, </a:t>
            </a:r>
            <a:r>
              <a:rPr lang="tr-TR" dirty="0" err="1">
                <a:latin typeface="Arial Black" pitchFamily="34" charset="0"/>
              </a:rPr>
              <a:t>kifâî</a:t>
            </a:r>
            <a:r>
              <a:rPr lang="tr-TR" dirty="0">
                <a:latin typeface="Arial Black" pitchFamily="34" charset="0"/>
              </a:rPr>
              <a:t> nitelikli </a:t>
            </a:r>
            <a:r>
              <a:rPr lang="tr-TR" dirty="0" err="1">
                <a:latin typeface="Arial Black" pitchFamily="34" charset="0"/>
              </a:rPr>
              <a:t>müekket</a:t>
            </a:r>
            <a:r>
              <a:rPr lang="tr-TR" dirty="0">
                <a:latin typeface="Arial Black" pitchFamily="34" charset="0"/>
              </a:rPr>
              <a:t> sünnet kabul etmişlerdir</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Cemaatten biri itikafa girince bu görev diğerlerinden </a:t>
            </a:r>
            <a:r>
              <a:rPr lang="tr-TR" dirty="0" smtClean="0">
                <a:latin typeface="Arial Black" pitchFamily="34" charset="0"/>
              </a:rPr>
              <a:t>düşer.</a:t>
            </a:r>
          </a:p>
          <a:p>
            <a:r>
              <a:rPr lang="tr-TR" dirty="0" smtClean="0">
                <a:latin typeface="Arial Black" pitchFamily="34" charset="0"/>
              </a:rPr>
              <a:t>Hanefîlere </a:t>
            </a:r>
            <a:r>
              <a:rPr lang="tr-TR" dirty="0">
                <a:latin typeface="Arial Black" pitchFamily="34" charset="0"/>
              </a:rPr>
              <a:t>göre itikâfın makbul olması için, itikâfa girenin niyet etmesi, oruçlu olması, itikâfı beş vakit namaz kılınan camide yapması gerekir</a:t>
            </a:r>
            <a:r>
              <a:rPr lang="tr-TR" dirty="0" smtClean="0">
                <a:latin typeface="Arial Black" pitchFamily="34" charset="0"/>
              </a:rPr>
              <a:t>.</a:t>
            </a:r>
          </a:p>
          <a:p>
            <a:r>
              <a:rPr lang="tr-TR" dirty="0" smtClean="0">
                <a:latin typeface="Arial Black" pitchFamily="34" charset="0"/>
              </a:rPr>
              <a:t> </a:t>
            </a:r>
            <a:r>
              <a:rPr lang="tr-TR" dirty="0">
                <a:latin typeface="Arial Black" pitchFamily="34" charset="0"/>
              </a:rPr>
              <a:t>Kadınlar, camide değil, evlerinde, namaz kıldıkları odada itikafa girerler; ancak ay halinde ve loğusa olmamaları gerekir</a:t>
            </a:r>
            <a:r>
              <a:rPr lang="tr-TR" dirty="0" smtClean="0">
                <a:latin typeface="Arial Black" pitchFamily="34" charset="0"/>
              </a:rPr>
              <a:t>.</a:t>
            </a:r>
          </a:p>
        </p:txBody>
      </p:sp>
    </p:spTree>
    <p:extLst>
      <p:ext uri="{BB962C8B-B14F-4D97-AF65-F5344CB8AC3E}">
        <p14:creationId xmlns:p14="http://schemas.microsoft.com/office/powerpoint/2010/main" val="1252778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dirty="0"/>
              <a:t> </a:t>
            </a:r>
            <a:r>
              <a:rPr lang="tr-TR" dirty="0">
                <a:latin typeface="Arial Black" pitchFamily="34" charset="0"/>
              </a:rPr>
              <a:t>İtikâfa giren kimse, camide yer içer, uyur. Bunlar için camiden dışarı çıkamaz; çıkarsa itikaf bozulur. </a:t>
            </a:r>
          </a:p>
          <a:p>
            <a:r>
              <a:rPr lang="tr-TR" dirty="0">
                <a:latin typeface="Arial Black" pitchFamily="34" charset="0"/>
              </a:rPr>
              <a:t>Tuvalete gitmek, abdest almak ve gerektiğinde gusletmek için camiden dışarı çıkabilir.</a:t>
            </a:r>
          </a:p>
          <a:p>
            <a:r>
              <a:rPr lang="tr-TR" dirty="0">
                <a:latin typeface="Arial Black" pitchFamily="34" charset="0"/>
              </a:rPr>
              <a:t> İtikâfa giren kimse, bu süre içinde kendisini dünya işlerinden ayırarak </a:t>
            </a:r>
            <a:r>
              <a:rPr lang="tr-TR" dirty="0" err="1">
                <a:latin typeface="Arial Black" pitchFamily="34" charset="0"/>
              </a:rPr>
              <a:t>Allâh'a</a:t>
            </a:r>
            <a:r>
              <a:rPr lang="tr-TR" dirty="0">
                <a:latin typeface="Arial Black" pitchFamily="34" charset="0"/>
              </a:rPr>
              <a:t> yönelir; ibadetle meşgul olur, tefekkür eder, zikir yapar. </a:t>
            </a:r>
          </a:p>
          <a:p>
            <a:r>
              <a:rPr lang="tr-TR" dirty="0">
                <a:latin typeface="Arial Black" pitchFamily="34" charset="0"/>
              </a:rPr>
              <a:t>İtikafta iken cinsî münasebette bulunmak itikafı bozar. Fakat, rüyada ihtilam olmak itikafa mani değildir. </a:t>
            </a:r>
          </a:p>
          <a:p>
            <a:endParaRPr lang="tr-TR" dirty="0"/>
          </a:p>
        </p:txBody>
      </p:sp>
    </p:spTree>
    <p:extLst>
      <p:ext uri="{BB962C8B-B14F-4D97-AF65-F5344CB8AC3E}">
        <p14:creationId xmlns:p14="http://schemas.microsoft.com/office/powerpoint/2010/main" val="3558780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endParaRPr lang="tr-TR" sz="4000" dirty="0" smtClean="0">
              <a:latin typeface="Arial Black" pitchFamily="34" charset="0"/>
            </a:endParaRPr>
          </a:p>
          <a:p>
            <a:r>
              <a:rPr lang="tr-TR" sz="4000" u="sng" dirty="0" smtClean="0">
                <a:solidFill>
                  <a:srgbClr val="00B050"/>
                </a:solidFill>
                <a:latin typeface="Arial Black" pitchFamily="34" charset="0"/>
              </a:rPr>
              <a:t> </a:t>
            </a:r>
            <a:r>
              <a:rPr lang="tr-TR" sz="4000" u="sng" dirty="0">
                <a:solidFill>
                  <a:srgbClr val="00B050"/>
                </a:solidFill>
                <a:latin typeface="Arial Black" pitchFamily="34" charset="0"/>
              </a:rPr>
              <a:t>Davud </a:t>
            </a:r>
            <a:r>
              <a:rPr lang="tr-TR" sz="4000" u="sng" dirty="0" err="1">
                <a:solidFill>
                  <a:srgbClr val="00B050"/>
                </a:solidFill>
                <a:latin typeface="Arial Black" pitchFamily="34" charset="0"/>
              </a:rPr>
              <a:t>Tâî</a:t>
            </a:r>
            <a:r>
              <a:rPr lang="tr-TR" sz="4000" u="sng" dirty="0">
                <a:solidFill>
                  <a:srgbClr val="00B050"/>
                </a:solidFill>
                <a:latin typeface="Arial Black" pitchFamily="34" charset="0"/>
              </a:rPr>
              <a:t> (K.S.), kendisinden nasihat isteyen bir adama şunları der</a:t>
            </a:r>
            <a:r>
              <a:rPr lang="tr-TR" sz="4000" u="sng" dirty="0" smtClean="0">
                <a:solidFill>
                  <a:srgbClr val="00B050"/>
                </a:solidFill>
                <a:latin typeface="Arial Black" pitchFamily="34" charset="0"/>
              </a:rPr>
              <a:t>:</a:t>
            </a:r>
          </a:p>
          <a:p>
            <a:r>
              <a:rPr lang="tr-TR" sz="4000" dirty="0" smtClean="0">
                <a:latin typeface="Arial Black" pitchFamily="34" charset="0"/>
              </a:rPr>
              <a:t> </a:t>
            </a:r>
            <a:r>
              <a:rPr lang="tr-TR" sz="4000" dirty="0">
                <a:latin typeface="Arial Black" pitchFamily="34" charset="0"/>
              </a:rPr>
              <a:t>“Allah’tan kork. Anne-babana iyi davran, yoksa yazık olur. Dünyaya karşı oruçlu ol. Ölüm iftarın olsun. Cemaati </a:t>
            </a:r>
            <a:r>
              <a:rPr lang="tr-TR" sz="4000" dirty="0" err="1">
                <a:latin typeface="Arial Black" pitchFamily="34" charset="0"/>
              </a:rPr>
              <a:t>terketmeksizin</a:t>
            </a:r>
            <a:r>
              <a:rPr lang="tr-TR" sz="4000" dirty="0">
                <a:latin typeface="Arial Black" pitchFamily="34" charset="0"/>
              </a:rPr>
              <a:t> insanlardan uzak </a:t>
            </a:r>
            <a:r>
              <a:rPr lang="tr-TR" sz="4000" dirty="0" smtClean="0">
                <a:latin typeface="Arial Black" pitchFamily="34" charset="0"/>
              </a:rPr>
              <a:t>kal(İtikafla).”</a:t>
            </a:r>
            <a:endParaRPr lang="tr-TR" sz="4000" dirty="0">
              <a:latin typeface="Arial Black" pitchFamily="34" charset="0"/>
            </a:endParaRPr>
          </a:p>
        </p:txBody>
      </p:sp>
    </p:spTree>
    <p:extLst>
      <p:ext uri="{BB962C8B-B14F-4D97-AF65-F5344CB8AC3E}">
        <p14:creationId xmlns:p14="http://schemas.microsoft.com/office/powerpoint/2010/main" val="2452170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buNone/>
            </a:pPr>
            <a:r>
              <a:rPr lang="ar-AE" sz="4800" b="1" dirty="0" smtClean="0">
                <a:latin typeface="Arial Black" pitchFamily="34" charset="0"/>
              </a:rPr>
              <a:t>عن </a:t>
            </a:r>
            <a:r>
              <a:rPr lang="ar-AE" sz="4800" b="1" dirty="0">
                <a:latin typeface="Arial Black" pitchFamily="34" charset="0"/>
              </a:rPr>
              <a:t>ابن عُمَرَ، رَضِيَ الله عَنْهمَا ، قالَ: كانَ رسولُ الله، </a:t>
            </a:r>
            <a:r>
              <a:rPr lang="ar-AE" sz="4800" b="1" dirty="0" smtClean="0">
                <a:latin typeface="Arial Black" pitchFamily="34" charset="0"/>
              </a:rPr>
              <a:t>يَعْتكِفُ </a:t>
            </a:r>
            <a:r>
              <a:rPr lang="ar-AE" sz="4800" b="1" dirty="0">
                <a:latin typeface="Arial Black" pitchFamily="34" charset="0"/>
              </a:rPr>
              <a:t>العَشْرَ الأَوَاخِرَ مِنْ رَمَضَانَ.     </a:t>
            </a:r>
          </a:p>
          <a:p>
            <a:pPr marL="0" indent="0">
              <a:buNone/>
            </a:pPr>
            <a:r>
              <a:rPr lang="tr-TR" sz="4800" b="1" dirty="0" err="1" smtClean="0">
                <a:latin typeface="Arial Black" pitchFamily="34" charset="0"/>
              </a:rPr>
              <a:t>İbni</a:t>
            </a:r>
            <a:r>
              <a:rPr lang="tr-TR" sz="4800" b="1" dirty="0" smtClean="0">
                <a:latin typeface="Arial Black" pitchFamily="34" charset="0"/>
              </a:rPr>
              <a:t> </a:t>
            </a:r>
            <a:r>
              <a:rPr lang="tr-TR" sz="4800" b="1" dirty="0">
                <a:latin typeface="Arial Black" pitchFamily="34" charset="0"/>
              </a:rPr>
              <a:t>Ömer </a:t>
            </a:r>
            <a:r>
              <a:rPr lang="tr-TR" sz="4800" b="1" dirty="0" smtClean="0">
                <a:latin typeface="Arial Black" pitchFamily="34" charset="0"/>
              </a:rPr>
              <a:t>(RA) </a:t>
            </a:r>
            <a:r>
              <a:rPr lang="tr-TR" sz="4800" b="1" dirty="0">
                <a:latin typeface="Arial Black" pitchFamily="34" charset="0"/>
              </a:rPr>
              <a:t>şöyle demiştir: </a:t>
            </a:r>
            <a:endParaRPr lang="tr-TR" sz="4800" b="1" dirty="0" smtClean="0">
              <a:latin typeface="Arial Black" pitchFamily="34" charset="0"/>
            </a:endParaRPr>
          </a:p>
          <a:p>
            <a:pPr marL="0" indent="0">
              <a:buNone/>
            </a:pPr>
            <a:r>
              <a:rPr lang="tr-TR" sz="4800" b="1" dirty="0" smtClean="0">
                <a:latin typeface="Arial Black" pitchFamily="34" charset="0"/>
              </a:rPr>
              <a:t>“</a:t>
            </a:r>
            <a:r>
              <a:rPr lang="tr-TR" sz="4800" b="1" dirty="0" err="1">
                <a:latin typeface="Arial Black" pitchFamily="34" charset="0"/>
              </a:rPr>
              <a:t>Rasûlullah</a:t>
            </a:r>
            <a:r>
              <a:rPr lang="tr-TR" sz="4800" b="1" dirty="0">
                <a:latin typeface="Arial Black" pitchFamily="34" charset="0"/>
              </a:rPr>
              <a:t> (</a:t>
            </a:r>
            <a:r>
              <a:rPr lang="tr-TR" sz="4800" b="1" dirty="0" err="1">
                <a:latin typeface="Arial Black" pitchFamily="34" charset="0"/>
              </a:rPr>
              <a:t>sallallahu</a:t>
            </a:r>
            <a:r>
              <a:rPr lang="tr-TR" sz="4800" b="1" dirty="0">
                <a:latin typeface="Arial Black" pitchFamily="34" charset="0"/>
              </a:rPr>
              <a:t> aleyhi </a:t>
            </a:r>
            <a:r>
              <a:rPr lang="tr-TR" sz="4800" b="1" dirty="0" err="1">
                <a:latin typeface="Arial Black" pitchFamily="34" charset="0"/>
              </a:rPr>
              <a:t>vesellem</a:t>
            </a:r>
            <a:r>
              <a:rPr lang="tr-TR" sz="4800" b="1" dirty="0">
                <a:latin typeface="Arial Black" pitchFamily="34" charset="0"/>
              </a:rPr>
              <a:t>) Ramazanın son on gününde itikafa çekilirdi.” </a:t>
            </a:r>
            <a:r>
              <a:rPr lang="tr-TR" dirty="0"/>
              <a:t>(Buhari, İtikaf, 1; Müslim, İtikaf, 1)</a:t>
            </a:r>
          </a:p>
          <a:p>
            <a:endParaRPr lang="tr-TR" dirty="0"/>
          </a:p>
        </p:txBody>
      </p:sp>
    </p:spTree>
    <p:extLst>
      <p:ext uri="{BB962C8B-B14F-4D97-AF65-F5344CB8AC3E}">
        <p14:creationId xmlns:p14="http://schemas.microsoft.com/office/powerpoint/2010/main" val="386197809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1229</Words>
  <Application>Microsoft Office PowerPoint</Application>
  <PresentationFormat>Ekran Gösterisi (4:3)</PresentationFormat>
  <Paragraphs>74</Paragraphs>
  <Slides>18</Slides>
  <Notes>0</Notes>
  <HiddenSlides>0</HiddenSlides>
  <MMClips>0</MMClips>
  <ScaleCrop>false</ScaleCrop>
  <HeadingPairs>
    <vt:vector size="4" baseType="variant">
      <vt:variant>
        <vt:lpstr>Tema</vt:lpstr>
      </vt:variant>
      <vt:variant>
        <vt:i4>1</vt:i4>
      </vt:variant>
      <vt:variant>
        <vt:lpstr>Slayt Başlıkları</vt:lpstr>
      </vt:variant>
      <vt:variant>
        <vt:i4>18</vt:i4>
      </vt:variant>
    </vt:vector>
  </HeadingPairs>
  <TitlesOfParts>
    <vt:vector size="19"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16</cp:revision>
  <dcterms:created xsi:type="dcterms:W3CDTF">2014-06-25T23:40:03Z</dcterms:created>
  <dcterms:modified xsi:type="dcterms:W3CDTF">2014-06-27T16:06:41Z</dcterms:modified>
</cp:coreProperties>
</file>