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1" r:id="rId4"/>
    <p:sldId id="261" r:id="rId5"/>
    <p:sldId id="262" r:id="rId6"/>
    <p:sldId id="257" r:id="rId7"/>
    <p:sldId id="260" r:id="rId8"/>
    <p:sldId id="264" r:id="rId9"/>
    <p:sldId id="266" r:id="rId10"/>
    <p:sldId id="267" r:id="rId11"/>
    <p:sldId id="268" r:id="rId12"/>
    <p:sldId id="272" r:id="rId13"/>
    <p:sldId id="275" r:id="rId14"/>
    <p:sldId id="273" r:id="rId15"/>
    <p:sldId id="276" r:id="rId16"/>
    <p:sldId id="277" r:id="rId17"/>
    <p:sldId id="278" r:id="rId18"/>
    <p:sldId id="280"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0" d="100"/>
          <a:sy n="70" d="100"/>
        </p:scale>
        <p:origin x="-137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8311234-1E29-4428-9335-43C76F35C6AD}" type="datetimeFigureOut">
              <a:rPr lang="tr-TR" smtClean="0"/>
              <a:t>25.06.2014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BA48AAE-021A-47E8-BB80-1C5CE11F1A55}" type="slidenum">
              <a:rPr lang="tr-TR" smtClean="0"/>
              <a:t>‹#›</a:t>
            </a:fld>
            <a:endParaRPr lang="tr-TR"/>
          </a:p>
        </p:txBody>
      </p:sp>
    </p:spTree>
    <p:extLst>
      <p:ext uri="{BB962C8B-B14F-4D97-AF65-F5344CB8AC3E}">
        <p14:creationId xmlns:p14="http://schemas.microsoft.com/office/powerpoint/2010/main" val="3882907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8311234-1E29-4428-9335-43C76F35C6AD}" type="datetimeFigureOut">
              <a:rPr lang="tr-TR" smtClean="0"/>
              <a:t>25.06.2014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BA48AAE-021A-47E8-BB80-1C5CE11F1A55}" type="slidenum">
              <a:rPr lang="tr-TR" smtClean="0"/>
              <a:t>‹#›</a:t>
            </a:fld>
            <a:endParaRPr lang="tr-TR"/>
          </a:p>
        </p:txBody>
      </p:sp>
    </p:spTree>
    <p:extLst>
      <p:ext uri="{BB962C8B-B14F-4D97-AF65-F5344CB8AC3E}">
        <p14:creationId xmlns:p14="http://schemas.microsoft.com/office/powerpoint/2010/main" val="3805713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8311234-1E29-4428-9335-43C76F35C6AD}" type="datetimeFigureOut">
              <a:rPr lang="tr-TR" smtClean="0"/>
              <a:t>25.06.2014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BA48AAE-021A-47E8-BB80-1C5CE11F1A55}" type="slidenum">
              <a:rPr lang="tr-TR" smtClean="0"/>
              <a:t>‹#›</a:t>
            </a:fld>
            <a:endParaRPr lang="tr-TR"/>
          </a:p>
        </p:txBody>
      </p:sp>
    </p:spTree>
    <p:extLst>
      <p:ext uri="{BB962C8B-B14F-4D97-AF65-F5344CB8AC3E}">
        <p14:creationId xmlns:p14="http://schemas.microsoft.com/office/powerpoint/2010/main" val="4008356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8311234-1E29-4428-9335-43C76F35C6AD}" type="datetimeFigureOut">
              <a:rPr lang="tr-TR" smtClean="0"/>
              <a:t>25.06.2014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BA48AAE-021A-47E8-BB80-1C5CE11F1A55}" type="slidenum">
              <a:rPr lang="tr-TR" smtClean="0"/>
              <a:t>‹#›</a:t>
            </a:fld>
            <a:endParaRPr lang="tr-TR"/>
          </a:p>
        </p:txBody>
      </p:sp>
    </p:spTree>
    <p:extLst>
      <p:ext uri="{BB962C8B-B14F-4D97-AF65-F5344CB8AC3E}">
        <p14:creationId xmlns:p14="http://schemas.microsoft.com/office/powerpoint/2010/main" val="4033551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8311234-1E29-4428-9335-43C76F35C6AD}" type="datetimeFigureOut">
              <a:rPr lang="tr-TR" smtClean="0"/>
              <a:t>25.06.2014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BA48AAE-021A-47E8-BB80-1C5CE11F1A55}" type="slidenum">
              <a:rPr lang="tr-TR" smtClean="0"/>
              <a:t>‹#›</a:t>
            </a:fld>
            <a:endParaRPr lang="tr-TR"/>
          </a:p>
        </p:txBody>
      </p:sp>
    </p:spTree>
    <p:extLst>
      <p:ext uri="{BB962C8B-B14F-4D97-AF65-F5344CB8AC3E}">
        <p14:creationId xmlns:p14="http://schemas.microsoft.com/office/powerpoint/2010/main" val="1826705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8311234-1E29-4428-9335-43C76F35C6AD}" type="datetimeFigureOut">
              <a:rPr lang="tr-TR" smtClean="0"/>
              <a:t>25.06.2014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BA48AAE-021A-47E8-BB80-1C5CE11F1A55}" type="slidenum">
              <a:rPr lang="tr-TR" smtClean="0"/>
              <a:t>‹#›</a:t>
            </a:fld>
            <a:endParaRPr lang="tr-TR"/>
          </a:p>
        </p:txBody>
      </p:sp>
    </p:spTree>
    <p:extLst>
      <p:ext uri="{BB962C8B-B14F-4D97-AF65-F5344CB8AC3E}">
        <p14:creationId xmlns:p14="http://schemas.microsoft.com/office/powerpoint/2010/main" val="126440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8311234-1E29-4428-9335-43C76F35C6AD}" type="datetimeFigureOut">
              <a:rPr lang="tr-TR" smtClean="0"/>
              <a:t>25.06.2014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BA48AAE-021A-47E8-BB80-1C5CE11F1A55}" type="slidenum">
              <a:rPr lang="tr-TR" smtClean="0"/>
              <a:t>‹#›</a:t>
            </a:fld>
            <a:endParaRPr lang="tr-TR"/>
          </a:p>
        </p:txBody>
      </p:sp>
    </p:spTree>
    <p:extLst>
      <p:ext uri="{BB962C8B-B14F-4D97-AF65-F5344CB8AC3E}">
        <p14:creationId xmlns:p14="http://schemas.microsoft.com/office/powerpoint/2010/main" val="2660921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8311234-1E29-4428-9335-43C76F35C6AD}" type="datetimeFigureOut">
              <a:rPr lang="tr-TR" smtClean="0"/>
              <a:t>25.06.2014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BA48AAE-021A-47E8-BB80-1C5CE11F1A55}" type="slidenum">
              <a:rPr lang="tr-TR" smtClean="0"/>
              <a:t>‹#›</a:t>
            </a:fld>
            <a:endParaRPr lang="tr-TR"/>
          </a:p>
        </p:txBody>
      </p:sp>
    </p:spTree>
    <p:extLst>
      <p:ext uri="{BB962C8B-B14F-4D97-AF65-F5344CB8AC3E}">
        <p14:creationId xmlns:p14="http://schemas.microsoft.com/office/powerpoint/2010/main" val="2562972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8311234-1E29-4428-9335-43C76F35C6AD}" type="datetimeFigureOut">
              <a:rPr lang="tr-TR" smtClean="0"/>
              <a:t>25.06.2014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BA48AAE-021A-47E8-BB80-1C5CE11F1A55}" type="slidenum">
              <a:rPr lang="tr-TR" smtClean="0"/>
              <a:t>‹#›</a:t>
            </a:fld>
            <a:endParaRPr lang="tr-TR"/>
          </a:p>
        </p:txBody>
      </p:sp>
    </p:spTree>
    <p:extLst>
      <p:ext uri="{BB962C8B-B14F-4D97-AF65-F5344CB8AC3E}">
        <p14:creationId xmlns:p14="http://schemas.microsoft.com/office/powerpoint/2010/main" val="1438964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8311234-1E29-4428-9335-43C76F35C6AD}" type="datetimeFigureOut">
              <a:rPr lang="tr-TR" smtClean="0"/>
              <a:t>25.06.2014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BA48AAE-021A-47E8-BB80-1C5CE11F1A55}" type="slidenum">
              <a:rPr lang="tr-TR" smtClean="0"/>
              <a:t>‹#›</a:t>
            </a:fld>
            <a:endParaRPr lang="tr-TR"/>
          </a:p>
        </p:txBody>
      </p:sp>
    </p:spTree>
    <p:extLst>
      <p:ext uri="{BB962C8B-B14F-4D97-AF65-F5344CB8AC3E}">
        <p14:creationId xmlns:p14="http://schemas.microsoft.com/office/powerpoint/2010/main" val="4017479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8311234-1E29-4428-9335-43C76F35C6AD}" type="datetimeFigureOut">
              <a:rPr lang="tr-TR" smtClean="0"/>
              <a:t>25.06.2014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BA48AAE-021A-47E8-BB80-1C5CE11F1A55}" type="slidenum">
              <a:rPr lang="tr-TR" smtClean="0"/>
              <a:t>‹#›</a:t>
            </a:fld>
            <a:endParaRPr lang="tr-TR"/>
          </a:p>
        </p:txBody>
      </p:sp>
    </p:spTree>
    <p:extLst>
      <p:ext uri="{BB962C8B-B14F-4D97-AF65-F5344CB8AC3E}">
        <p14:creationId xmlns:p14="http://schemas.microsoft.com/office/powerpoint/2010/main" val="2450074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3000"/>
            <a:lum/>
          </a:blip>
          <a:srcRect/>
          <a:stretch>
            <a:fillRect l="-34000" r="-34000"/>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311234-1E29-4428-9335-43C76F35C6AD}" type="datetimeFigureOut">
              <a:rPr lang="tr-TR" smtClean="0"/>
              <a:t>25.06.2014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A48AAE-021A-47E8-BB80-1C5CE11F1A55}" type="slidenum">
              <a:rPr lang="tr-TR" smtClean="0"/>
              <a:t>‹#›</a:t>
            </a:fld>
            <a:endParaRPr lang="tr-TR"/>
          </a:p>
        </p:txBody>
      </p:sp>
    </p:spTree>
    <p:extLst>
      <p:ext uri="{BB962C8B-B14F-4D97-AF65-F5344CB8AC3E}">
        <p14:creationId xmlns:p14="http://schemas.microsoft.com/office/powerpoint/2010/main" val="668063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144000" cy="6858000"/>
          </a:xfrm>
        </p:spPr>
        <p:txBody>
          <a:bodyPr/>
          <a:lstStyle/>
          <a:p>
            <a:r>
              <a:rPr lang="tr-TR" sz="8000" dirty="0" smtClean="0">
                <a:solidFill>
                  <a:srgbClr val="00B050"/>
                </a:solidFill>
                <a:latin typeface="Arial Black" pitchFamily="34" charset="0"/>
              </a:rPr>
              <a:t>HELAL</a:t>
            </a:r>
            <a:r>
              <a:rPr lang="tr-TR" sz="8000" dirty="0" smtClean="0">
                <a:latin typeface="Arial Black" pitchFamily="34" charset="0"/>
              </a:rPr>
              <a:t> </a:t>
            </a:r>
            <a:r>
              <a:rPr lang="tr-TR" sz="8000" smtClean="0">
                <a:solidFill>
                  <a:srgbClr val="0070C0"/>
                </a:solidFill>
                <a:latin typeface="Arial Black" pitchFamily="34" charset="0"/>
              </a:rPr>
              <a:t>VE</a:t>
            </a:r>
            <a:r>
              <a:rPr lang="tr-TR" sz="8000" smtClean="0">
                <a:latin typeface="Arial Black" pitchFamily="34" charset="0"/>
              </a:rPr>
              <a:t> </a:t>
            </a:r>
            <a:r>
              <a:rPr lang="tr-TR" sz="8000" smtClean="0">
                <a:solidFill>
                  <a:srgbClr val="FF0000"/>
                </a:solidFill>
                <a:latin typeface="Arial Black" pitchFamily="34" charset="0"/>
              </a:rPr>
              <a:t>HARAM</a:t>
            </a:r>
            <a:r>
              <a:rPr lang="tr-TR" sz="8000">
                <a:latin typeface="Arial Black" pitchFamily="34" charset="0"/>
              </a:rPr>
              <a:t> </a:t>
            </a:r>
            <a:r>
              <a:rPr lang="tr-TR" sz="8000" smtClean="0">
                <a:latin typeface="Arial Black" pitchFamily="34" charset="0"/>
              </a:rPr>
              <a:t>BİLİNCİ</a:t>
            </a:r>
            <a:endParaRPr lang="tr-TR" dirty="0" smtClean="0">
              <a:latin typeface="Arial Black" pitchFamily="34" charset="0"/>
            </a:endParaRPr>
          </a:p>
          <a:p>
            <a:pPr algn="r"/>
            <a:r>
              <a:rPr lang="tr-TR" dirty="0" smtClean="0">
                <a:latin typeface="Arial Black" pitchFamily="34" charset="0"/>
              </a:rPr>
              <a:t>EMİN YAVUZYİĞİT</a:t>
            </a:r>
            <a:endParaRPr lang="tr-TR" dirty="0">
              <a:latin typeface="Arial Black" pitchFamily="34" charset="0"/>
            </a:endParaRPr>
          </a:p>
          <a:p>
            <a:pPr algn="r"/>
            <a:r>
              <a:rPr lang="tr-TR" dirty="0" smtClean="0">
                <a:solidFill>
                  <a:srgbClr val="00B050"/>
                </a:solidFill>
                <a:latin typeface="Arial Black" pitchFamily="34" charset="0"/>
              </a:rPr>
              <a:t>eminyavuzyigit@hotmail.com</a:t>
            </a:r>
            <a:endParaRPr lang="tr-TR" dirty="0">
              <a:solidFill>
                <a:srgbClr val="00B050"/>
              </a:solidFill>
              <a:latin typeface="Arial Black" pitchFamily="34" charset="0"/>
            </a:endParaRPr>
          </a:p>
          <a:p>
            <a:pPr algn="r"/>
            <a:r>
              <a:rPr lang="tr-TR" dirty="0">
                <a:solidFill>
                  <a:srgbClr val="00B050"/>
                </a:solidFill>
                <a:latin typeface="Arial Black" pitchFamily="34" charset="0"/>
              </a:rPr>
              <a:t>UZMAN İMAM HATİP</a:t>
            </a:r>
          </a:p>
          <a:p>
            <a:pPr algn="r"/>
            <a:r>
              <a:rPr lang="tr-TR" dirty="0">
                <a:solidFill>
                  <a:srgbClr val="0070C0"/>
                </a:solidFill>
                <a:latin typeface="Arial Black" pitchFamily="34" charset="0"/>
              </a:rPr>
              <a:t>BAŞAKŞEHİR MÜFTÜĞÜ</a:t>
            </a:r>
          </a:p>
          <a:p>
            <a:pPr algn="r"/>
            <a:r>
              <a:rPr lang="tr-TR" dirty="0">
                <a:solidFill>
                  <a:srgbClr val="0070C0"/>
                </a:solidFill>
                <a:latin typeface="Arial Black" pitchFamily="34" charset="0"/>
              </a:rPr>
              <a:t>DOLAPDERE SAN. SİT. CAMİİ</a:t>
            </a:r>
          </a:p>
          <a:p>
            <a:pPr algn="r"/>
            <a:r>
              <a:rPr lang="tr-TR" dirty="0">
                <a:solidFill>
                  <a:srgbClr val="0070C0"/>
                </a:solidFill>
                <a:latin typeface="Arial Black" pitchFamily="34" charset="0"/>
              </a:rPr>
              <a:t>BAŞAKŞEHİR-İSTANBUL</a:t>
            </a:r>
          </a:p>
          <a:p>
            <a:pPr algn="r"/>
            <a:endParaRPr lang="tr-TR" dirty="0">
              <a:solidFill>
                <a:srgbClr val="0070C0"/>
              </a:solidFill>
            </a:endParaRPr>
          </a:p>
        </p:txBody>
      </p:sp>
    </p:spTree>
    <p:extLst>
      <p:ext uri="{BB962C8B-B14F-4D97-AF65-F5344CB8AC3E}">
        <p14:creationId xmlns:p14="http://schemas.microsoft.com/office/powerpoint/2010/main" val="4096212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r>
              <a:rPr lang="tr-TR" b="1" dirty="0" smtClean="0">
                <a:solidFill>
                  <a:srgbClr val="00B050"/>
                </a:solidFill>
                <a:latin typeface="Arial Black" pitchFamily="34" charset="0"/>
              </a:rPr>
              <a:t>İNSANIN KENDİ ELİ İLE KAZANCI DAHA HAYIRLIDIR</a:t>
            </a:r>
            <a:endParaRPr lang="tr-TR" b="1" dirty="0">
              <a:solidFill>
                <a:srgbClr val="00B050"/>
              </a:solidFill>
              <a:latin typeface="Arial Black" pitchFamily="34" charset="0"/>
            </a:endParaRPr>
          </a:p>
          <a:p>
            <a:endParaRPr lang="tr-TR" b="1" dirty="0">
              <a:latin typeface="Arial Black" pitchFamily="34" charset="0"/>
            </a:endParaRPr>
          </a:p>
          <a:p>
            <a:pPr marL="0" indent="0">
              <a:buNone/>
            </a:pPr>
            <a:r>
              <a:rPr lang="ar-AE" b="1" dirty="0">
                <a:latin typeface="Arial Black" pitchFamily="34" charset="0"/>
              </a:rPr>
              <a:t>مَا أَكَلَ أَحَدٌ طَعَاماً خَيْراً مِن أَنَ يَأْكُلَ مِن عمَلِ يَدِهِ ، وَإِنَّ نَبيَّ اللَّه دَاوُدَ صَلّى اللهُ عَلَيْهِ وسَلَّم كان يَأْكلُ مِن عَمَلِ </a:t>
            </a:r>
            <a:r>
              <a:rPr lang="ar-AE" b="1" dirty="0" smtClean="0">
                <a:latin typeface="Arial Black" pitchFamily="34" charset="0"/>
              </a:rPr>
              <a:t>يَدِهِ</a:t>
            </a:r>
            <a:endParaRPr lang="ar-AE" b="1" dirty="0">
              <a:latin typeface="Arial Black" pitchFamily="34" charset="0"/>
            </a:endParaRPr>
          </a:p>
          <a:p>
            <a:pPr marL="0" indent="0">
              <a:buNone/>
            </a:pPr>
            <a:r>
              <a:rPr lang="ar-AE" b="1" dirty="0">
                <a:latin typeface="Arial Black" pitchFamily="34" charset="0"/>
              </a:rPr>
              <a:t>“</a:t>
            </a:r>
            <a:r>
              <a:rPr lang="tr-TR" b="1" dirty="0">
                <a:latin typeface="Arial Black" pitchFamily="34" charset="0"/>
              </a:rPr>
              <a:t>Hiçbir kimse, asla kendi kazancından daha hayırlı bir rızık yememiştir. Allah’ın Peygamberi </a:t>
            </a:r>
            <a:r>
              <a:rPr lang="tr-TR" b="1" dirty="0" err="1">
                <a:latin typeface="Arial Black" pitchFamily="34" charset="0"/>
              </a:rPr>
              <a:t>Dâvûd</a:t>
            </a:r>
            <a:r>
              <a:rPr lang="tr-TR" b="1" dirty="0">
                <a:latin typeface="Arial Black" pitchFamily="34" charset="0"/>
              </a:rPr>
              <a:t> </a:t>
            </a:r>
            <a:r>
              <a:rPr lang="tr-TR" b="1" dirty="0" smtClean="0">
                <a:latin typeface="Arial Black" pitchFamily="34" charset="0"/>
              </a:rPr>
              <a:t>(</a:t>
            </a:r>
            <a:r>
              <a:rPr lang="tr-TR" b="1" dirty="0" smtClean="0">
                <a:latin typeface="Arial Black" pitchFamily="34" charset="0"/>
              </a:rPr>
              <a:t>AS</a:t>
            </a:r>
            <a:r>
              <a:rPr lang="tr-TR" b="1" dirty="0" smtClean="0">
                <a:latin typeface="Arial Black" pitchFamily="34" charset="0"/>
              </a:rPr>
              <a:t>) </a:t>
            </a:r>
            <a:r>
              <a:rPr lang="tr-TR" b="1" dirty="0">
                <a:latin typeface="Arial Black" pitchFamily="34" charset="0"/>
              </a:rPr>
              <a:t>da kendi elinin emeğini yerdi.” (</a:t>
            </a:r>
            <a:r>
              <a:rPr lang="tr-TR" b="1" dirty="0" err="1">
                <a:latin typeface="Arial Black" pitchFamily="34" charset="0"/>
              </a:rPr>
              <a:t>Buhârî</a:t>
            </a:r>
            <a:r>
              <a:rPr lang="tr-TR" b="1" dirty="0">
                <a:latin typeface="Arial Black" pitchFamily="34" charset="0"/>
              </a:rPr>
              <a:t>, </a:t>
            </a:r>
            <a:r>
              <a:rPr lang="tr-TR" b="1" dirty="0" err="1">
                <a:latin typeface="Arial Black" pitchFamily="34" charset="0"/>
              </a:rPr>
              <a:t>Büyû</a:t>
            </a:r>
            <a:r>
              <a:rPr lang="tr-TR" b="1" dirty="0">
                <a:latin typeface="Arial Black" pitchFamily="34" charset="0"/>
              </a:rPr>
              <a:t>’ 15)</a:t>
            </a:r>
          </a:p>
          <a:p>
            <a:pPr marL="0" indent="0">
              <a:buNone/>
            </a:pPr>
            <a:endParaRPr lang="tr-TR" b="1" dirty="0">
              <a:latin typeface="Arial Black" pitchFamily="34" charset="0"/>
            </a:endParaRPr>
          </a:p>
          <a:p>
            <a:pPr marL="0" indent="0">
              <a:buNone/>
            </a:pPr>
            <a:r>
              <a:rPr lang="ar-AE" b="1" dirty="0">
                <a:latin typeface="Arial Black" pitchFamily="34" charset="0"/>
              </a:rPr>
              <a:t>وَأَن لَّيْسَ لِلْإِنسَانِ إِلَّا مَا سَعَى وَأَنَّ سَعْيَهُ سَوْفَ يُرَى  </a:t>
            </a:r>
          </a:p>
          <a:p>
            <a:pPr marL="0" indent="0">
              <a:buNone/>
            </a:pPr>
            <a:r>
              <a:rPr lang="ar-AE" b="1" dirty="0">
                <a:latin typeface="Arial Black" pitchFamily="34" charset="0"/>
              </a:rPr>
              <a:t>“</a:t>
            </a:r>
            <a:r>
              <a:rPr lang="tr-TR" b="1" dirty="0">
                <a:latin typeface="Arial Black" pitchFamily="34" charset="0"/>
              </a:rPr>
              <a:t>İnsan için ancak çalıştığının karşılığı vardır. Onun karşılığı ileride mutlaka görülecektir</a:t>
            </a:r>
            <a:r>
              <a:rPr lang="tr-TR" dirty="0"/>
              <a:t>” (</a:t>
            </a:r>
            <a:r>
              <a:rPr lang="tr-TR" dirty="0" err="1"/>
              <a:t>Necm</a:t>
            </a:r>
            <a:r>
              <a:rPr lang="tr-TR" dirty="0"/>
              <a:t>, </a:t>
            </a:r>
            <a:r>
              <a:rPr lang="tr-TR" dirty="0" smtClean="0"/>
              <a:t>Suresi 39-40</a:t>
            </a:r>
            <a:r>
              <a:rPr lang="tr-TR" dirty="0"/>
              <a:t>)</a:t>
            </a:r>
          </a:p>
          <a:p>
            <a:endParaRPr lang="tr-TR" dirty="0"/>
          </a:p>
        </p:txBody>
      </p:sp>
    </p:spTree>
    <p:extLst>
      <p:ext uri="{BB962C8B-B14F-4D97-AF65-F5344CB8AC3E}">
        <p14:creationId xmlns:p14="http://schemas.microsoft.com/office/powerpoint/2010/main" val="2166192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r>
              <a:rPr lang="tr-TR" sz="4400" b="1" dirty="0" smtClean="0">
                <a:solidFill>
                  <a:srgbClr val="00B050"/>
                </a:solidFill>
                <a:latin typeface="Arial Black" pitchFamily="34" charset="0"/>
              </a:rPr>
              <a:t>HELAL RIZIK İÇİN DUA EDİLMELİ</a:t>
            </a:r>
            <a:endParaRPr lang="tr-TR" sz="4400" b="1" dirty="0" smtClean="0">
              <a:solidFill>
                <a:srgbClr val="00B050"/>
              </a:solidFill>
              <a:latin typeface="Arial Black" pitchFamily="34" charset="0"/>
            </a:endParaRPr>
          </a:p>
          <a:p>
            <a:r>
              <a:rPr lang="tr-TR" sz="4400" b="1" dirty="0" smtClean="0">
                <a:latin typeface="Arial Black" pitchFamily="34" charset="0"/>
              </a:rPr>
              <a:t>Hz </a:t>
            </a:r>
            <a:r>
              <a:rPr lang="tr-TR" sz="4400" b="1" dirty="0" smtClean="0">
                <a:latin typeface="Arial Black" pitchFamily="34" charset="0"/>
              </a:rPr>
              <a:t>Peygamber </a:t>
            </a:r>
            <a:r>
              <a:rPr lang="tr-TR" sz="4400" b="1" dirty="0">
                <a:latin typeface="Arial Black" pitchFamily="34" charset="0"/>
              </a:rPr>
              <a:t>Efendimizin Hz. Ali’ye tavsiye ettiği </a:t>
            </a:r>
            <a:r>
              <a:rPr lang="tr-TR" sz="4400" b="1" dirty="0" smtClean="0">
                <a:latin typeface="Arial Black" pitchFamily="34" charset="0"/>
              </a:rPr>
              <a:t>duası:</a:t>
            </a:r>
            <a:endParaRPr lang="tr-TR" sz="4400" b="1" dirty="0">
              <a:latin typeface="Arial Black" pitchFamily="34" charset="0"/>
            </a:endParaRPr>
          </a:p>
          <a:p>
            <a:endParaRPr lang="tr-TR" sz="4400" b="1" dirty="0">
              <a:latin typeface="Arial Black" pitchFamily="34" charset="0"/>
            </a:endParaRPr>
          </a:p>
          <a:p>
            <a:r>
              <a:rPr lang="ar-AE" sz="4400" b="1" dirty="0">
                <a:latin typeface="Arial Black" pitchFamily="34" charset="0"/>
              </a:rPr>
              <a:t>اللَّهمَّ اكْفِني بحلالِكَ عَن حَرَامِكَ ، وَاغْنِني بِفَضلِكَ عَمَّن </a:t>
            </a:r>
            <a:r>
              <a:rPr lang="ar-AE" sz="4400" b="1" dirty="0" smtClean="0">
                <a:latin typeface="Arial Black" pitchFamily="34" charset="0"/>
              </a:rPr>
              <a:t>سِوَاكَ</a:t>
            </a:r>
            <a:endParaRPr lang="ar-AE" sz="4400" b="1" dirty="0">
              <a:latin typeface="Arial Black" pitchFamily="34" charset="0"/>
            </a:endParaRPr>
          </a:p>
          <a:p>
            <a:r>
              <a:rPr lang="ar-AE" sz="4400" b="1" dirty="0">
                <a:latin typeface="Arial Black" pitchFamily="34" charset="0"/>
              </a:rPr>
              <a:t>“</a:t>
            </a:r>
            <a:r>
              <a:rPr lang="tr-TR" sz="4400" b="1" dirty="0" err="1">
                <a:latin typeface="Arial Black" pitchFamily="34" charset="0"/>
              </a:rPr>
              <a:t>Allahım</a:t>
            </a:r>
            <a:r>
              <a:rPr lang="tr-TR" sz="4400" b="1" dirty="0">
                <a:latin typeface="Arial Black" pitchFamily="34" charset="0"/>
              </a:rPr>
              <a:t>! Bana helâl rızık </a:t>
            </a:r>
            <a:r>
              <a:rPr lang="tr-TR" sz="4400" b="1" dirty="0" err="1">
                <a:latin typeface="Arial Black" pitchFamily="34" charset="0"/>
              </a:rPr>
              <a:t>nasib</a:t>
            </a:r>
            <a:r>
              <a:rPr lang="tr-TR" sz="4400" b="1" dirty="0">
                <a:latin typeface="Arial Black" pitchFamily="34" charset="0"/>
              </a:rPr>
              <a:t> ederek haramlardan koru! </a:t>
            </a:r>
            <a:r>
              <a:rPr lang="tr-TR" sz="4400" b="1" dirty="0" err="1">
                <a:latin typeface="Arial Black" pitchFamily="34" charset="0"/>
              </a:rPr>
              <a:t>Lutfunla</a:t>
            </a:r>
            <a:r>
              <a:rPr lang="tr-TR" sz="4400" b="1" dirty="0">
                <a:latin typeface="Arial Black" pitchFamily="34" charset="0"/>
              </a:rPr>
              <a:t> beni senden başkasına muhtaç etme!” </a:t>
            </a:r>
            <a:r>
              <a:rPr lang="tr-TR" dirty="0"/>
              <a:t>(</a:t>
            </a:r>
            <a:r>
              <a:rPr lang="tr-TR" dirty="0" err="1"/>
              <a:t>Tirmizî</a:t>
            </a:r>
            <a:r>
              <a:rPr lang="tr-TR" dirty="0"/>
              <a:t>, </a:t>
            </a:r>
            <a:r>
              <a:rPr lang="tr-TR" dirty="0" err="1"/>
              <a:t>Daavât</a:t>
            </a:r>
            <a:r>
              <a:rPr lang="tr-TR" dirty="0"/>
              <a:t> 111)</a:t>
            </a:r>
          </a:p>
          <a:p>
            <a:endParaRPr lang="tr-TR" dirty="0"/>
          </a:p>
        </p:txBody>
      </p:sp>
    </p:spTree>
    <p:extLst>
      <p:ext uri="{BB962C8B-B14F-4D97-AF65-F5344CB8AC3E}">
        <p14:creationId xmlns:p14="http://schemas.microsoft.com/office/powerpoint/2010/main" val="2897675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3648"/>
            <a:ext cx="9144000" cy="6871648"/>
          </a:xfrm>
        </p:spPr>
        <p:txBody>
          <a:bodyPr>
            <a:normAutofit fontScale="92500"/>
          </a:bodyPr>
          <a:lstStyle/>
          <a:p>
            <a:r>
              <a:rPr lang="tr-TR" sz="4400" b="1" dirty="0" smtClean="0">
                <a:solidFill>
                  <a:srgbClr val="00B050"/>
                </a:solidFill>
                <a:latin typeface="Arial Black" pitchFamily="34" charset="0"/>
              </a:rPr>
              <a:t>ALLAH’IN VERDİĞİ NİMETE ŞÜKÜR GEREK</a:t>
            </a:r>
          </a:p>
          <a:p>
            <a:r>
              <a:rPr lang="ar-AE" sz="4400" b="1" dirty="0" smtClean="0">
                <a:latin typeface="Arial Black" pitchFamily="34" charset="0"/>
              </a:rPr>
              <a:t>فَكُلُوا </a:t>
            </a:r>
            <a:r>
              <a:rPr lang="ar-AE" sz="4400" b="1" dirty="0">
                <a:latin typeface="Arial Black" pitchFamily="34" charset="0"/>
              </a:rPr>
              <a:t>مِمَّا رَزَقَكُمُ اللّٰهُ حَلَالًا طَيِّبًا وَاشْكُرُوا نِعْمَتَ اللّٰهِ اِنْ كُنْتُمْ اِيَّاهُ تَعْبُدُونَ </a:t>
            </a:r>
          </a:p>
          <a:p>
            <a:pPr marL="0" indent="0">
              <a:buNone/>
            </a:pPr>
            <a:r>
              <a:rPr lang="tr-TR" sz="4400" b="1" dirty="0" smtClean="0">
                <a:latin typeface="Arial Black" pitchFamily="34" charset="0"/>
              </a:rPr>
              <a:t>«Artık</a:t>
            </a:r>
            <a:r>
              <a:rPr lang="tr-TR" sz="4400" b="1" dirty="0">
                <a:latin typeface="Arial Black" pitchFamily="34" charset="0"/>
              </a:rPr>
              <a:t>, Allah'ın size verdiği rızıktan helâl ve temiz olarak </a:t>
            </a:r>
            <a:r>
              <a:rPr lang="tr-TR" sz="4400" b="1" dirty="0" err="1">
                <a:latin typeface="Arial Black" pitchFamily="34" charset="0"/>
              </a:rPr>
              <a:t>yeyin</a:t>
            </a:r>
            <a:r>
              <a:rPr lang="tr-TR" sz="4400" b="1" dirty="0">
                <a:latin typeface="Arial Black" pitchFamily="34" charset="0"/>
              </a:rPr>
              <a:t>, eğer (gerçekten) yalnız Allah'a ibadet ediyorsanız, onun nimetine şükredin</a:t>
            </a:r>
            <a:r>
              <a:rPr lang="tr-TR" sz="4400" b="1" dirty="0" smtClean="0">
                <a:latin typeface="Arial Black" pitchFamily="34" charset="0"/>
              </a:rPr>
              <a:t>.»</a:t>
            </a:r>
            <a:endParaRPr lang="tr-TR" sz="4400" b="1" dirty="0">
              <a:latin typeface="Arial Black" pitchFamily="34" charset="0"/>
            </a:endParaRPr>
          </a:p>
          <a:p>
            <a:pPr marL="0" indent="0">
              <a:buNone/>
            </a:pPr>
            <a:r>
              <a:rPr lang="tr-TR" dirty="0"/>
              <a:t>(</a:t>
            </a:r>
            <a:r>
              <a:rPr lang="tr-TR" dirty="0" err="1"/>
              <a:t>Nahl</a:t>
            </a:r>
            <a:r>
              <a:rPr lang="tr-TR" dirty="0"/>
              <a:t> </a:t>
            </a:r>
            <a:r>
              <a:rPr lang="tr-TR" dirty="0" smtClean="0"/>
              <a:t>suresi 114)</a:t>
            </a:r>
            <a:endParaRPr lang="tr-TR" dirty="0"/>
          </a:p>
          <a:p>
            <a:endParaRPr lang="tr-TR" dirty="0"/>
          </a:p>
        </p:txBody>
      </p:sp>
    </p:spTree>
    <p:extLst>
      <p:ext uri="{BB962C8B-B14F-4D97-AF65-F5344CB8AC3E}">
        <p14:creationId xmlns:p14="http://schemas.microsoft.com/office/powerpoint/2010/main" val="1869063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b="1" dirty="0" smtClean="0">
                <a:solidFill>
                  <a:srgbClr val="00B050"/>
                </a:solidFill>
                <a:latin typeface="Arial Black" pitchFamily="34" charset="0"/>
              </a:rPr>
              <a:t>VERİLEN BUNCA NİMETLERE KARŞI İSRAF VE NANKÖRLÜK YAPILMAMALI</a:t>
            </a:r>
          </a:p>
          <a:p>
            <a:endParaRPr lang="tr-TR" b="1" dirty="0" smtClean="0">
              <a:latin typeface="Arial Black" pitchFamily="34" charset="0"/>
            </a:endParaRPr>
          </a:p>
          <a:p>
            <a:r>
              <a:rPr lang="ar-AE" b="1" dirty="0">
                <a:latin typeface="Arial Black" pitchFamily="34" charset="0"/>
              </a:rPr>
              <a:t>كُلُوا مِنْ طَيِّبَاتِ مَا رَزَقْنَاكُمْ وَلَا تَطْغَوْا فٖيهِ فَيَحِلَّ عَلَيْكُمْ غَضَبٖى وَمَنْ يَحْلِلْ عَلَيْهِ غَضَبٖى فَقَدْ هَوٰى </a:t>
            </a:r>
            <a:endParaRPr lang="tr-TR" b="1" dirty="0" smtClean="0">
              <a:latin typeface="Arial Black" pitchFamily="34" charset="0"/>
            </a:endParaRPr>
          </a:p>
          <a:p>
            <a:pPr marL="0" indent="0">
              <a:buNone/>
            </a:pPr>
            <a:r>
              <a:rPr lang="tr-TR" b="1" dirty="0" smtClean="0">
                <a:latin typeface="Arial Black" pitchFamily="34" charset="0"/>
              </a:rPr>
              <a:t>«Size </a:t>
            </a:r>
            <a:r>
              <a:rPr lang="tr-TR" b="1" dirty="0">
                <a:latin typeface="Arial Black" pitchFamily="34" charset="0"/>
              </a:rPr>
              <a:t>rızık olarak verdiklerimizin </a:t>
            </a:r>
            <a:r>
              <a:rPr lang="tr-TR" b="1" dirty="0" smtClean="0">
                <a:latin typeface="Arial Black" pitchFamily="34" charset="0"/>
              </a:rPr>
              <a:t>temiz </a:t>
            </a:r>
            <a:r>
              <a:rPr lang="tr-TR" b="1" dirty="0">
                <a:latin typeface="Arial Black" pitchFamily="34" charset="0"/>
              </a:rPr>
              <a:t>olanlarından yiyiniz, </a:t>
            </a:r>
            <a:r>
              <a:rPr lang="tr-TR" b="1" dirty="0" smtClean="0">
                <a:latin typeface="Arial Black" pitchFamily="34" charset="0"/>
              </a:rPr>
              <a:t>bu </a:t>
            </a:r>
            <a:r>
              <a:rPr lang="tr-TR" b="1" dirty="0">
                <a:latin typeface="Arial Black" pitchFamily="34" charset="0"/>
              </a:rPr>
              <a:t>hususta taşkınlık ve nankörlük de etmeyiniz; </a:t>
            </a:r>
            <a:r>
              <a:rPr lang="tr-TR" b="1" dirty="0" smtClean="0">
                <a:latin typeface="Arial Black" pitchFamily="34" charset="0"/>
              </a:rPr>
              <a:t>sonra </a:t>
            </a:r>
            <a:r>
              <a:rPr lang="tr-TR" b="1" dirty="0">
                <a:latin typeface="Arial Black" pitchFamily="34" charset="0"/>
              </a:rPr>
              <a:t>sizi gazabım çarpar. </a:t>
            </a:r>
            <a:r>
              <a:rPr lang="tr-TR" b="1" dirty="0" smtClean="0">
                <a:latin typeface="Arial Black" pitchFamily="34" charset="0"/>
              </a:rPr>
              <a:t>Her </a:t>
            </a:r>
            <a:r>
              <a:rPr lang="tr-TR" b="1" dirty="0">
                <a:latin typeface="Arial Black" pitchFamily="34" charset="0"/>
              </a:rPr>
              <a:t>kim ki kendisini gazabım çarparsa, </a:t>
            </a:r>
            <a:r>
              <a:rPr lang="tr-TR" b="1" dirty="0" smtClean="0">
                <a:latin typeface="Arial Black" pitchFamily="34" charset="0"/>
              </a:rPr>
              <a:t>hakikaten </a:t>
            </a:r>
            <a:r>
              <a:rPr lang="tr-TR" b="1" dirty="0">
                <a:latin typeface="Arial Black" pitchFamily="34" charset="0"/>
              </a:rPr>
              <a:t>o, yıkılıp gitmiştir</a:t>
            </a:r>
            <a:r>
              <a:rPr lang="tr-TR" b="1" dirty="0" smtClean="0">
                <a:latin typeface="Arial Black" pitchFamily="34" charset="0"/>
              </a:rPr>
              <a:t>.»</a:t>
            </a:r>
            <a:endParaRPr lang="tr-TR" b="1" dirty="0">
              <a:latin typeface="Arial Black" pitchFamily="34" charset="0"/>
            </a:endParaRPr>
          </a:p>
          <a:p>
            <a:pPr marL="0" indent="0">
              <a:buNone/>
            </a:pPr>
            <a:r>
              <a:rPr lang="tr-TR" dirty="0" smtClean="0"/>
              <a:t>(Taha suresi </a:t>
            </a:r>
            <a:r>
              <a:rPr lang="tr-TR" dirty="0"/>
              <a:t>81.)</a:t>
            </a:r>
          </a:p>
          <a:p>
            <a:endParaRPr lang="tr-TR" dirty="0"/>
          </a:p>
        </p:txBody>
      </p:sp>
    </p:spTree>
    <p:extLst>
      <p:ext uri="{BB962C8B-B14F-4D97-AF65-F5344CB8AC3E}">
        <p14:creationId xmlns:p14="http://schemas.microsoft.com/office/powerpoint/2010/main" val="1512680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Autofit/>
          </a:bodyPr>
          <a:lstStyle/>
          <a:p>
            <a:r>
              <a:rPr lang="tr-TR" sz="3600" dirty="0" smtClean="0">
                <a:solidFill>
                  <a:srgbClr val="00B050"/>
                </a:solidFill>
                <a:latin typeface="Arial Black" pitchFamily="34" charset="0"/>
              </a:rPr>
              <a:t>HELAL RIZIK KAZANMAK FARZDIR VE BU YOLDA GAYRET GÖSTERMEK ALLAH’I HOŞNUT EDER</a:t>
            </a:r>
          </a:p>
          <a:p>
            <a:r>
              <a:rPr lang="tr-TR" sz="3600" dirty="0" err="1" smtClean="0">
                <a:latin typeface="Arial Black" pitchFamily="34" charset="0"/>
              </a:rPr>
              <a:t>Rasulüllah</a:t>
            </a:r>
            <a:r>
              <a:rPr lang="tr-TR" sz="3600" dirty="0" smtClean="0">
                <a:latin typeface="Arial Black" pitchFamily="34" charset="0"/>
              </a:rPr>
              <a:t> </a:t>
            </a:r>
            <a:r>
              <a:rPr lang="tr-TR" sz="3600" dirty="0">
                <a:latin typeface="Arial Black" pitchFamily="34" charset="0"/>
              </a:rPr>
              <a:t>(</a:t>
            </a:r>
            <a:r>
              <a:rPr lang="tr-TR" sz="3600" dirty="0" err="1">
                <a:latin typeface="Arial Black" pitchFamily="34" charset="0"/>
              </a:rPr>
              <a:t>s.a.s</a:t>
            </a:r>
            <a:r>
              <a:rPr lang="tr-TR" sz="3600" dirty="0">
                <a:latin typeface="Arial Black" pitchFamily="34" charset="0"/>
              </a:rPr>
              <a:t>.) hadisinde; </a:t>
            </a:r>
          </a:p>
          <a:p>
            <a:pPr marL="0" indent="0">
              <a:buNone/>
            </a:pPr>
            <a:r>
              <a:rPr lang="tr-TR" sz="3600" dirty="0" smtClean="0">
                <a:latin typeface="Arial Black" pitchFamily="34" charset="0"/>
              </a:rPr>
              <a:t>«Helali </a:t>
            </a:r>
            <a:r>
              <a:rPr lang="tr-TR" sz="3600" dirty="0">
                <a:latin typeface="Arial Black" pitchFamily="34" charset="0"/>
              </a:rPr>
              <a:t>aramak, her Müslümana farzdır</a:t>
            </a:r>
            <a:r>
              <a:rPr lang="tr-TR" sz="3600" dirty="0" smtClean="0">
                <a:latin typeface="Arial Black" pitchFamily="34" charset="0"/>
              </a:rPr>
              <a:t>.» </a:t>
            </a:r>
            <a:endParaRPr lang="tr-TR" sz="3600" dirty="0">
              <a:latin typeface="Arial Black" pitchFamily="34" charset="0"/>
            </a:endParaRPr>
          </a:p>
          <a:p>
            <a:pPr marL="0" indent="0">
              <a:buNone/>
            </a:pPr>
            <a:r>
              <a:rPr lang="tr-TR" sz="3600" dirty="0">
                <a:latin typeface="Arial Black" pitchFamily="34" charset="0"/>
              </a:rPr>
              <a:t>(</a:t>
            </a:r>
            <a:r>
              <a:rPr lang="tr-TR" sz="3600" dirty="0" err="1">
                <a:latin typeface="Arial Black" pitchFamily="34" charset="0"/>
              </a:rPr>
              <a:t>Mu’cemü’l-Evsat</a:t>
            </a:r>
            <a:r>
              <a:rPr lang="tr-TR" sz="3600" dirty="0">
                <a:latin typeface="Arial Black" pitchFamily="34" charset="0"/>
              </a:rPr>
              <a:t>, </a:t>
            </a:r>
            <a:r>
              <a:rPr lang="tr-TR" sz="3600" dirty="0" err="1">
                <a:latin typeface="Arial Black" pitchFamily="34" charset="0"/>
              </a:rPr>
              <a:t>no</a:t>
            </a:r>
            <a:r>
              <a:rPr lang="tr-TR" sz="3600" dirty="0">
                <a:latin typeface="Arial Black" pitchFamily="34" charset="0"/>
              </a:rPr>
              <a:t>: 8605.) </a:t>
            </a:r>
          </a:p>
          <a:p>
            <a:pPr marL="0" indent="0">
              <a:buNone/>
            </a:pPr>
            <a:r>
              <a:rPr lang="tr-TR" sz="3600" u="sng" dirty="0" smtClean="0">
                <a:solidFill>
                  <a:srgbClr val="00B050"/>
                </a:solidFill>
                <a:latin typeface="Arial Black" pitchFamily="34" charset="0"/>
              </a:rPr>
              <a:t>«Şüphesiz </a:t>
            </a:r>
            <a:r>
              <a:rPr lang="tr-TR" sz="3600" u="sng" dirty="0">
                <a:solidFill>
                  <a:srgbClr val="00B050"/>
                </a:solidFill>
                <a:latin typeface="Arial Black" pitchFamily="34" charset="0"/>
              </a:rPr>
              <a:t>Allah Teala, </a:t>
            </a:r>
            <a:r>
              <a:rPr lang="tr-TR" sz="3600" u="sng" dirty="0" smtClean="0">
                <a:solidFill>
                  <a:srgbClr val="00B050"/>
                </a:solidFill>
                <a:latin typeface="Arial Black" pitchFamily="34" charset="0"/>
              </a:rPr>
              <a:t>helal </a:t>
            </a:r>
            <a:r>
              <a:rPr lang="tr-TR" sz="3600" u="sng" dirty="0">
                <a:solidFill>
                  <a:srgbClr val="00B050"/>
                </a:solidFill>
                <a:latin typeface="Arial Black" pitchFamily="34" charset="0"/>
              </a:rPr>
              <a:t>rızık arama yolunda </a:t>
            </a:r>
            <a:r>
              <a:rPr lang="tr-TR" sz="3600" u="sng" dirty="0" smtClean="0">
                <a:solidFill>
                  <a:srgbClr val="00B050"/>
                </a:solidFill>
                <a:latin typeface="Arial Black" pitchFamily="34" charset="0"/>
              </a:rPr>
              <a:t>kulunu </a:t>
            </a:r>
            <a:r>
              <a:rPr lang="tr-TR" sz="3600" u="sng" dirty="0">
                <a:solidFill>
                  <a:srgbClr val="00B050"/>
                </a:solidFill>
                <a:latin typeface="Arial Black" pitchFamily="34" charset="0"/>
              </a:rPr>
              <a:t>yorgun düşmüş görmekten hoşlanır</a:t>
            </a:r>
            <a:r>
              <a:rPr lang="tr-TR" sz="3600" u="sng" dirty="0" smtClean="0">
                <a:solidFill>
                  <a:srgbClr val="00B050"/>
                </a:solidFill>
                <a:latin typeface="Arial Black" pitchFamily="34" charset="0"/>
              </a:rPr>
              <a:t>.»</a:t>
            </a:r>
            <a:endParaRPr lang="tr-TR" sz="3600" u="sng" dirty="0">
              <a:solidFill>
                <a:srgbClr val="00B050"/>
              </a:solidFill>
              <a:latin typeface="Arial Black" pitchFamily="34" charset="0"/>
            </a:endParaRPr>
          </a:p>
        </p:txBody>
      </p:sp>
    </p:spTree>
    <p:extLst>
      <p:ext uri="{BB962C8B-B14F-4D97-AF65-F5344CB8AC3E}">
        <p14:creationId xmlns:p14="http://schemas.microsoft.com/office/powerpoint/2010/main" val="1838615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7500" lnSpcReduction="20000"/>
          </a:bodyPr>
          <a:lstStyle/>
          <a:p>
            <a:r>
              <a:rPr lang="tr-TR" sz="3800" u="sng" dirty="0" smtClean="0">
                <a:solidFill>
                  <a:srgbClr val="00B050"/>
                </a:solidFill>
                <a:latin typeface="Arial Black" pitchFamily="34" charset="0"/>
              </a:rPr>
              <a:t>RIZIK ALLAH’IN TAKDİR ETTİĞİ KADARDIR</a:t>
            </a:r>
          </a:p>
          <a:p>
            <a:r>
              <a:rPr lang="tr-TR" sz="3800" dirty="0" smtClean="0">
                <a:latin typeface="Arial Black" pitchFamily="34" charset="0"/>
              </a:rPr>
              <a:t>Cabir </a:t>
            </a:r>
            <a:r>
              <a:rPr lang="tr-TR" sz="3800" dirty="0">
                <a:latin typeface="Arial Black" pitchFamily="34" charset="0"/>
              </a:rPr>
              <a:t>b. Abdullah (</a:t>
            </a:r>
            <a:r>
              <a:rPr lang="tr-TR" sz="3800" dirty="0" err="1">
                <a:latin typeface="Arial Black" pitchFamily="34" charset="0"/>
              </a:rPr>
              <a:t>r.a</a:t>
            </a:r>
            <a:r>
              <a:rPr lang="tr-TR" sz="3800" dirty="0">
                <a:latin typeface="Arial Black" pitchFamily="34" charset="0"/>
              </a:rPr>
              <a:t>.)’dan rivayet edildiğine göre Hz. Peygamber şöyle buyurmuştur: </a:t>
            </a:r>
          </a:p>
          <a:p>
            <a:r>
              <a:rPr lang="tr-TR" sz="3800" dirty="0">
                <a:latin typeface="Arial Black" pitchFamily="34" charset="0"/>
              </a:rPr>
              <a:t>“Ey insanlar! Allah'tan korkunuz ve dünyalığı isteme hususunda dikkatli ve güzel davranınız. Her türlü aşırılıktan, ifrat ve tefritten sakınınız. Çünkü hiçbir kimse, rızkı gecikse bile Allah'ın kendisine takdir ettiği rızkını tamamlamadan ölmeyecektir. O halde rızık talebinde Allah'tan korkunuz. Ve dünyalığı isteme hususunda dikkatli ve güzel davranınız, gayrimeşru yollara sapmayın. Helal olan dünyalığı alınız ve haram olanı </a:t>
            </a:r>
            <a:r>
              <a:rPr lang="tr-TR" sz="3800" dirty="0" err="1">
                <a:latin typeface="Arial Black" pitchFamily="34" charset="0"/>
              </a:rPr>
              <a:t>terkediniz</a:t>
            </a:r>
            <a:r>
              <a:rPr lang="tr-TR" sz="3800" dirty="0" smtClean="0">
                <a:latin typeface="Arial Black" pitchFamily="34" charset="0"/>
              </a:rPr>
              <a:t>.»</a:t>
            </a:r>
            <a:endParaRPr lang="tr-TR" sz="3800" dirty="0">
              <a:latin typeface="Arial Black" pitchFamily="34" charset="0"/>
            </a:endParaRPr>
          </a:p>
          <a:p>
            <a:pPr marL="0" indent="0">
              <a:buNone/>
            </a:pPr>
            <a:r>
              <a:rPr lang="tr-TR" dirty="0"/>
              <a:t>(</a:t>
            </a:r>
            <a:r>
              <a:rPr lang="tr-TR" dirty="0" err="1"/>
              <a:t>İbni</a:t>
            </a:r>
            <a:r>
              <a:rPr lang="tr-TR" dirty="0"/>
              <a:t> </a:t>
            </a:r>
            <a:r>
              <a:rPr lang="tr-TR" dirty="0" err="1"/>
              <a:t>Mace,Ticarat</a:t>
            </a:r>
            <a:r>
              <a:rPr lang="tr-TR" dirty="0"/>
              <a:t>, 2.) </a:t>
            </a:r>
          </a:p>
          <a:p>
            <a:endParaRPr lang="tr-TR" dirty="0"/>
          </a:p>
        </p:txBody>
      </p:sp>
    </p:spTree>
    <p:extLst>
      <p:ext uri="{BB962C8B-B14F-4D97-AF65-F5344CB8AC3E}">
        <p14:creationId xmlns:p14="http://schemas.microsoft.com/office/powerpoint/2010/main" val="3642644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r>
              <a:rPr lang="tr-TR" sz="3600" dirty="0" smtClean="0">
                <a:solidFill>
                  <a:srgbClr val="00B050"/>
                </a:solidFill>
                <a:latin typeface="Arial Black" pitchFamily="34" charset="0"/>
              </a:rPr>
              <a:t>ALLAH’IN PEYGAMBERLERİNİN KENDİ ALIN TERİ İLE GEÇİNDİĞİNİ BLİYORMUSUNUZ</a:t>
            </a:r>
          </a:p>
          <a:p>
            <a:r>
              <a:rPr lang="tr-TR" sz="3600" u="sng" dirty="0" smtClean="0">
                <a:solidFill>
                  <a:srgbClr val="FF0000"/>
                </a:solidFill>
                <a:latin typeface="Arial Black" pitchFamily="34" charset="0"/>
              </a:rPr>
              <a:t>BAZI PEYGAMBERLERİN MESLEKLERİ:</a:t>
            </a:r>
          </a:p>
          <a:p>
            <a:r>
              <a:rPr lang="tr-TR" sz="3600" dirty="0" smtClean="0">
                <a:solidFill>
                  <a:srgbClr val="00B050"/>
                </a:solidFill>
                <a:latin typeface="Arial Black" pitchFamily="34" charset="0"/>
              </a:rPr>
              <a:t>HZ</a:t>
            </a:r>
            <a:r>
              <a:rPr lang="tr-TR" sz="3600" dirty="0">
                <a:solidFill>
                  <a:srgbClr val="00B050"/>
                </a:solidFill>
                <a:latin typeface="Arial Black" pitchFamily="34" charset="0"/>
              </a:rPr>
              <a:t>. ADEM (AS): </a:t>
            </a:r>
            <a:r>
              <a:rPr lang="tr-TR" sz="3600" dirty="0">
                <a:latin typeface="Arial Black" pitchFamily="34" charset="0"/>
              </a:rPr>
              <a:t>İlk ziraat mühendisi ve çiftçiydi.</a:t>
            </a:r>
            <a:br>
              <a:rPr lang="tr-TR" sz="3600" dirty="0">
                <a:latin typeface="Arial Black" pitchFamily="34" charset="0"/>
              </a:rPr>
            </a:br>
            <a:r>
              <a:rPr lang="tr-TR" sz="3600" dirty="0">
                <a:latin typeface="Arial Black" pitchFamily="34" charset="0"/>
              </a:rPr>
              <a:t> </a:t>
            </a:r>
            <a:r>
              <a:rPr lang="tr-TR" sz="3600" dirty="0">
                <a:solidFill>
                  <a:srgbClr val="00B050"/>
                </a:solidFill>
                <a:latin typeface="Arial Black" pitchFamily="34" charset="0"/>
              </a:rPr>
              <a:t>HZ. İDRİS (AS): </a:t>
            </a:r>
            <a:r>
              <a:rPr lang="tr-TR" sz="3600" dirty="0">
                <a:latin typeface="Arial Black" pitchFamily="34" charset="0"/>
              </a:rPr>
              <a:t>İğneyi ilk icat eden, ona delik açan, iplik geçiren olduğundan, terzilerin, konfeksiyoncuların ve örücülerin piri </a:t>
            </a:r>
          </a:p>
          <a:p>
            <a:r>
              <a:rPr lang="tr-TR" sz="3600" dirty="0">
                <a:solidFill>
                  <a:srgbClr val="00B050"/>
                </a:solidFill>
                <a:latin typeface="Arial Black" pitchFamily="34" charset="0"/>
              </a:rPr>
              <a:t>HZ. HUD (AS): </a:t>
            </a:r>
            <a:r>
              <a:rPr lang="tr-TR" sz="3600" dirty="0">
                <a:latin typeface="Arial Black" pitchFamily="34" charset="0"/>
              </a:rPr>
              <a:t>Tüccar idi. Bütün tüccarların piri </a:t>
            </a:r>
            <a:br>
              <a:rPr lang="tr-TR" sz="3600" dirty="0">
                <a:latin typeface="Arial Black" pitchFamily="34" charset="0"/>
              </a:rPr>
            </a:br>
            <a:r>
              <a:rPr lang="tr-TR" sz="3600" dirty="0">
                <a:solidFill>
                  <a:srgbClr val="00B050"/>
                </a:solidFill>
                <a:latin typeface="Arial Black" pitchFamily="34" charset="0"/>
              </a:rPr>
              <a:t>HZ. NUH (AS): </a:t>
            </a:r>
            <a:r>
              <a:rPr lang="tr-TR" sz="3600" dirty="0">
                <a:latin typeface="Arial Black" pitchFamily="34" charset="0"/>
              </a:rPr>
              <a:t>Marangozların, gemicilerin, denizcilerin ve </a:t>
            </a:r>
            <a:r>
              <a:rPr lang="tr-TR" sz="3600" dirty="0" err="1">
                <a:latin typeface="Arial Black" pitchFamily="34" charset="0"/>
              </a:rPr>
              <a:t>barbarosların</a:t>
            </a:r>
            <a:r>
              <a:rPr lang="tr-TR" sz="3600" dirty="0">
                <a:latin typeface="Arial Black" pitchFamily="34" charset="0"/>
              </a:rPr>
              <a:t> piri</a:t>
            </a:r>
            <a:br>
              <a:rPr lang="tr-TR" sz="3600" dirty="0">
                <a:latin typeface="Arial Black" pitchFamily="34" charset="0"/>
              </a:rPr>
            </a:br>
            <a:r>
              <a:rPr lang="tr-TR" sz="3600" dirty="0">
                <a:latin typeface="Arial Black" pitchFamily="34" charset="0"/>
              </a:rPr>
              <a:t> </a:t>
            </a:r>
            <a:r>
              <a:rPr lang="tr-TR" sz="3600" dirty="0">
                <a:solidFill>
                  <a:srgbClr val="00B050"/>
                </a:solidFill>
                <a:latin typeface="Arial Black" pitchFamily="34" charset="0"/>
              </a:rPr>
              <a:t>HZ. DAVUD (AS): </a:t>
            </a:r>
            <a:r>
              <a:rPr lang="tr-TR" sz="3600" dirty="0">
                <a:latin typeface="Arial Black" pitchFamily="34" charset="0"/>
              </a:rPr>
              <a:t>Demiri işlemiş ve düzenli ordular için zırh yapmıştır.</a:t>
            </a:r>
          </a:p>
          <a:p>
            <a:r>
              <a:rPr lang="tr-TR" sz="3600" dirty="0">
                <a:solidFill>
                  <a:srgbClr val="00B050"/>
                </a:solidFill>
                <a:latin typeface="Arial Black" pitchFamily="34" charset="0"/>
              </a:rPr>
              <a:t>HZ. İBRAHİM (AS): </a:t>
            </a:r>
            <a:r>
              <a:rPr lang="tr-TR" sz="3600" dirty="0" err="1">
                <a:latin typeface="Arial Black" pitchFamily="34" charset="0"/>
              </a:rPr>
              <a:t>Kabeyi</a:t>
            </a:r>
            <a:r>
              <a:rPr lang="tr-TR" sz="3600" dirty="0">
                <a:latin typeface="Arial Black" pitchFamily="34" charset="0"/>
              </a:rPr>
              <a:t> yeniden inşa edişiyle, Hz Süleyman (as)'a ve Mimar Sinan'a önderlik etmiştir.</a:t>
            </a:r>
            <a:br>
              <a:rPr lang="tr-TR" sz="3600" dirty="0">
                <a:latin typeface="Arial Black" pitchFamily="34" charset="0"/>
              </a:rPr>
            </a:br>
            <a:r>
              <a:rPr lang="tr-TR" sz="3600" dirty="0">
                <a:solidFill>
                  <a:srgbClr val="00B050"/>
                </a:solidFill>
                <a:latin typeface="Arial Black" pitchFamily="34" charset="0"/>
              </a:rPr>
              <a:t>HZ. LUD (AS): </a:t>
            </a:r>
            <a:r>
              <a:rPr lang="tr-TR" sz="3600" dirty="0">
                <a:latin typeface="Arial Black" pitchFamily="34" charset="0"/>
              </a:rPr>
              <a:t>Tarihçi idi. Seyyahların, Evliya çelebilerin piri</a:t>
            </a:r>
            <a:r>
              <a:rPr lang="tr-TR" dirty="0"/>
              <a:t/>
            </a:r>
            <a:br>
              <a:rPr lang="tr-TR" dirty="0"/>
            </a:br>
            <a:endParaRPr lang="tr-TR" dirty="0"/>
          </a:p>
        </p:txBody>
      </p:sp>
    </p:spTree>
    <p:extLst>
      <p:ext uri="{BB962C8B-B14F-4D97-AF65-F5344CB8AC3E}">
        <p14:creationId xmlns:p14="http://schemas.microsoft.com/office/powerpoint/2010/main" val="2256631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7500" lnSpcReduction="20000"/>
          </a:bodyPr>
          <a:lstStyle/>
          <a:p>
            <a:r>
              <a:rPr lang="tr-TR" dirty="0">
                <a:solidFill>
                  <a:srgbClr val="00B050"/>
                </a:solidFill>
                <a:latin typeface="Arial Black" pitchFamily="34" charset="0"/>
              </a:rPr>
              <a:t>HZ. İSMAİL (AS): </a:t>
            </a:r>
            <a:r>
              <a:rPr lang="tr-TR" dirty="0">
                <a:latin typeface="Arial Black" pitchFamily="34" charset="0"/>
              </a:rPr>
              <a:t>Kara ve deniz avcılığı ile geçimini sağlardı. Avcıların piri sayılır. Yetmiş dil bilirdi. Tercümanların da piri</a:t>
            </a:r>
            <a:br>
              <a:rPr lang="tr-TR" dirty="0">
                <a:latin typeface="Arial Black" pitchFamily="34" charset="0"/>
              </a:rPr>
            </a:br>
            <a:r>
              <a:rPr lang="tr-TR" dirty="0">
                <a:solidFill>
                  <a:srgbClr val="00B050"/>
                </a:solidFill>
                <a:latin typeface="Arial Black" pitchFamily="34" charset="0"/>
              </a:rPr>
              <a:t>HZ. İSHAK (AS) / HZ. YAKUB (AS): </a:t>
            </a:r>
            <a:r>
              <a:rPr lang="tr-TR" dirty="0">
                <a:latin typeface="Arial Black" pitchFamily="34" charset="0"/>
              </a:rPr>
              <a:t>Çobandı.</a:t>
            </a:r>
            <a:br>
              <a:rPr lang="tr-TR" dirty="0">
                <a:latin typeface="Arial Black" pitchFamily="34" charset="0"/>
              </a:rPr>
            </a:br>
            <a:r>
              <a:rPr lang="tr-TR" dirty="0">
                <a:solidFill>
                  <a:srgbClr val="00B050"/>
                </a:solidFill>
                <a:latin typeface="Arial Black" pitchFamily="34" charset="0"/>
              </a:rPr>
              <a:t>HZ. İLYAS (AS): </a:t>
            </a:r>
            <a:r>
              <a:rPr lang="tr-TR" dirty="0">
                <a:latin typeface="Arial Black" pitchFamily="34" charset="0"/>
              </a:rPr>
              <a:t>Dokumacı ve iplikçilerin piri</a:t>
            </a:r>
            <a:br>
              <a:rPr lang="tr-TR" dirty="0">
                <a:latin typeface="Arial Black" pitchFamily="34" charset="0"/>
              </a:rPr>
            </a:br>
            <a:r>
              <a:rPr lang="tr-TR" dirty="0">
                <a:solidFill>
                  <a:srgbClr val="00B050"/>
                </a:solidFill>
                <a:latin typeface="Arial Black" pitchFamily="34" charset="0"/>
              </a:rPr>
              <a:t>HZ. EYYÜB (AS) / HZ. ŞUAYB (AS): </a:t>
            </a:r>
            <a:r>
              <a:rPr lang="tr-TR" dirty="0" err="1">
                <a:latin typeface="Arial Black" pitchFamily="34" charset="0"/>
              </a:rPr>
              <a:t>Ziraatcıydı</a:t>
            </a:r>
            <a:r>
              <a:rPr lang="tr-TR" dirty="0">
                <a:latin typeface="Arial Black" pitchFamily="34" charset="0"/>
              </a:rPr>
              <a:t>.</a:t>
            </a:r>
            <a:br>
              <a:rPr lang="tr-TR" dirty="0">
                <a:latin typeface="Arial Black" pitchFamily="34" charset="0"/>
              </a:rPr>
            </a:br>
            <a:r>
              <a:rPr lang="tr-TR" dirty="0">
                <a:solidFill>
                  <a:srgbClr val="00B050"/>
                </a:solidFill>
                <a:latin typeface="Arial Black" pitchFamily="34" charset="0"/>
              </a:rPr>
              <a:t>HZ. MUSA (AS): </a:t>
            </a:r>
            <a:r>
              <a:rPr lang="tr-TR" dirty="0">
                <a:latin typeface="Arial Black" pitchFamily="34" charset="0"/>
              </a:rPr>
              <a:t>Çobanlık yapmış ve Hz </a:t>
            </a:r>
            <a:r>
              <a:rPr lang="tr-TR" dirty="0" err="1">
                <a:latin typeface="Arial Black" pitchFamily="34" charset="0"/>
              </a:rPr>
              <a:t>Şuayb</a:t>
            </a:r>
            <a:r>
              <a:rPr lang="tr-TR" dirty="0">
                <a:latin typeface="Arial Black" pitchFamily="34" charset="0"/>
              </a:rPr>
              <a:t> (as)'a hizmetçilik etmiştir.</a:t>
            </a:r>
            <a:br>
              <a:rPr lang="tr-TR" dirty="0">
                <a:latin typeface="Arial Black" pitchFamily="34" charset="0"/>
              </a:rPr>
            </a:br>
            <a:r>
              <a:rPr lang="tr-TR" dirty="0">
                <a:solidFill>
                  <a:srgbClr val="00B050"/>
                </a:solidFill>
                <a:latin typeface="Arial Black" pitchFamily="34" charset="0"/>
              </a:rPr>
              <a:t>HZ. ZÜLKİFL (AS): </a:t>
            </a:r>
            <a:r>
              <a:rPr lang="tr-TR" dirty="0">
                <a:latin typeface="Arial Black" pitchFamily="34" charset="0"/>
              </a:rPr>
              <a:t>Ekmek pişirirdi, fırıncıların piri</a:t>
            </a:r>
            <a:br>
              <a:rPr lang="tr-TR" dirty="0">
                <a:latin typeface="Arial Black" pitchFamily="34" charset="0"/>
              </a:rPr>
            </a:br>
            <a:r>
              <a:rPr lang="tr-TR" dirty="0">
                <a:solidFill>
                  <a:srgbClr val="00B050"/>
                </a:solidFill>
                <a:latin typeface="Arial Black" pitchFamily="34" charset="0"/>
              </a:rPr>
              <a:t>HZ. YUNUS (AS): </a:t>
            </a:r>
            <a:r>
              <a:rPr lang="tr-TR" dirty="0">
                <a:latin typeface="Arial Black" pitchFamily="34" charset="0"/>
              </a:rPr>
              <a:t>Balık avlayıp geçinirdi, balıkçıların piri</a:t>
            </a:r>
            <a:br>
              <a:rPr lang="tr-TR" dirty="0">
                <a:latin typeface="Arial Black" pitchFamily="34" charset="0"/>
              </a:rPr>
            </a:br>
            <a:r>
              <a:rPr lang="tr-TR" dirty="0">
                <a:solidFill>
                  <a:srgbClr val="00B050"/>
                </a:solidFill>
                <a:latin typeface="Arial Black" pitchFamily="34" charset="0"/>
              </a:rPr>
              <a:t>HZ. ÜZEYR (AS ): </a:t>
            </a:r>
            <a:r>
              <a:rPr lang="tr-TR" dirty="0">
                <a:latin typeface="Arial Black" pitchFamily="34" charset="0"/>
              </a:rPr>
              <a:t>Bahçıvandı. Meyve ağaçlarını ilk defa aşılayan, fidan yetiştiren, budama işlerini insanlara öğretendir. Bağ ve bahçe işleriyle uğraşanların piri</a:t>
            </a:r>
            <a:br>
              <a:rPr lang="tr-TR" dirty="0">
                <a:latin typeface="Arial Black" pitchFamily="34" charset="0"/>
              </a:rPr>
            </a:br>
            <a:r>
              <a:rPr lang="tr-TR" dirty="0">
                <a:solidFill>
                  <a:srgbClr val="00B050"/>
                </a:solidFill>
                <a:latin typeface="Arial Black" pitchFamily="34" charset="0"/>
              </a:rPr>
              <a:t>HZ. İSA (AS): </a:t>
            </a:r>
            <a:r>
              <a:rPr lang="tr-TR" dirty="0">
                <a:latin typeface="Arial Black" pitchFamily="34" charset="0"/>
              </a:rPr>
              <a:t>Marangoz ve avcıdır.</a:t>
            </a:r>
            <a:br>
              <a:rPr lang="tr-TR" dirty="0">
                <a:latin typeface="Arial Black" pitchFamily="34" charset="0"/>
              </a:rPr>
            </a:br>
            <a:r>
              <a:rPr lang="tr-TR" dirty="0">
                <a:solidFill>
                  <a:srgbClr val="00B050"/>
                </a:solidFill>
                <a:latin typeface="Arial Black" pitchFamily="34" charset="0"/>
              </a:rPr>
              <a:t>HZ. LOKMAN (AS): </a:t>
            </a:r>
            <a:r>
              <a:rPr lang="tr-TR" dirty="0">
                <a:latin typeface="Arial Black" pitchFamily="34" charset="0"/>
              </a:rPr>
              <a:t>Doktorluk ve eczacılık mesleğinin piri</a:t>
            </a:r>
            <a:br>
              <a:rPr lang="tr-TR" dirty="0">
                <a:latin typeface="Arial Black" pitchFamily="34" charset="0"/>
              </a:rPr>
            </a:br>
            <a:r>
              <a:rPr lang="tr-TR" u="sng" dirty="0">
                <a:solidFill>
                  <a:srgbClr val="00B050"/>
                </a:solidFill>
                <a:latin typeface="Arial Black" pitchFamily="34" charset="0"/>
              </a:rPr>
              <a:t>HZ. MUHAMMED (SAV): </a:t>
            </a:r>
            <a:r>
              <a:rPr lang="tr-TR" dirty="0">
                <a:latin typeface="Arial Black" pitchFamily="34" charset="0"/>
              </a:rPr>
              <a:t>Küçük yaşlarda çobanlık yapmış, daha sonra ticaretle uğraşmıştır</a:t>
            </a:r>
          </a:p>
        </p:txBody>
      </p:sp>
    </p:spTree>
    <p:extLst>
      <p:ext uri="{BB962C8B-B14F-4D97-AF65-F5344CB8AC3E}">
        <p14:creationId xmlns:p14="http://schemas.microsoft.com/office/powerpoint/2010/main" val="436941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036496" cy="6858000"/>
          </a:xfrm>
        </p:spPr>
        <p:txBody>
          <a:bodyPr>
            <a:normAutofit lnSpcReduction="10000"/>
          </a:bodyPr>
          <a:lstStyle/>
          <a:p>
            <a:r>
              <a:rPr lang="tr-TR" dirty="0" smtClean="0">
                <a:solidFill>
                  <a:srgbClr val="00B050"/>
                </a:solidFill>
                <a:latin typeface="Arial Black" pitchFamily="34" charset="0"/>
              </a:rPr>
              <a:t>MÜSLÜMANLARIN RIZIK MÜCADELESİ</a:t>
            </a:r>
            <a:endParaRPr lang="tr-TR" dirty="0">
              <a:solidFill>
                <a:srgbClr val="00B050"/>
              </a:solidFill>
              <a:latin typeface="Arial Black" pitchFamily="34" charset="0"/>
            </a:endParaRPr>
          </a:p>
          <a:p>
            <a:r>
              <a:rPr lang="tr-TR" u="sng" dirty="0">
                <a:solidFill>
                  <a:srgbClr val="FF0000"/>
                </a:solidFill>
                <a:latin typeface="Arial Black" pitchFamily="34" charset="0"/>
              </a:rPr>
              <a:t>“Gelsin de nereden gelirse gelsin.” </a:t>
            </a:r>
          </a:p>
          <a:p>
            <a:r>
              <a:rPr lang="tr-TR" u="sng" dirty="0">
                <a:solidFill>
                  <a:srgbClr val="0070C0"/>
                </a:solidFill>
                <a:latin typeface="Arial Black" pitchFamily="34" charset="0"/>
              </a:rPr>
              <a:t>“Kazanalım da nasıl olduğu önemli değil.” </a:t>
            </a:r>
            <a:r>
              <a:rPr lang="tr-TR" dirty="0">
                <a:latin typeface="Arial Black" pitchFamily="34" charset="0"/>
              </a:rPr>
              <a:t>mantığı ile değil, </a:t>
            </a:r>
          </a:p>
          <a:p>
            <a:endParaRPr lang="tr-TR" dirty="0">
              <a:solidFill>
                <a:srgbClr val="00B050"/>
              </a:solidFill>
              <a:latin typeface="Arial Black" pitchFamily="34" charset="0"/>
            </a:endParaRPr>
          </a:p>
          <a:p>
            <a:r>
              <a:rPr lang="tr-TR" dirty="0">
                <a:solidFill>
                  <a:srgbClr val="00B050"/>
                </a:solidFill>
                <a:latin typeface="Arial Black" pitchFamily="34" charset="0"/>
              </a:rPr>
              <a:t>“Nasıl helal kazanırım,” </a:t>
            </a:r>
            <a:endParaRPr lang="tr-TR" dirty="0" smtClean="0">
              <a:solidFill>
                <a:srgbClr val="00B050"/>
              </a:solidFill>
              <a:latin typeface="Arial Black" pitchFamily="34" charset="0"/>
            </a:endParaRPr>
          </a:p>
          <a:p>
            <a:r>
              <a:rPr lang="tr-TR" dirty="0" smtClean="0">
                <a:solidFill>
                  <a:srgbClr val="0070C0"/>
                </a:solidFill>
                <a:latin typeface="Arial Black" pitchFamily="34" charset="0"/>
              </a:rPr>
              <a:t>“</a:t>
            </a:r>
            <a:r>
              <a:rPr lang="tr-TR" dirty="0">
                <a:solidFill>
                  <a:srgbClr val="0070C0"/>
                </a:solidFill>
                <a:latin typeface="Arial Black" pitchFamily="34" charset="0"/>
              </a:rPr>
              <a:t>helal kazancın yolları hangileridir?” </a:t>
            </a:r>
            <a:r>
              <a:rPr lang="tr-TR" dirty="0">
                <a:latin typeface="Arial Black" pitchFamily="34" charset="0"/>
              </a:rPr>
              <a:t>düşüncesi ile hareket etmeli, iş ve meslek seçimini buna göre yapmalı, </a:t>
            </a:r>
            <a:r>
              <a:rPr lang="tr-TR" u="sng" dirty="0">
                <a:solidFill>
                  <a:schemeClr val="accent6">
                    <a:lumMod val="50000"/>
                  </a:schemeClr>
                </a:solidFill>
                <a:latin typeface="Arial Black" pitchFamily="34" charset="0"/>
              </a:rPr>
              <a:t>işini yaparken de helal kazanç prensiplerini dikkate alarak hareket etmelidir. </a:t>
            </a:r>
          </a:p>
          <a:p>
            <a:endParaRPr lang="tr-TR" u="sng" dirty="0">
              <a:solidFill>
                <a:schemeClr val="accent6">
                  <a:lumMod val="50000"/>
                </a:schemeClr>
              </a:solidFill>
            </a:endParaRPr>
          </a:p>
        </p:txBody>
      </p:sp>
    </p:spTree>
    <p:extLst>
      <p:ext uri="{BB962C8B-B14F-4D97-AF65-F5344CB8AC3E}">
        <p14:creationId xmlns:p14="http://schemas.microsoft.com/office/powerpoint/2010/main" val="3597203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tr-TR" sz="6000" u="sng" dirty="0" smtClean="0">
                <a:solidFill>
                  <a:srgbClr val="00B050"/>
                </a:solidFill>
                <a:latin typeface="Arial Black" pitchFamily="34" charset="0"/>
              </a:rPr>
              <a:t>ALLAH’IN SEVGİLİ KULU OLMAK İÇİN..!</a:t>
            </a:r>
          </a:p>
          <a:p>
            <a:r>
              <a:rPr lang="tr-TR" sz="6000" dirty="0" smtClean="0">
                <a:latin typeface="Arial Black" pitchFamily="34" charset="0"/>
              </a:rPr>
              <a:t>Helalinden </a:t>
            </a:r>
            <a:r>
              <a:rPr lang="tr-TR" sz="6000" dirty="0">
                <a:latin typeface="Arial Black" pitchFamily="34" charset="0"/>
              </a:rPr>
              <a:t>kazanan kimse Allah’ın sevgili kuludur.” </a:t>
            </a:r>
          </a:p>
          <a:p>
            <a:r>
              <a:rPr lang="tr-TR" dirty="0"/>
              <a:t>(</a:t>
            </a:r>
            <a:r>
              <a:rPr lang="tr-TR" dirty="0" err="1"/>
              <a:t>Acluni</a:t>
            </a:r>
            <a:r>
              <a:rPr lang="tr-TR" dirty="0"/>
              <a:t>, </a:t>
            </a:r>
            <a:r>
              <a:rPr lang="tr-TR" dirty="0" err="1"/>
              <a:t>Keşfü’l</a:t>
            </a:r>
            <a:r>
              <a:rPr lang="tr-TR" dirty="0"/>
              <a:t>-Hafa, I, 349.) </a:t>
            </a:r>
          </a:p>
        </p:txBody>
      </p:sp>
    </p:spTree>
    <p:extLst>
      <p:ext uri="{BB962C8B-B14F-4D97-AF65-F5344CB8AC3E}">
        <p14:creationId xmlns:p14="http://schemas.microsoft.com/office/powerpoint/2010/main" val="3204926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20000"/>
          </a:bodyPr>
          <a:lstStyle/>
          <a:p>
            <a:r>
              <a:rPr lang="ar-AE" sz="6000" b="1" dirty="0" smtClean="0"/>
              <a:t>يَا </a:t>
            </a:r>
            <a:r>
              <a:rPr lang="ar-AE" sz="6000" b="1" dirty="0"/>
              <a:t>اَيُّهَا النَّاسُ كُلُوا مِمَّا فِى الْاَرْضِ حَلَالًا </a:t>
            </a:r>
            <a:r>
              <a:rPr lang="ar-AE" sz="6000" b="1" dirty="0" smtClean="0"/>
              <a:t>طَيِّبًا </a:t>
            </a:r>
            <a:r>
              <a:rPr lang="ar-AE" sz="6000" b="1" dirty="0"/>
              <a:t>وَلَا تَتَّبِعُوا خُطُوَاتِ الشَّيْطَانِ اِنَّهُ لَكُمْ عَدُوٌّ مُبٖينٌ</a:t>
            </a:r>
          </a:p>
          <a:p>
            <a:endParaRPr lang="ar-AE" sz="6000" b="1" dirty="0"/>
          </a:p>
          <a:p>
            <a:pPr marL="0" indent="0">
              <a:buNone/>
            </a:pPr>
            <a:r>
              <a:rPr lang="tr-TR" sz="6000" b="1" dirty="0" smtClean="0"/>
              <a:t>«Ey </a:t>
            </a:r>
            <a:r>
              <a:rPr lang="tr-TR" sz="6000" b="1" dirty="0"/>
              <a:t>insanlar! Yeryüzündeki şeylerin helâl ve temiz olanlarından yiyin! Şeytanın izinden yürümeyin. Çünkü o sizin için apaçık bir düşmandır</a:t>
            </a:r>
            <a:r>
              <a:rPr lang="tr-TR" sz="6000" b="1" dirty="0" smtClean="0"/>
              <a:t>.» </a:t>
            </a:r>
            <a:r>
              <a:rPr lang="tr-TR" dirty="0" smtClean="0"/>
              <a:t>(Bakara suresi 168)</a:t>
            </a:r>
            <a:endParaRPr lang="tr-TR" dirty="0"/>
          </a:p>
        </p:txBody>
      </p:sp>
    </p:spTree>
    <p:extLst>
      <p:ext uri="{BB962C8B-B14F-4D97-AF65-F5344CB8AC3E}">
        <p14:creationId xmlns:p14="http://schemas.microsoft.com/office/powerpoint/2010/main" val="1648010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dirty="0" smtClean="0">
                <a:solidFill>
                  <a:srgbClr val="00B050"/>
                </a:solidFill>
                <a:latin typeface="Arial Black" pitchFamily="34" charset="0"/>
              </a:rPr>
              <a:t>MÜSLÜMAN DİLENMEMELİDİR GAYRETKAR OLMALIDIR</a:t>
            </a:r>
            <a:endParaRPr lang="tr-TR" sz="3200" dirty="0">
              <a:solidFill>
                <a:srgbClr val="00B050"/>
              </a:solidFill>
              <a:latin typeface="Arial Black" pitchFamily="34" charset="0"/>
            </a:endParaRPr>
          </a:p>
        </p:txBody>
      </p:sp>
      <p:pic>
        <p:nvPicPr>
          <p:cNvPr id="4" name="8 Resim" descr="http://www.diyanet.gov.tr/ramazan/Images/Hadis/ramazanhadis1.png"/>
          <p:cNvPicPr>
            <a:picLocks noGrp="1" noChangeAspect="1" noChangeArrowheads="1"/>
          </p:cNvPicPr>
          <p:nvPr>
            <p:ph idx="1"/>
          </p:nvPr>
        </p:nvPicPr>
        <p:blipFill>
          <a:blip r:embed="rId2" cstate="print"/>
          <a:srcRect t="11087"/>
          <a:stretch>
            <a:fillRect/>
          </a:stretch>
        </p:blipFill>
        <p:spPr bwMode="auto">
          <a:xfrm>
            <a:off x="0" y="1412776"/>
            <a:ext cx="9144000" cy="5445224"/>
          </a:xfrm>
          <a:prstGeom prst="rect">
            <a:avLst/>
          </a:prstGeom>
          <a:noFill/>
          <a:ln w="9525">
            <a:noFill/>
            <a:miter lim="800000"/>
            <a:headEnd/>
            <a:tailEnd/>
          </a:ln>
        </p:spPr>
      </p:pic>
    </p:spTree>
    <p:extLst>
      <p:ext uri="{BB962C8B-B14F-4D97-AF65-F5344CB8AC3E}">
        <p14:creationId xmlns:p14="http://schemas.microsoft.com/office/powerpoint/2010/main" val="37582918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r>
              <a:rPr lang="tr-TR" sz="4000" b="1" dirty="0" smtClean="0">
                <a:solidFill>
                  <a:srgbClr val="00B050"/>
                </a:solidFill>
                <a:latin typeface="Arial Black" pitchFamily="34" charset="0"/>
              </a:rPr>
              <a:t>HELAL RIZIK MÜCADELESİNDEKİ MÜTEŞEBBİS ÖVGÜYE MAZHARDIR</a:t>
            </a:r>
          </a:p>
          <a:p>
            <a:r>
              <a:rPr lang="ar-AE" sz="4000" b="1" dirty="0" smtClean="0">
                <a:latin typeface="Arial Black" pitchFamily="34" charset="0"/>
              </a:rPr>
              <a:t>التَّاجِرُ </a:t>
            </a:r>
            <a:r>
              <a:rPr lang="ar-AE" sz="4000" b="1" dirty="0">
                <a:latin typeface="Arial Black" pitchFamily="34" charset="0"/>
              </a:rPr>
              <a:t>الصَّدُوقُ الأَمِينُ مَعَ النَّبِيِّينَ وَالصِّدِّيقِينَ وَالشُّهَدَاءِ.</a:t>
            </a:r>
          </a:p>
          <a:p>
            <a:pPr marL="0" indent="0">
              <a:buNone/>
            </a:pPr>
            <a:r>
              <a:rPr lang="tr-TR" sz="4000" b="1" dirty="0">
                <a:latin typeface="Arial Black" pitchFamily="34" charset="0"/>
              </a:rPr>
              <a:t>Ebu Said (</a:t>
            </a:r>
            <a:r>
              <a:rPr lang="tr-TR" sz="4000" b="1" dirty="0" err="1">
                <a:latin typeface="Arial Black" pitchFamily="34" charset="0"/>
              </a:rPr>
              <a:t>r.a</a:t>
            </a:r>
            <a:r>
              <a:rPr lang="tr-TR" sz="4000" b="1" dirty="0">
                <a:latin typeface="Arial Black" pitchFamily="34" charset="0"/>
              </a:rPr>
              <a:t>)'</a:t>
            </a:r>
            <a:r>
              <a:rPr lang="tr-TR" sz="4000" b="1" dirty="0" err="1">
                <a:latin typeface="Arial Black" pitchFamily="34" charset="0"/>
              </a:rPr>
              <a:t>ın</a:t>
            </a:r>
            <a:r>
              <a:rPr lang="tr-TR" sz="4000" b="1" dirty="0">
                <a:latin typeface="Arial Black" pitchFamily="34" charset="0"/>
              </a:rPr>
              <a:t> rivayet ettiği bir hadis-i şerifte Efendimiz (</a:t>
            </a:r>
            <a:r>
              <a:rPr lang="tr-TR" sz="4000" b="1" dirty="0" err="1">
                <a:latin typeface="Arial Black" pitchFamily="34" charset="0"/>
              </a:rPr>
              <a:t>s.a.v</a:t>
            </a:r>
            <a:r>
              <a:rPr lang="tr-TR" sz="4000" b="1" dirty="0">
                <a:latin typeface="Arial Black" pitchFamily="34" charset="0"/>
              </a:rPr>
              <a:t>):</a:t>
            </a:r>
          </a:p>
          <a:p>
            <a:pPr marL="0" indent="0">
              <a:buNone/>
            </a:pPr>
            <a:r>
              <a:rPr lang="tr-TR" sz="4000" b="1" u="sng" dirty="0">
                <a:solidFill>
                  <a:srgbClr val="00B050"/>
                </a:solidFill>
                <a:latin typeface="Arial Black" pitchFamily="34" charset="0"/>
              </a:rPr>
              <a:t>“Doğru ve güvenilir tüccar (kıyamet günü) nebilerle, </a:t>
            </a:r>
            <a:r>
              <a:rPr lang="tr-TR" sz="4000" b="1" u="sng" dirty="0" err="1">
                <a:solidFill>
                  <a:srgbClr val="00B050"/>
                </a:solidFill>
                <a:latin typeface="Arial Black" pitchFamily="34" charset="0"/>
              </a:rPr>
              <a:t>sıdıklarla</a:t>
            </a:r>
            <a:r>
              <a:rPr lang="tr-TR" sz="4000" b="1" u="sng" dirty="0">
                <a:solidFill>
                  <a:srgbClr val="00B050"/>
                </a:solidFill>
                <a:latin typeface="Arial Black" pitchFamily="34" charset="0"/>
              </a:rPr>
              <a:t> ve şehitlerle beraberdir.” </a:t>
            </a:r>
          </a:p>
          <a:p>
            <a:pPr marL="0" indent="0">
              <a:buNone/>
            </a:pPr>
            <a:r>
              <a:rPr lang="tr-TR" dirty="0"/>
              <a:t>(</a:t>
            </a:r>
            <a:r>
              <a:rPr lang="tr-TR" dirty="0" err="1"/>
              <a:t>Tirmizi</a:t>
            </a:r>
            <a:r>
              <a:rPr lang="tr-TR" dirty="0"/>
              <a:t>, </a:t>
            </a:r>
            <a:r>
              <a:rPr lang="tr-TR" dirty="0" err="1"/>
              <a:t>Büyu</a:t>
            </a:r>
            <a:r>
              <a:rPr lang="tr-TR" dirty="0"/>
              <a:t>, 4)</a:t>
            </a:r>
          </a:p>
          <a:p>
            <a:endParaRPr lang="tr-TR" dirty="0"/>
          </a:p>
        </p:txBody>
      </p:sp>
    </p:spTree>
    <p:extLst>
      <p:ext uri="{BB962C8B-B14F-4D97-AF65-F5344CB8AC3E}">
        <p14:creationId xmlns:p14="http://schemas.microsoft.com/office/powerpoint/2010/main" val="18371200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r>
              <a:rPr lang="tr-TR" sz="4600" u="sng" dirty="0" smtClean="0">
                <a:solidFill>
                  <a:srgbClr val="00B050"/>
                </a:solidFill>
                <a:latin typeface="Arial Black" pitchFamily="34" charset="0"/>
              </a:rPr>
              <a:t>DUANIN KABUL ŞARTI HELAL KAZANÇTIR</a:t>
            </a:r>
          </a:p>
          <a:p>
            <a:r>
              <a:rPr lang="ar-AE" sz="3600" dirty="0">
                <a:latin typeface="Arial Black" pitchFamily="34" charset="0"/>
              </a:rPr>
              <a:t>يَا اَيُّهَا النَّاسُ كُلُوا مِمَّا فِى الْاَرْضِ حَلَالًا طَيِّبًا</a:t>
            </a:r>
          </a:p>
          <a:p>
            <a:r>
              <a:rPr lang="tr-TR" sz="3600" dirty="0" err="1">
                <a:latin typeface="Arial Black" pitchFamily="34" charset="0"/>
              </a:rPr>
              <a:t>İbn</a:t>
            </a:r>
            <a:r>
              <a:rPr lang="tr-TR" sz="3600" dirty="0">
                <a:latin typeface="Arial Black" pitchFamily="34" charset="0"/>
              </a:rPr>
              <a:t> Abbas (</a:t>
            </a:r>
            <a:r>
              <a:rPr lang="tr-TR" sz="3600" dirty="0" err="1">
                <a:latin typeface="Arial Black" pitchFamily="34" charset="0"/>
              </a:rPr>
              <a:t>ra</a:t>
            </a:r>
            <a:r>
              <a:rPr lang="tr-TR" sz="3600" dirty="0">
                <a:latin typeface="Arial Black" pitchFamily="34" charset="0"/>
              </a:rPr>
              <a:t>)dan rivayet edildiğine göre :“Ey insanlar! Yeryüzünde bulunanların helâl ve temiz olanlarından yiyin” (Bakara 168) ayeti peygamberin yanında okununca  Ashabın büyüklerinden </a:t>
            </a:r>
            <a:r>
              <a:rPr lang="tr-TR" sz="3600" dirty="0" err="1">
                <a:latin typeface="Arial Black" pitchFamily="34" charset="0"/>
              </a:rPr>
              <a:t>Sa’d</a:t>
            </a:r>
            <a:r>
              <a:rPr lang="tr-TR" sz="3600" dirty="0">
                <a:latin typeface="Arial Black" pitchFamily="34" charset="0"/>
              </a:rPr>
              <a:t> b. </a:t>
            </a:r>
            <a:r>
              <a:rPr lang="tr-TR" sz="3600" dirty="0" err="1">
                <a:latin typeface="Arial Black" pitchFamily="34" charset="0"/>
              </a:rPr>
              <a:t>Ebi</a:t>
            </a:r>
            <a:r>
              <a:rPr lang="tr-TR" sz="3600" dirty="0">
                <a:latin typeface="Arial Black" pitchFamily="34" charset="0"/>
              </a:rPr>
              <a:t> </a:t>
            </a:r>
            <a:r>
              <a:rPr lang="tr-TR" sz="3600" dirty="0" err="1">
                <a:latin typeface="Arial Black" pitchFamily="34" charset="0"/>
              </a:rPr>
              <a:t>Vakkas</a:t>
            </a:r>
            <a:r>
              <a:rPr lang="tr-TR" sz="3600" dirty="0">
                <a:latin typeface="Arial Black" pitchFamily="34" charset="0"/>
              </a:rPr>
              <a:t> (</a:t>
            </a:r>
            <a:r>
              <a:rPr lang="tr-TR" sz="3600" dirty="0" err="1">
                <a:latin typeface="Arial Black" pitchFamily="34" charset="0"/>
              </a:rPr>
              <a:t>ra</a:t>
            </a:r>
            <a:r>
              <a:rPr lang="tr-TR" sz="3600" dirty="0">
                <a:latin typeface="Arial Black" pitchFamily="34" charset="0"/>
              </a:rPr>
              <a:t>) ayağa kalktı ve: </a:t>
            </a:r>
          </a:p>
          <a:p>
            <a:r>
              <a:rPr lang="tr-TR" sz="3600" dirty="0">
                <a:latin typeface="Arial Black" pitchFamily="34" charset="0"/>
              </a:rPr>
              <a:t>“Ya </a:t>
            </a:r>
            <a:r>
              <a:rPr lang="tr-TR" sz="3600" dirty="0" err="1">
                <a:latin typeface="Arial Black" pitchFamily="34" charset="0"/>
              </a:rPr>
              <a:t>Rasülallah</a:t>
            </a:r>
            <a:r>
              <a:rPr lang="tr-TR" sz="3600" dirty="0">
                <a:latin typeface="Arial Black" pitchFamily="34" charset="0"/>
              </a:rPr>
              <a:t>! Dua buyurunuz da ben duası makbul olanlardan olayım.” dedi. Bunun üzerine Peygamberimiz de O’na: </a:t>
            </a:r>
          </a:p>
          <a:p>
            <a:r>
              <a:rPr lang="tr-TR" sz="3600" dirty="0">
                <a:latin typeface="Arial Black" pitchFamily="34" charset="0"/>
              </a:rPr>
              <a:t>“Ya </a:t>
            </a:r>
            <a:r>
              <a:rPr lang="tr-TR" sz="3600" dirty="0" err="1">
                <a:latin typeface="Arial Black" pitchFamily="34" charset="0"/>
              </a:rPr>
              <a:t>Sa’d</a:t>
            </a:r>
            <a:r>
              <a:rPr lang="tr-TR" sz="3600" dirty="0">
                <a:latin typeface="Arial Black" pitchFamily="34" charset="0"/>
              </a:rPr>
              <a:t>! Helal ve güzel (olan, haramdan arınmış olanı) ye. Duan kabul olur. Muhammedi kudret ve iradesiyle yaşatan Allaha yemin ederim ki, midesine haram bir lokma indiren kulun kırk gün hiçbir ameli kabul edilmez. Bünyesi haramla beslenen bir kula en layık olan şey cehennemdir” buyurdular.</a:t>
            </a:r>
          </a:p>
          <a:p>
            <a:r>
              <a:rPr lang="tr-TR" dirty="0"/>
              <a:t>(</a:t>
            </a:r>
            <a:r>
              <a:rPr lang="tr-TR" dirty="0" err="1"/>
              <a:t>Terğib</a:t>
            </a:r>
            <a:r>
              <a:rPr lang="tr-TR" dirty="0"/>
              <a:t> </a:t>
            </a:r>
            <a:r>
              <a:rPr lang="tr-TR" dirty="0" err="1"/>
              <a:t>Terhib</a:t>
            </a:r>
            <a:r>
              <a:rPr lang="tr-TR" dirty="0"/>
              <a:t>, C.4, S.28) </a:t>
            </a:r>
          </a:p>
          <a:p>
            <a:endParaRPr lang="tr-TR" dirty="0"/>
          </a:p>
        </p:txBody>
      </p:sp>
    </p:spTree>
    <p:extLst>
      <p:ext uri="{BB962C8B-B14F-4D97-AF65-F5344CB8AC3E}">
        <p14:creationId xmlns:p14="http://schemas.microsoft.com/office/powerpoint/2010/main" val="36004611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Autofit/>
          </a:bodyPr>
          <a:lstStyle/>
          <a:p>
            <a:r>
              <a:rPr lang="tr-TR" sz="3600" u="sng" dirty="0" err="1">
                <a:solidFill>
                  <a:srgbClr val="00B050"/>
                </a:solidFill>
                <a:latin typeface="Arial Black" pitchFamily="34" charset="0"/>
              </a:rPr>
              <a:t>İmami</a:t>
            </a:r>
            <a:r>
              <a:rPr lang="tr-TR" sz="3600" u="sng" dirty="0">
                <a:solidFill>
                  <a:srgbClr val="00B050"/>
                </a:solidFill>
                <a:latin typeface="Arial Black" pitchFamily="34" charset="0"/>
              </a:rPr>
              <a:t> </a:t>
            </a:r>
            <a:r>
              <a:rPr lang="tr-TR" sz="3600" u="sng" dirty="0" err="1">
                <a:solidFill>
                  <a:srgbClr val="00B050"/>
                </a:solidFill>
                <a:latin typeface="Arial Black" pitchFamily="34" charset="0"/>
              </a:rPr>
              <a:t>Şarani</a:t>
            </a:r>
            <a:r>
              <a:rPr lang="tr-TR" sz="3600" u="sng" dirty="0">
                <a:solidFill>
                  <a:srgbClr val="00B050"/>
                </a:solidFill>
                <a:latin typeface="Arial Black" pitchFamily="34" charset="0"/>
              </a:rPr>
              <a:t> (</a:t>
            </a:r>
            <a:r>
              <a:rPr lang="tr-TR" sz="3600" u="sng" dirty="0" err="1">
                <a:solidFill>
                  <a:srgbClr val="00B050"/>
                </a:solidFill>
                <a:latin typeface="Arial Black" pitchFamily="34" charset="0"/>
              </a:rPr>
              <a:t>r.a</a:t>
            </a:r>
            <a:r>
              <a:rPr lang="tr-TR" sz="3600" u="sng" dirty="0">
                <a:solidFill>
                  <a:srgbClr val="00B050"/>
                </a:solidFill>
                <a:latin typeface="Arial Black" pitchFamily="34" charset="0"/>
              </a:rPr>
              <a:t>) diyor ki:</a:t>
            </a:r>
          </a:p>
          <a:p>
            <a:r>
              <a:rPr lang="tr-TR" sz="3600" dirty="0">
                <a:latin typeface="Arial Black" pitchFamily="34" charset="0"/>
              </a:rPr>
              <a:t>“Haramla gıdalanan bir kimseden </a:t>
            </a:r>
            <a:r>
              <a:rPr lang="tr-TR" sz="3600" dirty="0" smtClean="0">
                <a:latin typeface="Arial Black" pitchFamily="34" charset="0"/>
              </a:rPr>
              <a:t>ancak </a:t>
            </a:r>
            <a:r>
              <a:rPr lang="tr-TR" sz="3600" dirty="0">
                <a:latin typeface="Arial Black" pitchFamily="34" charset="0"/>
              </a:rPr>
              <a:t>haram işler sadır olur. </a:t>
            </a:r>
          </a:p>
          <a:p>
            <a:r>
              <a:rPr lang="tr-TR" sz="3600" dirty="0">
                <a:latin typeface="Arial Black" pitchFamily="34" charset="0"/>
              </a:rPr>
              <a:t>Şüpheli şeylerle gıdalanan kimseden de </a:t>
            </a:r>
            <a:r>
              <a:rPr lang="tr-TR" sz="3600" dirty="0" smtClean="0">
                <a:latin typeface="Arial Black" pitchFamily="34" charset="0"/>
              </a:rPr>
              <a:t>şüpheli </a:t>
            </a:r>
            <a:r>
              <a:rPr lang="tr-TR" sz="3600" dirty="0">
                <a:latin typeface="Arial Black" pitchFamily="34" charset="0"/>
              </a:rPr>
              <a:t>işler zuhur eder. </a:t>
            </a:r>
          </a:p>
          <a:p>
            <a:r>
              <a:rPr lang="tr-TR" sz="3600" dirty="0">
                <a:latin typeface="Arial Black" pitchFamily="34" charset="0"/>
              </a:rPr>
              <a:t>Hatta haramdan gıdalanmış bir kimse, </a:t>
            </a:r>
            <a:r>
              <a:rPr lang="tr-TR" sz="3600" dirty="0" smtClean="0">
                <a:latin typeface="Arial Black" pitchFamily="34" charset="0"/>
              </a:rPr>
              <a:t>Allah’a </a:t>
            </a:r>
            <a:r>
              <a:rPr lang="tr-TR" sz="3600" dirty="0">
                <a:latin typeface="Arial Black" pitchFamily="34" charset="0"/>
              </a:rPr>
              <a:t>ibadet ve  </a:t>
            </a:r>
            <a:r>
              <a:rPr lang="tr-TR" sz="3600" dirty="0" err="1">
                <a:latin typeface="Arial Black" pitchFamily="34" charset="0"/>
              </a:rPr>
              <a:t>taatte</a:t>
            </a:r>
            <a:r>
              <a:rPr lang="tr-TR" sz="3600" dirty="0">
                <a:latin typeface="Arial Black" pitchFamily="34" charset="0"/>
              </a:rPr>
              <a:t> bulunmak istese, </a:t>
            </a:r>
            <a:r>
              <a:rPr lang="tr-TR" sz="3600" dirty="0" smtClean="0">
                <a:latin typeface="Arial Black" pitchFamily="34" charset="0"/>
              </a:rPr>
              <a:t>buna </a:t>
            </a:r>
            <a:r>
              <a:rPr lang="tr-TR" sz="3600" dirty="0">
                <a:latin typeface="Arial Black" pitchFamily="34" charset="0"/>
              </a:rPr>
              <a:t>gücü yetmez.”</a:t>
            </a:r>
          </a:p>
        </p:txBody>
      </p:sp>
    </p:spTree>
    <p:extLst>
      <p:ext uri="{BB962C8B-B14F-4D97-AF65-F5344CB8AC3E}">
        <p14:creationId xmlns:p14="http://schemas.microsoft.com/office/powerpoint/2010/main" val="38063480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r>
              <a:rPr lang="tr-TR" dirty="0" smtClean="0">
                <a:solidFill>
                  <a:srgbClr val="00B050"/>
                </a:solidFill>
                <a:latin typeface="Arial Black" pitchFamily="34" charset="0"/>
              </a:rPr>
              <a:t>HELAL VE HARAMIN İNSANA ETKİSİ</a:t>
            </a:r>
          </a:p>
          <a:p>
            <a:pPr marL="0" indent="0" algn="ctr">
              <a:buNone/>
            </a:pPr>
            <a:r>
              <a:rPr lang="tr-TR" u="sng" dirty="0" smtClean="0">
                <a:solidFill>
                  <a:srgbClr val="FF0000"/>
                </a:solidFill>
                <a:latin typeface="Arial Black" pitchFamily="34" charset="0"/>
              </a:rPr>
              <a:t>HZ MEVLANA ŞÖYLE DER:</a:t>
            </a:r>
            <a:r>
              <a:rPr lang="tr-TR" u="sng" dirty="0">
                <a:latin typeface="Arial Black" pitchFamily="34" charset="0"/>
              </a:rPr>
              <a:t> </a:t>
            </a:r>
          </a:p>
          <a:p>
            <a:r>
              <a:rPr lang="tr-TR" dirty="0">
                <a:latin typeface="Arial Black" pitchFamily="34" charset="0"/>
              </a:rPr>
              <a:t>Mümine nur ve kemal artıran lokma, helal kazançtan elde edilen lokmadır. </a:t>
            </a:r>
          </a:p>
          <a:p>
            <a:r>
              <a:rPr lang="tr-TR" dirty="0">
                <a:latin typeface="Arial Black" pitchFamily="34" charset="0"/>
              </a:rPr>
              <a:t>İlmi hikmet helal lokmadan doğar. </a:t>
            </a:r>
          </a:p>
          <a:p>
            <a:r>
              <a:rPr lang="tr-TR" dirty="0">
                <a:latin typeface="Arial Black" pitchFamily="34" charset="0"/>
              </a:rPr>
              <a:t>Aşk ve rikkat helal lokmadan hâsıl olur. </a:t>
            </a:r>
          </a:p>
          <a:p>
            <a:r>
              <a:rPr lang="tr-TR" dirty="0">
                <a:latin typeface="Arial Black" pitchFamily="34" charset="0"/>
              </a:rPr>
              <a:t>Ağıza alınan helal lokmadan büyüklere hizmet, ahiret ve gönül âlemine hicret meyli doğar. </a:t>
            </a:r>
          </a:p>
          <a:p>
            <a:r>
              <a:rPr lang="tr-TR" dirty="0">
                <a:latin typeface="Arial Black" pitchFamily="34" charset="0"/>
              </a:rPr>
              <a:t>Eğer sen, ekmek ambarı olan mideni boş bırakırsan, orasını kıymetli büyüklük incileriyle doldurursun. </a:t>
            </a:r>
          </a:p>
          <a:p>
            <a:r>
              <a:rPr lang="tr-TR" dirty="0">
                <a:latin typeface="Arial Black" pitchFamily="34" charset="0"/>
              </a:rPr>
              <a:t>Yani; Maarifi </a:t>
            </a:r>
            <a:r>
              <a:rPr lang="tr-TR" dirty="0" err="1">
                <a:latin typeface="Arial Black" pitchFamily="34" charset="0"/>
              </a:rPr>
              <a:t>İlahiyye</a:t>
            </a:r>
            <a:r>
              <a:rPr lang="tr-TR" dirty="0">
                <a:latin typeface="Arial Black" pitchFamily="34" charset="0"/>
              </a:rPr>
              <a:t> ve </a:t>
            </a:r>
            <a:r>
              <a:rPr lang="tr-TR" dirty="0" err="1">
                <a:latin typeface="Arial Black" pitchFamily="34" charset="0"/>
              </a:rPr>
              <a:t>tecelliyatı</a:t>
            </a:r>
            <a:r>
              <a:rPr lang="tr-TR" dirty="0">
                <a:latin typeface="Arial Black" pitchFamily="34" charset="0"/>
              </a:rPr>
              <a:t> rabbaniye ile dolarsın. ! </a:t>
            </a:r>
          </a:p>
          <a:p>
            <a:endParaRPr lang="tr-TR" dirty="0"/>
          </a:p>
        </p:txBody>
      </p:sp>
    </p:spTree>
    <p:extLst>
      <p:ext uri="{BB962C8B-B14F-4D97-AF65-F5344CB8AC3E}">
        <p14:creationId xmlns:p14="http://schemas.microsoft.com/office/powerpoint/2010/main" val="31595124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55000" lnSpcReduction="20000"/>
          </a:bodyPr>
          <a:lstStyle/>
          <a:p>
            <a:r>
              <a:rPr lang="tr-TR" sz="6500" u="sng" dirty="0" smtClean="0">
                <a:solidFill>
                  <a:srgbClr val="00B050"/>
                </a:solidFill>
                <a:latin typeface="Arial Black" pitchFamily="34" charset="0"/>
              </a:rPr>
              <a:t>HARAM NESLİN GELİŞMESİNİ VE MANEVİ YÖNÜNÜ OLUMSUZ ETKİLER</a:t>
            </a:r>
          </a:p>
          <a:p>
            <a:r>
              <a:rPr lang="tr-TR" dirty="0" err="1">
                <a:latin typeface="Arial Black" pitchFamily="34" charset="0"/>
              </a:rPr>
              <a:t>Ebu’l</a:t>
            </a:r>
            <a:r>
              <a:rPr lang="tr-TR" dirty="0">
                <a:latin typeface="Arial Black" pitchFamily="34" charset="0"/>
              </a:rPr>
              <a:t> Vefa Hazretlerinin oğlu sürekli elinde bir çuvaldızla dolaşmakta ve devamlı surette tulumlarla su taşıyan insanların tulumlarını delmektedir. </a:t>
            </a:r>
            <a:r>
              <a:rPr lang="tr-TR" dirty="0" err="1">
                <a:latin typeface="Arial Black" pitchFamily="34" charset="0"/>
              </a:rPr>
              <a:t>Ebul</a:t>
            </a:r>
            <a:r>
              <a:rPr lang="tr-TR" dirty="0">
                <a:latin typeface="Arial Black" pitchFamily="34" charset="0"/>
              </a:rPr>
              <a:t> Vefa Hazretlerinin üzülmesine gönülleri razı olmayan </a:t>
            </a:r>
            <a:r>
              <a:rPr lang="tr-TR" dirty="0" err="1">
                <a:latin typeface="Arial Black" pitchFamily="34" charset="0"/>
              </a:rPr>
              <a:t>ahâlî</a:t>
            </a:r>
            <a:r>
              <a:rPr lang="tr-TR" dirty="0">
                <a:latin typeface="Arial Black" pitchFamily="34" charset="0"/>
              </a:rPr>
              <a:t> bu durumu uzun süre gizli tutar ve şikayetçi olmazlar. Fakat, zamanla iş çığırından çıkar ve çekilmez hale gelir; halk mecburen meseleyi Hak dostuna açar ve oğlundan şikayetçi olurlar. Hazret, oğlunun yaptıklarını öğrenince gerçekten çok üzülür ve bir o kadar da şaşırır. Durumu eşine anlatır; bunun sebebinin ikisinden biri olduğunu söyleyip hanımından çocuğa hamileyken yanlış bir harekette bulunup bulunmadığını sorar. </a:t>
            </a:r>
          </a:p>
          <a:p>
            <a:r>
              <a:rPr lang="tr-TR" dirty="0">
                <a:latin typeface="Arial Black" pitchFamily="34" charset="0"/>
              </a:rPr>
              <a:t>Anne düşünür taşınır ve eşine şunları söyler: "Çocuğun doğmasından birkaç ay evvel komşunun evine gitmiştim. Orada limon (portakal ve nar) gibi meyveler gördüm. Canım çok çekti ama istemeye de utandım. Komşum görmeden elimdeki örgü tığımı meyvelere saplayıp </a:t>
            </a:r>
            <a:r>
              <a:rPr lang="tr-TR" dirty="0" err="1">
                <a:latin typeface="Arial Black" pitchFamily="34" charset="0"/>
              </a:rPr>
              <a:t>saplayıp</a:t>
            </a:r>
            <a:r>
              <a:rPr lang="tr-TR" dirty="0">
                <a:latin typeface="Arial Black" pitchFamily="34" charset="0"/>
              </a:rPr>
              <a:t> ağzıma götürdüm ve böylece onları tadarak meyve arzumu giderdim." Ebu Vefa hazretleri bunu duyunca "İşte tığını meyveye saplayıp birkaç damla da olsa izinsiz ve haram olan meyve suyunu tatman, evladımızda tulumları delme şeklinde tezahür etti. Şimdi huzur-u </a:t>
            </a:r>
            <a:r>
              <a:rPr lang="tr-TR" dirty="0" err="1">
                <a:latin typeface="Arial Black" pitchFamily="34" charset="0"/>
              </a:rPr>
              <a:t>kibriyaya</a:t>
            </a:r>
            <a:r>
              <a:rPr lang="tr-TR" dirty="0">
                <a:latin typeface="Arial Black" pitchFamily="34" charset="0"/>
              </a:rPr>
              <a:t> yönel, ağla ki Allah günahını affetsin." der. Annenin, kabahatini anlayıp ağlayarak dua </a:t>
            </a:r>
            <a:r>
              <a:rPr lang="tr-TR" dirty="0" err="1">
                <a:latin typeface="Arial Black" pitchFamily="34" charset="0"/>
              </a:rPr>
              <a:t>dua</a:t>
            </a:r>
            <a:r>
              <a:rPr lang="tr-TR" dirty="0">
                <a:latin typeface="Arial Black" pitchFamily="34" charset="0"/>
              </a:rPr>
              <a:t> yalvardığı ve sonra da komşusundan helallik aldığı aynı anda, çocuğunun içini bir pişmanlık hissi doldurur ve "Bu yaptığım iş bana hiç yakışmıyor. Artık, böyle bir şey yapmayacağım" diyerek elindeki çuvaldızı atar. </a:t>
            </a:r>
          </a:p>
          <a:p>
            <a:endParaRPr lang="tr-TR" dirty="0"/>
          </a:p>
        </p:txBody>
      </p:sp>
    </p:spTree>
    <p:extLst>
      <p:ext uri="{BB962C8B-B14F-4D97-AF65-F5344CB8AC3E}">
        <p14:creationId xmlns:p14="http://schemas.microsoft.com/office/powerpoint/2010/main" val="31557158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b="1" u="sng" dirty="0" smtClean="0">
                <a:solidFill>
                  <a:srgbClr val="00B050"/>
                </a:solidFill>
                <a:latin typeface="Arial Black" pitchFamily="34" charset="0"/>
              </a:rPr>
              <a:t>HELAL RIZIK İNSANI CENNETE GÖTÜRÜR</a:t>
            </a:r>
          </a:p>
          <a:p>
            <a:r>
              <a:rPr lang="ar-AE" b="1" dirty="0">
                <a:latin typeface="Arial Black" pitchFamily="34" charset="0"/>
              </a:rPr>
              <a:t>مَنْ اَكَلَ طَيِّبًا وَعَمِلَ فِى سُنَّةٍ وَ اَمِنَ النَّاسُ بَوَئِقَهُ دَخَلَ الْجَنَّةَ قَلُوا يَا رَسُولَ اللّٰهِ إِنَّ هٰذَا فِى اُمَّتِكَ الْيَوْمَ كَثِيرٌ قَالَ وَسَيَكُونُ فِى قُرُونٍ بَعْدِى</a:t>
            </a:r>
          </a:p>
          <a:p>
            <a:pPr marL="0" indent="0">
              <a:buNone/>
            </a:pPr>
            <a:r>
              <a:rPr lang="tr-TR" b="1" dirty="0">
                <a:latin typeface="Arial Black" pitchFamily="34" charset="0"/>
              </a:rPr>
              <a:t>Ebu Said El </a:t>
            </a:r>
            <a:r>
              <a:rPr lang="tr-TR" b="1" dirty="0" err="1">
                <a:latin typeface="Arial Black" pitchFamily="34" charset="0"/>
              </a:rPr>
              <a:t>Hudri</a:t>
            </a:r>
            <a:r>
              <a:rPr lang="tr-TR" b="1" dirty="0">
                <a:latin typeface="Arial Black" pitchFamily="34" charset="0"/>
              </a:rPr>
              <a:t> (</a:t>
            </a:r>
            <a:r>
              <a:rPr lang="tr-TR" b="1" dirty="0" err="1">
                <a:latin typeface="Arial Black" pitchFamily="34" charset="0"/>
              </a:rPr>
              <a:t>ra</a:t>
            </a:r>
            <a:r>
              <a:rPr lang="tr-TR" b="1" dirty="0">
                <a:latin typeface="Arial Black" pitchFamily="34" charset="0"/>
              </a:rPr>
              <a:t>) derki </a:t>
            </a:r>
            <a:r>
              <a:rPr lang="tr-TR" b="1" dirty="0" err="1">
                <a:latin typeface="Arial Black" pitchFamily="34" charset="0"/>
              </a:rPr>
              <a:t>Rasulüllah</a:t>
            </a:r>
            <a:r>
              <a:rPr lang="tr-TR" b="1" dirty="0">
                <a:latin typeface="Arial Black" pitchFamily="34" charset="0"/>
              </a:rPr>
              <a:t> (sav):</a:t>
            </a:r>
          </a:p>
          <a:p>
            <a:pPr marL="0" indent="0">
              <a:buNone/>
            </a:pPr>
            <a:r>
              <a:rPr lang="tr-TR" b="1" dirty="0">
                <a:latin typeface="Arial Black" pitchFamily="34" charset="0"/>
              </a:rPr>
              <a:t>“Kim helal yer, sünnete uygun amel işler, insanlar kötülüğünden emin olursa cennete girer.” buyurdu. </a:t>
            </a:r>
            <a:r>
              <a:rPr lang="tr-TR" b="1" dirty="0" err="1">
                <a:latin typeface="Arial Black" pitchFamily="34" charset="0"/>
              </a:rPr>
              <a:t>Ashab</a:t>
            </a:r>
            <a:r>
              <a:rPr lang="tr-TR" b="1" dirty="0">
                <a:latin typeface="Arial Black" pitchFamily="34" charset="0"/>
              </a:rPr>
              <a:t>: “Ya </a:t>
            </a:r>
            <a:r>
              <a:rPr lang="tr-TR" b="1" dirty="0" err="1">
                <a:latin typeface="Arial Black" pitchFamily="34" charset="0"/>
              </a:rPr>
              <a:t>Rasulellah</a:t>
            </a:r>
            <a:r>
              <a:rPr lang="tr-TR" b="1" dirty="0">
                <a:latin typeface="Arial Black" pitchFamily="34" charset="0"/>
              </a:rPr>
              <a:t>! Böyle kimseler bu gün ümmetin içerisinde çoktur” dediler. </a:t>
            </a:r>
          </a:p>
          <a:p>
            <a:pPr marL="0" indent="0">
              <a:buNone/>
            </a:pPr>
            <a:r>
              <a:rPr lang="tr-TR" b="1" dirty="0">
                <a:latin typeface="Arial Black" pitchFamily="34" charset="0"/>
              </a:rPr>
              <a:t>Peygamberimiz: “Benden sonraki asırlarda da olacaktır” buyurdu.</a:t>
            </a:r>
          </a:p>
          <a:p>
            <a:pPr marL="0" indent="0">
              <a:buNone/>
            </a:pPr>
            <a:r>
              <a:rPr lang="tr-TR" dirty="0"/>
              <a:t>(</a:t>
            </a:r>
            <a:r>
              <a:rPr lang="tr-TR" dirty="0" err="1"/>
              <a:t>Terğib</a:t>
            </a:r>
            <a:r>
              <a:rPr lang="tr-TR" dirty="0"/>
              <a:t> </a:t>
            </a:r>
            <a:r>
              <a:rPr lang="tr-TR" dirty="0" err="1"/>
              <a:t>Terhib</a:t>
            </a:r>
            <a:r>
              <a:rPr lang="tr-TR" dirty="0"/>
              <a:t>, C.4, S.26)</a:t>
            </a:r>
          </a:p>
          <a:p>
            <a:endParaRPr lang="tr-TR" dirty="0"/>
          </a:p>
        </p:txBody>
      </p:sp>
    </p:spTree>
    <p:extLst>
      <p:ext uri="{BB962C8B-B14F-4D97-AF65-F5344CB8AC3E}">
        <p14:creationId xmlns:p14="http://schemas.microsoft.com/office/powerpoint/2010/main" val="35495867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r>
              <a:rPr lang="tr-TR" sz="4600" b="1" u="sng" dirty="0" smtClean="0">
                <a:solidFill>
                  <a:srgbClr val="00B050"/>
                </a:solidFill>
                <a:latin typeface="Arial Black" pitchFamily="34" charset="0"/>
              </a:rPr>
              <a:t>AZALARIMIZI HARAMDAN SAKINDIRILMALIDIR</a:t>
            </a:r>
          </a:p>
          <a:p>
            <a:pPr marL="0" indent="0">
              <a:buNone/>
            </a:pPr>
            <a:r>
              <a:rPr lang="ar-AE" b="1" dirty="0">
                <a:latin typeface="Arial Black" pitchFamily="34" charset="0"/>
              </a:rPr>
              <a:t>اسْتَحْيُوا مِنْ اللّهِ حَق الحَيَاءِ ، قُلْنَا يا رَسُولَ اللّهِ إنَّا نَسْتَحِى وَالْحَمْدُللّهِ. قَالَ: لَيْسَ ذاكَ، ولكِنْ اْلاسْتِحْيَاءَ مِنَ اللّهِ حَقَّ الحَيَاءِ أنْ تَحْفَظَ الرَّأسَ وَمَا وَعَى ، وَالْبَطْنَ وَمَا حَوَى ، وَتَتَذَكَّرَ المَوْتَ وَالْبِلى ، وَمَنْ أرَادَ ااْلاخِرَةَ تَرَكَ زِينَةَ الدُّنْيَا ، فَمَنْ فَعَلَ ذلِكَ فَقَدِ اسْتَحْيَا مِنَ اللّهِ حَقَّ الْحَيَاءِ.</a:t>
            </a:r>
          </a:p>
          <a:p>
            <a:pPr marL="0" indent="0">
              <a:buNone/>
            </a:pPr>
            <a:r>
              <a:rPr lang="tr-TR" b="1" dirty="0">
                <a:latin typeface="Arial Black" pitchFamily="34" charset="0"/>
              </a:rPr>
              <a:t>Abdullah </a:t>
            </a:r>
            <a:r>
              <a:rPr lang="tr-TR" b="1" dirty="0" err="1">
                <a:latin typeface="Arial Black" pitchFamily="34" charset="0"/>
              </a:rPr>
              <a:t>ibn</a:t>
            </a:r>
            <a:r>
              <a:rPr lang="tr-TR" b="1" dirty="0">
                <a:latin typeface="Arial Black" pitchFamily="34" charset="0"/>
              </a:rPr>
              <a:t>-i </a:t>
            </a:r>
            <a:r>
              <a:rPr lang="tr-TR" b="1" dirty="0" err="1">
                <a:latin typeface="Arial Black" pitchFamily="34" charset="0"/>
              </a:rPr>
              <a:t>Mes’ud</a:t>
            </a:r>
            <a:r>
              <a:rPr lang="tr-TR" b="1" dirty="0">
                <a:latin typeface="Arial Black" pitchFamily="34" charset="0"/>
              </a:rPr>
              <a:t> (</a:t>
            </a:r>
            <a:r>
              <a:rPr lang="tr-TR" b="1" dirty="0" err="1">
                <a:latin typeface="Arial Black" pitchFamily="34" charset="0"/>
              </a:rPr>
              <a:t>ra</a:t>
            </a:r>
            <a:r>
              <a:rPr lang="tr-TR" b="1" dirty="0">
                <a:latin typeface="Arial Black" pitchFamily="34" charset="0"/>
              </a:rPr>
              <a:t>)’den rivayete göre </a:t>
            </a:r>
            <a:r>
              <a:rPr lang="tr-TR" b="1" dirty="0" err="1">
                <a:latin typeface="Arial Black" pitchFamily="34" charset="0"/>
              </a:rPr>
              <a:t>Resulullah</a:t>
            </a:r>
            <a:r>
              <a:rPr lang="tr-TR" b="1" dirty="0">
                <a:latin typeface="Arial Black" pitchFamily="34" charset="0"/>
              </a:rPr>
              <a:t> (sav):</a:t>
            </a:r>
          </a:p>
          <a:p>
            <a:pPr marL="0" indent="0">
              <a:buNone/>
            </a:pPr>
            <a:r>
              <a:rPr lang="tr-TR" b="1" dirty="0">
                <a:latin typeface="Arial Black" pitchFamily="34" charset="0"/>
              </a:rPr>
              <a:t>“Allah’tan hakkıyla Haya edin” buyurdu. </a:t>
            </a:r>
          </a:p>
          <a:p>
            <a:pPr marL="0" indent="0">
              <a:buNone/>
            </a:pPr>
            <a:r>
              <a:rPr lang="tr-TR" b="1" dirty="0">
                <a:latin typeface="Arial Black" pitchFamily="34" charset="0"/>
              </a:rPr>
              <a:t>Biz de: “Ey Allah’ın Resulü! </a:t>
            </a:r>
            <a:r>
              <a:rPr lang="tr-TR" b="1" dirty="0" err="1">
                <a:latin typeface="Arial Black" pitchFamily="34" charset="0"/>
              </a:rPr>
              <a:t>Hamd</a:t>
            </a:r>
            <a:r>
              <a:rPr lang="tr-TR" b="1" dirty="0">
                <a:latin typeface="Arial Black" pitchFamily="34" charset="0"/>
              </a:rPr>
              <a:t> olsun biz hakkıyla haya etmeye çalışıyoruz” dedik. </a:t>
            </a:r>
          </a:p>
          <a:p>
            <a:pPr marL="0" indent="0">
              <a:buNone/>
            </a:pPr>
            <a:r>
              <a:rPr lang="tr-TR" b="1" dirty="0" err="1">
                <a:latin typeface="Arial Black" pitchFamily="34" charset="0"/>
              </a:rPr>
              <a:t>Resulullah</a:t>
            </a:r>
            <a:r>
              <a:rPr lang="tr-TR" b="1" dirty="0">
                <a:latin typeface="Arial Black" pitchFamily="34" charset="0"/>
              </a:rPr>
              <a:t> (sav) buyurdu ki:</a:t>
            </a:r>
          </a:p>
          <a:p>
            <a:pPr marL="0" indent="0">
              <a:buNone/>
            </a:pPr>
            <a:r>
              <a:rPr lang="tr-TR" b="1" dirty="0">
                <a:latin typeface="Arial Black" pitchFamily="34" charset="0"/>
              </a:rPr>
              <a:t>“O sizin anladığınız utanma hissi değildir! Allah’tan gereği biçimde haya etmek demek;</a:t>
            </a:r>
          </a:p>
          <a:p>
            <a:pPr marL="0" indent="0">
              <a:buNone/>
            </a:pPr>
            <a:r>
              <a:rPr lang="tr-TR" b="1" dirty="0">
                <a:latin typeface="Arial Black" pitchFamily="34" charset="0"/>
              </a:rPr>
              <a:t>Baş ve başta bulunan organlarla, </a:t>
            </a:r>
            <a:r>
              <a:rPr lang="tr-TR" b="1" dirty="0" smtClean="0">
                <a:latin typeface="Arial Black" pitchFamily="34" charset="0"/>
              </a:rPr>
              <a:t>Karın </a:t>
            </a:r>
            <a:r>
              <a:rPr lang="tr-TR" b="1" dirty="0">
                <a:latin typeface="Arial Black" pitchFamily="34" charset="0"/>
              </a:rPr>
              <a:t>ve karnın içerisine aldığı organları her türlü günah ve haramlardan korumak, </a:t>
            </a:r>
            <a:r>
              <a:rPr lang="tr-TR" b="1" dirty="0" smtClean="0">
                <a:latin typeface="Arial Black" pitchFamily="34" charset="0"/>
              </a:rPr>
              <a:t>Ölümü </a:t>
            </a:r>
            <a:r>
              <a:rPr lang="tr-TR" b="1" dirty="0">
                <a:latin typeface="Arial Black" pitchFamily="34" charset="0"/>
              </a:rPr>
              <a:t>ve toprak altında çürümeyi daima hatırlamaktır. </a:t>
            </a:r>
            <a:r>
              <a:rPr lang="tr-TR" b="1" dirty="0" smtClean="0">
                <a:latin typeface="Arial Black" pitchFamily="34" charset="0"/>
              </a:rPr>
              <a:t>Ahireti </a:t>
            </a:r>
            <a:r>
              <a:rPr lang="tr-TR" b="1" dirty="0">
                <a:latin typeface="Arial Black" pitchFamily="34" charset="0"/>
              </a:rPr>
              <a:t>isteyen, dünyanın süsünü bırakır. </a:t>
            </a:r>
            <a:r>
              <a:rPr lang="tr-TR" b="1" dirty="0" smtClean="0">
                <a:latin typeface="Arial Black" pitchFamily="34" charset="0"/>
              </a:rPr>
              <a:t>Kim </a:t>
            </a:r>
            <a:r>
              <a:rPr lang="tr-TR" b="1" dirty="0">
                <a:latin typeface="Arial Black" pitchFamily="34" charset="0"/>
              </a:rPr>
              <a:t>bu şekilde davranırsa Allah’tan gereği biçimde haya etmiş olur.” </a:t>
            </a:r>
          </a:p>
          <a:p>
            <a:pPr marL="0" indent="0">
              <a:buNone/>
            </a:pPr>
            <a:r>
              <a:rPr lang="tr-TR" dirty="0"/>
              <a:t>(Tirmizi,Kıyame,24)</a:t>
            </a:r>
          </a:p>
          <a:p>
            <a:endParaRPr lang="tr-TR" dirty="0"/>
          </a:p>
        </p:txBody>
      </p:sp>
    </p:spTree>
    <p:extLst>
      <p:ext uri="{BB962C8B-B14F-4D97-AF65-F5344CB8AC3E}">
        <p14:creationId xmlns:p14="http://schemas.microsoft.com/office/powerpoint/2010/main" val="31054968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pPr marL="0" indent="0" algn="ctr">
              <a:buNone/>
            </a:pPr>
            <a:r>
              <a:rPr lang="tr-TR" u="sng" dirty="0" smtClean="0">
                <a:solidFill>
                  <a:srgbClr val="00B050"/>
                </a:solidFill>
                <a:latin typeface="Arial Black" pitchFamily="34" charset="0"/>
              </a:rPr>
              <a:t>HELAL VE HARAM ANALİZİ</a:t>
            </a:r>
          </a:p>
          <a:p>
            <a:pPr marL="0" indent="0" algn="ctr">
              <a:buNone/>
            </a:pPr>
            <a:r>
              <a:rPr lang="tr-TR" dirty="0" smtClean="0">
                <a:solidFill>
                  <a:srgbClr val="FF0000"/>
                </a:solidFill>
                <a:latin typeface="Arial Black" pitchFamily="34" charset="0"/>
              </a:rPr>
              <a:t>ABDÜLKADİRİ GEYLANI (KS)</a:t>
            </a:r>
            <a:endParaRPr lang="tr-TR" dirty="0">
              <a:solidFill>
                <a:srgbClr val="FF0000"/>
              </a:solidFill>
              <a:latin typeface="Arial Black" pitchFamily="34" charset="0"/>
            </a:endParaRPr>
          </a:p>
          <a:p>
            <a:pPr marL="0" indent="0">
              <a:buNone/>
            </a:pPr>
            <a:r>
              <a:rPr lang="tr-TR" dirty="0">
                <a:latin typeface="Arial Black" pitchFamily="34" charset="0"/>
              </a:rPr>
              <a:t>Haram yemek kalbi öldürür. Helal yemek ise onu ihya eder. </a:t>
            </a:r>
            <a:r>
              <a:rPr lang="tr-TR" dirty="0" smtClean="0">
                <a:latin typeface="Arial Black" pitchFamily="34" charset="0"/>
              </a:rPr>
              <a:t>Lokma </a:t>
            </a:r>
            <a:r>
              <a:rPr lang="tr-TR" dirty="0">
                <a:latin typeface="Arial Black" pitchFamily="34" charset="0"/>
              </a:rPr>
              <a:t>vardır nurlandırır, lokma vardır onu karartır. </a:t>
            </a:r>
            <a:r>
              <a:rPr lang="tr-TR" dirty="0" smtClean="0">
                <a:latin typeface="Arial Black" pitchFamily="34" charset="0"/>
              </a:rPr>
              <a:t>Lokma </a:t>
            </a:r>
            <a:r>
              <a:rPr lang="tr-TR" dirty="0">
                <a:latin typeface="Arial Black" pitchFamily="34" charset="0"/>
              </a:rPr>
              <a:t>vardır seni dünya ile meşgul olur hale getirir, lokma vardır ahiretle meşgul eder. </a:t>
            </a:r>
            <a:r>
              <a:rPr lang="tr-TR" dirty="0" smtClean="0">
                <a:latin typeface="Arial Black" pitchFamily="34" charset="0"/>
              </a:rPr>
              <a:t>Lokma </a:t>
            </a:r>
            <a:r>
              <a:rPr lang="tr-TR" dirty="0">
                <a:latin typeface="Arial Black" pitchFamily="34" charset="0"/>
              </a:rPr>
              <a:t>vardır sana dünyayı da ahireti de terk ettirir, seni dünya ile ahiretin yaratanına rağbet ettirir. </a:t>
            </a:r>
          </a:p>
          <a:p>
            <a:pPr marL="0" indent="0">
              <a:buNone/>
            </a:pPr>
            <a:r>
              <a:rPr lang="tr-TR" dirty="0">
                <a:latin typeface="Arial Black" pitchFamily="34" charset="0"/>
              </a:rPr>
              <a:t>Haram yemek seni sırf dünya ile iştigale sürükler ve sana günahları hoş gösterir. </a:t>
            </a:r>
            <a:r>
              <a:rPr lang="tr-TR" dirty="0" err="1" smtClean="0">
                <a:latin typeface="Arial Black" pitchFamily="34" charset="0"/>
              </a:rPr>
              <a:t>Mübah</a:t>
            </a:r>
            <a:r>
              <a:rPr lang="tr-TR" dirty="0" smtClean="0">
                <a:latin typeface="Arial Black" pitchFamily="34" charset="0"/>
              </a:rPr>
              <a:t> </a:t>
            </a:r>
            <a:r>
              <a:rPr lang="tr-TR" dirty="0">
                <a:latin typeface="Arial Black" pitchFamily="34" charset="0"/>
              </a:rPr>
              <a:t>yiyecekler seni ahiret ile meşguliyete sevk eder ve sana </a:t>
            </a:r>
            <a:r>
              <a:rPr lang="tr-TR" dirty="0" err="1">
                <a:latin typeface="Arial Black" pitchFamily="34" charset="0"/>
              </a:rPr>
              <a:t>taatları</a:t>
            </a:r>
            <a:r>
              <a:rPr lang="tr-TR" dirty="0">
                <a:latin typeface="Arial Black" pitchFamily="34" charset="0"/>
              </a:rPr>
              <a:t> sevdirir. </a:t>
            </a:r>
            <a:r>
              <a:rPr lang="tr-TR" dirty="0" smtClean="0">
                <a:latin typeface="Arial Black" pitchFamily="34" charset="0"/>
              </a:rPr>
              <a:t>Helal </a:t>
            </a:r>
            <a:r>
              <a:rPr lang="tr-TR" dirty="0">
                <a:latin typeface="Arial Black" pitchFamily="34" charset="0"/>
              </a:rPr>
              <a:t>yiyecekler ise senin kalbini Allah’a yaklaştırır.” demektedir. </a:t>
            </a:r>
          </a:p>
          <a:p>
            <a:endParaRPr lang="tr-TR" dirty="0"/>
          </a:p>
        </p:txBody>
      </p:sp>
    </p:spTree>
    <p:extLst>
      <p:ext uri="{BB962C8B-B14F-4D97-AF65-F5344CB8AC3E}">
        <p14:creationId xmlns:p14="http://schemas.microsoft.com/office/powerpoint/2010/main" val="22517663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99392"/>
            <a:ext cx="9144000" cy="6957392"/>
          </a:xfrm>
        </p:spPr>
        <p:txBody>
          <a:bodyPr>
            <a:normAutofit/>
          </a:bodyPr>
          <a:lstStyle/>
          <a:p>
            <a:pPr algn="ctr"/>
            <a:r>
              <a:rPr lang="tr-TR" sz="4000" u="sng" dirty="0" err="1">
                <a:solidFill>
                  <a:srgbClr val="00B050"/>
                </a:solidFill>
                <a:latin typeface="Arial Black" pitchFamily="34" charset="0"/>
              </a:rPr>
              <a:t>Ebû</a:t>
            </a:r>
            <a:r>
              <a:rPr lang="tr-TR" sz="4000" u="sng" dirty="0">
                <a:solidFill>
                  <a:srgbClr val="00B050"/>
                </a:solidFill>
                <a:latin typeface="Arial Black" pitchFamily="34" charset="0"/>
              </a:rPr>
              <a:t> Cafer </a:t>
            </a:r>
            <a:r>
              <a:rPr lang="tr-TR" sz="4000" u="sng" dirty="0" smtClean="0">
                <a:solidFill>
                  <a:srgbClr val="00B050"/>
                </a:solidFill>
                <a:latin typeface="Arial Black" pitchFamily="34" charset="0"/>
              </a:rPr>
              <a:t>(KS):</a:t>
            </a:r>
          </a:p>
          <a:p>
            <a:r>
              <a:rPr lang="tr-TR" sz="4000" dirty="0" smtClean="0">
                <a:latin typeface="Arial Black" pitchFamily="34" charset="0"/>
              </a:rPr>
              <a:t>İnsandan </a:t>
            </a:r>
            <a:r>
              <a:rPr lang="tr-TR" sz="4000" dirty="0">
                <a:latin typeface="Arial Black" pitchFamily="34" charset="0"/>
              </a:rPr>
              <a:t>zuhur eden iyi-kötü her hareket mideye inen gıdaların eseridir. </a:t>
            </a:r>
            <a:r>
              <a:rPr lang="tr-TR" sz="4000" dirty="0" smtClean="0">
                <a:latin typeface="Arial Black" pitchFamily="34" charset="0"/>
              </a:rPr>
              <a:t>Ona </a:t>
            </a:r>
            <a:r>
              <a:rPr lang="tr-TR" sz="4000" dirty="0">
                <a:latin typeface="Arial Black" pitchFamily="34" charset="0"/>
              </a:rPr>
              <a:t>giren haramsa, çıkan da haramdır. </a:t>
            </a:r>
            <a:r>
              <a:rPr lang="tr-TR" sz="4000" dirty="0" smtClean="0">
                <a:latin typeface="Arial Black" pitchFamily="34" charset="0"/>
              </a:rPr>
              <a:t>Giren </a:t>
            </a:r>
            <a:r>
              <a:rPr lang="tr-TR" sz="4000" dirty="0">
                <a:latin typeface="Arial Black" pitchFamily="34" charset="0"/>
              </a:rPr>
              <a:t>helalse çıkan da helaldir. </a:t>
            </a:r>
            <a:r>
              <a:rPr lang="tr-TR" sz="4000" dirty="0" smtClean="0">
                <a:latin typeface="Arial Black" pitchFamily="34" charset="0"/>
              </a:rPr>
              <a:t>Giren </a:t>
            </a:r>
            <a:r>
              <a:rPr lang="tr-TR" sz="4000" dirty="0">
                <a:latin typeface="Arial Black" pitchFamily="34" charset="0"/>
              </a:rPr>
              <a:t>lüzumsuz şeylerse, çıkan da lüzumsuz şeylerdir. </a:t>
            </a:r>
            <a:r>
              <a:rPr lang="tr-TR" sz="4000" dirty="0" smtClean="0">
                <a:latin typeface="Arial Black" pitchFamily="34" charset="0"/>
              </a:rPr>
              <a:t>Gıdalar </a:t>
            </a:r>
            <a:r>
              <a:rPr lang="tr-TR" sz="4000" dirty="0">
                <a:latin typeface="Arial Black" pitchFamily="34" charset="0"/>
              </a:rPr>
              <a:t>birer tohum, mide de tarladır. </a:t>
            </a:r>
            <a:r>
              <a:rPr lang="tr-TR" sz="4000" dirty="0" smtClean="0">
                <a:latin typeface="Arial Black" pitchFamily="34" charset="0"/>
              </a:rPr>
              <a:t>Oraya </a:t>
            </a:r>
            <a:r>
              <a:rPr lang="tr-TR" sz="4000" dirty="0">
                <a:latin typeface="Arial Black" pitchFamily="34" charset="0"/>
              </a:rPr>
              <a:t>ne ekersen onu biçersin.</a:t>
            </a:r>
          </a:p>
          <a:p>
            <a:endParaRPr lang="tr-TR" dirty="0"/>
          </a:p>
        </p:txBody>
      </p:sp>
    </p:spTree>
    <p:extLst>
      <p:ext uri="{BB962C8B-B14F-4D97-AF65-F5344CB8AC3E}">
        <p14:creationId xmlns:p14="http://schemas.microsoft.com/office/powerpoint/2010/main" val="1712534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Picture 2" descr="C:\Users\herhayat1sorudur\Desktop\Resim1.pn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Tree>
    <p:extLst>
      <p:ext uri="{BB962C8B-B14F-4D97-AF65-F5344CB8AC3E}">
        <p14:creationId xmlns:p14="http://schemas.microsoft.com/office/powerpoint/2010/main" val="15383442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40000" lnSpcReduction="20000"/>
          </a:bodyPr>
          <a:lstStyle/>
          <a:p>
            <a:r>
              <a:rPr lang="tr-TR" sz="8700" dirty="0" smtClean="0">
                <a:solidFill>
                  <a:srgbClr val="00B050"/>
                </a:solidFill>
                <a:latin typeface="Arial Black" pitchFamily="34" charset="0"/>
              </a:rPr>
              <a:t>HELAL RIZIK YOLLARI</a:t>
            </a:r>
            <a:endParaRPr lang="tr-TR" sz="8700" dirty="0">
              <a:solidFill>
                <a:srgbClr val="00B050"/>
              </a:solidFill>
              <a:latin typeface="Arial Black" pitchFamily="34" charset="0"/>
            </a:endParaRPr>
          </a:p>
          <a:p>
            <a:r>
              <a:rPr lang="tr-TR" sz="4200" dirty="0">
                <a:latin typeface="Arial Black" pitchFamily="34" charset="0"/>
              </a:rPr>
              <a:t>Ölçü ve Tartıyı Adaletle Yapmak </a:t>
            </a:r>
          </a:p>
          <a:p>
            <a:r>
              <a:rPr lang="tr-TR" sz="4200" dirty="0">
                <a:latin typeface="Arial Black" pitchFamily="34" charset="0"/>
              </a:rPr>
              <a:t>Müşteriyi Aldatmamak, </a:t>
            </a:r>
          </a:p>
          <a:p>
            <a:r>
              <a:rPr lang="tr-TR" sz="4200" dirty="0">
                <a:latin typeface="Arial Black" pitchFamily="34" charset="0"/>
              </a:rPr>
              <a:t>Hileli Ölçüp Tartmamak </a:t>
            </a:r>
          </a:p>
          <a:p>
            <a:r>
              <a:rPr lang="tr-TR" sz="4200" dirty="0">
                <a:latin typeface="Arial Black" pitchFamily="34" charset="0"/>
              </a:rPr>
              <a:t>Hileli artırma </a:t>
            </a:r>
            <a:r>
              <a:rPr lang="tr-TR" sz="4200" dirty="0" smtClean="0">
                <a:latin typeface="Arial Black" pitchFamily="34" charset="0"/>
              </a:rPr>
              <a:t> </a:t>
            </a:r>
            <a:r>
              <a:rPr lang="tr-TR" sz="4200" dirty="0">
                <a:latin typeface="Arial Black" pitchFamily="34" charset="0"/>
              </a:rPr>
              <a:t>haramdır </a:t>
            </a:r>
          </a:p>
          <a:p>
            <a:r>
              <a:rPr lang="tr-TR" sz="4200" dirty="0">
                <a:latin typeface="Arial Black" pitchFamily="34" charset="0"/>
              </a:rPr>
              <a:t>Yalan Konuşmamak ve Alışverişte Yeminden Kaçınmak</a:t>
            </a:r>
          </a:p>
          <a:p>
            <a:r>
              <a:rPr lang="tr-TR" sz="4200" dirty="0">
                <a:latin typeface="Arial Black" pitchFamily="34" charset="0"/>
              </a:rPr>
              <a:t>Reklam ve tanıtımlarda dürüstlük gerekir</a:t>
            </a:r>
          </a:p>
          <a:p>
            <a:r>
              <a:rPr lang="tr-TR" sz="4200" dirty="0">
                <a:latin typeface="Arial Black" pitchFamily="34" charset="0"/>
              </a:rPr>
              <a:t>Borcu Vaktinde Ödemek</a:t>
            </a:r>
          </a:p>
          <a:p>
            <a:r>
              <a:rPr lang="tr-TR" sz="4200" dirty="0">
                <a:latin typeface="Arial Black" pitchFamily="34" charset="0"/>
              </a:rPr>
              <a:t>Borçluya Kolaylık Göstermek </a:t>
            </a:r>
          </a:p>
          <a:p>
            <a:r>
              <a:rPr lang="tr-TR" sz="4200" dirty="0">
                <a:latin typeface="Arial Black" pitchFamily="34" charset="0"/>
              </a:rPr>
              <a:t>Borçlunun borcu ödenmeden cenaze namazının kılınmaması</a:t>
            </a:r>
          </a:p>
          <a:p>
            <a:r>
              <a:rPr lang="tr-TR" sz="4200" dirty="0">
                <a:latin typeface="Arial Black" pitchFamily="34" charset="0"/>
              </a:rPr>
              <a:t>Paraya Karşı Hırslı Olmamak</a:t>
            </a:r>
          </a:p>
          <a:p>
            <a:r>
              <a:rPr lang="tr-TR" sz="4200" dirty="0">
                <a:latin typeface="Arial Black" pitchFamily="34" charset="0"/>
              </a:rPr>
              <a:t>Pazarlığı Yapılmakta Olan Mala Müşteri Olmamak</a:t>
            </a:r>
          </a:p>
          <a:p>
            <a:r>
              <a:rPr lang="tr-TR" sz="4200" dirty="0">
                <a:latin typeface="Arial Black" pitchFamily="34" charset="0"/>
              </a:rPr>
              <a:t>Cuma Vaktinde Ticaret Yapılmamalıdır</a:t>
            </a:r>
          </a:p>
          <a:p>
            <a:r>
              <a:rPr lang="tr-TR" sz="4200" dirty="0">
                <a:latin typeface="Arial Black" pitchFamily="34" charset="0"/>
              </a:rPr>
              <a:t>Ticaret, İnsanı Allah'ı Anmaktan Alıkoymamalıdır </a:t>
            </a:r>
          </a:p>
          <a:p>
            <a:r>
              <a:rPr lang="tr-TR" sz="4200" dirty="0">
                <a:latin typeface="Arial Black" pitchFamily="34" charset="0"/>
              </a:rPr>
              <a:t>Çok kazanma hırsıyla, zamanımızı sadece ticarî meşguliyetlere tahsis etmemek </a:t>
            </a:r>
          </a:p>
          <a:p>
            <a:r>
              <a:rPr lang="tr-TR" sz="4200" dirty="0">
                <a:latin typeface="Arial Black" pitchFamily="34" charset="0"/>
              </a:rPr>
              <a:t>İhtikar (Karaborsacılık)  Yapmamak haramdır</a:t>
            </a:r>
          </a:p>
          <a:p>
            <a:r>
              <a:rPr lang="tr-TR" sz="4200" dirty="0">
                <a:latin typeface="Arial Black" pitchFamily="34" charset="0"/>
              </a:rPr>
              <a:t>Faizle para elde etmek haramdır</a:t>
            </a:r>
          </a:p>
          <a:p>
            <a:r>
              <a:rPr lang="tr-TR" sz="4200" dirty="0">
                <a:latin typeface="Arial Black" pitchFamily="34" charset="0"/>
              </a:rPr>
              <a:t>Ticari İşlemlerin Kayıt Altına Alınması</a:t>
            </a:r>
          </a:p>
          <a:p>
            <a:r>
              <a:rPr lang="tr-TR" sz="4200" dirty="0">
                <a:latin typeface="Arial Black" pitchFamily="34" charset="0"/>
              </a:rPr>
              <a:t>Yaptığını sağlam yapmak</a:t>
            </a:r>
          </a:p>
          <a:p>
            <a:r>
              <a:rPr lang="tr-TR" sz="4200" dirty="0">
                <a:latin typeface="Arial Black" pitchFamily="34" charset="0"/>
              </a:rPr>
              <a:t>Helal olan ticaretle uğraşmak/haram olan şeylerin ticaretini yapmak haramdır</a:t>
            </a:r>
          </a:p>
          <a:p>
            <a:r>
              <a:rPr lang="tr-TR" sz="4200" dirty="0">
                <a:latin typeface="Arial Black" pitchFamily="34" charset="0"/>
              </a:rPr>
              <a:t>Şüpheli olan şeylerden sakınmak</a:t>
            </a:r>
          </a:p>
          <a:p>
            <a:r>
              <a:rPr lang="tr-TR" sz="4200" dirty="0">
                <a:latin typeface="Arial Black" pitchFamily="34" charset="0"/>
              </a:rPr>
              <a:t>Çalınan veya </a:t>
            </a:r>
            <a:r>
              <a:rPr lang="tr-TR" sz="4200" dirty="0" err="1">
                <a:latin typeface="Arial Black" pitchFamily="34" charset="0"/>
              </a:rPr>
              <a:t>gasb</a:t>
            </a:r>
            <a:r>
              <a:rPr lang="tr-TR" sz="4200" dirty="0">
                <a:latin typeface="Arial Black" pitchFamily="34" charset="0"/>
              </a:rPr>
              <a:t> edilen şeyleri almak haramdır</a:t>
            </a:r>
          </a:p>
          <a:p>
            <a:r>
              <a:rPr lang="tr-TR" sz="4200" dirty="0">
                <a:latin typeface="Arial Black" pitchFamily="34" charset="0"/>
              </a:rPr>
              <a:t>Rüşvet almak ve Vermek veya aracı olmak haramdır</a:t>
            </a:r>
          </a:p>
          <a:p>
            <a:endParaRPr lang="tr-TR" dirty="0"/>
          </a:p>
        </p:txBody>
      </p:sp>
    </p:spTree>
    <p:extLst>
      <p:ext uri="{BB962C8B-B14F-4D97-AF65-F5344CB8AC3E}">
        <p14:creationId xmlns:p14="http://schemas.microsoft.com/office/powerpoint/2010/main" val="3734234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Autofit/>
          </a:bodyPr>
          <a:lstStyle/>
          <a:p>
            <a:r>
              <a:rPr lang="tr-TR" sz="6000" dirty="0">
                <a:solidFill>
                  <a:srgbClr val="00B050"/>
                </a:solidFill>
                <a:latin typeface="Arial Black" pitchFamily="34" charset="0"/>
              </a:rPr>
              <a:t>Hz. Ali (</a:t>
            </a:r>
            <a:r>
              <a:rPr lang="tr-TR" sz="6000" dirty="0" err="1">
                <a:solidFill>
                  <a:srgbClr val="00B050"/>
                </a:solidFill>
                <a:latin typeface="Arial Black" pitchFamily="34" charset="0"/>
              </a:rPr>
              <a:t>r.a</a:t>
            </a:r>
            <a:r>
              <a:rPr lang="tr-TR" sz="6000" dirty="0">
                <a:solidFill>
                  <a:srgbClr val="00B050"/>
                </a:solidFill>
                <a:latin typeface="Arial Black" pitchFamily="34" charset="0"/>
              </a:rPr>
              <a:t>.) den  gelen meşhur rivayette, </a:t>
            </a:r>
          </a:p>
          <a:p>
            <a:pPr marL="0" indent="0">
              <a:buNone/>
            </a:pPr>
            <a:r>
              <a:rPr lang="tr-TR" sz="6000" dirty="0" smtClean="0">
                <a:latin typeface="Arial Black" pitchFamily="34" charset="0"/>
              </a:rPr>
              <a:t>«</a:t>
            </a:r>
            <a:r>
              <a:rPr lang="tr-TR" sz="6000" u="sng" dirty="0" smtClean="0">
                <a:solidFill>
                  <a:srgbClr val="FF0000"/>
                </a:solidFill>
                <a:latin typeface="Arial Black" pitchFamily="34" charset="0"/>
              </a:rPr>
              <a:t>Helal </a:t>
            </a:r>
            <a:r>
              <a:rPr lang="tr-TR" sz="6000" u="sng" dirty="0">
                <a:solidFill>
                  <a:srgbClr val="FF0000"/>
                </a:solidFill>
                <a:latin typeface="Arial Black" pitchFamily="34" charset="0"/>
              </a:rPr>
              <a:t>olan malın hesabı</a:t>
            </a:r>
            <a:r>
              <a:rPr lang="tr-TR" sz="6000" dirty="0">
                <a:latin typeface="Arial Black" pitchFamily="34" charset="0"/>
              </a:rPr>
              <a:t>, </a:t>
            </a:r>
            <a:r>
              <a:rPr lang="tr-TR" sz="6000" u="sng" dirty="0" smtClean="0">
                <a:solidFill>
                  <a:srgbClr val="0070C0"/>
                </a:solidFill>
                <a:latin typeface="Arial Black" pitchFamily="34" charset="0"/>
              </a:rPr>
              <a:t>Haram </a:t>
            </a:r>
            <a:r>
              <a:rPr lang="tr-TR" sz="6000" u="sng" dirty="0">
                <a:solidFill>
                  <a:srgbClr val="0070C0"/>
                </a:solidFill>
                <a:latin typeface="Arial Black" pitchFamily="34" charset="0"/>
              </a:rPr>
              <a:t>olanın ise azabı vardır</a:t>
            </a:r>
            <a:r>
              <a:rPr lang="tr-TR" sz="6000" u="sng" dirty="0" smtClean="0">
                <a:solidFill>
                  <a:srgbClr val="0070C0"/>
                </a:solidFill>
                <a:latin typeface="Arial Black" pitchFamily="34" charset="0"/>
              </a:rPr>
              <a:t>.»</a:t>
            </a:r>
          </a:p>
        </p:txBody>
      </p:sp>
    </p:spTree>
    <p:extLst>
      <p:ext uri="{BB962C8B-B14F-4D97-AF65-F5344CB8AC3E}">
        <p14:creationId xmlns:p14="http://schemas.microsoft.com/office/powerpoint/2010/main" val="20267131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pPr algn="ctr"/>
            <a:r>
              <a:rPr lang="tr-TR" dirty="0" smtClean="0">
                <a:solidFill>
                  <a:srgbClr val="00B050"/>
                </a:solidFill>
                <a:latin typeface="Arial Black" pitchFamily="34" charset="0"/>
              </a:rPr>
              <a:t>DUAMIZ</a:t>
            </a:r>
          </a:p>
          <a:p>
            <a:r>
              <a:rPr lang="tr-TR" dirty="0" smtClean="0">
                <a:solidFill>
                  <a:schemeClr val="tx1">
                    <a:lumMod val="95000"/>
                    <a:lumOff val="5000"/>
                  </a:schemeClr>
                </a:solidFill>
                <a:latin typeface="Arial Black" pitchFamily="34" charset="0"/>
              </a:rPr>
              <a:t>ALLAHIM HELAL RIZIK İHSAN EYLE</a:t>
            </a:r>
          </a:p>
          <a:p>
            <a:r>
              <a:rPr lang="tr-TR" dirty="0" smtClean="0">
                <a:solidFill>
                  <a:schemeClr val="tx1">
                    <a:lumMod val="95000"/>
                    <a:lumOff val="5000"/>
                  </a:schemeClr>
                </a:solidFill>
                <a:latin typeface="Arial Black" pitchFamily="34" charset="0"/>
              </a:rPr>
              <a:t>ALLAHIM HARAMLARDAN SAKINAN KULUN OLMAYI İHSAN EYLE</a:t>
            </a:r>
          </a:p>
          <a:p>
            <a:r>
              <a:rPr lang="tr-TR" dirty="0" smtClean="0">
                <a:solidFill>
                  <a:schemeClr val="tx1">
                    <a:lumMod val="95000"/>
                    <a:lumOff val="5000"/>
                  </a:schemeClr>
                </a:solidFill>
                <a:latin typeface="Arial Black" pitchFamily="34" charset="0"/>
              </a:rPr>
              <a:t>ALLAHIM HARAMLARDAN SAKINAN VE RIZANI KAZANAN MÜMİN OLABİLMEYİ İHSAN EYLE</a:t>
            </a:r>
          </a:p>
          <a:p>
            <a:r>
              <a:rPr lang="tr-TR" dirty="0" smtClean="0">
                <a:solidFill>
                  <a:schemeClr val="tx1">
                    <a:lumMod val="95000"/>
                    <a:lumOff val="5000"/>
                  </a:schemeClr>
                </a:solidFill>
                <a:latin typeface="Arial Black" pitchFamily="34" charset="0"/>
              </a:rPr>
              <a:t>ALLAHIM HAYATIMIZ DAİMA HELAL, YAŞANTIMIZ VE AMELLERİMİZ DAİMA İHLASLI OLMASINI İHSAN EYLE</a:t>
            </a:r>
          </a:p>
          <a:p>
            <a:r>
              <a:rPr lang="tr-TR" dirty="0" smtClean="0">
                <a:solidFill>
                  <a:schemeClr val="tx1">
                    <a:lumMod val="95000"/>
                    <a:lumOff val="5000"/>
                  </a:schemeClr>
                </a:solidFill>
                <a:latin typeface="Arial Black" pitchFamily="34" charset="0"/>
              </a:rPr>
              <a:t>ALLAHIM TAMAHKAR OLMAMAYI VE CİMRİ OLMAMAYI VE HELAL YOLDAN AYRILMAMAYI BİZLERE DAİMA NASİP KIL  </a:t>
            </a:r>
          </a:p>
          <a:p>
            <a:r>
              <a:rPr lang="tr-TR" dirty="0" smtClean="0">
                <a:solidFill>
                  <a:schemeClr val="tx1">
                    <a:lumMod val="95000"/>
                    <a:lumOff val="5000"/>
                  </a:schemeClr>
                </a:solidFill>
                <a:latin typeface="Arial Black" pitchFamily="34" charset="0"/>
              </a:rPr>
              <a:t>ALLAHIM BİZLERİ KİMSEYE MUHTAÇ EYLEME                   </a:t>
            </a:r>
            <a:r>
              <a:rPr lang="tr-TR" dirty="0" smtClean="0">
                <a:solidFill>
                  <a:srgbClr val="00B050"/>
                </a:solidFill>
                <a:latin typeface="Arial Black" pitchFamily="34" charset="0"/>
              </a:rPr>
              <a:t>AMİN</a:t>
            </a:r>
          </a:p>
          <a:p>
            <a:r>
              <a:rPr lang="tr-TR" sz="1800" dirty="0" smtClean="0"/>
              <a:t>(Not: </a:t>
            </a:r>
            <a:r>
              <a:rPr lang="tr-TR" sz="1800" dirty="0" err="1" smtClean="0"/>
              <a:t>Bb</a:t>
            </a:r>
            <a:r>
              <a:rPr lang="tr-TR" sz="1800" dirty="0" smtClean="0"/>
              <a:t> vaaz Diyanet KM, </a:t>
            </a:r>
            <a:r>
              <a:rPr lang="tr-TR" sz="1800" dirty="0" err="1" smtClean="0"/>
              <a:t>D.K.Sözlüğü</a:t>
            </a:r>
            <a:r>
              <a:rPr lang="tr-TR" sz="1800" dirty="0" smtClean="0"/>
              <a:t> ve </a:t>
            </a:r>
            <a:r>
              <a:rPr lang="tr-TR" sz="1800" dirty="0" err="1" smtClean="0"/>
              <a:t>idris</a:t>
            </a:r>
            <a:r>
              <a:rPr lang="tr-TR" sz="1800" dirty="0" smtClean="0"/>
              <a:t> hocamızdan </a:t>
            </a:r>
            <a:r>
              <a:rPr lang="tr-TR" sz="1800" dirty="0" err="1" smtClean="0"/>
              <a:t>fatdalınarak</a:t>
            </a:r>
            <a:r>
              <a:rPr lang="tr-TR" sz="1800" dirty="0" smtClean="0"/>
              <a:t> hazırlanmıştır.) </a:t>
            </a:r>
          </a:p>
        </p:txBody>
      </p:sp>
    </p:spTree>
    <p:extLst>
      <p:ext uri="{BB962C8B-B14F-4D97-AF65-F5344CB8AC3E}">
        <p14:creationId xmlns:p14="http://schemas.microsoft.com/office/powerpoint/2010/main" val="3776657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10000"/>
          </a:bodyPr>
          <a:lstStyle/>
          <a:p>
            <a:r>
              <a:rPr lang="tr-TR" dirty="0" smtClean="0">
                <a:solidFill>
                  <a:srgbClr val="FF0000"/>
                </a:solidFill>
                <a:latin typeface="Arial Black" pitchFamily="34" charset="0"/>
              </a:rPr>
              <a:t>HELAL NEDİR?</a:t>
            </a:r>
          </a:p>
          <a:p>
            <a:r>
              <a:rPr lang="tr-TR" dirty="0" smtClean="0">
                <a:latin typeface="Arial Black" pitchFamily="34" charset="0"/>
              </a:rPr>
              <a:t>Dinen </a:t>
            </a:r>
            <a:r>
              <a:rPr lang="tr-TR" dirty="0">
                <a:latin typeface="Arial Black" pitchFamily="34" charset="0"/>
              </a:rPr>
              <a:t>yapılması veya yenip içilmesi yasaklanmayan, serbest bırakılan şey demektir. </a:t>
            </a:r>
            <a:r>
              <a:rPr lang="tr-TR" dirty="0" smtClean="0">
                <a:latin typeface="Arial Black" pitchFamily="34" charset="0"/>
              </a:rPr>
              <a:t>Allah </a:t>
            </a:r>
            <a:r>
              <a:rPr lang="tr-TR" dirty="0">
                <a:latin typeface="Arial Black" pitchFamily="34" charset="0"/>
              </a:rPr>
              <a:t>ve </a:t>
            </a:r>
            <a:r>
              <a:rPr lang="tr-TR" dirty="0" err="1">
                <a:latin typeface="Arial Black" pitchFamily="34" charset="0"/>
              </a:rPr>
              <a:t>Rasûlü'nün</a:t>
            </a:r>
            <a:r>
              <a:rPr lang="tr-TR" dirty="0">
                <a:latin typeface="Arial Black" pitchFamily="34" charset="0"/>
              </a:rPr>
              <a:t> bir şeyin helâl olduğunu belirtmesi veya işlenmesinde günah olmadığını bildirmesi, o fiilin helâl olduğunu gösterdiği gibi, o fiil veya şeyin yasaklandığına dair bir delil bulunmaması da helâl olduğunu </a:t>
            </a:r>
            <a:r>
              <a:rPr lang="tr-TR" dirty="0" smtClean="0">
                <a:latin typeface="Arial Black" pitchFamily="34" charset="0"/>
              </a:rPr>
              <a:t>gösterir.</a:t>
            </a:r>
          </a:p>
          <a:p>
            <a:r>
              <a:rPr lang="tr-TR" dirty="0" smtClean="0">
                <a:latin typeface="Arial Black" pitchFamily="34" charset="0"/>
              </a:rPr>
              <a:t>Zira </a:t>
            </a:r>
            <a:r>
              <a:rPr lang="tr-TR" dirty="0">
                <a:latin typeface="Arial Black" pitchFamily="34" charset="0"/>
              </a:rPr>
              <a:t>eşyada </a:t>
            </a:r>
            <a:r>
              <a:rPr lang="tr-TR" dirty="0" err="1">
                <a:latin typeface="Arial Black" pitchFamily="34" charset="0"/>
              </a:rPr>
              <a:t>aslolan</a:t>
            </a:r>
            <a:r>
              <a:rPr lang="tr-TR" dirty="0">
                <a:latin typeface="Arial Black" pitchFamily="34" charset="0"/>
              </a:rPr>
              <a:t> helal oluşudur. Buna göre bir şey, dinin açık bir hükmüne, yasağına ve ilkesine aykırı olmadıkça helâldir, meşrudur. </a:t>
            </a:r>
            <a:endParaRPr lang="tr-TR" dirty="0" smtClean="0">
              <a:latin typeface="Arial Black" pitchFamily="34" charset="0"/>
            </a:endParaRPr>
          </a:p>
          <a:p>
            <a:r>
              <a:rPr lang="tr-TR" dirty="0" smtClean="0">
                <a:latin typeface="Arial Black" pitchFamily="34" charset="0"/>
              </a:rPr>
              <a:t>Helâl </a:t>
            </a:r>
            <a:r>
              <a:rPr lang="tr-TR" dirty="0">
                <a:latin typeface="Arial Black" pitchFamily="34" charset="0"/>
              </a:rPr>
              <a:t>kavramının, meşru, caiz, mubah tabirleri ile yakın ilişkisi vardır. Çoğu zaman da eş anlamlı olarak kullanılmaktadır</a:t>
            </a:r>
          </a:p>
        </p:txBody>
      </p:sp>
    </p:spTree>
    <p:extLst>
      <p:ext uri="{BB962C8B-B14F-4D97-AF65-F5344CB8AC3E}">
        <p14:creationId xmlns:p14="http://schemas.microsoft.com/office/powerpoint/2010/main" val="3841896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buNone/>
            </a:pPr>
            <a:r>
              <a:rPr lang="ar-AE" sz="5400" b="1" dirty="0" smtClean="0"/>
              <a:t>يَا </a:t>
            </a:r>
            <a:r>
              <a:rPr lang="ar-AE" sz="5400" b="1" dirty="0"/>
              <a:t>اَيُّهَا الَّذٖينَ اٰمَنُوا كُلُوا مِنْ طَيِّبَاتِ مَا رَزَقْنَاكُمْ وَاشْكُرُوا لِلّٰهِ اِنْ كُنْتُمْ اِيَّاهُ </a:t>
            </a:r>
            <a:r>
              <a:rPr lang="ar-AE" sz="5400" b="1" dirty="0" smtClean="0"/>
              <a:t>تَعْبُدُونَ</a:t>
            </a:r>
            <a:endParaRPr lang="ar-AE" sz="5400" b="1" dirty="0"/>
          </a:p>
          <a:p>
            <a:pPr marL="0" indent="0">
              <a:buNone/>
            </a:pPr>
            <a:r>
              <a:rPr lang="tr-TR" sz="5400" b="1" dirty="0" smtClean="0"/>
              <a:t>«Ey </a:t>
            </a:r>
            <a:r>
              <a:rPr lang="tr-TR" sz="5400" b="1" dirty="0"/>
              <a:t>iman edenler! Eğer siz ancak Allah'a kulluk ediyorsanız, </a:t>
            </a:r>
            <a:r>
              <a:rPr lang="tr-TR" sz="5400" b="1" u="sng" dirty="0">
                <a:solidFill>
                  <a:srgbClr val="0070C0"/>
                </a:solidFill>
              </a:rPr>
              <a:t>size verdiğimiz rızıkların iyi ve temizlerinden yiyin ve Allah'a şükredin</a:t>
            </a:r>
            <a:r>
              <a:rPr lang="tr-TR" sz="5400" b="1" u="sng" dirty="0" smtClean="0">
                <a:solidFill>
                  <a:srgbClr val="0070C0"/>
                </a:solidFill>
              </a:rPr>
              <a:t>.» </a:t>
            </a:r>
            <a:r>
              <a:rPr lang="tr-TR" dirty="0" smtClean="0"/>
              <a:t>(Bakara suresi 172)</a:t>
            </a:r>
            <a:endParaRPr lang="tr-TR" dirty="0"/>
          </a:p>
        </p:txBody>
      </p:sp>
    </p:spTree>
    <p:extLst>
      <p:ext uri="{BB962C8B-B14F-4D97-AF65-F5344CB8AC3E}">
        <p14:creationId xmlns:p14="http://schemas.microsoft.com/office/powerpoint/2010/main" val="946661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r>
              <a:rPr lang="tr-TR" sz="4000" b="1" dirty="0" smtClean="0">
                <a:solidFill>
                  <a:srgbClr val="00B050"/>
                </a:solidFill>
                <a:latin typeface="Arial Black" pitchFamily="34" charset="0"/>
              </a:rPr>
              <a:t>ALLAHIN KİTABINDA HELAL VE HARAM BELLİDİR VE BUNUN DIŞINA ÇIKILMAMALI</a:t>
            </a:r>
            <a:endParaRPr lang="tr-TR" sz="4000" b="1" dirty="0">
              <a:solidFill>
                <a:srgbClr val="00B050"/>
              </a:solidFill>
              <a:latin typeface="Arial Black" pitchFamily="34" charset="0"/>
            </a:endParaRPr>
          </a:p>
          <a:p>
            <a:r>
              <a:rPr lang="ar-AE" sz="4000" b="1" dirty="0">
                <a:latin typeface="Arial Black" pitchFamily="34" charset="0"/>
              </a:rPr>
              <a:t>اَلْحَلاَلُ مَا أحَلَّ اللّهُ في كِتَابِهِ، وَالْحَرَامُ مَا حَرَّمَ اللّهُ في كِتَابِهِ، ومَا سَكَتَ عَنْهُ فَهُوَ عَفْوٌ، فَلاَ تَتَكَلَّفُوا السُّؤَالَ عَنْهُ.</a:t>
            </a:r>
          </a:p>
          <a:p>
            <a:pPr marL="0" indent="0">
              <a:buNone/>
            </a:pPr>
            <a:r>
              <a:rPr lang="tr-TR" sz="4000" b="1" dirty="0" smtClean="0">
                <a:latin typeface="Arial Black" pitchFamily="34" charset="0"/>
              </a:rPr>
              <a:t>«Allah </a:t>
            </a:r>
            <a:r>
              <a:rPr lang="tr-TR" sz="4000" b="1" dirty="0" err="1">
                <a:latin typeface="Arial Black" pitchFamily="34" charset="0"/>
              </a:rPr>
              <a:t>Resulullah</a:t>
            </a:r>
            <a:r>
              <a:rPr lang="tr-TR" sz="4000" b="1" dirty="0">
                <a:latin typeface="Arial Black" pitchFamily="34" charset="0"/>
              </a:rPr>
              <a:t> (</a:t>
            </a:r>
            <a:r>
              <a:rPr lang="tr-TR" sz="4000" b="1" dirty="0" err="1">
                <a:latin typeface="Arial Black" pitchFamily="34" charset="0"/>
              </a:rPr>
              <a:t>a.s</a:t>
            </a:r>
            <a:r>
              <a:rPr lang="tr-TR" sz="4000" b="1" dirty="0">
                <a:latin typeface="Arial Black" pitchFamily="34" charset="0"/>
              </a:rPr>
              <a:t>) buyurdular ki: "Helal, Allah Teala’nın kitabında helal kıldığı şeydir. Haram da Allah </a:t>
            </a:r>
            <a:r>
              <a:rPr lang="tr-TR" sz="4000" b="1" dirty="0" err="1">
                <a:latin typeface="Arial Black" pitchFamily="34" charset="0"/>
              </a:rPr>
              <a:t>Tealanın</a:t>
            </a:r>
            <a:r>
              <a:rPr lang="tr-TR" sz="4000" b="1" dirty="0">
                <a:latin typeface="Arial Black" pitchFamily="34" charset="0"/>
              </a:rPr>
              <a:t> kitabında haram kıldığı şeydir. Hakkında sükût ettiği şey ise affedilmiştir. Onun hakkında sual külfetine </a:t>
            </a:r>
            <a:r>
              <a:rPr lang="tr-TR" sz="4000" b="1" dirty="0" smtClean="0">
                <a:latin typeface="Arial Black" pitchFamily="34" charset="0"/>
              </a:rPr>
              <a:t>girmeyiniz.» </a:t>
            </a:r>
            <a:r>
              <a:rPr lang="tr-TR" dirty="0" smtClean="0"/>
              <a:t>(</a:t>
            </a:r>
            <a:r>
              <a:rPr lang="tr-TR" dirty="0" err="1" smtClean="0"/>
              <a:t>Tirmizi</a:t>
            </a:r>
            <a:r>
              <a:rPr lang="tr-TR" dirty="0" smtClean="0"/>
              <a:t> libas 6)</a:t>
            </a:r>
            <a:endParaRPr lang="tr-TR" dirty="0"/>
          </a:p>
        </p:txBody>
      </p:sp>
    </p:spTree>
    <p:extLst>
      <p:ext uri="{BB962C8B-B14F-4D97-AF65-F5344CB8AC3E}">
        <p14:creationId xmlns:p14="http://schemas.microsoft.com/office/powerpoint/2010/main" val="1490794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ar-AE" sz="4000" b="1" dirty="0">
                <a:latin typeface="Arial Black" pitchFamily="34" charset="0"/>
              </a:rPr>
              <a:t>وَلَا تَقُولُوا لِمَا تَصِفُ اَلْسِنَتُكُمُ الْكَذِبَ هٰذَا حَلَالٌ وَهٰذَا حَرَامٌ لِتَفْتَرُوا عَلَى اللّٰهِ الْكَذِبَ اِنَّ الَّذٖينَ يَفْتَرُونَ عَلَى اللّٰهِ الْكَذِبَ لَا يُفْلِحُونَ</a:t>
            </a:r>
          </a:p>
          <a:p>
            <a:endParaRPr lang="ar-AE" sz="4000" b="1" dirty="0">
              <a:latin typeface="Arial Black" pitchFamily="34" charset="0"/>
            </a:endParaRPr>
          </a:p>
          <a:p>
            <a:pPr marL="0" indent="0">
              <a:buNone/>
            </a:pPr>
            <a:r>
              <a:rPr lang="tr-TR" sz="4000" b="1" dirty="0" smtClean="0">
                <a:latin typeface="Arial Black" pitchFamily="34" charset="0"/>
              </a:rPr>
              <a:t>«Dilleriniz </a:t>
            </a:r>
            <a:r>
              <a:rPr lang="tr-TR" sz="4000" b="1" dirty="0">
                <a:latin typeface="Arial Black" pitchFamily="34" charset="0"/>
              </a:rPr>
              <a:t>yalana alışageldiğinden dolayı, Allah'a karşı yalan uydurmak için, "Şu helâldir", "Şu haramdır" demeyin. Şüphesiz, Allah'a karşı yalan uyduranlar, kurtuluşa eremezler</a:t>
            </a:r>
            <a:r>
              <a:rPr lang="tr-TR" sz="4000" b="1" dirty="0" smtClean="0">
                <a:latin typeface="Arial Black" pitchFamily="34" charset="0"/>
              </a:rPr>
              <a:t>.» </a:t>
            </a:r>
            <a:r>
              <a:rPr lang="tr-TR" dirty="0" smtClean="0"/>
              <a:t>(</a:t>
            </a:r>
            <a:r>
              <a:rPr lang="tr-TR" dirty="0" err="1" smtClean="0"/>
              <a:t>Nahl</a:t>
            </a:r>
            <a:r>
              <a:rPr lang="tr-TR" dirty="0" smtClean="0"/>
              <a:t> suresi 116)</a:t>
            </a:r>
            <a:endParaRPr lang="tr-TR" dirty="0"/>
          </a:p>
        </p:txBody>
      </p:sp>
    </p:spTree>
    <p:extLst>
      <p:ext uri="{BB962C8B-B14F-4D97-AF65-F5344CB8AC3E}">
        <p14:creationId xmlns:p14="http://schemas.microsoft.com/office/powerpoint/2010/main" val="3670847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r>
              <a:rPr lang="tr-TR" sz="5700" b="1" dirty="0" smtClean="0">
                <a:solidFill>
                  <a:srgbClr val="00B050"/>
                </a:solidFill>
                <a:latin typeface="Arial Black" pitchFamily="34" charset="0"/>
              </a:rPr>
              <a:t>HELAL VE HARAM BELLİDİR</a:t>
            </a:r>
            <a:endParaRPr lang="ar-AE" sz="5700" b="1" dirty="0">
              <a:solidFill>
                <a:srgbClr val="00B050"/>
              </a:solidFill>
              <a:latin typeface="Arial Black" pitchFamily="34" charset="0"/>
            </a:endParaRPr>
          </a:p>
          <a:p>
            <a:endParaRPr lang="ar-AE" b="1" dirty="0">
              <a:latin typeface="Arial Black" pitchFamily="34" charset="0"/>
            </a:endParaRPr>
          </a:p>
          <a:p>
            <a:r>
              <a:rPr lang="ar-AE" b="1" dirty="0">
                <a:latin typeface="Arial Black" pitchFamily="34" charset="0"/>
              </a:rPr>
              <a:t>إِنَّ الحَلاَلَ بَيِّنٌ ، وإِنَّ الحَرامَ بَيِّنٌ ، وَبَيْنَهما مُشْتَبِهاتٌ لاَ يَعْلَمُهُنَّ كَثِيرٌ مِنَ النَّاسِ ، فَمَن اتَّقى الشُّبُهاتِ ، اسْتَبْرَأَ لِدِينِهِ وعِرْضِهِ ، وَمَنْ وَقَعَ في الشبُهاتِ ، وقَعَ في الحَرامِ ، كالرَّاعي يرْعى حَوْلَ الحِمى يُوشِكُ أَنْ يَرْتَع فِيهِ ، أَلاَ وإِنَّ لِكُلِّ مَلِكٍ حِمًى ، أَلاَ وَإِنَّ حِمَى اللَّهِ مَحَارِمهُ ، أَلاَ وإِنَّ في الجسَدِ مُضغَةً إذا صلَحَت صَلَحَ الجسَدُ كُلُّهُ ، وَإِذا فَسَدَتْ فَسدَ الجَسَدُ كُلُّهُ : أَلاَ وَهِي </a:t>
            </a:r>
            <a:r>
              <a:rPr lang="ar-AE" b="1" dirty="0" smtClean="0">
                <a:latin typeface="Arial Black" pitchFamily="34" charset="0"/>
              </a:rPr>
              <a:t>القَلْبُ </a:t>
            </a:r>
            <a:endParaRPr lang="tr-TR" b="1" dirty="0">
              <a:latin typeface="Arial Black" pitchFamily="34" charset="0"/>
            </a:endParaRPr>
          </a:p>
          <a:p>
            <a:r>
              <a:rPr lang="ar-AE" b="1" dirty="0" smtClean="0">
                <a:latin typeface="Arial Black" pitchFamily="34" charset="0"/>
              </a:rPr>
              <a:t>“</a:t>
            </a:r>
            <a:r>
              <a:rPr lang="tr-TR" b="1" dirty="0">
                <a:latin typeface="Arial Black" pitchFamily="34" charset="0"/>
              </a:rPr>
              <a:t>Helâl olan şeyler belli, haram olan şeyler bellidir. Bu ikisinin arasında, halkın birçoğunun helâl mi, haram mı olduğunu bilmediği şüpheli konular vardır. Şüpheli konulardan </a:t>
            </a:r>
            <a:r>
              <a:rPr lang="tr-TR" b="1" dirty="0" err="1">
                <a:latin typeface="Arial Black" pitchFamily="34" charset="0"/>
              </a:rPr>
              <a:t>sakınanlar,dinini</a:t>
            </a:r>
            <a:r>
              <a:rPr lang="tr-TR" b="1" dirty="0">
                <a:latin typeface="Arial Black" pitchFamily="34" charset="0"/>
              </a:rPr>
              <a:t> ve ırzını korumuş </a:t>
            </a:r>
            <a:r>
              <a:rPr lang="tr-TR" b="1" dirty="0" err="1">
                <a:latin typeface="Arial Black" pitchFamily="34" charset="0"/>
              </a:rPr>
              <a:t>olur.Şüpheli</a:t>
            </a:r>
            <a:r>
              <a:rPr lang="tr-TR" b="1" dirty="0">
                <a:latin typeface="Arial Black" pitchFamily="34" charset="0"/>
              </a:rPr>
              <a:t> konulardan sakınmayanlar ise gitgide harama dalar. Tıpkı sürüsünü başkasına ait bir </a:t>
            </a:r>
            <a:r>
              <a:rPr lang="tr-TR" b="1" dirty="0" err="1">
                <a:latin typeface="Arial Black" pitchFamily="34" charset="0"/>
              </a:rPr>
              <a:t>arâzinin</a:t>
            </a:r>
            <a:r>
              <a:rPr lang="tr-TR" b="1" dirty="0">
                <a:latin typeface="Arial Black" pitchFamily="34" charset="0"/>
              </a:rPr>
              <a:t> etrafında otlatan çoban gibi ki, onun bu </a:t>
            </a:r>
            <a:r>
              <a:rPr lang="tr-TR" b="1" dirty="0" err="1">
                <a:latin typeface="Arial Black" pitchFamily="34" charset="0"/>
              </a:rPr>
              <a:t>arâziye</a:t>
            </a:r>
            <a:r>
              <a:rPr lang="tr-TR" b="1" dirty="0">
                <a:latin typeface="Arial Black" pitchFamily="34" charset="0"/>
              </a:rPr>
              <a:t> girme tehlikesi vardır. Dikkat edin! Her padişahın girilmesi yasak bir </a:t>
            </a:r>
            <a:r>
              <a:rPr lang="tr-TR" b="1" dirty="0" err="1">
                <a:latin typeface="Arial Black" pitchFamily="34" charset="0"/>
              </a:rPr>
              <a:t>arâzisi</a:t>
            </a:r>
            <a:r>
              <a:rPr lang="tr-TR" b="1" dirty="0">
                <a:latin typeface="Arial Black" pitchFamily="34" charset="0"/>
              </a:rPr>
              <a:t> vardır. Unutmayın ki, Allah’ın yasak </a:t>
            </a:r>
            <a:r>
              <a:rPr lang="tr-TR" b="1" dirty="0" err="1">
                <a:latin typeface="Arial Black" pitchFamily="34" charset="0"/>
              </a:rPr>
              <a:t>arâzisi</a:t>
            </a:r>
            <a:r>
              <a:rPr lang="tr-TR" b="1" dirty="0">
                <a:latin typeface="Arial Black" pitchFamily="34" charset="0"/>
              </a:rPr>
              <a:t> de haram kıldığı şeylerdir. Şunu iyi bilin ki, insan vücudunda küçücük bir et parçası vardır. Eğer bu et parçası iyi olursa, bütün vücut iyi olur. Eğer o bozulursa, bütün vücut bozulur.  İşte bu et parçası </a:t>
            </a:r>
            <a:r>
              <a:rPr lang="tr-TR" b="1" dirty="0" err="1">
                <a:latin typeface="Arial Black" pitchFamily="34" charset="0"/>
              </a:rPr>
              <a:t>kalb'dir</a:t>
            </a:r>
            <a:r>
              <a:rPr lang="tr-TR" b="1" dirty="0">
                <a:latin typeface="Arial Black" pitchFamily="34" charset="0"/>
              </a:rPr>
              <a:t>.”</a:t>
            </a:r>
          </a:p>
          <a:p>
            <a:endParaRPr lang="tr-TR" dirty="0"/>
          </a:p>
        </p:txBody>
      </p:sp>
    </p:spTree>
    <p:extLst>
      <p:ext uri="{BB962C8B-B14F-4D97-AF65-F5344CB8AC3E}">
        <p14:creationId xmlns:p14="http://schemas.microsoft.com/office/powerpoint/2010/main" val="1683725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55000" lnSpcReduction="20000"/>
          </a:bodyPr>
          <a:lstStyle/>
          <a:p>
            <a:r>
              <a:rPr lang="tr-TR" sz="4500" b="1" dirty="0" smtClean="0">
                <a:solidFill>
                  <a:srgbClr val="00B050"/>
                </a:solidFill>
                <a:latin typeface="Arial Black" pitchFamily="34" charset="0"/>
              </a:rPr>
              <a:t>İNSANOĞLU TEMİZ VE HELAL RIZIK KAZANMALI VE KENDİSİDE HELAL VE TEMİZ OLANDAN FAYDALANMALIDIR:</a:t>
            </a:r>
            <a:endParaRPr lang="tr-TR" sz="4500" b="1" dirty="0">
              <a:solidFill>
                <a:srgbClr val="00B050"/>
              </a:solidFill>
              <a:latin typeface="Arial Black" pitchFamily="34" charset="0"/>
            </a:endParaRPr>
          </a:p>
          <a:p>
            <a:endParaRPr lang="tr-TR" b="1" dirty="0">
              <a:latin typeface="Arial Black" pitchFamily="34" charset="0"/>
            </a:endParaRPr>
          </a:p>
          <a:p>
            <a:r>
              <a:rPr lang="tr-TR" b="1" dirty="0">
                <a:latin typeface="Arial Black" pitchFamily="34" charset="0"/>
              </a:rPr>
              <a:t>« </a:t>
            </a:r>
            <a:r>
              <a:rPr lang="ar-AE" b="1" dirty="0">
                <a:latin typeface="Arial Black" pitchFamily="34" charset="0"/>
              </a:rPr>
              <a:t>أيُّهَا النَّاسُ إنَّ اللَّه طيِّبٌ لا يقْبلُ إلاَّ طيِّباً ، وَإنَّ اللَّه أمَر المُؤمِنِينَ بِمَا أمَر بِهِ المُرْسلِينَ ، فَقَال تَعَالى : {يَا أيُّها الرُّسْلُ كُلُوا مِنَ الطَّيِّباتِ واعملوا صَالحاً } وَقَال تَعالَى : { يَا أَيُّهَا الَّذِينَ آمنُوا  كُلُوا مِنَ طَيِّبَات مَا رزَقْنَاكُمْ } ثُمَّ ذَكَرَ الرَّجُلَ يُطِيلُ السَّفَر أشْعَثَ أغْبر يمُدُّ يدَيْهِ إلَى السَّمَاءِ : يَاربِّ يَارَبِّ ، وَمَطْعَمُهُ حَرامٌ ، ومَشْرَبُه حرَامٌ ، ومَلْبسُهُ حرامٌ ، وغُذِيَ بِالْحَرامِ، فَأَنَّى يُسْتَجابُ لِذَلِكَ ، ؟</a:t>
            </a:r>
          </a:p>
          <a:p>
            <a:endParaRPr lang="ar-AE" b="1" dirty="0">
              <a:latin typeface="Arial Black" pitchFamily="34" charset="0"/>
            </a:endParaRPr>
          </a:p>
          <a:p>
            <a:r>
              <a:rPr lang="tr-TR" b="1" dirty="0" err="1">
                <a:latin typeface="Arial Black" pitchFamily="34" charset="0"/>
              </a:rPr>
              <a:t>Ebû</a:t>
            </a:r>
            <a:r>
              <a:rPr lang="tr-TR" b="1" dirty="0">
                <a:latin typeface="Arial Black" pitchFamily="34" charset="0"/>
              </a:rPr>
              <a:t> </a:t>
            </a:r>
            <a:r>
              <a:rPr lang="tr-TR" b="1" dirty="0" err="1">
                <a:latin typeface="Arial Black" pitchFamily="34" charset="0"/>
              </a:rPr>
              <a:t>Hüreyre</a:t>
            </a:r>
            <a:r>
              <a:rPr lang="tr-TR" b="1" dirty="0">
                <a:latin typeface="Arial Black" pitchFamily="34" charset="0"/>
              </a:rPr>
              <a:t> </a:t>
            </a:r>
            <a:r>
              <a:rPr lang="tr-TR" b="1" dirty="0" err="1">
                <a:latin typeface="Arial Black" pitchFamily="34" charset="0"/>
              </a:rPr>
              <a:t>radıyallahu</a:t>
            </a:r>
            <a:r>
              <a:rPr lang="tr-TR" b="1" dirty="0">
                <a:latin typeface="Arial Black" pitchFamily="34" charset="0"/>
              </a:rPr>
              <a:t> </a:t>
            </a:r>
            <a:r>
              <a:rPr lang="tr-TR" b="1" dirty="0" err="1">
                <a:latin typeface="Arial Black" pitchFamily="34" charset="0"/>
              </a:rPr>
              <a:t>anh’den</a:t>
            </a:r>
            <a:r>
              <a:rPr lang="tr-TR" b="1" dirty="0">
                <a:latin typeface="Arial Black" pitchFamily="34" charset="0"/>
              </a:rPr>
              <a:t> rivayet edildiğine göre </a:t>
            </a:r>
            <a:r>
              <a:rPr lang="tr-TR" b="1" dirty="0" err="1">
                <a:latin typeface="Arial Black" pitchFamily="34" charset="0"/>
              </a:rPr>
              <a:t>Resûlullah</a:t>
            </a:r>
            <a:r>
              <a:rPr lang="tr-TR" b="1" dirty="0">
                <a:latin typeface="Arial Black" pitchFamily="34" charset="0"/>
              </a:rPr>
              <a:t> (sav) şöyle buyurdu: “Allah Teâlâ temizdir; sadece temiz olanları kabul eder. Allah Teâlâ peygamberlerine neyi emrettiyse </a:t>
            </a:r>
            <a:r>
              <a:rPr lang="tr-TR" b="1" dirty="0" err="1">
                <a:latin typeface="Arial Black" pitchFamily="34" charset="0"/>
              </a:rPr>
              <a:t>mü’minlere</a:t>
            </a:r>
            <a:r>
              <a:rPr lang="tr-TR" b="1" dirty="0">
                <a:latin typeface="Arial Black" pitchFamily="34" charset="0"/>
              </a:rPr>
              <a:t> de onu emretmiştir. </a:t>
            </a:r>
            <a:r>
              <a:rPr lang="tr-TR" b="1" dirty="0" err="1">
                <a:latin typeface="Arial Black" pitchFamily="34" charset="0"/>
              </a:rPr>
              <a:t>Cenâb</a:t>
            </a:r>
            <a:r>
              <a:rPr lang="tr-TR" b="1" dirty="0">
                <a:latin typeface="Arial Black" pitchFamily="34" charset="0"/>
              </a:rPr>
              <a:t>–ı Hak Peygamberlere: ‘Ey peygamberler! Temiz ve helâl olan şeylerden yiyin, iyi ve faydalı işler yapın!’ buyurmuştur. </a:t>
            </a:r>
            <a:r>
              <a:rPr lang="tr-TR" b="1" dirty="0" err="1">
                <a:latin typeface="Arial Black" pitchFamily="34" charset="0"/>
              </a:rPr>
              <a:t>Mü’minlere</a:t>
            </a:r>
            <a:r>
              <a:rPr lang="tr-TR" b="1" dirty="0">
                <a:latin typeface="Arial Black" pitchFamily="34" charset="0"/>
              </a:rPr>
              <a:t> de:</a:t>
            </a:r>
          </a:p>
          <a:p>
            <a:endParaRPr lang="tr-TR" b="1" dirty="0">
              <a:latin typeface="Arial Black" pitchFamily="34" charset="0"/>
            </a:endParaRPr>
          </a:p>
          <a:p>
            <a:r>
              <a:rPr lang="tr-TR" b="1" dirty="0">
                <a:latin typeface="Arial Black" pitchFamily="34" charset="0"/>
              </a:rPr>
              <a:t>‘Ey iman edenler! Size verdiğimiz rızıkların temiz olanlarından yiyin’ buyurmuştur.”  </a:t>
            </a:r>
            <a:r>
              <a:rPr lang="tr-TR" b="1" dirty="0" err="1">
                <a:latin typeface="Arial Black" pitchFamily="34" charset="0"/>
              </a:rPr>
              <a:t>Resûl</a:t>
            </a:r>
            <a:r>
              <a:rPr lang="tr-TR" b="1" dirty="0">
                <a:latin typeface="Arial Black" pitchFamily="34" charset="0"/>
              </a:rPr>
              <a:t>–i Ekrem daha sonra şunları söyledi:</a:t>
            </a:r>
          </a:p>
          <a:p>
            <a:endParaRPr lang="tr-TR" b="1" dirty="0">
              <a:latin typeface="Arial Black" pitchFamily="34" charset="0"/>
            </a:endParaRPr>
          </a:p>
          <a:p>
            <a:r>
              <a:rPr lang="tr-TR" b="1" dirty="0">
                <a:latin typeface="Arial Black" pitchFamily="34" charset="0"/>
              </a:rPr>
              <a:t>“Bir kimse Allah yolunda uzun seferler yapar. Saçı başı dağınık, toza toprağa bulanmış vaziyette ellerini gökyüzüne açarak: </a:t>
            </a:r>
            <a:r>
              <a:rPr lang="tr-TR" b="1" dirty="0" err="1">
                <a:latin typeface="Arial Black" pitchFamily="34" charset="0"/>
              </a:rPr>
              <a:t>Yâ</a:t>
            </a:r>
            <a:r>
              <a:rPr lang="tr-TR" b="1" dirty="0">
                <a:latin typeface="Arial Black" pitchFamily="34" charset="0"/>
              </a:rPr>
              <a:t> Rabbi! </a:t>
            </a:r>
            <a:r>
              <a:rPr lang="tr-TR" b="1" dirty="0" err="1">
                <a:latin typeface="Arial Black" pitchFamily="34" charset="0"/>
              </a:rPr>
              <a:t>Yâ</a:t>
            </a:r>
            <a:r>
              <a:rPr lang="tr-TR" b="1" dirty="0">
                <a:latin typeface="Arial Black" pitchFamily="34" charset="0"/>
              </a:rPr>
              <a:t> Rabbi! diye dua eder. Halbuki onun yediği haram, içtiği haram, gıdası haramdır. Böyle birinin duası nasıl kabul edilir!” </a:t>
            </a:r>
            <a:r>
              <a:rPr lang="tr-TR" dirty="0"/>
              <a:t>(Müslim, Zekat 65)</a:t>
            </a:r>
          </a:p>
          <a:p>
            <a:endParaRPr lang="tr-TR" dirty="0"/>
          </a:p>
          <a:p>
            <a:endParaRPr lang="tr-TR" dirty="0"/>
          </a:p>
        </p:txBody>
      </p:sp>
    </p:spTree>
    <p:extLst>
      <p:ext uri="{BB962C8B-B14F-4D97-AF65-F5344CB8AC3E}">
        <p14:creationId xmlns:p14="http://schemas.microsoft.com/office/powerpoint/2010/main" val="200340620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TotalTime>
  <Words>2429</Words>
  <Application>Microsoft Office PowerPoint</Application>
  <PresentationFormat>Ekran Gösterisi (4:3)</PresentationFormat>
  <Paragraphs>161</Paragraphs>
  <Slides>32</Slides>
  <Notes>0</Notes>
  <HiddenSlides>0</HiddenSlides>
  <MMClips>0</MMClips>
  <ScaleCrop>false</ScaleCrop>
  <HeadingPairs>
    <vt:vector size="4" baseType="variant">
      <vt:variant>
        <vt:lpstr>Tema</vt:lpstr>
      </vt:variant>
      <vt:variant>
        <vt:i4>1</vt:i4>
      </vt:variant>
      <vt:variant>
        <vt:lpstr>Slayt Başlıkları</vt:lpstr>
      </vt:variant>
      <vt:variant>
        <vt:i4>32</vt:i4>
      </vt:variant>
    </vt:vector>
  </HeadingPairs>
  <TitlesOfParts>
    <vt:vector size="33"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MÜSLÜMAN DİLENMEMELİDİR GAYRETKAR OLMALIDIR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Ekrem</dc:creator>
  <cp:lastModifiedBy>Ekrem</cp:lastModifiedBy>
  <cp:revision>24</cp:revision>
  <dcterms:created xsi:type="dcterms:W3CDTF">2014-06-19T17:19:29Z</dcterms:created>
  <dcterms:modified xsi:type="dcterms:W3CDTF">2014-06-25T21:19:31Z</dcterms:modified>
</cp:coreProperties>
</file>