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9" r:id="rId7"/>
    <p:sldId id="270" r:id="rId8"/>
    <p:sldId id="259" r:id="rId9"/>
    <p:sldId id="260" r:id="rId10"/>
    <p:sldId id="265" r:id="rId11"/>
    <p:sldId id="261" r:id="rId12"/>
    <p:sldId id="264" r:id="rId13"/>
    <p:sldId id="263" r:id="rId14"/>
    <p:sldId id="262" r:id="rId15"/>
    <p:sldId id="271" r:id="rId16"/>
    <p:sldId id="272" r:id="rId17"/>
    <p:sldId id="273" r:id="rId18"/>
    <p:sldId id="274" r:id="rId19"/>
    <p:sldId id="276"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04DACB5-0849-4BD2-BD6A-654E058AD58D}"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62713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4DACB5-0849-4BD2-BD6A-654E058AD58D}"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117944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4DACB5-0849-4BD2-BD6A-654E058AD58D}"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163497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04DACB5-0849-4BD2-BD6A-654E058AD58D}"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157686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04DACB5-0849-4BD2-BD6A-654E058AD58D}"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417313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04DACB5-0849-4BD2-BD6A-654E058AD58D}" type="datetimeFigureOut">
              <a:rPr lang="tr-TR" smtClean="0"/>
              <a:t>27.06.2014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194366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04DACB5-0849-4BD2-BD6A-654E058AD58D}" type="datetimeFigureOut">
              <a:rPr lang="tr-TR" smtClean="0"/>
              <a:t>27.06.2014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260248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04DACB5-0849-4BD2-BD6A-654E058AD58D}" type="datetimeFigureOut">
              <a:rPr lang="tr-TR" smtClean="0"/>
              <a:t>27.06.2014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31986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04DACB5-0849-4BD2-BD6A-654E058AD58D}" type="datetimeFigureOut">
              <a:rPr lang="tr-TR" smtClean="0"/>
              <a:t>27.06.2014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1697842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4DACB5-0849-4BD2-BD6A-654E058AD58D}" type="datetimeFigureOut">
              <a:rPr lang="tr-TR" smtClean="0"/>
              <a:t>27.06.2014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265916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4DACB5-0849-4BD2-BD6A-654E058AD58D}" type="datetimeFigureOut">
              <a:rPr lang="tr-TR" smtClean="0"/>
              <a:t>27.06.2014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369E52-9CE7-4BE5-AD11-09C7E9131827}" type="slidenum">
              <a:rPr lang="tr-TR" smtClean="0"/>
              <a:t>‹#›</a:t>
            </a:fld>
            <a:endParaRPr lang="tr-TR"/>
          </a:p>
        </p:txBody>
      </p:sp>
    </p:spTree>
    <p:extLst>
      <p:ext uri="{BB962C8B-B14F-4D97-AF65-F5344CB8AC3E}">
        <p14:creationId xmlns:p14="http://schemas.microsoft.com/office/powerpoint/2010/main" val="563160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DACB5-0849-4BD2-BD6A-654E058AD58D}" type="datetimeFigureOut">
              <a:rPr lang="tr-TR" smtClean="0"/>
              <a:t>27.06.2014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69E52-9CE7-4BE5-AD11-09C7E9131827}" type="slidenum">
              <a:rPr lang="tr-TR" smtClean="0"/>
              <a:t>‹#›</a:t>
            </a:fld>
            <a:endParaRPr lang="tr-TR"/>
          </a:p>
        </p:txBody>
      </p:sp>
    </p:spTree>
    <p:extLst>
      <p:ext uri="{BB962C8B-B14F-4D97-AF65-F5344CB8AC3E}">
        <p14:creationId xmlns:p14="http://schemas.microsoft.com/office/powerpoint/2010/main" val="2975789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lnSpcReduction="10000"/>
          </a:bodyPr>
          <a:lstStyle/>
          <a:p>
            <a:r>
              <a:rPr lang="tr-TR" sz="6600" dirty="0" smtClean="0">
                <a:solidFill>
                  <a:srgbClr val="00B050"/>
                </a:solidFill>
                <a:latin typeface="Arial Black" pitchFamily="34" charset="0"/>
              </a:rPr>
              <a:t>ALLAH’IN (C.C.) SEVGİSİNİ </a:t>
            </a:r>
            <a:r>
              <a:rPr lang="tr-TR" sz="6600" dirty="0" smtClean="0">
                <a:solidFill>
                  <a:schemeClr val="accent6">
                    <a:lumMod val="50000"/>
                  </a:schemeClr>
                </a:solidFill>
                <a:latin typeface="Arial Black" pitchFamily="34" charset="0"/>
              </a:rPr>
              <a:t>KAZANMA YOLLARI</a:t>
            </a:r>
          </a:p>
          <a:p>
            <a:pPr algn="r"/>
            <a:r>
              <a:rPr lang="tr-TR" sz="4000" dirty="0" smtClean="0">
                <a:solidFill>
                  <a:srgbClr val="FF0000"/>
                </a:solidFill>
                <a:latin typeface="Arial Black" pitchFamily="34" charset="0"/>
              </a:rPr>
              <a:t>eminyavuzyigit@hotmail.com</a:t>
            </a:r>
          </a:p>
          <a:p>
            <a:pPr algn="r"/>
            <a:r>
              <a:rPr lang="tr-TR" dirty="0" smtClean="0">
                <a:solidFill>
                  <a:srgbClr val="FF0000"/>
                </a:solidFill>
                <a:latin typeface="Arial Black" pitchFamily="34" charset="0"/>
              </a:rPr>
              <a:t>UZMAN İMAM HATİP</a:t>
            </a:r>
          </a:p>
          <a:p>
            <a:pPr algn="r"/>
            <a:r>
              <a:rPr lang="tr-TR" dirty="0" smtClean="0">
                <a:solidFill>
                  <a:schemeClr val="tx1">
                    <a:lumMod val="65000"/>
                    <a:lumOff val="35000"/>
                  </a:schemeClr>
                </a:solidFill>
                <a:latin typeface="Arial Black" pitchFamily="34" charset="0"/>
              </a:rPr>
              <a:t>BAŞAKŞEHİR MÜFTÜĞÜ</a:t>
            </a:r>
          </a:p>
          <a:p>
            <a:pPr algn="r"/>
            <a:r>
              <a:rPr lang="tr-TR" dirty="0" smtClean="0">
                <a:solidFill>
                  <a:schemeClr val="tx1">
                    <a:lumMod val="65000"/>
                    <a:lumOff val="35000"/>
                  </a:schemeClr>
                </a:solidFill>
                <a:latin typeface="Arial Black" pitchFamily="34" charset="0"/>
              </a:rPr>
              <a:t>DOLAPDERE SAN. SİT. CAMİİ</a:t>
            </a:r>
          </a:p>
          <a:p>
            <a:pPr algn="r"/>
            <a:r>
              <a:rPr lang="tr-TR" dirty="0" smtClean="0">
                <a:solidFill>
                  <a:schemeClr val="tx1">
                    <a:lumMod val="65000"/>
                    <a:lumOff val="35000"/>
                  </a:schemeClr>
                </a:solidFill>
                <a:latin typeface="Arial Black" pitchFamily="34" charset="0"/>
              </a:rPr>
              <a:t>BAŞAKŞEHİR-İSTANBUL</a:t>
            </a:r>
          </a:p>
          <a:p>
            <a:pPr algn="r"/>
            <a:endParaRPr lang="tr-TR" dirty="0" smtClean="0">
              <a:solidFill>
                <a:schemeClr val="tx1">
                  <a:lumMod val="65000"/>
                  <a:lumOff val="35000"/>
                </a:schemeClr>
              </a:solidFill>
            </a:endParaRPr>
          </a:p>
          <a:p>
            <a:endParaRPr lang="tr-TR" dirty="0">
              <a:solidFill>
                <a:schemeClr val="tx1">
                  <a:lumMod val="65000"/>
                  <a:lumOff val="35000"/>
                </a:schemeClr>
              </a:solidFill>
            </a:endParaRPr>
          </a:p>
        </p:txBody>
      </p:sp>
    </p:spTree>
    <p:extLst>
      <p:ext uri="{BB962C8B-B14F-4D97-AF65-F5344CB8AC3E}">
        <p14:creationId xmlns:p14="http://schemas.microsoft.com/office/powerpoint/2010/main" val="315943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800" i="1" u="sng" dirty="0" smtClean="0">
                <a:solidFill>
                  <a:srgbClr val="00B050"/>
                </a:solidFill>
                <a:latin typeface="Arial Black" pitchFamily="34" charset="0"/>
              </a:rPr>
              <a:t>3</a:t>
            </a:r>
            <a:r>
              <a:rPr lang="tr-TR" sz="4800" i="1" u="sng" dirty="0" smtClean="0">
                <a:solidFill>
                  <a:srgbClr val="00B050"/>
                </a:solidFill>
                <a:latin typeface="Arial Black" pitchFamily="34" charset="0"/>
              </a:rPr>
              <a:t>) ALLAH İHSAN (MUHSİN) SAHİPLERİNİ SEVER</a:t>
            </a:r>
          </a:p>
          <a:p>
            <a:pPr marL="457200" lvl="1" indent="0">
              <a:buNone/>
            </a:pPr>
            <a:r>
              <a:rPr lang="tr-TR" sz="4400" dirty="0" smtClean="0">
                <a:latin typeface="Arial Black" pitchFamily="34" charset="0"/>
              </a:rPr>
              <a:t>AYET: «İNNELLAHE YÜHİBBUL MUHSİNİN»</a:t>
            </a:r>
            <a:endParaRPr lang="tr-TR" sz="4400" dirty="0">
              <a:latin typeface="Arial Black" pitchFamily="34" charset="0"/>
            </a:endParaRPr>
          </a:p>
          <a:p>
            <a:r>
              <a:rPr lang="tr-TR" sz="4800" dirty="0" smtClean="0">
                <a:latin typeface="Arial Black" pitchFamily="34" charset="0"/>
              </a:rPr>
              <a:t>«Allah ihsan sahibi </a:t>
            </a:r>
            <a:r>
              <a:rPr lang="tr-TR" sz="4800" dirty="0" err="1" smtClean="0">
                <a:latin typeface="Arial Black" pitchFamily="34" charset="0"/>
              </a:rPr>
              <a:t>muhsinleri</a:t>
            </a:r>
            <a:r>
              <a:rPr lang="tr-TR" sz="4800" dirty="0" smtClean="0">
                <a:latin typeface="Arial Black" pitchFamily="34" charset="0"/>
              </a:rPr>
              <a:t> sever» </a:t>
            </a:r>
          </a:p>
          <a:p>
            <a:r>
              <a:rPr lang="tr-TR" sz="4800" dirty="0" smtClean="0">
                <a:latin typeface="Arial Black" pitchFamily="34" charset="0"/>
              </a:rPr>
              <a:t>Muhsin: İyilik yapmak ve ikramda bulunmak </a:t>
            </a:r>
            <a:r>
              <a:rPr lang="tr-TR" dirty="0" smtClean="0"/>
              <a:t>vs.</a:t>
            </a:r>
          </a:p>
        </p:txBody>
      </p:sp>
    </p:spTree>
    <p:extLst>
      <p:ext uri="{BB962C8B-B14F-4D97-AF65-F5344CB8AC3E}">
        <p14:creationId xmlns:p14="http://schemas.microsoft.com/office/powerpoint/2010/main" val="2999235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6000" b="1" i="1" u="sng" dirty="0" smtClean="0">
                <a:solidFill>
                  <a:srgbClr val="00B050"/>
                </a:solidFill>
                <a:latin typeface="Arial Black" pitchFamily="34" charset="0"/>
              </a:rPr>
              <a:t>4) ALLAH ADİL MÜMİNLERİ SEVER</a:t>
            </a:r>
          </a:p>
          <a:p>
            <a:r>
              <a:rPr lang="ar-AE" sz="6000" b="1" dirty="0">
                <a:latin typeface="Arial Black" pitchFamily="34" charset="0"/>
              </a:rPr>
              <a:t>اِنَّ اللّٰهَ يُحِبُّ </a:t>
            </a:r>
            <a:r>
              <a:rPr lang="ar-AE" sz="6000" b="1" dirty="0" smtClean="0">
                <a:latin typeface="Arial Black" pitchFamily="34" charset="0"/>
              </a:rPr>
              <a:t>الْمُقْسِطٖينَ</a:t>
            </a:r>
            <a:endParaRPr lang="tr-TR" sz="6000" b="1" dirty="0" smtClean="0">
              <a:latin typeface="Arial Black" pitchFamily="34" charset="0"/>
            </a:endParaRPr>
          </a:p>
          <a:p>
            <a:r>
              <a:rPr lang="tr-TR" sz="6000" b="1" dirty="0" smtClean="0">
                <a:latin typeface="Arial Black" pitchFamily="34" charset="0"/>
              </a:rPr>
              <a:t>«Çünkü </a:t>
            </a:r>
            <a:r>
              <a:rPr lang="tr-TR" sz="6000" b="1" dirty="0">
                <a:latin typeface="Arial Black" pitchFamily="34" charset="0"/>
              </a:rPr>
              <a:t>Allah, âdil davrananları sever</a:t>
            </a:r>
            <a:r>
              <a:rPr lang="tr-TR" sz="6000" b="1" dirty="0" smtClean="0">
                <a:latin typeface="Arial Black" pitchFamily="34" charset="0"/>
              </a:rPr>
              <a:t>.» </a:t>
            </a:r>
            <a:r>
              <a:rPr lang="tr-TR" dirty="0" smtClean="0"/>
              <a:t>(Maide suresi 42)</a:t>
            </a:r>
            <a:endParaRPr lang="tr-TR" dirty="0"/>
          </a:p>
          <a:p>
            <a:endParaRPr lang="tr-TR" dirty="0"/>
          </a:p>
          <a:p>
            <a:endParaRPr lang="tr-TR" dirty="0"/>
          </a:p>
        </p:txBody>
      </p:sp>
    </p:spTree>
    <p:extLst>
      <p:ext uri="{BB962C8B-B14F-4D97-AF65-F5344CB8AC3E}">
        <p14:creationId xmlns:p14="http://schemas.microsoft.com/office/powerpoint/2010/main" val="288378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lstStyle/>
          <a:p>
            <a:r>
              <a:rPr lang="tr-TR" sz="3600" i="1" u="sng" dirty="0" smtClean="0">
                <a:solidFill>
                  <a:srgbClr val="00B050"/>
                </a:solidFill>
                <a:latin typeface="Arial Black" pitchFamily="34" charset="0"/>
              </a:rPr>
              <a:t>5) SABREDEN MÜMİNLERİ ALLAH SEVER</a:t>
            </a:r>
          </a:p>
          <a:p>
            <a:r>
              <a:rPr lang="tr-TR" sz="3600" dirty="0" smtClean="0">
                <a:latin typeface="Arial Black" pitchFamily="34" charset="0"/>
              </a:rPr>
              <a:t>AYETTE: «İNNALLAHE YÜHİBBUSSABİRİN»</a:t>
            </a:r>
          </a:p>
          <a:p>
            <a:pPr marL="0" indent="0">
              <a:buNone/>
            </a:pPr>
            <a:r>
              <a:rPr lang="tr-TR" sz="3600" dirty="0" smtClean="0">
                <a:latin typeface="Arial Black" pitchFamily="34" charset="0"/>
              </a:rPr>
              <a:t>«</a:t>
            </a:r>
            <a:r>
              <a:rPr lang="tr-TR" sz="3600" dirty="0" err="1" smtClean="0">
                <a:latin typeface="Arial Black" pitchFamily="34" charset="0"/>
              </a:rPr>
              <a:t>Muhakka</a:t>
            </a:r>
            <a:r>
              <a:rPr lang="tr-TR" sz="3600" dirty="0" smtClean="0">
                <a:latin typeface="Arial Black" pitchFamily="34" charset="0"/>
              </a:rPr>
              <a:t> ki Allah sabredenleri sever.»</a:t>
            </a:r>
          </a:p>
          <a:p>
            <a:pPr marL="0" indent="0">
              <a:buNone/>
            </a:pPr>
            <a:r>
              <a:rPr lang="tr-TR" sz="3600" dirty="0" smtClean="0">
                <a:latin typeface="Arial Black" pitchFamily="34" charset="0"/>
              </a:rPr>
              <a:t>Hz Muhammed SAV Efendimiz şöyle buyuruyor:</a:t>
            </a:r>
          </a:p>
          <a:p>
            <a:pPr marL="0" indent="0">
              <a:buNone/>
            </a:pPr>
            <a:r>
              <a:rPr lang="tr-TR" sz="3600" dirty="0" smtClean="0">
                <a:latin typeface="Arial Black" pitchFamily="34" charset="0"/>
              </a:rPr>
              <a:t>«</a:t>
            </a:r>
            <a:r>
              <a:rPr lang="tr-TR" sz="3600" dirty="0" err="1" smtClean="0">
                <a:latin typeface="Arial Black" pitchFamily="34" charset="0"/>
              </a:rPr>
              <a:t>Essabru</a:t>
            </a:r>
            <a:r>
              <a:rPr lang="tr-TR" sz="3600" dirty="0" smtClean="0">
                <a:latin typeface="Arial Black" pitchFamily="34" charset="0"/>
              </a:rPr>
              <a:t> </a:t>
            </a:r>
            <a:r>
              <a:rPr lang="tr-TR" sz="3600" dirty="0" err="1" smtClean="0">
                <a:latin typeface="Arial Black" pitchFamily="34" charset="0"/>
              </a:rPr>
              <a:t>Zıyaün</a:t>
            </a:r>
            <a:r>
              <a:rPr lang="tr-TR" sz="3600" dirty="0" smtClean="0">
                <a:latin typeface="Arial Black" pitchFamily="34" charset="0"/>
              </a:rPr>
              <a:t>» «Sabır </a:t>
            </a:r>
            <a:r>
              <a:rPr lang="tr-TR" sz="3600" dirty="0" err="1" smtClean="0">
                <a:latin typeface="Arial Black" pitchFamily="34" charset="0"/>
              </a:rPr>
              <a:t>ziydır</a:t>
            </a:r>
            <a:r>
              <a:rPr lang="tr-TR" sz="3600" dirty="0" smtClean="0">
                <a:latin typeface="Arial Black" pitchFamily="34" charset="0"/>
              </a:rPr>
              <a:t>, aydınlıktır.» </a:t>
            </a:r>
            <a:r>
              <a:rPr lang="tr-TR" dirty="0" smtClean="0"/>
              <a:t>(</a:t>
            </a:r>
            <a:r>
              <a:rPr lang="tr-TR" dirty="0" err="1" smtClean="0"/>
              <a:t>Tirmizi</a:t>
            </a:r>
            <a:r>
              <a:rPr lang="tr-TR" dirty="0" smtClean="0"/>
              <a:t> </a:t>
            </a:r>
            <a:r>
              <a:rPr lang="tr-TR" dirty="0" err="1" smtClean="0"/>
              <a:t>Deavat</a:t>
            </a:r>
            <a:r>
              <a:rPr lang="tr-TR" dirty="0" smtClean="0"/>
              <a:t> 86)</a:t>
            </a:r>
            <a:endParaRPr lang="tr-TR" dirty="0"/>
          </a:p>
        </p:txBody>
      </p:sp>
    </p:spTree>
    <p:extLst>
      <p:ext uri="{BB962C8B-B14F-4D97-AF65-F5344CB8AC3E}">
        <p14:creationId xmlns:p14="http://schemas.microsoft.com/office/powerpoint/2010/main" val="2255670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800" b="1" i="1" u="sng" dirty="0" smtClean="0">
                <a:solidFill>
                  <a:srgbClr val="00B050"/>
                </a:solidFill>
                <a:latin typeface="Arial Black" pitchFamily="34" charset="0"/>
              </a:rPr>
              <a:t>6) ALLAH TEVEKKÜL EDENLER MÜTEVEKKİLERİ SEVER</a:t>
            </a:r>
          </a:p>
          <a:p>
            <a:r>
              <a:rPr lang="ar-AE" sz="4800" b="1" dirty="0">
                <a:latin typeface="Arial Black" pitchFamily="34" charset="0"/>
              </a:rPr>
              <a:t> فَتَوَكَّلْ عَلَى اللّٰهِ اِنَّ اللّٰهَ يُحِبُّ </a:t>
            </a:r>
            <a:r>
              <a:rPr lang="ar-AE" sz="4800" b="1" dirty="0" smtClean="0">
                <a:latin typeface="Arial Black" pitchFamily="34" charset="0"/>
              </a:rPr>
              <a:t>الْمُتَوَكِّلٖينَ</a:t>
            </a:r>
            <a:endParaRPr lang="tr-TR" sz="4800" b="1" dirty="0" smtClean="0">
              <a:latin typeface="Arial Black" pitchFamily="34" charset="0"/>
            </a:endParaRPr>
          </a:p>
          <a:p>
            <a:pPr marL="0" indent="0">
              <a:buNone/>
            </a:pPr>
            <a:r>
              <a:rPr lang="tr-TR" sz="4800" b="1" dirty="0" smtClean="0">
                <a:latin typeface="Arial Black" pitchFamily="34" charset="0"/>
              </a:rPr>
              <a:t>«Allah'a </a:t>
            </a:r>
            <a:r>
              <a:rPr lang="tr-TR" sz="4800" b="1" dirty="0">
                <a:latin typeface="Arial Black" pitchFamily="34" charset="0"/>
              </a:rPr>
              <a:t>tevekkül et, (ona dayanıp güven). Şüphesiz Allah, tevekkül edenleri sever</a:t>
            </a:r>
            <a:r>
              <a:rPr lang="tr-TR" sz="4800" b="1" dirty="0" smtClean="0">
                <a:latin typeface="Arial Black" pitchFamily="34" charset="0"/>
              </a:rPr>
              <a:t>.» </a:t>
            </a:r>
            <a:r>
              <a:rPr lang="tr-TR" dirty="0" smtClean="0"/>
              <a:t>(Ali İmran suresi  159)</a:t>
            </a:r>
            <a:endParaRPr lang="tr-TR" dirty="0"/>
          </a:p>
          <a:p>
            <a:endParaRPr lang="tr-TR" dirty="0"/>
          </a:p>
        </p:txBody>
      </p:sp>
    </p:spTree>
    <p:extLst>
      <p:ext uri="{BB962C8B-B14F-4D97-AF65-F5344CB8AC3E}">
        <p14:creationId xmlns:p14="http://schemas.microsoft.com/office/powerpoint/2010/main" val="841602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800" b="1" i="1" u="sng" dirty="0" smtClean="0">
                <a:solidFill>
                  <a:srgbClr val="00B050"/>
                </a:solidFill>
                <a:latin typeface="Arial Black" pitchFamily="34" charset="0"/>
              </a:rPr>
              <a:t>7) ALLAH TEMİZLENENLERİ SEVER</a:t>
            </a:r>
          </a:p>
          <a:p>
            <a:r>
              <a:rPr lang="ar-AE" sz="4800" b="1" dirty="0">
                <a:latin typeface="Arial Black" pitchFamily="34" charset="0"/>
              </a:rPr>
              <a:t>فٖيهِ رِجَالٌ يُحِبُّونَ اَنْ يَتَطَهَّرُوا وَاللّٰهُ يُحِبُّ </a:t>
            </a:r>
            <a:r>
              <a:rPr lang="ar-AE" sz="4800" b="1" dirty="0" smtClean="0">
                <a:latin typeface="Arial Black" pitchFamily="34" charset="0"/>
              </a:rPr>
              <a:t>الْمُطَّهِّرٖينَ</a:t>
            </a:r>
            <a:endParaRPr lang="tr-TR" sz="4800" b="1" dirty="0" smtClean="0">
              <a:latin typeface="Arial Black" pitchFamily="34" charset="0"/>
            </a:endParaRPr>
          </a:p>
          <a:p>
            <a:pPr marL="0" indent="0">
              <a:buNone/>
            </a:pPr>
            <a:r>
              <a:rPr lang="tr-TR" sz="4800" b="1" dirty="0" smtClean="0">
                <a:latin typeface="Arial Black" pitchFamily="34" charset="0"/>
              </a:rPr>
              <a:t>«Orada </a:t>
            </a:r>
            <a:r>
              <a:rPr lang="tr-TR" sz="4800" b="1" dirty="0">
                <a:latin typeface="Arial Black" pitchFamily="34" charset="0"/>
              </a:rPr>
              <a:t>temizlenmeyi seven adamlar vardır. Allah da tertemiz olanları sever</a:t>
            </a:r>
            <a:r>
              <a:rPr lang="tr-TR" sz="4800" b="1" dirty="0" smtClean="0">
                <a:latin typeface="Arial Black" pitchFamily="34" charset="0"/>
              </a:rPr>
              <a:t>.» </a:t>
            </a:r>
            <a:r>
              <a:rPr lang="tr-TR" dirty="0" smtClean="0"/>
              <a:t>(</a:t>
            </a:r>
            <a:r>
              <a:rPr lang="tr-TR" dirty="0" err="1" smtClean="0"/>
              <a:t>Tevbe</a:t>
            </a:r>
            <a:r>
              <a:rPr lang="tr-TR" dirty="0" smtClean="0"/>
              <a:t> suresi 108)</a:t>
            </a:r>
            <a:endParaRPr lang="tr-TR" dirty="0"/>
          </a:p>
        </p:txBody>
      </p:sp>
    </p:spTree>
    <p:extLst>
      <p:ext uri="{BB962C8B-B14F-4D97-AF65-F5344CB8AC3E}">
        <p14:creationId xmlns:p14="http://schemas.microsoft.com/office/powerpoint/2010/main" val="2401930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6000" b="1" i="1" u="sng" dirty="0" smtClean="0">
                <a:solidFill>
                  <a:srgbClr val="00B050"/>
                </a:solidFill>
                <a:latin typeface="Arial Black" pitchFamily="34" charset="0"/>
              </a:rPr>
              <a:t>8) TEVBE EDENLERİ ALLAH SEVER</a:t>
            </a:r>
          </a:p>
          <a:p>
            <a:r>
              <a:rPr lang="ar-AE" sz="6000" b="1" dirty="0">
                <a:latin typeface="Arial Black" pitchFamily="34" charset="0"/>
              </a:rPr>
              <a:t>اِنَّ اللّٰهَ يُحِبُّ التَّوَّابٖينَ </a:t>
            </a:r>
            <a:endParaRPr lang="tr-TR" sz="6000" b="1" dirty="0" smtClean="0">
              <a:latin typeface="Arial Black" pitchFamily="34" charset="0"/>
            </a:endParaRPr>
          </a:p>
          <a:p>
            <a:r>
              <a:rPr lang="tr-TR" sz="6000" b="1" dirty="0" smtClean="0">
                <a:latin typeface="Arial Black" pitchFamily="34" charset="0"/>
              </a:rPr>
              <a:t>«Allah </a:t>
            </a:r>
            <a:r>
              <a:rPr lang="tr-TR" sz="6000" b="1" dirty="0" err="1" smtClean="0">
                <a:latin typeface="Arial Black" pitchFamily="34" charset="0"/>
              </a:rPr>
              <a:t>tevbe</a:t>
            </a:r>
            <a:r>
              <a:rPr lang="tr-TR" sz="6000" b="1" dirty="0" smtClean="0">
                <a:latin typeface="Arial Black" pitchFamily="34" charset="0"/>
              </a:rPr>
              <a:t> edenleri sever.» </a:t>
            </a:r>
            <a:r>
              <a:rPr lang="tr-TR" dirty="0" smtClean="0"/>
              <a:t>(Bakara suresi 222)</a:t>
            </a:r>
            <a:endParaRPr lang="tr-TR" dirty="0"/>
          </a:p>
        </p:txBody>
      </p:sp>
    </p:spTree>
    <p:extLst>
      <p:ext uri="{BB962C8B-B14F-4D97-AF65-F5344CB8AC3E}">
        <p14:creationId xmlns:p14="http://schemas.microsoft.com/office/powerpoint/2010/main" val="385971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lstStyle/>
          <a:p>
            <a:r>
              <a:rPr lang="tr-TR" sz="4400" b="1" i="1" u="sng" dirty="0" smtClean="0">
                <a:solidFill>
                  <a:srgbClr val="00B050"/>
                </a:solidFill>
                <a:latin typeface="Arial Black" pitchFamily="34" charset="0"/>
              </a:rPr>
              <a:t>9) ALLAH CİHAT EDEN MÜMİNLERİ SEVER</a:t>
            </a:r>
          </a:p>
          <a:p>
            <a:r>
              <a:rPr lang="ar-AE" sz="4400" b="1" dirty="0">
                <a:latin typeface="Arial Black" pitchFamily="34" charset="0"/>
              </a:rPr>
              <a:t>اِنَّ اللّٰهَ يُحِبُّ الَّذٖينَ يُقَاتِلُونَ فٖى سَبٖيلِهٖ صَفًّا كَاَنَّهُمْ بُنْيَانٌ مَرْصُوصٌ</a:t>
            </a:r>
          </a:p>
          <a:p>
            <a:pPr marL="0" indent="0">
              <a:buNone/>
            </a:pPr>
            <a:r>
              <a:rPr lang="tr-TR" sz="4400" b="1" dirty="0" smtClean="0">
                <a:latin typeface="Arial Black" pitchFamily="34" charset="0"/>
              </a:rPr>
              <a:t>«Hiç </a:t>
            </a:r>
            <a:r>
              <a:rPr lang="tr-TR" sz="4400" b="1" dirty="0">
                <a:latin typeface="Arial Black" pitchFamily="34" charset="0"/>
              </a:rPr>
              <a:t>şüphe yok ki Allah, kendi yolunda, duvarları birbirine kenetlenmiş bir bina gibi saf bağlayarak çarpışanları sever</a:t>
            </a:r>
            <a:r>
              <a:rPr lang="tr-TR" sz="4400" b="1" dirty="0" smtClean="0">
                <a:latin typeface="Arial Black" pitchFamily="34" charset="0"/>
              </a:rPr>
              <a:t>.» </a:t>
            </a:r>
            <a:r>
              <a:rPr lang="tr-TR" dirty="0" smtClean="0"/>
              <a:t>(Saf suresi 4)</a:t>
            </a:r>
            <a:endParaRPr lang="tr-TR" dirty="0"/>
          </a:p>
        </p:txBody>
      </p:sp>
    </p:spTree>
    <p:extLst>
      <p:ext uri="{BB962C8B-B14F-4D97-AF65-F5344CB8AC3E}">
        <p14:creationId xmlns:p14="http://schemas.microsoft.com/office/powerpoint/2010/main" val="877387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b="1" i="1" u="sng" dirty="0" smtClean="0">
                <a:solidFill>
                  <a:srgbClr val="00B050"/>
                </a:solidFill>
                <a:latin typeface="Arial Black" pitchFamily="34" charset="0"/>
              </a:rPr>
              <a:t>10) MÜMİNLERE KARŞI ALÇAK GÖNÜLLÜ OLANLARI ALLAH SEVER</a:t>
            </a:r>
          </a:p>
          <a:p>
            <a:r>
              <a:rPr lang="ar-AE" b="1" dirty="0">
                <a:latin typeface="Arial Black" pitchFamily="34" charset="0"/>
              </a:rPr>
              <a:t>يَا اَيُّهَا الَّذٖينَ اٰمَنُوا مَنْ يَرْتَدَّ مِنْكُمْ عَنْ دٖينِهٖ فَسَوْفَ يَاْتِى اللّٰهُ بِقَوْمٍ يُحِبُّهُمْ وَيُحِبُّونَهُ اَذِلَّةٍ عَلَى الْمُؤْمِنٖينَ اَعِزَّةٍ عَلَى الْكَافِرٖينَ يُجَاهِدُونَ فٖى سَبٖيلِ اللّٰهِ وَلَا يَخَافُونَ لَوْمَةَ لَائِمٍ ذٰلِكَ فَضْلُ اللّٰهِ يُؤْتٖيهِ مَنْ يَشَاءُ وَاللّٰهُ وَاسِعٌ عَلٖيمٌ</a:t>
            </a:r>
          </a:p>
          <a:p>
            <a:endParaRPr lang="ar-AE" b="1" dirty="0">
              <a:latin typeface="Arial Black" pitchFamily="34" charset="0"/>
            </a:endParaRPr>
          </a:p>
          <a:p>
            <a:pPr marL="0" indent="0">
              <a:buNone/>
            </a:pPr>
            <a:r>
              <a:rPr lang="tr-TR" b="1" dirty="0" smtClean="0">
                <a:latin typeface="Arial Black" pitchFamily="34" charset="0"/>
              </a:rPr>
              <a:t>«Ey </a:t>
            </a:r>
            <a:r>
              <a:rPr lang="tr-TR" b="1" dirty="0">
                <a:latin typeface="Arial Black" pitchFamily="34" charset="0"/>
              </a:rPr>
              <a:t>iman edenler! Sizden kim dininden dönerse, (bilin ki) Allah onların yerine öyle bir topluluk getirir ki, Allah onları sever, onlar da Allah'ı severler. Onlar </a:t>
            </a:r>
            <a:r>
              <a:rPr lang="tr-TR" b="1" dirty="0" err="1">
                <a:latin typeface="Arial Black" pitchFamily="34" charset="0"/>
              </a:rPr>
              <a:t>mü'minlere</a:t>
            </a:r>
            <a:r>
              <a:rPr lang="tr-TR" b="1" dirty="0">
                <a:latin typeface="Arial Black" pitchFamily="34" charset="0"/>
              </a:rPr>
              <a:t> karşı alçak gönüllü, kâfirlere karşı güçlü ve onurludurlar. Allah yolunda </a:t>
            </a:r>
            <a:r>
              <a:rPr lang="tr-TR" b="1" dirty="0" err="1">
                <a:latin typeface="Arial Black" pitchFamily="34" charset="0"/>
              </a:rPr>
              <a:t>cihad</a:t>
            </a:r>
            <a:r>
              <a:rPr lang="tr-TR" b="1" dirty="0">
                <a:latin typeface="Arial Black" pitchFamily="34" charset="0"/>
              </a:rPr>
              <a:t> ederler. (Bu yolda) hiçbir kınayıcının kınamasından da korkmazlar. İşte bu, Allah'ın bir lütfudur. Onu dilediğine verir. Allah, lütfu geniş olandır, hakkıyla bilendir</a:t>
            </a:r>
            <a:r>
              <a:rPr lang="tr-TR" b="1" dirty="0" smtClean="0">
                <a:latin typeface="Arial Black" pitchFamily="34" charset="0"/>
              </a:rPr>
              <a:t>.» </a:t>
            </a:r>
            <a:r>
              <a:rPr lang="tr-TR" dirty="0" smtClean="0"/>
              <a:t>(Maide suresi 54)</a:t>
            </a:r>
            <a:endParaRPr lang="tr-TR" dirty="0"/>
          </a:p>
        </p:txBody>
      </p:sp>
    </p:spTree>
    <p:extLst>
      <p:ext uri="{BB962C8B-B14F-4D97-AF65-F5344CB8AC3E}">
        <p14:creationId xmlns:p14="http://schemas.microsoft.com/office/powerpoint/2010/main" val="814744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b="1" i="1" u="sng" dirty="0" smtClean="0">
                <a:solidFill>
                  <a:srgbClr val="00B050"/>
                </a:solidFill>
                <a:latin typeface="Arial Black" pitchFamily="34" charset="0"/>
              </a:rPr>
              <a:t>11) ALLAH ÇÖMERT MÜMİNLERİ SEVER</a:t>
            </a:r>
          </a:p>
          <a:p>
            <a:r>
              <a:rPr lang="ar-AE" b="1" dirty="0" smtClean="0">
                <a:latin typeface="Arial Black" pitchFamily="34" charset="0"/>
              </a:rPr>
              <a:t>وَالَّذٖينَ </a:t>
            </a:r>
            <a:r>
              <a:rPr lang="ar-AE" b="1" dirty="0">
                <a:latin typeface="Arial Black" pitchFamily="34" charset="0"/>
              </a:rPr>
              <a:t>تَبَوَّؤُ الدَّارَ وَالْاٖيمَانَ مِنْ قَبْلِهِمْ يُحِبُّونَ مَنْ هَاجَرَ اِلَيْهِمْ وَلَا يَجِدُونَ فٖى صُدُورِهِمْ حَاجَةً مِمَّا اُوتُوا وَيُؤْثِرُونَ عَلٰى اَنْفُسِهِمْ وَلَوْ كَانَ بِهِمْ خَصَاصَةٌ وَمَنْ يُوقَ شُحَّ نَفْسِهٖ فَاُولٰئِكَ هُمُ الْمُفْلِحُونَ</a:t>
            </a:r>
          </a:p>
          <a:p>
            <a:endParaRPr lang="ar-AE" b="1" dirty="0">
              <a:latin typeface="Arial Black" pitchFamily="34" charset="0"/>
            </a:endParaRPr>
          </a:p>
          <a:p>
            <a:pPr marL="0" indent="0">
              <a:buNone/>
            </a:pPr>
            <a:r>
              <a:rPr lang="tr-TR" b="1" dirty="0" smtClean="0">
                <a:latin typeface="Arial Black" pitchFamily="34" charset="0"/>
              </a:rPr>
              <a:t>«Onlardan </a:t>
            </a:r>
            <a:r>
              <a:rPr lang="tr-TR" b="1" dirty="0">
                <a:latin typeface="Arial Black" pitchFamily="34" charset="0"/>
              </a:rPr>
              <a:t>(muhacirlerden) önce o yurda (Medine'ye) yerleşmiş ve imanı da gönüllerine yerleştirmiş olanlar, hicret edenleri severler. Onlara verilenlerden dolayı içlerinde bir rahatsızlık duymazlar. Kendileri son derece ihtiyaç içinde bulunsalar bile onları kendilerine tercih ederler. Kim nefsinin cimriliğinden, hırsından korunursa, işte onlar kurtuluşa erenlerin ta kendileridir</a:t>
            </a:r>
            <a:r>
              <a:rPr lang="tr-TR" b="1" dirty="0" smtClean="0">
                <a:latin typeface="Arial Black" pitchFamily="34" charset="0"/>
              </a:rPr>
              <a:t>.» </a:t>
            </a:r>
            <a:r>
              <a:rPr lang="tr-TR" dirty="0" smtClean="0"/>
              <a:t>(Haşir suresi 9)</a:t>
            </a:r>
            <a:endParaRPr lang="tr-TR" dirty="0"/>
          </a:p>
        </p:txBody>
      </p:sp>
    </p:spTree>
    <p:extLst>
      <p:ext uri="{BB962C8B-B14F-4D97-AF65-F5344CB8AC3E}">
        <p14:creationId xmlns:p14="http://schemas.microsoft.com/office/powerpoint/2010/main" val="4099638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62500" lnSpcReduction="20000"/>
          </a:bodyPr>
          <a:lstStyle/>
          <a:p>
            <a:pPr marL="0" indent="0">
              <a:buNone/>
            </a:pPr>
            <a:r>
              <a:rPr lang="tr-TR" dirty="0" smtClean="0"/>
              <a:t> </a:t>
            </a:r>
            <a:endParaRPr lang="tr-TR" b="1" dirty="0">
              <a:latin typeface="Arial Black" pitchFamily="34" charset="0"/>
            </a:endParaRPr>
          </a:p>
          <a:p>
            <a:r>
              <a:rPr lang="ar-AE" b="1" dirty="0">
                <a:latin typeface="Arial Black" pitchFamily="34" charset="0"/>
              </a:rPr>
              <a:t>عن أبي هريرة رضي اللَّه عنه. قَالَ قَالَ رَسُولُ اللَّهِ صَلّى اللهُ عَلَيْهِ وسَلَّم: «إِنَّ اللَّهَ تعالى قَالَ: منْ عَادَى لِي وَلِياّ ً. فَقَدْ آذَنْتُهُ بِالْحَرْبِ. وَمَا تَقَرَّبَ إِلَيَّ عَبْدِي بِشَيْءٍ أَحَبَّ إِلَيَّ مِمَّا افْتَرَضْتُ عَليْهِ: وما يَزالُ عبْدِي يَتَقَرَّبُ إِلىّ بِالنَّوافِلِ حَتَّى أُحِبَّهُ، فَإِذا أَحْبَبْتُهُ كُنْتُ سَمْعَهُ الَّذِي يَسْمَعُ بِهِ، وبَصَرَهُ الّذِي يُبْصِرُ بِهِ، وَيَدَهُ الّتيِ يَبْطِشُ بِهَا، ورِجلَهُ الّتي يَمْشِي ِبها، وَإِنْ سَأَلَنِي أَعْطيْتُهُ، وَلَئِنِ اسْتَعَاذَنِي َلأُعِيذَنَّهُ» رَوَاهُ الْبُخَارِي.</a:t>
            </a:r>
          </a:p>
          <a:p>
            <a:endParaRPr lang="ar-AE" b="1" u="sng" dirty="0">
              <a:solidFill>
                <a:srgbClr val="00B050"/>
              </a:solidFill>
              <a:latin typeface="Arial Black" pitchFamily="34" charset="0"/>
            </a:endParaRPr>
          </a:p>
          <a:p>
            <a:r>
              <a:rPr lang="tr-TR" b="1" u="sng" dirty="0" err="1">
                <a:solidFill>
                  <a:srgbClr val="00B050"/>
                </a:solidFill>
                <a:latin typeface="Arial Black" pitchFamily="34" charset="0"/>
              </a:rPr>
              <a:t>Ebû</a:t>
            </a:r>
            <a:r>
              <a:rPr lang="tr-TR" b="1" u="sng" dirty="0">
                <a:solidFill>
                  <a:srgbClr val="00B050"/>
                </a:solidFill>
                <a:latin typeface="Arial Black" pitchFamily="34" charset="0"/>
              </a:rPr>
              <a:t> </a:t>
            </a:r>
            <a:r>
              <a:rPr lang="tr-TR" b="1" u="sng" dirty="0" err="1">
                <a:solidFill>
                  <a:srgbClr val="00B050"/>
                </a:solidFill>
                <a:latin typeface="Arial Black" pitchFamily="34" charset="0"/>
              </a:rPr>
              <a:t>Hureyre</a:t>
            </a:r>
            <a:r>
              <a:rPr lang="tr-TR" b="1" u="sng" dirty="0">
                <a:solidFill>
                  <a:srgbClr val="00B050"/>
                </a:solidFill>
                <a:latin typeface="Arial Black" pitchFamily="34" charset="0"/>
              </a:rPr>
              <a:t> </a:t>
            </a:r>
            <a:r>
              <a:rPr lang="tr-TR" b="1" u="sng" dirty="0" err="1" smtClean="0">
                <a:solidFill>
                  <a:srgbClr val="00B050"/>
                </a:solidFill>
                <a:latin typeface="Arial Black" pitchFamily="34" charset="0"/>
              </a:rPr>
              <a:t>RA’den</a:t>
            </a:r>
            <a:r>
              <a:rPr lang="tr-TR" b="1" u="sng" dirty="0" smtClean="0">
                <a:solidFill>
                  <a:srgbClr val="00B050"/>
                </a:solidFill>
                <a:latin typeface="Arial Black" pitchFamily="34" charset="0"/>
              </a:rPr>
              <a:t> </a:t>
            </a:r>
            <a:r>
              <a:rPr lang="tr-TR" b="1" u="sng" dirty="0">
                <a:solidFill>
                  <a:srgbClr val="00B050"/>
                </a:solidFill>
                <a:latin typeface="Arial Black" pitchFamily="34" charset="0"/>
              </a:rPr>
              <a:t>rivayet edildiğine göre, İnsanlığın İftihar Tablosu Efendimiz </a:t>
            </a:r>
            <a:r>
              <a:rPr lang="tr-TR" b="1" u="sng" dirty="0" smtClean="0">
                <a:solidFill>
                  <a:srgbClr val="00B050"/>
                </a:solidFill>
                <a:latin typeface="Arial Black" pitchFamily="34" charset="0"/>
              </a:rPr>
              <a:t>SAV, </a:t>
            </a:r>
            <a:r>
              <a:rPr lang="tr-TR" b="1" u="sng" dirty="0">
                <a:solidFill>
                  <a:srgbClr val="00B050"/>
                </a:solidFill>
                <a:latin typeface="Arial Black" pitchFamily="34" charset="0"/>
              </a:rPr>
              <a:t>“Allah Teâlâ hazretleri şöyle buyurmuştur” dedi:</a:t>
            </a:r>
          </a:p>
          <a:p>
            <a:endParaRPr lang="tr-TR" b="1" dirty="0">
              <a:latin typeface="Arial Black" pitchFamily="34" charset="0"/>
            </a:endParaRPr>
          </a:p>
          <a:p>
            <a:r>
              <a:rPr lang="tr-TR" b="1" dirty="0">
                <a:latin typeface="Arial Black" pitchFamily="34" charset="0"/>
              </a:rPr>
              <a:t>“Her kim Benim </a:t>
            </a:r>
            <a:r>
              <a:rPr lang="tr-TR" b="1" dirty="0" err="1">
                <a:latin typeface="Arial Black" pitchFamily="34" charset="0"/>
              </a:rPr>
              <a:t>velîlerimden</a:t>
            </a:r>
            <a:r>
              <a:rPr lang="tr-TR" b="1" dirty="0">
                <a:latin typeface="Arial Black" pitchFamily="34" charset="0"/>
              </a:rPr>
              <a:t> bir </a:t>
            </a:r>
            <a:r>
              <a:rPr lang="tr-TR" b="1" dirty="0" err="1">
                <a:latin typeface="Arial Black" pitchFamily="34" charset="0"/>
              </a:rPr>
              <a:t>velîye</a:t>
            </a:r>
            <a:r>
              <a:rPr lang="tr-TR" b="1" dirty="0">
                <a:latin typeface="Arial Black" pitchFamily="34" charset="0"/>
              </a:rPr>
              <a:t> düşmanlık ederse, şüphesiz Ben ona harp ilan ede­rim. Kulum kendisine farz kıldığım şeylerden daha sevgili hiçbir şeyle bana yakınlık kazanamaz. Farzlara ilâveten bir de kulumun sürekli yapmaya devam ettiği nafile­ler vardır ki bunlarla Bana yaklaşır ha yaklaşır ve nihayet öyle bir hâle gelir ki artık Ben onu sevmişim demektir. Bir kere de sevdim mi artık onun işiten kulağı, gö­ren gözü, tutup yakalayan eli ve yürümesine vasıta olan ayağı olurum (Hâsılı; onun işitmesi, görmesi, tutması, yürümesi doğ­rudan doğruya </a:t>
            </a:r>
            <a:r>
              <a:rPr lang="tr-TR" b="1" dirty="0" err="1">
                <a:latin typeface="Arial Black" pitchFamily="34" charset="0"/>
              </a:rPr>
              <a:t>meşîet</a:t>
            </a:r>
            <a:r>
              <a:rPr lang="tr-TR" b="1" dirty="0">
                <a:latin typeface="Arial Black" pitchFamily="34" charset="0"/>
              </a:rPr>
              <a:t>-i </a:t>
            </a:r>
            <a:r>
              <a:rPr lang="tr-TR" b="1" dirty="0" err="1">
                <a:latin typeface="Arial Black" pitchFamily="34" charset="0"/>
              </a:rPr>
              <a:t>hâssa</a:t>
            </a:r>
            <a:r>
              <a:rPr lang="tr-TR" b="1" dirty="0">
                <a:latin typeface="Arial Black" pitchFamily="34" charset="0"/>
              </a:rPr>
              <a:t> (hususi muamele) dairesinde cereyan etmeye baş­lar). Böylesi bir kul Benden </a:t>
            </a:r>
            <a:r>
              <a:rPr lang="tr-TR" b="1" dirty="0" err="1">
                <a:latin typeface="Arial Black" pitchFamily="34" charset="0"/>
              </a:rPr>
              <a:t>birşey</a:t>
            </a:r>
            <a:r>
              <a:rPr lang="tr-TR" b="1" dirty="0">
                <a:latin typeface="Arial Black" pitchFamily="34" charset="0"/>
              </a:rPr>
              <a:t> isterse istediğini muhakkak ona veririm. Bana sığınırsa onu özel korumam altına alırım</a:t>
            </a:r>
            <a:r>
              <a:rPr lang="tr-TR" b="1" dirty="0" smtClean="0">
                <a:latin typeface="Arial Black" pitchFamily="34" charset="0"/>
              </a:rPr>
              <a:t>.” </a:t>
            </a:r>
            <a:r>
              <a:rPr lang="tr-TR" dirty="0" smtClean="0"/>
              <a:t>(</a:t>
            </a:r>
            <a:r>
              <a:rPr lang="tr-TR" dirty="0" err="1"/>
              <a:t>Buhârî</a:t>
            </a:r>
            <a:r>
              <a:rPr lang="tr-TR" dirty="0"/>
              <a:t>, </a:t>
            </a:r>
            <a:r>
              <a:rPr lang="tr-TR" dirty="0" err="1"/>
              <a:t>Rikak</a:t>
            </a:r>
            <a:r>
              <a:rPr lang="tr-TR" dirty="0"/>
              <a:t> 38)</a:t>
            </a:r>
          </a:p>
          <a:p>
            <a:endParaRPr lang="tr-TR" dirty="0"/>
          </a:p>
        </p:txBody>
      </p:sp>
    </p:spTree>
    <p:extLst>
      <p:ext uri="{BB962C8B-B14F-4D97-AF65-F5344CB8AC3E}">
        <p14:creationId xmlns:p14="http://schemas.microsoft.com/office/powerpoint/2010/main" val="30417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sz="3600" b="1" dirty="0" smtClean="0">
                <a:solidFill>
                  <a:srgbClr val="00B050"/>
                </a:solidFill>
                <a:latin typeface="Arial Black" pitchFamily="34" charset="0"/>
              </a:rPr>
              <a:t>BİSMİLLAHİRRAHMANİRRAHİM</a:t>
            </a:r>
            <a:endParaRPr lang="tr-TR" sz="3600" b="1" dirty="0" smtClean="0">
              <a:solidFill>
                <a:srgbClr val="00B050"/>
              </a:solidFill>
              <a:latin typeface="Arial Black" pitchFamily="34" charset="0"/>
            </a:endParaRPr>
          </a:p>
          <a:p>
            <a:r>
              <a:rPr lang="ar-AE" sz="3600" b="1" dirty="0" smtClean="0">
                <a:latin typeface="Arial Black" pitchFamily="34" charset="0"/>
              </a:rPr>
              <a:t>قُلْ اِنْ كُنْتُمْ تُحِبُّونَ اللّٰهَ فَاتَّبِعُونٖى يُحْبِبْكُمُ اللّٰهُ وَيَغْفِرْ لَكُمْ ذُنُوبَكُمْ وَاللّٰهُ غَفُورٌ رَحٖيمٌ</a:t>
            </a:r>
          </a:p>
          <a:p>
            <a:pPr marL="0" indent="0">
              <a:buNone/>
            </a:pPr>
            <a:r>
              <a:rPr lang="tr-TR" sz="3600" b="1" u="sng" dirty="0" smtClean="0">
                <a:solidFill>
                  <a:srgbClr val="FF0000"/>
                </a:solidFill>
                <a:latin typeface="Arial Black" pitchFamily="34" charset="0"/>
              </a:rPr>
              <a:t>(ALLAHIN KULUNU SEVMESİNİN YOLU…!!!)</a:t>
            </a:r>
            <a:endParaRPr lang="ar-AE" sz="3600" b="1" u="sng" dirty="0" smtClean="0">
              <a:solidFill>
                <a:srgbClr val="FF0000"/>
              </a:solidFill>
              <a:latin typeface="Arial Black" pitchFamily="34" charset="0"/>
            </a:endParaRPr>
          </a:p>
          <a:p>
            <a:r>
              <a:rPr lang="tr-TR" sz="3600" b="1" dirty="0" smtClean="0">
                <a:latin typeface="Arial Black" pitchFamily="34" charset="0"/>
              </a:rPr>
              <a:t>«De ki: "Eğer Allah'ı seviyorsanız bana uyun ki, Allah da sizi sevsin ve günahlarınızı bağışlasın. Çünkü Allah çok bağışlayandır, çok merhamet edendir.» </a:t>
            </a:r>
            <a:r>
              <a:rPr lang="tr-TR" dirty="0" smtClean="0"/>
              <a:t>(Ali </a:t>
            </a:r>
            <a:r>
              <a:rPr lang="tr-TR" dirty="0" err="1" smtClean="0"/>
              <a:t>imran</a:t>
            </a:r>
            <a:r>
              <a:rPr lang="tr-TR" dirty="0" smtClean="0"/>
              <a:t> suresi 31)</a:t>
            </a:r>
            <a:endParaRPr lang="tr-TR" dirty="0"/>
          </a:p>
        </p:txBody>
      </p:sp>
    </p:spTree>
    <p:extLst>
      <p:ext uri="{BB962C8B-B14F-4D97-AF65-F5344CB8AC3E}">
        <p14:creationId xmlns:p14="http://schemas.microsoft.com/office/powerpoint/2010/main" val="505310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85000" lnSpcReduction="10000"/>
          </a:bodyPr>
          <a:lstStyle/>
          <a:p>
            <a:pPr algn="ctr"/>
            <a:r>
              <a:rPr lang="tr-TR" u="sng" dirty="0" smtClean="0">
                <a:solidFill>
                  <a:srgbClr val="00B050"/>
                </a:solidFill>
                <a:latin typeface="Arial Black" pitchFamily="34" charset="0"/>
              </a:rPr>
              <a:t>DUAMIZ</a:t>
            </a:r>
          </a:p>
          <a:p>
            <a:r>
              <a:rPr lang="tr-TR" dirty="0" smtClean="0">
                <a:latin typeface="Arial Black" pitchFamily="34" charset="0"/>
              </a:rPr>
              <a:t>YA RAB SENİ SEVENLERİ SEVMEYİ YERDİKLERİNİDE YERMEYİ BİZLERE İHSAN EYLE</a:t>
            </a:r>
          </a:p>
          <a:p>
            <a:r>
              <a:rPr lang="tr-TR" dirty="0" smtClean="0">
                <a:latin typeface="Arial Black" pitchFamily="34" charset="0"/>
              </a:rPr>
              <a:t>YA RAB SENİN SEVGİNE MAZHAR OLACAK AMELLERİ YAPMAYI BİZLERE NASİP EYLE</a:t>
            </a:r>
          </a:p>
          <a:p>
            <a:r>
              <a:rPr lang="tr-TR" dirty="0" smtClean="0">
                <a:latin typeface="Arial Black" pitchFamily="34" charset="0"/>
              </a:rPr>
              <a:t>YA RAB RAHMETİNLE İÇİMİZİ TEMİZLE </a:t>
            </a:r>
          </a:p>
          <a:p>
            <a:r>
              <a:rPr lang="tr-TR" dirty="0" smtClean="0">
                <a:latin typeface="Arial Black" pitchFamily="34" charset="0"/>
              </a:rPr>
              <a:t>YA RAB RAHMETİNLE DIŞIMIZI TEMİZLE </a:t>
            </a:r>
          </a:p>
          <a:p>
            <a:r>
              <a:rPr lang="tr-TR" dirty="0" smtClean="0">
                <a:latin typeface="Arial Black" pitchFamily="34" charset="0"/>
              </a:rPr>
              <a:t>YA RAB RAHMETİNLE BÜTÜN MÜSLÜMANLARI TEMİZLE</a:t>
            </a:r>
          </a:p>
          <a:p>
            <a:r>
              <a:rPr lang="tr-TR" dirty="0" smtClean="0">
                <a:latin typeface="Arial Black" pitchFamily="34" charset="0"/>
              </a:rPr>
              <a:t>YA RAB GAZABINDAN RAHMETİNE VE SENDEN SANA SIĞINIYORUZ BİZLERİ KORU VE MUHAFAZA EYLE</a:t>
            </a:r>
          </a:p>
          <a:p>
            <a:r>
              <a:rPr lang="tr-TR" dirty="0" smtClean="0">
                <a:latin typeface="Arial Black" pitchFamily="34" charset="0"/>
              </a:rPr>
              <a:t>YA RAB DAİM SENİ SEVMEYİ BİZLERE İHSAN EYLE</a:t>
            </a:r>
          </a:p>
          <a:p>
            <a:pPr algn="ctr"/>
            <a:r>
              <a:rPr lang="tr-TR" u="sng" dirty="0" smtClean="0">
                <a:solidFill>
                  <a:srgbClr val="00B050"/>
                </a:solidFill>
                <a:latin typeface="Arial Black" pitchFamily="34" charset="0"/>
              </a:rPr>
              <a:t>AMİN</a:t>
            </a:r>
            <a:endParaRPr lang="tr-TR" u="sng" dirty="0">
              <a:solidFill>
                <a:srgbClr val="00B050"/>
              </a:solidFill>
              <a:latin typeface="Arial Black" pitchFamily="34" charset="0"/>
            </a:endParaRPr>
          </a:p>
        </p:txBody>
      </p:sp>
    </p:spTree>
    <p:extLst>
      <p:ext uri="{BB962C8B-B14F-4D97-AF65-F5344CB8AC3E}">
        <p14:creationId xmlns:p14="http://schemas.microsoft.com/office/powerpoint/2010/main" val="185724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smtClean="0">
                <a:solidFill>
                  <a:srgbClr val="00B050"/>
                </a:solidFill>
                <a:latin typeface="Arial Black" pitchFamily="34" charset="0"/>
              </a:rPr>
              <a:t>ALLAH SEVGİSİNİ KAZANMANIN TEMELİ HER ŞEYDE ALLAH’IN RIZASINI GÖZETMEKTİR:</a:t>
            </a:r>
          </a:p>
          <a:p>
            <a:r>
              <a:rPr lang="tr-TR" dirty="0" smtClean="0">
                <a:latin typeface="Arial Black" pitchFamily="34" charset="0"/>
              </a:rPr>
              <a:t>“</a:t>
            </a:r>
            <a:r>
              <a:rPr lang="tr-TR" dirty="0" smtClean="0">
                <a:latin typeface="Arial Black" pitchFamily="34" charset="0"/>
              </a:rPr>
              <a:t>Allah </a:t>
            </a:r>
            <a:r>
              <a:rPr lang="tr-TR" dirty="0" err="1" smtClean="0">
                <a:latin typeface="Arial Black" pitchFamily="34" charset="0"/>
              </a:rPr>
              <a:t>azze</a:t>
            </a:r>
            <a:r>
              <a:rPr lang="tr-TR" dirty="0" smtClean="0">
                <a:latin typeface="Arial Black" pitchFamily="34" charset="0"/>
              </a:rPr>
              <a:t> ve </a:t>
            </a:r>
            <a:r>
              <a:rPr lang="tr-TR" dirty="0" err="1" smtClean="0">
                <a:latin typeface="Arial Black" pitchFamily="34" charset="0"/>
              </a:rPr>
              <a:t>celle’nin</a:t>
            </a:r>
            <a:r>
              <a:rPr lang="tr-TR" dirty="0" smtClean="0">
                <a:latin typeface="Arial Black" pitchFamily="34" charset="0"/>
              </a:rPr>
              <a:t> rızasını başkasına tercih etmek, insanları kızdırsa bile Allah’ın rızası olan şeyleri yapmak ve istemektir. Bu, özveri derecesidir ve bu derecenin en yükseği peygamberlerindir. Onların derecelerinin en yükseği de “</a:t>
            </a:r>
            <a:r>
              <a:rPr lang="tr-TR" dirty="0" err="1" smtClean="0">
                <a:latin typeface="Arial Black" pitchFamily="34" charset="0"/>
              </a:rPr>
              <a:t>ulu’l</a:t>
            </a:r>
            <a:r>
              <a:rPr lang="tr-TR" dirty="0" smtClean="0">
                <a:latin typeface="Arial Black" pitchFamily="34" charset="0"/>
              </a:rPr>
              <a:t> </a:t>
            </a:r>
            <a:r>
              <a:rPr lang="tr-TR" dirty="0" err="1" smtClean="0">
                <a:latin typeface="Arial Black" pitchFamily="34" charset="0"/>
              </a:rPr>
              <a:t>azm</a:t>
            </a:r>
            <a:r>
              <a:rPr lang="tr-TR" dirty="0" smtClean="0">
                <a:latin typeface="Arial Black" pitchFamily="34" charset="0"/>
              </a:rPr>
              <a:t> / azimet sahibi” olanlarındır. Ve onların derecelerinin en yükseği de, Nebimiz Muhammed </a:t>
            </a:r>
            <a:r>
              <a:rPr lang="tr-TR" dirty="0" err="1" smtClean="0">
                <a:latin typeface="Arial Black" pitchFamily="34" charset="0"/>
              </a:rPr>
              <a:t>sallallahu</a:t>
            </a:r>
            <a:r>
              <a:rPr lang="tr-TR" dirty="0" smtClean="0">
                <a:latin typeface="Arial Black" pitchFamily="34" charset="0"/>
              </a:rPr>
              <a:t> aleyhi ve </a:t>
            </a:r>
            <a:r>
              <a:rPr lang="tr-TR" dirty="0" err="1" smtClean="0">
                <a:latin typeface="Arial Black" pitchFamily="34" charset="0"/>
              </a:rPr>
              <a:t>sellem’indir</a:t>
            </a:r>
            <a:r>
              <a:rPr lang="tr-TR" dirty="0" smtClean="0">
                <a:latin typeface="Arial Black" pitchFamily="34" charset="0"/>
              </a:rPr>
              <a:t>.”</a:t>
            </a:r>
            <a:endParaRPr lang="tr-TR" dirty="0">
              <a:latin typeface="Arial Black" pitchFamily="34" charset="0"/>
            </a:endParaRPr>
          </a:p>
        </p:txBody>
      </p:sp>
    </p:spTree>
    <p:extLst>
      <p:ext uri="{BB962C8B-B14F-4D97-AF65-F5344CB8AC3E}">
        <p14:creationId xmlns:p14="http://schemas.microsoft.com/office/powerpoint/2010/main" val="1382153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dirty="0">
                <a:latin typeface="Arial Black" pitchFamily="34" charset="0"/>
              </a:rPr>
              <a:t> </a:t>
            </a:r>
            <a:r>
              <a:rPr lang="tr-TR" u="sng" dirty="0">
                <a:solidFill>
                  <a:srgbClr val="00B050"/>
                </a:solidFill>
                <a:latin typeface="Arial Black" pitchFamily="34" charset="0"/>
              </a:rPr>
              <a:t>Hz. </a:t>
            </a:r>
            <a:r>
              <a:rPr lang="tr-TR" u="sng" dirty="0" smtClean="0">
                <a:solidFill>
                  <a:srgbClr val="00B050"/>
                </a:solidFill>
                <a:latin typeface="Arial Black" pitchFamily="34" charset="0"/>
              </a:rPr>
              <a:t>Ömer (RA) anlatıyor</a:t>
            </a:r>
            <a:r>
              <a:rPr lang="tr-TR" u="sng" dirty="0">
                <a:solidFill>
                  <a:srgbClr val="00B050"/>
                </a:solidFill>
                <a:latin typeface="Arial Black" pitchFamily="34" charset="0"/>
              </a:rPr>
              <a:t>: </a:t>
            </a:r>
            <a:r>
              <a:rPr lang="tr-TR" u="sng" dirty="0" err="1">
                <a:solidFill>
                  <a:srgbClr val="00B050"/>
                </a:solidFill>
                <a:latin typeface="Arial Black" pitchFamily="34" charset="0"/>
              </a:rPr>
              <a:t>Resulullah</a:t>
            </a:r>
            <a:r>
              <a:rPr lang="tr-TR" u="sng" dirty="0">
                <a:solidFill>
                  <a:srgbClr val="00B050"/>
                </a:solidFill>
                <a:latin typeface="Arial Black" pitchFamily="34" charset="0"/>
              </a:rPr>
              <a:t> </a:t>
            </a:r>
            <a:r>
              <a:rPr lang="tr-TR" u="sng" dirty="0" smtClean="0">
                <a:solidFill>
                  <a:srgbClr val="00B050"/>
                </a:solidFill>
                <a:latin typeface="Arial Black" pitchFamily="34" charset="0"/>
              </a:rPr>
              <a:t>SAV </a:t>
            </a:r>
            <a:r>
              <a:rPr lang="tr-TR" u="sng" dirty="0">
                <a:solidFill>
                  <a:srgbClr val="00B050"/>
                </a:solidFill>
                <a:latin typeface="Arial Black" pitchFamily="34" charset="0"/>
              </a:rPr>
              <a:t>buyurdular ki: </a:t>
            </a:r>
          </a:p>
          <a:p>
            <a:pPr marL="0" indent="0">
              <a:buNone/>
            </a:pPr>
            <a:r>
              <a:rPr lang="tr-TR" dirty="0">
                <a:latin typeface="Arial Black" pitchFamily="34" charset="0"/>
              </a:rPr>
              <a:t> "</a:t>
            </a:r>
            <a:r>
              <a:rPr lang="tr-TR" dirty="0" smtClean="0">
                <a:latin typeface="Arial Black" pitchFamily="34" charset="0"/>
              </a:rPr>
              <a:t>Allah‘ın kulları arasında </a:t>
            </a:r>
            <a:r>
              <a:rPr lang="tr-TR" dirty="0">
                <a:latin typeface="Arial Black" pitchFamily="34" charset="0"/>
              </a:rPr>
              <a:t>bir grup var ki, onlar ne peygamberlerdir ne </a:t>
            </a:r>
            <a:r>
              <a:rPr lang="tr-TR" dirty="0" err="1" smtClean="0">
                <a:latin typeface="Arial Black" pitchFamily="34" charset="0"/>
              </a:rPr>
              <a:t>şehidlerdir</a:t>
            </a:r>
            <a:r>
              <a:rPr lang="tr-TR" dirty="0">
                <a:latin typeface="Arial Black" pitchFamily="34" charset="0"/>
              </a:rPr>
              <a:t>. Ü</a:t>
            </a:r>
            <a:r>
              <a:rPr lang="tr-TR" dirty="0" smtClean="0">
                <a:latin typeface="Arial Black" pitchFamily="34" charset="0"/>
              </a:rPr>
              <a:t>stelik Kıyamet günü </a:t>
            </a:r>
            <a:r>
              <a:rPr lang="tr-TR" dirty="0">
                <a:latin typeface="Arial Black" pitchFamily="34" charset="0"/>
              </a:rPr>
              <a:t>Allah indindeki </a:t>
            </a:r>
            <a:r>
              <a:rPr lang="tr-TR" dirty="0" smtClean="0">
                <a:latin typeface="Arial Black" pitchFamily="34" charset="0"/>
              </a:rPr>
              <a:t>makamlarının yüceliği </a:t>
            </a:r>
            <a:r>
              <a:rPr lang="tr-TR" dirty="0">
                <a:latin typeface="Arial Black" pitchFamily="34" charset="0"/>
              </a:rPr>
              <a:t>sebebiyle peygamberler de, </a:t>
            </a:r>
            <a:r>
              <a:rPr lang="tr-TR" dirty="0" err="1" smtClean="0">
                <a:latin typeface="Arial Black" pitchFamily="34" charset="0"/>
              </a:rPr>
              <a:t>şehidler</a:t>
            </a:r>
            <a:r>
              <a:rPr lang="tr-TR" dirty="0" smtClean="0">
                <a:latin typeface="Arial Black" pitchFamily="34" charset="0"/>
              </a:rPr>
              <a:t> </a:t>
            </a:r>
            <a:r>
              <a:rPr lang="tr-TR" dirty="0">
                <a:latin typeface="Arial Black" pitchFamily="34" charset="0"/>
              </a:rPr>
              <a:t>de onlara </a:t>
            </a:r>
            <a:r>
              <a:rPr lang="tr-TR" dirty="0" err="1" smtClean="0">
                <a:latin typeface="Arial Black" pitchFamily="34" charset="0"/>
              </a:rPr>
              <a:t>gıbda</a:t>
            </a:r>
            <a:r>
              <a:rPr lang="tr-TR" dirty="0" smtClean="0">
                <a:latin typeface="Arial Black" pitchFamily="34" charset="0"/>
              </a:rPr>
              <a:t> </a:t>
            </a:r>
            <a:r>
              <a:rPr lang="tr-TR" dirty="0">
                <a:latin typeface="Arial Black" pitchFamily="34" charset="0"/>
              </a:rPr>
              <a:t>ederler." </a:t>
            </a:r>
          </a:p>
          <a:p>
            <a:pPr marL="0" indent="0">
              <a:buNone/>
            </a:pPr>
            <a:r>
              <a:rPr lang="tr-TR" dirty="0">
                <a:latin typeface="Arial Black" pitchFamily="34" charset="0"/>
              </a:rPr>
              <a:t> Orada bulunanlar sordu: "Ey </a:t>
            </a:r>
            <a:r>
              <a:rPr lang="tr-TR" dirty="0" smtClean="0">
                <a:latin typeface="Arial Black" pitchFamily="34" charset="0"/>
              </a:rPr>
              <a:t>Allah‘ın Resulü! </a:t>
            </a:r>
            <a:r>
              <a:rPr lang="tr-TR" dirty="0">
                <a:latin typeface="Arial Black" pitchFamily="34" charset="0"/>
              </a:rPr>
              <a:t>Onlar kim, bize haber ver!" </a:t>
            </a:r>
          </a:p>
          <a:p>
            <a:pPr marL="0" indent="0">
              <a:buNone/>
            </a:pPr>
            <a:r>
              <a:rPr lang="tr-TR" dirty="0">
                <a:latin typeface="Arial Black" pitchFamily="34" charset="0"/>
              </a:rPr>
              <a:t> "Onlar </a:t>
            </a:r>
            <a:r>
              <a:rPr lang="tr-TR" dirty="0" smtClean="0">
                <a:latin typeface="Arial Black" pitchFamily="34" charset="0"/>
              </a:rPr>
              <a:t>aralarında </a:t>
            </a:r>
            <a:r>
              <a:rPr lang="tr-TR" dirty="0">
                <a:latin typeface="Arial Black" pitchFamily="34" charset="0"/>
              </a:rPr>
              <a:t>ne kan </a:t>
            </a:r>
            <a:r>
              <a:rPr lang="tr-TR" dirty="0" smtClean="0">
                <a:latin typeface="Arial Black" pitchFamily="34" charset="0"/>
              </a:rPr>
              <a:t>bağı </a:t>
            </a:r>
            <a:r>
              <a:rPr lang="tr-TR" dirty="0">
                <a:latin typeface="Arial Black" pitchFamily="34" charset="0"/>
              </a:rPr>
              <a:t>ne de birbirlerine </a:t>
            </a:r>
            <a:r>
              <a:rPr lang="tr-TR" dirty="0" smtClean="0">
                <a:latin typeface="Arial Black" pitchFamily="34" charset="0"/>
              </a:rPr>
              <a:t>bağışladıkları </a:t>
            </a:r>
            <a:r>
              <a:rPr lang="tr-TR" dirty="0">
                <a:latin typeface="Arial Black" pitchFamily="34" charset="0"/>
              </a:rPr>
              <a:t>bir mal </a:t>
            </a:r>
            <a:r>
              <a:rPr lang="tr-TR" dirty="0" smtClean="0">
                <a:latin typeface="Arial Black" pitchFamily="34" charset="0"/>
              </a:rPr>
              <a:t>olmadığı </a:t>
            </a:r>
            <a:r>
              <a:rPr lang="tr-TR" dirty="0">
                <a:latin typeface="Arial Black" pitchFamily="34" charset="0"/>
              </a:rPr>
              <a:t>halde, </a:t>
            </a:r>
            <a:r>
              <a:rPr lang="tr-TR" dirty="0" smtClean="0">
                <a:latin typeface="Arial Black" pitchFamily="34" charset="0"/>
              </a:rPr>
              <a:t>Allah‘ın </a:t>
            </a:r>
            <a:r>
              <a:rPr lang="tr-TR" dirty="0">
                <a:latin typeface="Arial Black" pitchFamily="34" charset="0"/>
              </a:rPr>
              <a:t>ruhu (Kur'an) </a:t>
            </a:r>
            <a:r>
              <a:rPr lang="tr-TR" dirty="0" smtClean="0">
                <a:latin typeface="Arial Black" pitchFamily="34" charset="0"/>
              </a:rPr>
              <a:t>adına </a:t>
            </a:r>
            <a:r>
              <a:rPr lang="tr-TR" dirty="0">
                <a:latin typeface="Arial Black" pitchFamily="34" charset="0"/>
              </a:rPr>
              <a:t>birbirlerini sevenlerdir. Allah'a yemin ederim, </a:t>
            </a:r>
            <a:r>
              <a:rPr lang="tr-TR" dirty="0" smtClean="0">
                <a:latin typeface="Arial Black" pitchFamily="34" charset="0"/>
              </a:rPr>
              <a:t>onların yüzleri </a:t>
            </a:r>
            <a:r>
              <a:rPr lang="tr-TR" dirty="0">
                <a:latin typeface="Arial Black" pitchFamily="34" charset="0"/>
              </a:rPr>
              <a:t>mutlaka nurdur. Onlar bir nur </a:t>
            </a:r>
            <a:r>
              <a:rPr lang="tr-TR" dirty="0" smtClean="0">
                <a:latin typeface="Arial Black" pitchFamily="34" charset="0"/>
              </a:rPr>
              <a:t>üzeredirler</a:t>
            </a:r>
            <a:r>
              <a:rPr lang="tr-TR" dirty="0">
                <a:latin typeface="Arial Black" pitchFamily="34" charset="0"/>
              </a:rPr>
              <a:t>. Halk korkarken, onlar korkmazlar. </a:t>
            </a:r>
            <a:r>
              <a:rPr lang="tr-TR" dirty="0" smtClean="0">
                <a:latin typeface="Arial Black" pitchFamily="34" charset="0"/>
              </a:rPr>
              <a:t>İnsanlar üzülürken</a:t>
            </a:r>
            <a:r>
              <a:rPr lang="tr-TR" dirty="0">
                <a:latin typeface="Arial Black" pitchFamily="34" charset="0"/>
              </a:rPr>
              <a:t>, onlar </a:t>
            </a:r>
            <a:r>
              <a:rPr lang="tr-TR" dirty="0" smtClean="0">
                <a:latin typeface="Arial Black" pitchFamily="34" charset="0"/>
              </a:rPr>
              <a:t>üzülmezler</a:t>
            </a:r>
            <a:r>
              <a:rPr lang="tr-TR" dirty="0">
                <a:latin typeface="Arial Black" pitchFamily="34" charset="0"/>
              </a:rPr>
              <a:t>. </a:t>
            </a:r>
          </a:p>
          <a:p>
            <a:pPr marL="0" indent="0">
              <a:buNone/>
            </a:pPr>
            <a:r>
              <a:rPr lang="tr-TR" dirty="0">
                <a:latin typeface="Arial Black" pitchFamily="34" charset="0"/>
              </a:rPr>
              <a:t> Ve su ayeti okudu: "Haberiniz olsun </a:t>
            </a:r>
            <a:r>
              <a:rPr lang="tr-TR" dirty="0" smtClean="0">
                <a:latin typeface="Arial Black" pitchFamily="34" charset="0"/>
              </a:rPr>
              <a:t>Allah‘ın dostları </a:t>
            </a:r>
            <a:r>
              <a:rPr lang="tr-TR" dirty="0">
                <a:latin typeface="Arial Black" pitchFamily="34" charset="0"/>
              </a:rPr>
              <a:t>var ya! Onlara ne korku var ne de onlar </a:t>
            </a:r>
            <a:r>
              <a:rPr lang="tr-TR" dirty="0" smtClean="0">
                <a:latin typeface="Arial Black" pitchFamily="34" charset="0"/>
              </a:rPr>
              <a:t>üzülecekler</a:t>
            </a:r>
            <a:r>
              <a:rPr lang="tr-TR" dirty="0">
                <a:latin typeface="Arial Black" pitchFamily="34" charset="0"/>
              </a:rPr>
              <a:t>" </a:t>
            </a:r>
            <a:r>
              <a:rPr lang="tr-TR" dirty="0"/>
              <a:t>(Yunus 62). </a:t>
            </a:r>
          </a:p>
          <a:p>
            <a:pPr marL="0" indent="0">
              <a:buNone/>
            </a:pPr>
            <a:r>
              <a:rPr lang="tr-TR" dirty="0" smtClean="0"/>
              <a:t>(Ebu </a:t>
            </a:r>
            <a:r>
              <a:rPr lang="tr-TR" dirty="0"/>
              <a:t>Davud, </a:t>
            </a:r>
            <a:r>
              <a:rPr lang="tr-TR" dirty="0" err="1"/>
              <a:t>Buyu</a:t>
            </a:r>
            <a:r>
              <a:rPr lang="tr-TR" dirty="0"/>
              <a:t> 78, (3527).</a:t>
            </a:r>
          </a:p>
        </p:txBody>
      </p:sp>
    </p:spTree>
    <p:extLst>
      <p:ext uri="{BB962C8B-B14F-4D97-AF65-F5344CB8AC3E}">
        <p14:creationId xmlns:p14="http://schemas.microsoft.com/office/powerpoint/2010/main" val="260720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u="sng" dirty="0">
                <a:solidFill>
                  <a:srgbClr val="00B050"/>
                </a:solidFill>
                <a:latin typeface="Arial Black" pitchFamily="34" charset="0"/>
              </a:rPr>
              <a:t>Hz. Ebu </a:t>
            </a:r>
            <a:r>
              <a:rPr lang="tr-TR" sz="3600" u="sng" dirty="0" err="1">
                <a:solidFill>
                  <a:srgbClr val="00B050"/>
                </a:solidFill>
                <a:latin typeface="Arial Black" pitchFamily="34" charset="0"/>
              </a:rPr>
              <a:t>Hureyre</a:t>
            </a:r>
            <a:r>
              <a:rPr lang="tr-TR" sz="3600" u="sng" dirty="0">
                <a:solidFill>
                  <a:srgbClr val="00B050"/>
                </a:solidFill>
                <a:latin typeface="Arial Black" pitchFamily="34" charset="0"/>
              </a:rPr>
              <a:t> </a:t>
            </a:r>
            <a:r>
              <a:rPr lang="tr-TR" sz="3600" u="sng" dirty="0" smtClean="0">
                <a:solidFill>
                  <a:srgbClr val="00B050"/>
                </a:solidFill>
                <a:latin typeface="Arial Black" pitchFamily="34" charset="0"/>
              </a:rPr>
              <a:t>RA anlatıyor</a:t>
            </a:r>
            <a:r>
              <a:rPr lang="tr-TR" sz="3600" u="sng" dirty="0">
                <a:solidFill>
                  <a:srgbClr val="00B050"/>
                </a:solidFill>
                <a:latin typeface="Arial Black" pitchFamily="34" charset="0"/>
              </a:rPr>
              <a:t>: "</a:t>
            </a:r>
            <a:r>
              <a:rPr lang="tr-TR" sz="3600" u="sng" dirty="0" err="1">
                <a:solidFill>
                  <a:srgbClr val="00B050"/>
                </a:solidFill>
                <a:latin typeface="Arial Black" pitchFamily="34" charset="0"/>
              </a:rPr>
              <a:t>Resulullah</a:t>
            </a:r>
            <a:r>
              <a:rPr lang="tr-TR" sz="3600" u="sng" dirty="0">
                <a:solidFill>
                  <a:srgbClr val="00B050"/>
                </a:solidFill>
                <a:latin typeface="Arial Black" pitchFamily="34" charset="0"/>
              </a:rPr>
              <a:t> </a:t>
            </a:r>
            <a:r>
              <a:rPr lang="tr-TR" sz="3600" u="sng" dirty="0" smtClean="0">
                <a:solidFill>
                  <a:srgbClr val="00B050"/>
                </a:solidFill>
                <a:latin typeface="Arial Black" pitchFamily="34" charset="0"/>
              </a:rPr>
              <a:t>SAV buyurdular </a:t>
            </a:r>
            <a:r>
              <a:rPr lang="tr-TR" sz="3600" u="sng" dirty="0">
                <a:solidFill>
                  <a:srgbClr val="00B050"/>
                </a:solidFill>
                <a:latin typeface="Arial Black" pitchFamily="34" charset="0"/>
              </a:rPr>
              <a:t>ki: "Allah bir kulu sevdi mi Hz. Cebrail </a:t>
            </a:r>
            <a:r>
              <a:rPr lang="tr-TR" sz="3600" u="sng" dirty="0" err="1" smtClean="0">
                <a:solidFill>
                  <a:srgbClr val="00B050"/>
                </a:solidFill>
                <a:latin typeface="Arial Black" pitchFamily="34" charset="0"/>
              </a:rPr>
              <a:t>AS'a</a:t>
            </a:r>
            <a:r>
              <a:rPr lang="tr-TR" sz="3600" u="sng" dirty="0">
                <a:solidFill>
                  <a:srgbClr val="00B050"/>
                </a:solidFill>
                <a:latin typeface="Arial Black" pitchFamily="34" charset="0"/>
              </a:rPr>
              <a:t>: </a:t>
            </a:r>
          </a:p>
          <a:p>
            <a:r>
              <a:rPr lang="tr-TR" sz="3600" dirty="0">
                <a:latin typeface="Arial Black" pitchFamily="34" charset="0"/>
              </a:rPr>
              <a:t> "Allah </a:t>
            </a:r>
            <a:r>
              <a:rPr lang="tr-TR" sz="3600" dirty="0" smtClean="0">
                <a:latin typeface="Arial Black" pitchFamily="34" charset="0"/>
              </a:rPr>
              <a:t>falanı </a:t>
            </a:r>
            <a:r>
              <a:rPr lang="tr-TR" sz="3600" dirty="0">
                <a:latin typeface="Arial Black" pitchFamily="34" charset="0"/>
              </a:rPr>
              <a:t>seviyor, onu sen de sev!" diye seslenir. Onu Cebrail de sever. Sonra o, sema ehline: "Allah </a:t>
            </a:r>
            <a:r>
              <a:rPr lang="tr-TR" sz="3600" dirty="0" smtClean="0">
                <a:latin typeface="Arial Black" pitchFamily="34" charset="0"/>
              </a:rPr>
              <a:t>falanı </a:t>
            </a:r>
            <a:r>
              <a:rPr lang="tr-TR" sz="3600" dirty="0">
                <a:latin typeface="Arial Black" pitchFamily="34" charset="0"/>
              </a:rPr>
              <a:t>seviyor, onu siz de sevin!" diye nida eder, derken </a:t>
            </a:r>
            <a:r>
              <a:rPr lang="tr-TR" sz="3600" dirty="0" smtClean="0">
                <a:latin typeface="Arial Black" pitchFamily="34" charset="0"/>
              </a:rPr>
              <a:t>bütün </a:t>
            </a:r>
            <a:r>
              <a:rPr lang="tr-TR" sz="3600" dirty="0">
                <a:latin typeface="Arial Black" pitchFamily="34" charset="0"/>
              </a:rPr>
              <a:t>sema ehli de onu sevmeye baslar. Sonra onun </a:t>
            </a:r>
            <a:r>
              <a:rPr lang="tr-TR" sz="3600" dirty="0" smtClean="0">
                <a:latin typeface="Arial Black" pitchFamily="34" charset="0"/>
              </a:rPr>
              <a:t>için </a:t>
            </a:r>
            <a:r>
              <a:rPr lang="tr-TR" sz="3600" dirty="0">
                <a:latin typeface="Arial Black" pitchFamily="34" charset="0"/>
              </a:rPr>
              <a:t>arz (</a:t>
            </a:r>
            <a:r>
              <a:rPr lang="tr-TR" sz="3600" dirty="0" smtClean="0">
                <a:latin typeface="Arial Black" pitchFamily="34" charset="0"/>
              </a:rPr>
              <a:t>halkı arasına </a:t>
            </a:r>
            <a:r>
              <a:rPr lang="tr-TR" sz="3600" dirty="0" err="1" smtClean="0">
                <a:latin typeface="Arial Black" pitchFamily="34" charset="0"/>
              </a:rPr>
              <a:t>hüsn</a:t>
            </a:r>
            <a:r>
              <a:rPr lang="tr-TR" sz="3600" dirty="0" smtClean="0">
                <a:latin typeface="Arial Black" pitchFamily="34" charset="0"/>
              </a:rPr>
              <a:t>-ü </a:t>
            </a:r>
            <a:r>
              <a:rPr lang="tr-TR" sz="3600" dirty="0">
                <a:latin typeface="Arial Black" pitchFamily="34" charset="0"/>
              </a:rPr>
              <a:t>kabul) konur." </a:t>
            </a:r>
          </a:p>
          <a:p>
            <a:pPr marL="0" indent="0">
              <a:buNone/>
            </a:pPr>
            <a:r>
              <a:rPr lang="tr-TR" dirty="0"/>
              <a:t> </a:t>
            </a:r>
            <a:r>
              <a:rPr lang="tr-TR" dirty="0" smtClean="0"/>
              <a:t>(Buhari</a:t>
            </a:r>
            <a:r>
              <a:rPr lang="tr-TR" dirty="0"/>
              <a:t>, </a:t>
            </a:r>
            <a:r>
              <a:rPr lang="tr-TR" dirty="0" err="1"/>
              <a:t>Tevhid</a:t>
            </a:r>
            <a:r>
              <a:rPr lang="tr-TR" dirty="0"/>
              <a:t> 33, </a:t>
            </a:r>
            <a:r>
              <a:rPr lang="tr-TR" dirty="0" err="1"/>
              <a:t>Edeb</a:t>
            </a:r>
            <a:r>
              <a:rPr lang="tr-TR" dirty="0"/>
              <a:t> </a:t>
            </a:r>
            <a:r>
              <a:rPr lang="tr-TR" dirty="0" smtClean="0"/>
              <a:t>41)</a:t>
            </a:r>
            <a:endParaRPr lang="tr-TR" dirty="0"/>
          </a:p>
        </p:txBody>
      </p:sp>
    </p:spTree>
    <p:extLst>
      <p:ext uri="{BB962C8B-B14F-4D97-AF65-F5344CB8AC3E}">
        <p14:creationId xmlns:p14="http://schemas.microsoft.com/office/powerpoint/2010/main" val="1901111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endParaRPr lang="ar-AE" b="1" dirty="0">
              <a:latin typeface="Arial Black" pitchFamily="34" charset="0"/>
            </a:endParaRPr>
          </a:p>
          <a:p>
            <a:r>
              <a:rPr lang="ar-AE" b="1" dirty="0">
                <a:latin typeface="Arial Black" pitchFamily="34" charset="0"/>
              </a:rPr>
              <a:t>عن أَنسٍ رَضِيَ اللَّهُ عَنْهُ عنِ الّنبيّ صَلَّى اللَّهُ عَلَيْهِ وَسَلَّمَ فِيمَا يَرْوِيهِ عَنْ ربِّهِ عزَّ وجَلَّ قَالَ: «إِذَا تقرَّب الْعبْدُ إِليَّ شِبْراً تَقرَّبْتُ إِلَيْهِ ذِرَاعاً، وَإِذَا تقرَّبَ إِلَيَّ ذِراعاً تقرَّبْتُ منه باعاً، وإِذا أَتَانِي يَمْشِي أَتيْتُهُ هَرْوَلَةً» رَوَاهُ الْبُخَارِي</a:t>
            </a:r>
            <a:r>
              <a:rPr lang="ar-AE" b="1" dirty="0" smtClean="0">
                <a:latin typeface="Arial Black" pitchFamily="34" charset="0"/>
              </a:rPr>
              <a:t>.</a:t>
            </a:r>
            <a:endParaRPr lang="ar-AE" b="1" dirty="0">
              <a:latin typeface="Arial Black" pitchFamily="34" charset="0"/>
            </a:endParaRPr>
          </a:p>
          <a:p>
            <a:r>
              <a:rPr lang="tr-TR" b="1" u="sng" dirty="0">
                <a:solidFill>
                  <a:srgbClr val="00B050"/>
                </a:solidFill>
                <a:latin typeface="Arial Black" pitchFamily="34" charset="0"/>
              </a:rPr>
              <a:t>Enes </a:t>
            </a:r>
            <a:r>
              <a:rPr lang="tr-TR" b="1" u="sng" dirty="0" err="1" smtClean="0">
                <a:solidFill>
                  <a:srgbClr val="00B050"/>
                </a:solidFill>
                <a:latin typeface="Arial Black" pitchFamily="34" charset="0"/>
              </a:rPr>
              <a:t>RA’den</a:t>
            </a:r>
            <a:r>
              <a:rPr lang="tr-TR" b="1" u="sng" dirty="0" smtClean="0">
                <a:solidFill>
                  <a:srgbClr val="00B050"/>
                </a:solidFill>
                <a:latin typeface="Arial Black" pitchFamily="34" charset="0"/>
              </a:rPr>
              <a:t> rivayet </a:t>
            </a:r>
            <a:r>
              <a:rPr lang="tr-TR" b="1" u="sng" dirty="0">
                <a:solidFill>
                  <a:srgbClr val="00B050"/>
                </a:solidFill>
                <a:latin typeface="Arial Black" pitchFamily="34" charset="0"/>
              </a:rPr>
              <a:t>edildiğine göre, gözlerimize ışıklar çalan Peygamber Efendimiz </a:t>
            </a:r>
            <a:r>
              <a:rPr lang="tr-TR" b="1" u="sng" dirty="0" err="1" smtClean="0">
                <a:solidFill>
                  <a:srgbClr val="00B050"/>
                </a:solidFill>
                <a:latin typeface="Arial Black" pitchFamily="34" charset="0"/>
              </a:rPr>
              <a:t>SAV’in</a:t>
            </a:r>
            <a:r>
              <a:rPr lang="tr-TR" b="1" u="sng" dirty="0" smtClean="0">
                <a:solidFill>
                  <a:srgbClr val="00B050"/>
                </a:solidFill>
                <a:latin typeface="Arial Black" pitchFamily="34" charset="0"/>
              </a:rPr>
              <a:t> </a:t>
            </a:r>
            <a:r>
              <a:rPr lang="tr-TR" b="1" u="sng" dirty="0">
                <a:solidFill>
                  <a:srgbClr val="00B050"/>
                </a:solidFill>
                <a:latin typeface="Arial Black" pitchFamily="34" charset="0"/>
              </a:rPr>
              <a:t>Yüce Rabbinden </a:t>
            </a:r>
            <a:r>
              <a:rPr lang="tr-TR" b="1" u="sng" dirty="0" err="1">
                <a:solidFill>
                  <a:srgbClr val="00B050"/>
                </a:solidFill>
                <a:latin typeface="Arial Black" pitchFamily="34" charset="0"/>
              </a:rPr>
              <a:t>rivâyet</a:t>
            </a:r>
            <a:r>
              <a:rPr lang="tr-TR" b="1" u="sng" dirty="0">
                <a:solidFill>
                  <a:srgbClr val="00B050"/>
                </a:solidFill>
                <a:latin typeface="Arial Black" pitchFamily="34" charset="0"/>
              </a:rPr>
              <a:t> ettiği bir </a:t>
            </a:r>
            <a:r>
              <a:rPr lang="tr-TR" b="1" u="sng" dirty="0" err="1">
                <a:solidFill>
                  <a:srgbClr val="00B050"/>
                </a:solidFill>
                <a:latin typeface="Arial Black" pitchFamily="34" charset="0"/>
              </a:rPr>
              <a:t>hadîs</a:t>
            </a:r>
            <a:r>
              <a:rPr lang="tr-TR" b="1" u="sng" dirty="0">
                <a:solidFill>
                  <a:srgbClr val="00B050"/>
                </a:solidFill>
                <a:latin typeface="Arial Black" pitchFamily="34" charset="0"/>
              </a:rPr>
              <a:t>-i </a:t>
            </a:r>
            <a:r>
              <a:rPr lang="tr-TR" b="1" u="sng" dirty="0" err="1">
                <a:solidFill>
                  <a:srgbClr val="00B050"/>
                </a:solidFill>
                <a:latin typeface="Arial Black" pitchFamily="34" charset="0"/>
              </a:rPr>
              <a:t>kudsîde</a:t>
            </a:r>
            <a:r>
              <a:rPr lang="tr-TR" b="1" u="sng" dirty="0">
                <a:solidFill>
                  <a:srgbClr val="00B050"/>
                </a:solidFill>
                <a:latin typeface="Arial Black" pitchFamily="34" charset="0"/>
              </a:rPr>
              <a:t> Allah Teâlâ hazretleri şöyle buyurmuştur:</a:t>
            </a:r>
          </a:p>
          <a:p>
            <a:endParaRPr lang="tr-TR" b="1" dirty="0">
              <a:latin typeface="Arial Black" pitchFamily="34" charset="0"/>
            </a:endParaRPr>
          </a:p>
          <a:p>
            <a:r>
              <a:rPr lang="tr-TR" b="1" dirty="0">
                <a:latin typeface="Arial Black" pitchFamily="34" charset="0"/>
              </a:rPr>
              <a:t>“Kulum Bana bir el (bir karış) kadar yaklaşırsa Ben ona yarım kol (arşın) kadar yaklaşırım.. yarım kol (arşın) kadar yaklaşırsa Ben ona iki kol (bir kulaç) kadar yaklaşırım.. Bana yürüyerek gelirse ben ona koşarak mukabelede bulunurum</a:t>
            </a:r>
            <a:r>
              <a:rPr lang="tr-TR" b="1" dirty="0" smtClean="0">
                <a:latin typeface="Arial Black" pitchFamily="34" charset="0"/>
              </a:rPr>
              <a:t>.”(</a:t>
            </a:r>
            <a:r>
              <a:rPr lang="tr-TR" dirty="0" err="1"/>
              <a:t>Buhârî</a:t>
            </a:r>
            <a:r>
              <a:rPr lang="tr-TR" dirty="0"/>
              <a:t>, </a:t>
            </a:r>
            <a:r>
              <a:rPr lang="tr-TR" dirty="0" err="1"/>
              <a:t>Tevhîd</a:t>
            </a:r>
            <a:r>
              <a:rPr lang="tr-TR" dirty="0"/>
              <a:t> 50.</a:t>
            </a:r>
          </a:p>
          <a:p>
            <a:endParaRPr lang="tr-TR" dirty="0"/>
          </a:p>
        </p:txBody>
      </p:sp>
    </p:spTree>
    <p:extLst>
      <p:ext uri="{BB962C8B-B14F-4D97-AF65-F5344CB8AC3E}">
        <p14:creationId xmlns:p14="http://schemas.microsoft.com/office/powerpoint/2010/main" val="660565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5400" u="sng" dirty="0" smtClean="0">
                <a:solidFill>
                  <a:srgbClr val="00B050"/>
                </a:solidFill>
                <a:latin typeface="Arial Black" pitchFamily="34" charset="0"/>
              </a:rPr>
              <a:t>Hz Muhammed SAV Efendimiz şöyle buyuruyor</a:t>
            </a:r>
            <a:r>
              <a:rPr lang="tr-TR" sz="5400" dirty="0" smtClean="0">
                <a:solidFill>
                  <a:srgbClr val="00B050"/>
                </a:solidFill>
                <a:latin typeface="Arial Black" pitchFamily="34" charset="0"/>
              </a:rPr>
              <a:t>:</a:t>
            </a:r>
          </a:p>
          <a:p>
            <a:r>
              <a:rPr lang="tr-TR" sz="5400" dirty="0" smtClean="0">
                <a:latin typeface="Arial Black" pitchFamily="34" charset="0"/>
              </a:rPr>
              <a:t>«Allah dünyayı sevdiğine de sevmediğine de verir. Ahireti ise sadece sevdiği kimselere verir.» </a:t>
            </a:r>
            <a:r>
              <a:rPr lang="tr-TR" dirty="0" smtClean="0"/>
              <a:t>(Ahmet </a:t>
            </a:r>
            <a:r>
              <a:rPr lang="tr-TR" dirty="0" err="1" smtClean="0"/>
              <a:t>b.h</a:t>
            </a:r>
            <a:r>
              <a:rPr lang="tr-TR" dirty="0" smtClean="0"/>
              <a:t>. I.257)</a:t>
            </a:r>
            <a:endParaRPr lang="tr-TR" dirty="0"/>
          </a:p>
        </p:txBody>
      </p:sp>
    </p:spTree>
    <p:extLst>
      <p:ext uri="{BB962C8B-B14F-4D97-AF65-F5344CB8AC3E}">
        <p14:creationId xmlns:p14="http://schemas.microsoft.com/office/powerpoint/2010/main" val="633786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b="1" dirty="0" smtClean="0">
                <a:solidFill>
                  <a:srgbClr val="00B050"/>
                </a:solidFill>
                <a:latin typeface="Arial Black" pitchFamily="34" charset="0"/>
              </a:rPr>
              <a:t>ALLAH’IN SEVGİSİNİ KAZANMA YOLLARI</a:t>
            </a:r>
          </a:p>
          <a:p>
            <a:pPr marL="514350" indent="-514350">
              <a:buAutoNum type="arabicParenR"/>
            </a:pPr>
            <a:r>
              <a:rPr lang="tr-TR" sz="3600" b="1" i="1" u="sng" dirty="0" smtClean="0">
                <a:solidFill>
                  <a:srgbClr val="00B050"/>
                </a:solidFill>
                <a:latin typeface="Arial Black" pitchFamily="34" charset="0"/>
              </a:rPr>
              <a:t>ALLAH İMAN </a:t>
            </a:r>
            <a:r>
              <a:rPr lang="tr-TR" sz="3600" b="1" i="1" u="sng" dirty="0" smtClean="0">
                <a:solidFill>
                  <a:srgbClr val="00B050"/>
                </a:solidFill>
                <a:latin typeface="Arial Black" pitchFamily="34" charset="0"/>
              </a:rPr>
              <a:t>ETMEKTİR</a:t>
            </a:r>
          </a:p>
          <a:p>
            <a:pPr marL="0" indent="0">
              <a:buNone/>
            </a:pPr>
            <a:endParaRPr lang="tr-TR" sz="3600" b="1" i="1" u="sng" dirty="0" smtClean="0">
              <a:solidFill>
                <a:srgbClr val="00B050"/>
              </a:solidFill>
              <a:latin typeface="Arial Black" pitchFamily="34" charset="0"/>
            </a:endParaRPr>
          </a:p>
          <a:p>
            <a:pPr marL="0" indent="0">
              <a:buNone/>
            </a:pPr>
            <a:r>
              <a:rPr lang="ar-AE" sz="3600" b="1" dirty="0" smtClean="0">
                <a:latin typeface="Arial Black" pitchFamily="34" charset="0"/>
              </a:rPr>
              <a:t>وَاَمَّا الَّذٖينَ اٰمَنُوا وَعَمِلُوا الصَّالِحَاتِ فَيُوَفّٖيهِمْ اُجُورَهُمْ وَاللّٰهُ لَا يُحِبُّ </a:t>
            </a:r>
            <a:r>
              <a:rPr lang="ar-AE" sz="3600" b="1" dirty="0" smtClean="0">
                <a:latin typeface="Arial Black" pitchFamily="34" charset="0"/>
              </a:rPr>
              <a:t>الظَّالِمٖينَ</a:t>
            </a:r>
            <a:endParaRPr lang="ar-AE" sz="3600" b="1" dirty="0" smtClean="0">
              <a:latin typeface="Arial Black" pitchFamily="34" charset="0"/>
            </a:endParaRPr>
          </a:p>
          <a:p>
            <a:pPr marL="0" indent="0">
              <a:buNone/>
            </a:pPr>
            <a:r>
              <a:rPr lang="tr-TR" sz="3600" b="1" dirty="0" smtClean="0">
                <a:latin typeface="Arial Black" pitchFamily="34" charset="0"/>
              </a:rPr>
              <a:t>"İman edip </a:t>
            </a:r>
            <a:r>
              <a:rPr lang="tr-TR" sz="3600" b="1" dirty="0" err="1" smtClean="0">
                <a:latin typeface="Arial Black" pitchFamily="34" charset="0"/>
              </a:rPr>
              <a:t>salih</a:t>
            </a:r>
            <a:r>
              <a:rPr lang="tr-TR" sz="3600" b="1" dirty="0" smtClean="0">
                <a:latin typeface="Arial Black" pitchFamily="34" charset="0"/>
              </a:rPr>
              <a:t> ameller işleyenlere gelince, Allah onların mükâfatlarını tastamam verecektir. Allah, zalimleri sevmez.» </a:t>
            </a:r>
            <a:r>
              <a:rPr lang="tr-TR" dirty="0" smtClean="0"/>
              <a:t>(Ali </a:t>
            </a:r>
            <a:r>
              <a:rPr lang="tr-TR" dirty="0" err="1" smtClean="0"/>
              <a:t>imran</a:t>
            </a:r>
            <a:r>
              <a:rPr lang="tr-TR" dirty="0" smtClean="0"/>
              <a:t> suresi 57)</a:t>
            </a:r>
            <a:endParaRPr lang="tr-TR" dirty="0"/>
          </a:p>
        </p:txBody>
      </p:sp>
    </p:spTree>
    <p:extLst>
      <p:ext uri="{BB962C8B-B14F-4D97-AF65-F5344CB8AC3E}">
        <p14:creationId xmlns:p14="http://schemas.microsoft.com/office/powerpoint/2010/main" val="852104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6000" b="1" i="1" u="sng" dirty="0" smtClean="0">
                <a:solidFill>
                  <a:srgbClr val="00B050"/>
                </a:solidFill>
                <a:latin typeface="Arial Black" pitchFamily="34" charset="0"/>
              </a:rPr>
              <a:t>2) ALLAH TAKVA SAHİPLERİNİ SEVER</a:t>
            </a:r>
          </a:p>
          <a:p>
            <a:r>
              <a:rPr lang="ar-AE" sz="6000" b="1" dirty="0" smtClean="0">
                <a:latin typeface="Arial Black" pitchFamily="34" charset="0"/>
              </a:rPr>
              <a:t>إِنَّ اللّهَ يُحِبُّ الْمُتَّقِينَ</a:t>
            </a:r>
          </a:p>
          <a:p>
            <a:pPr marL="0" indent="0">
              <a:buNone/>
            </a:pPr>
            <a:r>
              <a:rPr lang="tr-TR" sz="6000" b="1" dirty="0" smtClean="0">
                <a:latin typeface="Arial Black" pitchFamily="34" charset="0"/>
              </a:rPr>
              <a:t>«Allah (haksızlıktan) sakınanları sever.» </a:t>
            </a:r>
            <a:r>
              <a:rPr lang="tr-TR" dirty="0" smtClean="0"/>
              <a:t>(</a:t>
            </a:r>
            <a:r>
              <a:rPr lang="tr-TR" dirty="0" err="1" smtClean="0"/>
              <a:t>Tevbe</a:t>
            </a:r>
            <a:r>
              <a:rPr lang="tr-TR" dirty="0" smtClean="0"/>
              <a:t> suresi 4)</a:t>
            </a:r>
          </a:p>
          <a:p>
            <a:endParaRPr lang="tr-TR" dirty="0"/>
          </a:p>
        </p:txBody>
      </p:sp>
    </p:spTree>
    <p:extLst>
      <p:ext uri="{BB962C8B-B14F-4D97-AF65-F5344CB8AC3E}">
        <p14:creationId xmlns:p14="http://schemas.microsoft.com/office/powerpoint/2010/main" val="66329964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1371</Words>
  <Application>Microsoft Office PowerPoint</Application>
  <PresentationFormat>Ekran Gösterisi (4:3)</PresentationFormat>
  <Paragraphs>83</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13</cp:revision>
  <dcterms:created xsi:type="dcterms:W3CDTF">2014-06-26T14:37:47Z</dcterms:created>
  <dcterms:modified xsi:type="dcterms:W3CDTF">2014-06-27T17:31:36Z</dcterms:modified>
</cp:coreProperties>
</file>