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4" r:id="rId5"/>
    <p:sldId id="263" r:id="rId6"/>
    <p:sldId id="262" r:id="rId7"/>
    <p:sldId id="261" r:id="rId8"/>
    <p:sldId id="260" r:id="rId9"/>
    <p:sldId id="259" r:id="rId10"/>
    <p:sldId id="258" r:id="rId11"/>
    <p:sldId id="266" r:id="rId12"/>
    <p:sldId id="267" r:id="rId13"/>
    <p:sldId id="268" r:id="rId14"/>
    <p:sldId id="270" r:id="rId15"/>
    <p:sldId id="271" r:id="rId1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6A0BB97-A144-4553-B308-9D95E3BA3E5B}" type="datetimeFigureOut">
              <a:rPr lang="tr-TR" smtClean="0"/>
              <a:t>28.06.2014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C1768C1-490C-4CA8-B7A9-5A4FB5CD0477}" type="slidenum">
              <a:rPr lang="tr-TR" smtClean="0"/>
              <a:t>‹#›</a:t>
            </a:fld>
            <a:endParaRPr lang="tr-TR"/>
          </a:p>
        </p:txBody>
      </p:sp>
    </p:spTree>
    <p:extLst>
      <p:ext uri="{BB962C8B-B14F-4D97-AF65-F5344CB8AC3E}">
        <p14:creationId xmlns:p14="http://schemas.microsoft.com/office/powerpoint/2010/main" val="4009766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A0BB97-A144-4553-B308-9D95E3BA3E5B}" type="datetimeFigureOut">
              <a:rPr lang="tr-TR" smtClean="0"/>
              <a:t>28.06.2014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C1768C1-490C-4CA8-B7A9-5A4FB5CD0477}" type="slidenum">
              <a:rPr lang="tr-TR" smtClean="0"/>
              <a:t>‹#›</a:t>
            </a:fld>
            <a:endParaRPr lang="tr-TR"/>
          </a:p>
        </p:txBody>
      </p:sp>
    </p:spTree>
    <p:extLst>
      <p:ext uri="{BB962C8B-B14F-4D97-AF65-F5344CB8AC3E}">
        <p14:creationId xmlns:p14="http://schemas.microsoft.com/office/powerpoint/2010/main" val="2848810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A0BB97-A144-4553-B308-9D95E3BA3E5B}" type="datetimeFigureOut">
              <a:rPr lang="tr-TR" smtClean="0"/>
              <a:t>28.06.2014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C1768C1-490C-4CA8-B7A9-5A4FB5CD0477}" type="slidenum">
              <a:rPr lang="tr-TR" smtClean="0"/>
              <a:t>‹#›</a:t>
            </a:fld>
            <a:endParaRPr lang="tr-TR"/>
          </a:p>
        </p:txBody>
      </p:sp>
    </p:spTree>
    <p:extLst>
      <p:ext uri="{BB962C8B-B14F-4D97-AF65-F5344CB8AC3E}">
        <p14:creationId xmlns:p14="http://schemas.microsoft.com/office/powerpoint/2010/main" val="3636422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6A0BB97-A144-4553-B308-9D95E3BA3E5B}" type="datetimeFigureOut">
              <a:rPr lang="tr-TR" smtClean="0"/>
              <a:t>28.06.2014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C1768C1-490C-4CA8-B7A9-5A4FB5CD0477}" type="slidenum">
              <a:rPr lang="tr-TR" smtClean="0"/>
              <a:t>‹#›</a:t>
            </a:fld>
            <a:endParaRPr lang="tr-TR"/>
          </a:p>
        </p:txBody>
      </p:sp>
    </p:spTree>
    <p:extLst>
      <p:ext uri="{BB962C8B-B14F-4D97-AF65-F5344CB8AC3E}">
        <p14:creationId xmlns:p14="http://schemas.microsoft.com/office/powerpoint/2010/main" val="2419132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6A0BB97-A144-4553-B308-9D95E3BA3E5B}" type="datetimeFigureOut">
              <a:rPr lang="tr-TR" smtClean="0"/>
              <a:t>28.06.2014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EC1768C1-490C-4CA8-B7A9-5A4FB5CD0477}" type="slidenum">
              <a:rPr lang="tr-TR" smtClean="0"/>
              <a:t>‹#›</a:t>
            </a:fld>
            <a:endParaRPr lang="tr-TR"/>
          </a:p>
        </p:txBody>
      </p:sp>
    </p:spTree>
    <p:extLst>
      <p:ext uri="{BB962C8B-B14F-4D97-AF65-F5344CB8AC3E}">
        <p14:creationId xmlns:p14="http://schemas.microsoft.com/office/powerpoint/2010/main" val="185664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6A0BB97-A144-4553-B308-9D95E3BA3E5B}" type="datetimeFigureOut">
              <a:rPr lang="tr-TR" smtClean="0"/>
              <a:t>28.06.2014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C1768C1-490C-4CA8-B7A9-5A4FB5CD0477}" type="slidenum">
              <a:rPr lang="tr-TR" smtClean="0"/>
              <a:t>‹#›</a:t>
            </a:fld>
            <a:endParaRPr lang="tr-TR"/>
          </a:p>
        </p:txBody>
      </p:sp>
    </p:spTree>
    <p:extLst>
      <p:ext uri="{BB962C8B-B14F-4D97-AF65-F5344CB8AC3E}">
        <p14:creationId xmlns:p14="http://schemas.microsoft.com/office/powerpoint/2010/main" val="31701331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6A0BB97-A144-4553-B308-9D95E3BA3E5B}" type="datetimeFigureOut">
              <a:rPr lang="tr-TR" smtClean="0"/>
              <a:t>28.06.2014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EC1768C1-490C-4CA8-B7A9-5A4FB5CD0477}" type="slidenum">
              <a:rPr lang="tr-TR" smtClean="0"/>
              <a:t>‹#›</a:t>
            </a:fld>
            <a:endParaRPr lang="tr-TR"/>
          </a:p>
        </p:txBody>
      </p:sp>
    </p:spTree>
    <p:extLst>
      <p:ext uri="{BB962C8B-B14F-4D97-AF65-F5344CB8AC3E}">
        <p14:creationId xmlns:p14="http://schemas.microsoft.com/office/powerpoint/2010/main" val="3470563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6A0BB97-A144-4553-B308-9D95E3BA3E5B}" type="datetimeFigureOut">
              <a:rPr lang="tr-TR" smtClean="0"/>
              <a:t>28.06.2014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EC1768C1-490C-4CA8-B7A9-5A4FB5CD0477}" type="slidenum">
              <a:rPr lang="tr-TR" smtClean="0"/>
              <a:t>‹#›</a:t>
            </a:fld>
            <a:endParaRPr lang="tr-TR"/>
          </a:p>
        </p:txBody>
      </p:sp>
    </p:spTree>
    <p:extLst>
      <p:ext uri="{BB962C8B-B14F-4D97-AF65-F5344CB8AC3E}">
        <p14:creationId xmlns:p14="http://schemas.microsoft.com/office/powerpoint/2010/main" val="2489269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6A0BB97-A144-4553-B308-9D95E3BA3E5B}" type="datetimeFigureOut">
              <a:rPr lang="tr-TR" smtClean="0"/>
              <a:t>28.06.2014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EC1768C1-490C-4CA8-B7A9-5A4FB5CD0477}" type="slidenum">
              <a:rPr lang="tr-TR" smtClean="0"/>
              <a:t>‹#›</a:t>
            </a:fld>
            <a:endParaRPr lang="tr-TR"/>
          </a:p>
        </p:txBody>
      </p:sp>
    </p:spTree>
    <p:extLst>
      <p:ext uri="{BB962C8B-B14F-4D97-AF65-F5344CB8AC3E}">
        <p14:creationId xmlns:p14="http://schemas.microsoft.com/office/powerpoint/2010/main" val="719043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6A0BB97-A144-4553-B308-9D95E3BA3E5B}" type="datetimeFigureOut">
              <a:rPr lang="tr-TR" smtClean="0"/>
              <a:t>28.06.2014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C1768C1-490C-4CA8-B7A9-5A4FB5CD0477}" type="slidenum">
              <a:rPr lang="tr-TR" smtClean="0"/>
              <a:t>‹#›</a:t>
            </a:fld>
            <a:endParaRPr lang="tr-TR"/>
          </a:p>
        </p:txBody>
      </p:sp>
    </p:spTree>
    <p:extLst>
      <p:ext uri="{BB962C8B-B14F-4D97-AF65-F5344CB8AC3E}">
        <p14:creationId xmlns:p14="http://schemas.microsoft.com/office/powerpoint/2010/main" val="3828160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6A0BB97-A144-4553-B308-9D95E3BA3E5B}" type="datetimeFigureOut">
              <a:rPr lang="tr-TR" smtClean="0"/>
              <a:t>28.06.2014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EC1768C1-490C-4CA8-B7A9-5A4FB5CD0477}" type="slidenum">
              <a:rPr lang="tr-TR" smtClean="0"/>
              <a:t>‹#›</a:t>
            </a:fld>
            <a:endParaRPr lang="tr-TR"/>
          </a:p>
        </p:txBody>
      </p:sp>
    </p:spTree>
    <p:extLst>
      <p:ext uri="{BB962C8B-B14F-4D97-AF65-F5344CB8AC3E}">
        <p14:creationId xmlns:p14="http://schemas.microsoft.com/office/powerpoint/2010/main" val="1982510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A0BB97-A144-4553-B308-9D95E3BA3E5B}" type="datetimeFigureOut">
              <a:rPr lang="tr-TR" smtClean="0"/>
              <a:t>28.06.2014</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1768C1-490C-4CA8-B7A9-5A4FB5CD0477}" type="slidenum">
              <a:rPr lang="tr-TR" smtClean="0"/>
              <a:t>‹#›</a:t>
            </a:fld>
            <a:endParaRPr lang="tr-TR"/>
          </a:p>
        </p:txBody>
      </p:sp>
    </p:spTree>
    <p:extLst>
      <p:ext uri="{BB962C8B-B14F-4D97-AF65-F5344CB8AC3E}">
        <p14:creationId xmlns:p14="http://schemas.microsoft.com/office/powerpoint/2010/main" val="40680751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0" y="0"/>
            <a:ext cx="9144000" cy="6858000"/>
          </a:xfrm>
        </p:spPr>
        <p:txBody>
          <a:bodyPr/>
          <a:lstStyle/>
          <a:p>
            <a:r>
              <a:rPr lang="tr-TR" sz="6600" dirty="0" smtClean="0">
                <a:solidFill>
                  <a:srgbClr val="00B050"/>
                </a:solidFill>
                <a:latin typeface="Arial Black" pitchFamily="34" charset="0"/>
              </a:rPr>
              <a:t>HAYRA ÇAĞIRMAK </a:t>
            </a:r>
            <a:r>
              <a:rPr lang="tr-TR" sz="6600" dirty="0" smtClean="0">
                <a:latin typeface="Arial Black" pitchFamily="34" charset="0"/>
              </a:rPr>
              <a:t>VE </a:t>
            </a:r>
            <a:r>
              <a:rPr lang="tr-TR" sz="6600" dirty="0" smtClean="0">
                <a:solidFill>
                  <a:srgbClr val="FF0000"/>
                </a:solidFill>
                <a:latin typeface="Arial Black" pitchFamily="34" charset="0"/>
              </a:rPr>
              <a:t>KÖTÜLÜKTEN SAKINDIRMAK</a:t>
            </a:r>
          </a:p>
          <a:p>
            <a:pPr algn="r"/>
            <a:endParaRPr lang="tr-TR" sz="3600" dirty="0" smtClean="0">
              <a:latin typeface="Arial Black" pitchFamily="34" charset="0"/>
            </a:endParaRPr>
          </a:p>
          <a:p>
            <a:pPr algn="r"/>
            <a:r>
              <a:rPr lang="tr-TR" sz="3600" dirty="0" smtClean="0">
                <a:solidFill>
                  <a:srgbClr val="00B050"/>
                </a:solidFill>
                <a:latin typeface="Arial Black" pitchFamily="34" charset="0"/>
              </a:rPr>
              <a:t>eminyavuzyigit@hotmail.com</a:t>
            </a:r>
          </a:p>
          <a:p>
            <a:pPr algn="r"/>
            <a:r>
              <a:rPr lang="tr-TR" dirty="0" smtClean="0">
                <a:solidFill>
                  <a:srgbClr val="00B050"/>
                </a:solidFill>
                <a:latin typeface="Arial Black" pitchFamily="34" charset="0"/>
              </a:rPr>
              <a:t>UZMAN İMAM HATİP</a:t>
            </a:r>
          </a:p>
          <a:p>
            <a:pPr algn="r"/>
            <a:r>
              <a:rPr lang="tr-TR" dirty="0" smtClean="0">
                <a:latin typeface="Arial Black" pitchFamily="34" charset="0"/>
              </a:rPr>
              <a:t>BAŞAKŞEHİR MÜFTÜĞÜ</a:t>
            </a:r>
          </a:p>
          <a:p>
            <a:pPr algn="r"/>
            <a:r>
              <a:rPr lang="tr-TR" dirty="0" smtClean="0">
                <a:latin typeface="Arial Black" pitchFamily="34" charset="0"/>
              </a:rPr>
              <a:t>DOLAPDERE SAN. SİT. CAMİİ</a:t>
            </a:r>
          </a:p>
          <a:p>
            <a:pPr algn="r"/>
            <a:r>
              <a:rPr lang="tr-TR" dirty="0" smtClean="0">
                <a:latin typeface="Arial Black" pitchFamily="34" charset="0"/>
              </a:rPr>
              <a:t>BAŞAKŞEHİR-İSTANBUL</a:t>
            </a:r>
          </a:p>
          <a:p>
            <a:pPr algn="r"/>
            <a:endParaRPr lang="tr-TR" dirty="0" smtClean="0"/>
          </a:p>
          <a:p>
            <a:endParaRPr lang="tr-TR" dirty="0"/>
          </a:p>
        </p:txBody>
      </p:sp>
    </p:spTree>
    <p:extLst>
      <p:ext uri="{BB962C8B-B14F-4D97-AF65-F5344CB8AC3E}">
        <p14:creationId xmlns:p14="http://schemas.microsoft.com/office/powerpoint/2010/main" val="3471188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9294"/>
            <a:ext cx="9144000" cy="6877294"/>
          </a:xfrm>
        </p:spPr>
        <p:txBody>
          <a:bodyPr>
            <a:normAutofit fontScale="92500" lnSpcReduction="10000"/>
          </a:bodyPr>
          <a:lstStyle/>
          <a:p>
            <a:pPr algn="ctr"/>
            <a:r>
              <a:rPr lang="tr-TR" sz="3900" b="1" u="sng" dirty="0" smtClean="0">
                <a:solidFill>
                  <a:srgbClr val="00B050"/>
                </a:solidFill>
                <a:latin typeface="Arial Black" pitchFamily="34" charset="0"/>
              </a:rPr>
              <a:t>İYİLİK ÜZERİNE YARDIMLAŞMAK</a:t>
            </a:r>
          </a:p>
          <a:p>
            <a:r>
              <a:rPr lang="ar-AE" sz="4400" b="1" dirty="0" smtClean="0">
                <a:latin typeface="Arial Black" pitchFamily="34" charset="0"/>
              </a:rPr>
              <a:t>وَتَعَاوَنُوا </a:t>
            </a:r>
            <a:r>
              <a:rPr lang="ar-AE" sz="4400" b="1" dirty="0">
                <a:latin typeface="Arial Black" pitchFamily="34" charset="0"/>
              </a:rPr>
              <a:t>عَلَى الْبِرِّ وَالتَّقْوٰى وَلَا تَعَاوَنُوا عَلَى </a:t>
            </a:r>
            <a:endParaRPr lang="tr-TR" sz="4400" b="1" dirty="0" smtClean="0">
              <a:latin typeface="Arial Black" pitchFamily="34" charset="0"/>
            </a:endParaRPr>
          </a:p>
          <a:p>
            <a:r>
              <a:rPr lang="ar-AE" sz="4400" b="1" dirty="0" smtClean="0">
                <a:latin typeface="Arial Black" pitchFamily="34" charset="0"/>
              </a:rPr>
              <a:t>الْاِثْمِ </a:t>
            </a:r>
            <a:r>
              <a:rPr lang="ar-AE" sz="4400" b="1" dirty="0">
                <a:latin typeface="Arial Black" pitchFamily="34" charset="0"/>
              </a:rPr>
              <a:t>وَالْعُدْوَانِ وَاتَّقُوا اللّٰهَ اِنَّ اللّٰهَ شَدٖيدُ </a:t>
            </a:r>
            <a:r>
              <a:rPr lang="ar-AE" sz="4400" b="1" dirty="0" smtClean="0">
                <a:latin typeface="Arial Black" pitchFamily="34" charset="0"/>
              </a:rPr>
              <a:t>الْعِقَابِ</a:t>
            </a:r>
            <a:endParaRPr lang="tr-TR" sz="4400" b="1" dirty="0" smtClean="0">
              <a:latin typeface="Arial Black" pitchFamily="34" charset="0"/>
            </a:endParaRPr>
          </a:p>
          <a:p>
            <a:r>
              <a:rPr lang="tr-TR" sz="4400" b="1" dirty="0">
                <a:latin typeface="Arial Black" pitchFamily="34" charset="0"/>
              </a:rPr>
              <a:t> </a:t>
            </a:r>
            <a:r>
              <a:rPr lang="tr-TR" sz="4400" b="1" dirty="0" smtClean="0">
                <a:latin typeface="Arial Black" pitchFamily="34" charset="0"/>
              </a:rPr>
              <a:t>«İyilik </a:t>
            </a:r>
            <a:r>
              <a:rPr lang="tr-TR" sz="4400" b="1" dirty="0">
                <a:latin typeface="Arial Black" pitchFamily="34" charset="0"/>
              </a:rPr>
              <a:t>ve takva (Allah'a karşı gelmekten sakınma) üzere yardımlaşın. Ama günah ve düşmanlık üzere yardımlaşmayın. Allah'a karşı gelmekten sakının. Çünkü Allah'ın cezası çok şiddetlidir</a:t>
            </a:r>
            <a:r>
              <a:rPr lang="tr-TR" sz="4400" b="1" dirty="0" smtClean="0">
                <a:latin typeface="Arial Black" pitchFamily="34" charset="0"/>
              </a:rPr>
              <a:t>.» </a:t>
            </a:r>
            <a:r>
              <a:rPr lang="tr-TR" dirty="0" smtClean="0"/>
              <a:t>(Maide suresi 2)</a:t>
            </a:r>
            <a:endParaRPr lang="tr-TR" dirty="0"/>
          </a:p>
          <a:p>
            <a:endParaRPr lang="tr-TR" dirty="0"/>
          </a:p>
        </p:txBody>
      </p:sp>
    </p:spTree>
    <p:extLst>
      <p:ext uri="{BB962C8B-B14F-4D97-AF65-F5344CB8AC3E}">
        <p14:creationId xmlns:p14="http://schemas.microsoft.com/office/powerpoint/2010/main" val="8754478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sz="4400" dirty="0" smtClean="0">
                <a:solidFill>
                  <a:srgbClr val="00B050"/>
                </a:solidFill>
                <a:latin typeface="Arial Black" pitchFamily="34" charset="0"/>
              </a:rPr>
              <a:t>DUAMIZ NEDEN KABUL OLMUYOR ACABA!</a:t>
            </a:r>
          </a:p>
          <a:p>
            <a:r>
              <a:rPr lang="tr-TR" sz="4400" dirty="0" smtClean="0">
                <a:latin typeface="Arial Black" pitchFamily="34" charset="0"/>
              </a:rPr>
              <a:t>«Nefsim </a:t>
            </a:r>
            <a:r>
              <a:rPr lang="tr-TR" sz="4400" dirty="0">
                <a:latin typeface="Arial Black" pitchFamily="34" charset="0"/>
              </a:rPr>
              <a:t>elinde olan Allah'a yemin ederim ki, ya iyiliği emreder kötülüğe engel olursunuz, ya da, Allah, yakında umumi bir bela verir. O zaman dua edersiniz, fakat duanız kabul olmaz</a:t>
            </a:r>
            <a:r>
              <a:rPr lang="tr-TR" sz="4400" dirty="0" smtClean="0">
                <a:latin typeface="Arial Black" pitchFamily="34" charset="0"/>
              </a:rPr>
              <a:t>.» </a:t>
            </a:r>
            <a:r>
              <a:rPr lang="tr-TR" dirty="0" smtClean="0"/>
              <a:t>(</a:t>
            </a:r>
            <a:r>
              <a:rPr lang="tr-TR" dirty="0" err="1" smtClean="0"/>
              <a:t>Tirmizi</a:t>
            </a:r>
            <a:r>
              <a:rPr lang="tr-TR" dirty="0" smtClean="0"/>
              <a:t> </a:t>
            </a:r>
            <a:r>
              <a:rPr lang="tr-TR" dirty="0" err="1" smtClean="0"/>
              <a:t>fiten</a:t>
            </a:r>
            <a:r>
              <a:rPr lang="tr-TR" dirty="0" smtClean="0"/>
              <a:t> 9)</a:t>
            </a:r>
            <a:endParaRPr lang="tr-TR" dirty="0"/>
          </a:p>
        </p:txBody>
      </p:sp>
    </p:spTree>
    <p:extLst>
      <p:ext uri="{BB962C8B-B14F-4D97-AF65-F5344CB8AC3E}">
        <p14:creationId xmlns:p14="http://schemas.microsoft.com/office/powerpoint/2010/main" val="12588855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r>
              <a:rPr lang="tr-TR" b="1" dirty="0" smtClean="0">
                <a:solidFill>
                  <a:srgbClr val="00B050"/>
                </a:solidFill>
                <a:latin typeface="Arial Black" pitchFamily="34" charset="0"/>
              </a:rPr>
              <a:t>EHLİ KİTABI ÇAĞRIŞIMIZIN ŞEKLİNİ ALLAH BİZLERE BUYURUYOR:</a:t>
            </a:r>
          </a:p>
          <a:p>
            <a:r>
              <a:rPr lang="ar-AE" b="1" dirty="0" smtClean="0">
                <a:latin typeface="Arial Black" pitchFamily="34" charset="0"/>
              </a:rPr>
              <a:t>وَلَا </a:t>
            </a:r>
            <a:r>
              <a:rPr lang="ar-AE" b="1" dirty="0">
                <a:latin typeface="Arial Black" pitchFamily="34" charset="0"/>
              </a:rPr>
              <a:t>تُجَادِلُوا اَهْلَ الْكِتَابِ اِلَّا بِالَّتٖى هِىَ اَحْسَنُ اِلَّا الَّذٖينَ ظَلَمُوا </a:t>
            </a:r>
            <a:r>
              <a:rPr lang="ar-AE" b="1" dirty="0" smtClean="0">
                <a:latin typeface="Arial Black" pitchFamily="34" charset="0"/>
              </a:rPr>
              <a:t>مِنْهُمْ</a:t>
            </a:r>
            <a:endParaRPr lang="tr-TR" b="1" dirty="0" smtClean="0">
              <a:latin typeface="Arial Black" pitchFamily="34" charset="0"/>
            </a:endParaRPr>
          </a:p>
          <a:p>
            <a:r>
              <a:rPr lang="ar-AE" b="1" dirty="0" smtClean="0">
                <a:latin typeface="Arial Black" pitchFamily="34" charset="0"/>
              </a:rPr>
              <a:t> </a:t>
            </a:r>
            <a:r>
              <a:rPr lang="ar-AE" b="1" dirty="0">
                <a:latin typeface="Arial Black" pitchFamily="34" charset="0"/>
              </a:rPr>
              <a:t>وَقُولُوا اٰمَنَّا بِالَّذٖى اُنْزِلَ اِلَيْنَا وَاُنْزِلَ اِلَيْكُمْ وَاِلٰهُنَا وَاِلٰهُكُمْ وَاحِدٌ وَنَحْنُ لَهُ مُسْلِمُونَ</a:t>
            </a:r>
          </a:p>
          <a:p>
            <a:endParaRPr lang="ar-AE" dirty="0">
              <a:latin typeface="Arial Black" pitchFamily="34" charset="0"/>
            </a:endParaRPr>
          </a:p>
          <a:p>
            <a:pPr marL="0" indent="0">
              <a:buNone/>
            </a:pPr>
            <a:r>
              <a:rPr lang="tr-TR" dirty="0" smtClean="0">
                <a:latin typeface="Arial Black" pitchFamily="34" charset="0"/>
              </a:rPr>
              <a:t>«İçlerinden </a:t>
            </a:r>
            <a:r>
              <a:rPr lang="tr-TR" dirty="0">
                <a:latin typeface="Arial Black" pitchFamily="34" charset="0"/>
              </a:rPr>
              <a:t>zulmedenler hariç, Kitap ehli ile ancak en güzel bir yolla mücadele edin ve </a:t>
            </a:r>
            <a:r>
              <a:rPr lang="tr-TR" u="sng" dirty="0">
                <a:latin typeface="Arial Black" pitchFamily="34" charset="0"/>
              </a:rPr>
              <a:t>(onlara) şöyle deyin: </a:t>
            </a:r>
            <a:r>
              <a:rPr lang="tr-TR" dirty="0">
                <a:latin typeface="Arial Black" pitchFamily="34" charset="0"/>
              </a:rPr>
              <a:t>"Biz, bize indirilene de, size indirilene de inandık. Bizim ilâhımız ve sizin ilâhınız birdir (aynı ilâhtır). Biz sadece O'na teslim olmuş kimseleriz</a:t>
            </a:r>
            <a:r>
              <a:rPr lang="tr-TR" dirty="0" smtClean="0">
                <a:latin typeface="Arial Black" pitchFamily="34" charset="0"/>
              </a:rPr>
              <a:t>.» </a:t>
            </a:r>
            <a:r>
              <a:rPr lang="tr-TR" dirty="0" smtClean="0"/>
              <a:t>(</a:t>
            </a:r>
            <a:r>
              <a:rPr lang="tr-TR" dirty="0" err="1" smtClean="0"/>
              <a:t>Ankebut</a:t>
            </a:r>
            <a:r>
              <a:rPr lang="tr-TR" dirty="0" smtClean="0"/>
              <a:t> suresi 46)</a:t>
            </a:r>
            <a:endParaRPr lang="tr-TR" dirty="0"/>
          </a:p>
          <a:p>
            <a:endParaRPr lang="tr-TR" dirty="0"/>
          </a:p>
        </p:txBody>
      </p:sp>
    </p:spTree>
    <p:extLst>
      <p:ext uri="{BB962C8B-B14F-4D97-AF65-F5344CB8AC3E}">
        <p14:creationId xmlns:p14="http://schemas.microsoft.com/office/powerpoint/2010/main" val="440648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20000"/>
          </a:bodyPr>
          <a:lstStyle/>
          <a:p>
            <a:r>
              <a:rPr lang="tr-TR" sz="4800" b="1" dirty="0" smtClean="0">
                <a:solidFill>
                  <a:srgbClr val="00B050"/>
                </a:solidFill>
                <a:latin typeface="Arial Black" pitchFamily="34" charset="0"/>
              </a:rPr>
              <a:t>ALLAH AZMIŞ OLAN FİRAVUN VE GİBİLERİNİ ÇAĞIRMAMIZ DAVET ETMEMİZ GEREKİR</a:t>
            </a:r>
          </a:p>
          <a:p>
            <a:r>
              <a:rPr lang="ar-AE" sz="4800" b="1" dirty="0" smtClean="0">
                <a:latin typeface="Arial Black" pitchFamily="34" charset="0"/>
              </a:rPr>
              <a:t>اِذْهَبَا </a:t>
            </a:r>
            <a:r>
              <a:rPr lang="ar-AE" sz="4800" b="1" dirty="0">
                <a:latin typeface="Arial Black" pitchFamily="34" charset="0"/>
              </a:rPr>
              <a:t>اِلٰى فِرْعَوْنَ اِنَّهُ </a:t>
            </a:r>
            <a:r>
              <a:rPr lang="ar-AE" sz="4800" b="1" dirty="0" smtClean="0">
                <a:latin typeface="Arial Black" pitchFamily="34" charset="0"/>
              </a:rPr>
              <a:t>طَغٰى</a:t>
            </a:r>
            <a:endParaRPr lang="ar-AE" sz="4800" b="1" dirty="0">
              <a:latin typeface="Arial Black" pitchFamily="34" charset="0"/>
            </a:endParaRPr>
          </a:p>
          <a:p>
            <a:pPr marL="0" indent="0">
              <a:buNone/>
            </a:pPr>
            <a:r>
              <a:rPr lang="tr-TR" sz="4800" b="1" dirty="0" smtClean="0">
                <a:latin typeface="Arial Black" pitchFamily="34" charset="0"/>
              </a:rPr>
              <a:t>«</a:t>
            </a:r>
            <a:r>
              <a:rPr lang="tr-TR" sz="4800" b="1" dirty="0" err="1" smtClean="0">
                <a:latin typeface="Arial Black" pitchFamily="34" charset="0"/>
              </a:rPr>
              <a:t>Firavun'a</a:t>
            </a:r>
            <a:r>
              <a:rPr lang="tr-TR" sz="4800" b="1" dirty="0" smtClean="0">
                <a:latin typeface="Arial Black" pitchFamily="34" charset="0"/>
              </a:rPr>
              <a:t> </a:t>
            </a:r>
            <a:r>
              <a:rPr lang="tr-TR" sz="4800" b="1" dirty="0">
                <a:latin typeface="Arial Black" pitchFamily="34" charset="0"/>
              </a:rPr>
              <a:t>gidin. Çünkü o azmıştır</a:t>
            </a:r>
            <a:r>
              <a:rPr lang="tr-TR" sz="4800" b="1" dirty="0" smtClean="0">
                <a:latin typeface="Arial Black" pitchFamily="34" charset="0"/>
              </a:rPr>
              <a:t>.» (Taha suresi 43)</a:t>
            </a:r>
            <a:endParaRPr lang="tr-TR" sz="4800" b="1" dirty="0">
              <a:latin typeface="Arial Black" pitchFamily="34" charset="0"/>
            </a:endParaRPr>
          </a:p>
          <a:p>
            <a:pPr marL="0" indent="0">
              <a:buNone/>
            </a:pPr>
            <a:r>
              <a:rPr lang="ar-AE" sz="4800" b="1" dirty="0" smtClean="0">
                <a:latin typeface="Arial Black" pitchFamily="34" charset="0"/>
              </a:rPr>
              <a:t>فَقُولَا </a:t>
            </a:r>
            <a:r>
              <a:rPr lang="ar-AE" sz="4800" b="1" dirty="0">
                <a:latin typeface="Arial Black" pitchFamily="34" charset="0"/>
              </a:rPr>
              <a:t>لَهُ قَوْلًا لَيِّنًا لَعَلَّهُ يَتَذَكَّرُ اَوْ يَخْشٰى</a:t>
            </a:r>
          </a:p>
          <a:p>
            <a:pPr marL="0" indent="0">
              <a:buNone/>
            </a:pPr>
            <a:r>
              <a:rPr lang="tr-TR" sz="4800" b="1" dirty="0" smtClean="0">
                <a:latin typeface="Arial Black" pitchFamily="34" charset="0"/>
              </a:rPr>
              <a:t>«Ona </a:t>
            </a:r>
            <a:r>
              <a:rPr lang="tr-TR" sz="4800" b="1" dirty="0">
                <a:latin typeface="Arial Black" pitchFamily="34" charset="0"/>
              </a:rPr>
              <a:t>yumuşak söz söyleyin. Belki öğüt alır, yahut korkar</a:t>
            </a:r>
            <a:r>
              <a:rPr lang="tr-TR" sz="4800" b="1" dirty="0" smtClean="0">
                <a:latin typeface="Arial Black" pitchFamily="34" charset="0"/>
              </a:rPr>
              <a:t>.» </a:t>
            </a:r>
            <a:r>
              <a:rPr lang="tr-TR" dirty="0" smtClean="0"/>
              <a:t>(Taha suresi 44)</a:t>
            </a:r>
            <a:endParaRPr lang="tr-TR" dirty="0"/>
          </a:p>
        </p:txBody>
      </p:sp>
    </p:spTree>
    <p:extLst>
      <p:ext uri="{BB962C8B-B14F-4D97-AF65-F5344CB8AC3E}">
        <p14:creationId xmlns:p14="http://schemas.microsoft.com/office/powerpoint/2010/main" val="770869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358" y="1"/>
            <a:ext cx="9110642" cy="6830322"/>
          </a:xfrm>
        </p:spPr>
        <p:txBody>
          <a:bodyPr>
            <a:normAutofit/>
          </a:bodyPr>
          <a:lstStyle/>
          <a:p>
            <a:r>
              <a:rPr lang="tr-TR" b="1" u="sng" dirty="0" smtClean="0">
                <a:solidFill>
                  <a:srgbClr val="00B050"/>
                </a:solidFill>
                <a:latin typeface="Arial Black" pitchFamily="34" charset="0"/>
              </a:rPr>
              <a:t>İYİLİĞE ÇAĞIRMAK EN HAYIRLI OLMAK ANLAMINA GELİR</a:t>
            </a:r>
          </a:p>
          <a:p>
            <a:r>
              <a:rPr lang="ar-AE" b="1" dirty="0" smtClean="0"/>
              <a:t>ك</a:t>
            </a:r>
            <a:r>
              <a:rPr lang="ar-AE" b="1" dirty="0" smtClean="0">
                <a:latin typeface="Arial Black" pitchFamily="34" charset="0"/>
              </a:rPr>
              <a:t>ُنْتُمْ </a:t>
            </a:r>
            <a:r>
              <a:rPr lang="ar-AE" b="1" dirty="0">
                <a:latin typeface="Arial Black" pitchFamily="34" charset="0"/>
              </a:rPr>
              <a:t>خَيْرَ اُمَّةٍ اُخْرِجَتْ لِلنَّاسِ تَاْمُرُونَ بِالْمَعْرُوفِ وَتَنْهَوْنَ عَنِ الْمُنْكَرِ </a:t>
            </a:r>
            <a:r>
              <a:rPr lang="ar-AE" b="1" dirty="0" smtClean="0">
                <a:latin typeface="Arial Black" pitchFamily="34" charset="0"/>
              </a:rPr>
              <a:t>وَتُؤْمِنُونَ </a:t>
            </a:r>
            <a:r>
              <a:rPr lang="ar-AE" b="1" dirty="0">
                <a:latin typeface="Arial Black" pitchFamily="34" charset="0"/>
              </a:rPr>
              <a:t>بِاللّٰهِ وَلَوْ اٰمَنَ اَهْلُ الْكِتَابِ لَكَانَ خَيْرًا لَهُمْ مِنْهُمُ الْمُؤْمِنُونَ وَاَكْثَرُهُمُ الْفَاسِقُونَ</a:t>
            </a:r>
          </a:p>
          <a:p>
            <a:endParaRPr lang="ar-AE" dirty="0">
              <a:latin typeface="Arial Black" pitchFamily="34" charset="0"/>
            </a:endParaRPr>
          </a:p>
          <a:p>
            <a:pPr marL="0" indent="0">
              <a:buNone/>
            </a:pPr>
            <a:r>
              <a:rPr lang="tr-TR" dirty="0" smtClean="0">
                <a:latin typeface="Arial Black" pitchFamily="34" charset="0"/>
              </a:rPr>
              <a:t>«Siz</a:t>
            </a:r>
            <a:r>
              <a:rPr lang="tr-TR" dirty="0">
                <a:latin typeface="Arial Black" pitchFamily="34" charset="0"/>
              </a:rPr>
              <a:t>, insanlar için çıkarılmış en hayırlı ümmetsiniz. İyiliği emreder, kötülükten men eder ve Allah'a iman edersiniz. Kitap ehli de inansalardı elbette kendileri için hayırlı olurdu. Onlardan iman edenler de var. Ama pek çoğu </a:t>
            </a:r>
            <a:r>
              <a:rPr lang="tr-TR" dirty="0" err="1">
                <a:latin typeface="Arial Black" pitchFamily="34" charset="0"/>
              </a:rPr>
              <a:t>fasık</a:t>
            </a:r>
            <a:r>
              <a:rPr lang="tr-TR" dirty="0">
                <a:latin typeface="Arial Black" pitchFamily="34" charset="0"/>
              </a:rPr>
              <a:t> kimselerdir</a:t>
            </a:r>
            <a:r>
              <a:rPr lang="tr-TR" dirty="0" smtClean="0">
                <a:latin typeface="Arial Black" pitchFamily="34" charset="0"/>
              </a:rPr>
              <a:t>.» </a:t>
            </a:r>
            <a:r>
              <a:rPr lang="tr-TR" dirty="0" smtClean="0"/>
              <a:t>(Ali </a:t>
            </a:r>
            <a:r>
              <a:rPr lang="tr-TR" dirty="0" err="1" smtClean="0"/>
              <a:t>imran</a:t>
            </a:r>
            <a:r>
              <a:rPr lang="tr-TR" dirty="0" smtClean="0"/>
              <a:t> suresi 110)</a:t>
            </a:r>
            <a:endParaRPr lang="tr-TR" dirty="0"/>
          </a:p>
        </p:txBody>
      </p:sp>
    </p:spTree>
    <p:extLst>
      <p:ext uri="{BB962C8B-B14F-4D97-AF65-F5344CB8AC3E}">
        <p14:creationId xmlns:p14="http://schemas.microsoft.com/office/powerpoint/2010/main" val="12380805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pPr algn="ctr"/>
            <a:r>
              <a:rPr lang="tr-TR" dirty="0" smtClean="0">
                <a:solidFill>
                  <a:srgbClr val="00B050"/>
                </a:solidFill>
                <a:latin typeface="Arial Black" pitchFamily="34" charset="0"/>
              </a:rPr>
              <a:t>DUAMIZ</a:t>
            </a:r>
          </a:p>
          <a:p>
            <a:r>
              <a:rPr lang="tr-TR" dirty="0" smtClean="0">
                <a:latin typeface="Arial Black" pitchFamily="34" charset="0"/>
              </a:rPr>
              <a:t>YA RAB! HAYIR YOLLARINDA ÖMÜR GEÇİRMEYİ NASİP EYLE</a:t>
            </a:r>
          </a:p>
          <a:p>
            <a:r>
              <a:rPr lang="tr-TR" dirty="0" smtClean="0">
                <a:latin typeface="Arial Black" pitchFamily="34" charset="0"/>
              </a:rPr>
              <a:t>YA RAB! HAYRA ÇAĞIRAN, HAKKI SÖYLEYEN VE SALİH AMEL İŞLEYEN KAMİL MÜMİN OLMAYI BİZLERE NASİP EYLE</a:t>
            </a:r>
          </a:p>
          <a:p>
            <a:r>
              <a:rPr lang="tr-TR" dirty="0" smtClean="0">
                <a:latin typeface="Arial Black" pitchFamily="34" charset="0"/>
              </a:rPr>
              <a:t>YA RAB! ŞERRE TAVIR KOYAN, ŞERRE MEYL ETMEYEN VE ŞER YOLLARINDAN SAKINAN MÜMİN OLMAYI İHSAN EYLE</a:t>
            </a:r>
          </a:p>
          <a:p>
            <a:r>
              <a:rPr lang="tr-TR" dirty="0" smtClean="0">
                <a:latin typeface="Arial Black" pitchFamily="34" charset="0"/>
              </a:rPr>
              <a:t>YA RAB! DUASI KABUL OLAN, AMELİ SALİH OLAN MÜMİN KIL BİZİ</a:t>
            </a:r>
          </a:p>
          <a:p>
            <a:r>
              <a:rPr lang="tr-TR" dirty="0" smtClean="0">
                <a:latin typeface="Arial Black" pitchFamily="34" charset="0"/>
              </a:rPr>
              <a:t>YA RAB SANA VARAN YOLUMUZU AÇIK EYLE VE CEMALİNLE MÜŞERREF EYLE</a:t>
            </a:r>
          </a:p>
          <a:p>
            <a:pPr algn="ctr"/>
            <a:r>
              <a:rPr lang="tr-TR" u="sng" dirty="0" smtClean="0">
                <a:solidFill>
                  <a:srgbClr val="00B050"/>
                </a:solidFill>
                <a:latin typeface="Arial Black" pitchFamily="34" charset="0"/>
              </a:rPr>
              <a:t>AMİN </a:t>
            </a:r>
            <a:endParaRPr lang="tr-TR" u="sng" dirty="0">
              <a:solidFill>
                <a:srgbClr val="00B050"/>
              </a:solidFill>
              <a:latin typeface="Arial Black" pitchFamily="34" charset="0"/>
            </a:endParaRPr>
          </a:p>
        </p:txBody>
      </p:sp>
    </p:spTree>
    <p:extLst>
      <p:ext uri="{BB962C8B-B14F-4D97-AF65-F5344CB8AC3E}">
        <p14:creationId xmlns:p14="http://schemas.microsoft.com/office/powerpoint/2010/main" val="3975210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tr-TR" sz="3900" b="1" dirty="0" smtClean="0">
                <a:solidFill>
                  <a:srgbClr val="00B050"/>
                </a:solidFill>
                <a:latin typeface="Arial Black" pitchFamily="34" charset="0"/>
              </a:rPr>
              <a:t>BİSMİLLAHİRRAHMANİRRAHİM</a:t>
            </a:r>
          </a:p>
          <a:p>
            <a:r>
              <a:rPr lang="ar-AE" sz="4400" b="1" dirty="0" smtClean="0">
                <a:latin typeface="Arial Black" pitchFamily="34" charset="0"/>
              </a:rPr>
              <a:t>وَلْتَكُنْ </a:t>
            </a:r>
            <a:r>
              <a:rPr lang="ar-AE" sz="4400" b="1" dirty="0">
                <a:latin typeface="Arial Black" pitchFamily="34" charset="0"/>
              </a:rPr>
              <a:t>مِنْكُمْ اُمَّةٌ يَدْعُونَ اِلَى الْخَيْرِ وَيَاْمُرُونَ بِالْمَعْرُوفِ وَيَنْهَوْنَ عَنِ الْمُنْكَرِ وَاُولٰئِكَ هُمُ </a:t>
            </a:r>
            <a:r>
              <a:rPr lang="ar-AE" sz="4400" b="1" dirty="0" smtClean="0">
                <a:latin typeface="Arial Black" pitchFamily="34" charset="0"/>
              </a:rPr>
              <a:t>الْمُفْلِحُونَ</a:t>
            </a:r>
            <a:endParaRPr lang="ar-AE" sz="4400" b="1" dirty="0">
              <a:latin typeface="Arial Black" pitchFamily="34" charset="0"/>
            </a:endParaRPr>
          </a:p>
          <a:p>
            <a:pPr marL="0" indent="0">
              <a:buNone/>
            </a:pPr>
            <a:r>
              <a:rPr lang="tr-TR" sz="4400" b="1" dirty="0" smtClean="0">
                <a:latin typeface="Arial Black" pitchFamily="34" charset="0"/>
              </a:rPr>
              <a:t>«Sizden</a:t>
            </a:r>
            <a:r>
              <a:rPr lang="tr-TR" sz="4400" b="1" dirty="0">
                <a:latin typeface="Arial Black" pitchFamily="34" charset="0"/>
              </a:rPr>
              <a:t>, hayra çağıran, iyiliği emreden ve kötülükten men eden bir topluluk bulunsun. İşte kurtuluşa erenler onlardır</a:t>
            </a:r>
            <a:r>
              <a:rPr lang="tr-TR" sz="4400" b="1" dirty="0" smtClean="0">
                <a:latin typeface="Arial Black" pitchFamily="34" charset="0"/>
              </a:rPr>
              <a:t>.» </a:t>
            </a:r>
            <a:r>
              <a:rPr lang="tr-TR" dirty="0" smtClean="0"/>
              <a:t>(Ali İmran suresi 104)</a:t>
            </a:r>
            <a:endParaRPr lang="tr-TR" dirty="0"/>
          </a:p>
        </p:txBody>
      </p:sp>
    </p:spTree>
    <p:extLst>
      <p:ext uri="{BB962C8B-B14F-4D97-AF65-F5344CB8AC3E}">
        <p14:creationId xmlns:p14="http://schemas.microsoft.com/office/powerpoint/2010/main" val="429879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lnSpcReduction="10000"/>
          </a:bodyPr>
          <a:lstStyle/>
          <a:p>
            <a:pPr marL="0" indent="0" algn="ctr">
              <a:buNone/>
            </a:pPr>
            <a:r>
              <a:rPr lang="tr-TR" b="1" dirty="0" smtClean="0">
                <a:solidFill>
                  <a:srgbClr val="00B050"/>
                </a:solidFill>
                <a:latin typeface="Arial Black" pitchFamily="34" charset="0"/>
              </a:rPr>
              <a:t>HAYRA VE ŞERRE ÇAĞIRANLARIN DURUMLARI</a:t>
            </a:r>
            <a:endParaRPr lang="ar-AE" b="1" dirty="0">
              <a:solidFill>
                <a:srgbClr val="00B050"/>
              </a:solidFill>
              <a:latin typeface="Arial Black" pitchFamily="34" charset="0"/>
            </a:endParaRPr>
          </a:p>
          <a:p>
            <a:r>
              <a:rPr lang="ar-AE" b="1" dirty="0">
                <a:latin typeface="Arial Black" pitchFamily="34" charset="0"/>
              </a:rPr>
              <a:t>منْ دَعَا إِلَى هُدًى كَانَ لَهُ مِنَ الأَجْرِ مِثْلُ أُجُورِ منْ تَبِعَهُ لا ينْقُصُ ذلِكَ مِنْ أُجُورِهِم شَيْئاً ، ومَنْ دَعَا إِلَى ضَلاَلَةٍ كَانَ عَلَيْهِ مِنَ الإِثْمِ مِثْلُ آثَامِ مَنْ تَبِعَهُ لا ينقُصُ ذلكَ مِنْ آثَامِهِمْ شَيْئاً</a:t>
            </a:r>
          </a:p>
          <a:p>
            <a:endParaRPr lang="ar-AE" b="1" dirty="0">
              <a:latin typeface="Arial Black" pitchFamily="34" charset="0"/>
            </a:endParaRPr>
          </a:p>
          <a:p>
            <a:r>
              <a:rPr lang="ar-AE" b="1" dirty="0">
                <a:latin typeface="Arial Black" pitchFamily="34" charset="0"/>
              </a:rPr>
              <a:t>“</a:t>
            </a:r>
            <a:r>
              <a:rPr lang="tr-TR" b="1" dirty="0">
                <a:latin typeface="Arial Black" pitchFamily="34" charset="0"/>
              </a:rPr>
              <a:t>İnsanları doğru yola çağıran kimseye, kendisine uyanların sevabı gibi sevap verilir. Ona uyanların sevaplarından da hiçbir şey eksilmez. Başkalarını sapıklığa çağıran kimseye de, kendisine uyanların günahı gibi günah verilir. Ona uyanların günahlarından da hiçbir şey eksilmez</a:t>
            </a:r>
            <a:r>
              <a:rPr lang="tr-TR" b="1" dirty="0" smtClean="0">
                <a:latin typeface="Arial Black" pitchFamily="34" charset="0"/>
              </a:rPr>
              <a:t>.” </a:t>
            </a:r>
            <a:r>
              <a:rPr lang="tr-TR" dirty="0" smtClean="0"/>
              <a:t>(</a:t>
            </a:r>
            <a:r>
              <a:rPr lang="tr-TR" dirty="0" err="1" smtClean="0"/>
              <a:t>Riyazussalihin</a:t>
            </a:r>
            <a:r>
              <a:rPr lang="tr-TR" dirty="0" smtClean="0"/>
              <a:t> 176)</a:t>
            </a:r>
            <a:endParaRPr lang="tr-TR" dirty="0"/>
          </a:p>
          <a:p>
            <a:endParaRPr lang="tr-TR" dirty="0"/>
          </a:p>
        </p:txBody>
      </p:sp>
    </p:spTree>
    <p:extLst>
      <p:ext uri="{BB962C8B-B14F-4D97-AF65-F5344CB8AC3E}">
        <p14:creationId xmlns:p14="http://schemas.microsoft.com/office/powerpoint/2010/main" val="2504433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r>
              <a:rPr lang="tr-TR" b="1" dirty="0" smtClean="0">
                <a:solidFill>
                  <a:srgbClr val="00B050"/>
                </a:solidFill>
                <a:latin typeface="Arial Black" pitchFamily="34" charset="0"/>
              </a:rPr>
              <a:t>İSLAMDA ÇIĞIR AÇANLARIN DURUMU</a:t>
            </a:r>
          </a:p>
          <a:p>
            <a:r>
              <a:rPr lang="ar-AE" b="1" dirty="0" smtClean="0"/>
              <a:t>م</a:t>
            </a:r>
            <a:r>
              <a:rPr lang="ar-AE" b="1" dirty="0" smtClean="0">
                <a:latin typeface="Arial Black" pitchFamily="34" charset="0"/>
              </a:rPr>
              <a:t>َنْ </a:t>
            </a:r>
            <a:r>
              <a:rPr lang="ar-AE" b="1" dirty="0">
                <a:latin typeface="Arial Black" pitchFamily="34" charset="0"/>
              </a:rPr>
              <a:t>سَنَّ في الإِسْلام سُنةً حَسنةً فَلَهُ أَجْرُهَا، وأَجْرُ منْ عَملَ بِهَا مِنْ بَعْدِهِ مِنْ غَيْرِ أَنْ ينْقُصَ مِنْ أُجُورهِمْ شَيءٌ ، ومَنْ سَنَّ في الإِسْلامِ سُنَّةً سيَّئةً كَانَ عَليه وِزْرها وَوِزرُ مَنْ عَمِلَ بِهَا مِنْ بعْده مِنْ غَيْرِ أَنْ يَنْقُصَ مِنْ أَوْزارهمْ شَيْءٌ</a:t>
            </a:r>
          </a:p>
          <a:p>
            <a:endParaRPr lang="ar-AE" dirty="0">
              <a:latin typeface="Arial Black" pitchFamily="34" charset="0"/>
            </a:endParaRPr>
          </a:p>
          <a:p>
            <a:pPr marL="0" indent="0">
              <a:buNone/>
            </a:pPr>
            <a:r>
              <a:rPr lang="tr-TR" dirty="0" smtClean="0">
                <a:latin typeface="Arial Black" pitchFamily="34" charset="0"/>
              </a:rPr>
              <a:t>«İslâm’da </a:t>
            </a:r>
            <a:r>
              <a:rPr lang="tr-TR" dirty="0">
                <a:latin typeface="Arial Black" pitchFamily="34" charset="0"/>
              </a:rPr>
              <a:t>iyi bir çığır açan kimseye, bunun sevabı vardır. O çığırda yürüyenlerin sevabından da kendisine verilir. Fakat onların sevabından hiçbir şey </a:t>
            </a:r>
            <a:r>
              <a:rPr lang="tr-TR" dirty="0" smtClean="0">
                <a:latin typeface="Arial Black" pitchFamily="34" charset="0"/>
              </a:rPr>
              <a:t>eksilmez. </a:t>
            </a:r>
            <a:r>
              <a:rPr lang="tr-TR" dirty="0">
                <a:latin typeface="Arial Black" pitchFamily="34" charset="0"/>
              </a:rPr>
              <a:t>Her kim de İslâm’da kötü bir çığır açarsa, o kişiye onun günahı vardır. O kötü çığırda yürüyenlerin günahından da ona pay ayırılır. Fakat onların günahından da hiçbir şey </a:t>
            </a:r>
            <a:r>
              <a:rPr lang="tr-TR" dirty="0" err="1">
                <a:latin typeface="Arial Black" pitchFamily="34" charset="0"/>
              </a:rPr>
              <a:t>noksanlaşmaz</a:t>
            </a:r>
            <a:r>
              <a:rPr lang="tr-TR" dirty="0" smtClean="0">
                <a:latin typeface="Arial Black" pitchFamily="34" charset="0"/>
              </a:rPr>
              <a:t>.» </a:t>
            </a:r>
            <a:r>
              <a:rPr lang="tr-TR" dirty="0" smtClean="0"/>
              <a:t>(</a:t>
            </a:r>
            <a:r>
              <a:rPr lang="tr-TR" dirty="0" err="1" smtClean="0"/>
              <a:t>Riyazussalihin</a:t>
            </a:r>
            <a:r>
              <a:rPr lang="tr-TR" dirty="0" smtClean="0"/>
              <a:t> 173)</a:t>
            </a:r>
            <a:endParaRPr lang="tr-TR" dirty="0"/>
          </a:p>
          <a:p>
            <a:endParaRPr lang="tr-TR" dirty="0"/>
          </a:p>
        </p:txBody>
      </p:sp>
    </p:spTree>
    <p:extLst>
      <p:ext uri="{BB962C8B-B14F-4D97-AF65-F5344CB8AC3E}">
        <p14:creationId xmlns:p14="http://schemas.microsoft.com/office/powerpoint/2010/main" val="2827300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Autofit/>
          </a:bodyPr>
          <a:lstStyle/>
          <a:p>
            <a:r>
              <a:rPr lang="tr-TR" u="sng" dirty="0" smtClean="0">
                <a:solidFill>
                  <a:srgbClr val="00B050"/>
                </a:solidFill>
                <a:latin typeface="Arial Black" pitchFamily="34" charset="0"/>
              </a:rPr>
              <a:t>HABİL</a:t>
            </a:r>
            <a:r>
              <a:rPr lang="tr-TR" dirty="0" smtClean="0">
                <a:latin typeface="Arial Black" pitchFamily="34" charset="0"/>
              </a:rPr>
              <a:t>, HAYIRDA ÇIĞIR AÇAN</a:t>
            </a:r>
          </a:p>
          <a:p>
            <a:r>
              <a:rPr lang="tr-TR" u="sng" dirty="0" smtClean="0">
                <a:solidFill>
                  <a:srgbClr val="FF0000"/>
                </a:solidFill>
                <a:latin typeface="Arial Black" pitchFamily="34" charset="0"/>
              </a:rPr>
              <a:t>KABİL</a:t>
            </a:r>
            <a:r>
              <a:rPr lang="tr-TR" dirty="0" smtClean="0">
                <a:latin typeface="Arial Black" pitchFamily="34" charset="0"/>
              </a:rPr>
              <a:t>, ŞERDE ÇIĞIR AÇAN</a:t>
            </a:r>
          </a:p>
          <a:p>
            <a:r>
              <a:rPr lang="tr-TR" dirty="0" smtClean="0">
                <a:latin typeface="Arial Black" pitchFamily="34" charset="0"/>
              </a:rPr>
              <a:t>İnsanlık tarihine baktığımızda ilk insan Adem </a:t>
            </a:r>
            <a:r>
              <a:rPr lang="tr-TR" dirty="0" err="1" smtClean="0">
                <a:latin typeface="Arial Black" pitchFamily="34" charset="0"/>
              </a:rPr>
              <a:t>AS’dır</a:t>
            </a:r>
            <a:r>
              <a:rPr lang="tr-TR" dirty="0" smtClean="0">
                <a:latin typeface="Arial Black" pitchFamily="34" charset="0"/>
              </a:rPr>
              <a:t>. Hz Adem </a:t>
            </a:r>
            <a:r>
              <a:rPr lang="tr-TR" dirty="0" err="1" smtClean="0">
                <a:latin typeface="Arial Black" pitchFamily="34" charset="0"/>
              </a:rPr>
              <a:t>AS’ın</a:t>
            </a:r>
            <a:r>
              <a:rPr lang="tr-TR" dirty="0" smtClean="0">
                <a:latin typeface="Arial Black" pitchFamily="34" charset="0"/>
              </a:rPr>
              <a:t> iki oğlu </a:t>
            </a:r>
            <a:r>
              <a:rPr lang="tr-TR" dirty="0">
                <a:latin typeface="Arial Black" pitchFamily="34" charset="0"/>
              </a:rPr>
              <a:t>H</a:t>
            </a:r>
            <a:r>
              <a:rPr lang="tr-TR" dirty="0" smtClean="0">
                <a:latin typeface="Arial Black" pitchFamily="34" charset="0"/>
              </a:rPr>
              <a:t>abil ve Kabil. Haksız yere kabil </a:t>
            </a:r>
            <a:r>
              <a:rPr lang="tr-TR" dirty="0" smtClean="0">
                <a:latin typeface="Arial Black" pitchFamily="34" charset="0"/>
              </a:rPr>
              <a:t>H</a:t>
            </a:r>
            <a:r>
              <a:rPr lang="tr-TR" dirty="0" smtClean="0">
                <a:latin typeface="Arial Black" pitchFamily="34" charset="0"/>
              </a:rPr>
              <a:t>abil’i öldürdü ve insanlık tarihinin sayfaları arasın giren bu haksız cinayet kıyamete kadar devam edecek bütün cinayetlerden bir pay Kabile yazılacaktır. Habil ise iyi adam olarak ve iyi bir çığır açarak dünya tarih sayfalarında iyi anılacak kıyamete kadar. Bu konu kuranda anlatılmaktadır.</a:t>
            </a:r>
            <a:endParaRPr lang="tr-TR" dirty="0">
              <a:latin typeface="Arial Black" pitchFamily="34" charset="0"/>
            </a:endParaRPr>
          </a:p>
        </p:txBody>
      </p:sp>
    </p:spTree>
    <p:extLst>
      <p:ext uri="{BB962C8B-B14F-4D97-AF65-F5344CB8AC3E}">
        <p14:creationId xmlns:p14="http://schemas.microsoft.com/office/powerpoint/2010/main" val="28860188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fontScale="92500" lnSpcReduction="10000"/>
          </a:bodyPr>
          <a:lstStyle/>
          <a:p>
            <a:pPr marL="0" indent="0">
              <a:buNone/>
            </a:pPr>
            <a:r>
              <a:rPr lang="tr-TR" sz="4800" b="1" u="sng" dirty="0" smtClean="0">
                <a:solidFill>
                  <a:srgbClr val="FF0000"/>
                </a:solidFill>
                <a:latin typeface="Arial Black" pitchFamily="34" charset="0"/>
              </a:rPr>
              <a:t>KÖTÜ ÇIĞIR: TÜM CİNAYETLEREDEN KABİLE AKAN KAN</a:t>
            </a:r>
          </a:p>
          <a:p>
            <a:pPr marL="0" indent="0">
              <a:buNone/>
            </a:pPr>
            <a:r>
              <a:rPr lang="ar-AE" sz="4800" b="1" dirty="0" smtClean="0">
                <a:latin typeface="Arial Black" pitchFamily="34" charset="0"/>
              </a:rPr>
              <a:t>ليس </a:t>
            </a:r>
            <a:r>
              <a:rPr lang="ar-AE" sz="4800" b="1" dirty="0">
                <a:latin typeface="Arial Black" pitchFamily="34" charset="0"/>
              </a:rPr>
              <a:t>مِنْ نفْسٍ تُقْتَلُ ظُلماً إِلاَّ كَانَ عَلَى ابنِ آدمَ الأوَّلِ كِفْلٌ مِنْ دمِهَا لأَنَّهُ كَان أَوَّل مَنْ سَنَّ </a:t>
            </a:r>
            <a:r>
              <a:rPr lang="ar-AE" sz="4800" b="1" dirty="0" smtClean="0">
                <a:latin typeface="Arial Black" pitchFamily="34" charset="0"/>
              </a:rPr>
              <a:t>الْقَتْلَ</a:t>
            </a:r>
            <a:endParaRPr lang="ar-AE" sz="4800" b="1" dirty="0">
              <a:latin typeface="Arial Black" pitchFamily="34" charset="0"/>
            </a:endParaRPr>
          </a:p>
          <a:p>
            <a:r>
              <a:rPr lang="ar-AE" sz="4800" b="1" dirty="0">
                <a:latin typeface="Arial Black" pitchFamily="34" charset="0"/>
              </a:rPr>
              <a:t>“</a:t>
            </a:r>
            <a:r>
              <a:rPr lang="tr-TR" sz="4800" b="1" dirty="0">
                <a:latin typeface="Arial Black" pitchFamily="34" charset="0"/>
              </a:rPr>
              <a:t>Haksız olarak öldürülen her kişinin kanından bir pay, Âdem’in ilk oğluna ayrılır. Çünkü o, insan öldürme çığırını ilk başlatan kişidir.” </a:t>
            </a:r>
            <a:r>
              <a:rPr lang="tr-TR" dirty="0" smtClean="0"/>
              <a:t>(</a:t>
            </a:r>
            <a:r>
              <a:rPr lang="tr-TR" dirty="0" err="1" smtClean="0"/>
              <a:t>Riyazussalihin</a:t>
            </a:r>
            <a:r>
              <a:rPr lang="tr-TR" dirty="0" smtClean="0"/>
              <a:t> 173)</a:t>
            </a:r>
            <a:endParaRPr lang="tr-TR" dirty="0"/>
          </a:p>
          <a:p>
            <a:endParaRPr lang="tr-TR" dirty="0"/>
          </a:p>
        </p:txBody>
      </p:sp>
    </p:spTree>
    <p:extLst>
      <p:ext uri="{BB962C8B-B14F-4D97-AF65-F5344CB8AC3E}">
        <p14:creationId xmlns:p14="http://schemas.microsoft.com/office/powerpoint/2010/main" val="2814933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669360"/>
          </a:xfrm>
        </p:spPr>
        <p:txBody>
          <a:bodyPr>
            <a:normAutofit fontScale="85000" lnSpcReduction="20000"/>
          </a:bodyPr>
          <a:lstStyle/>
          <a:p>
            <a:pPr marL="0" indent="0">
              <a:buNone/>
            </a:pPr>
            <a:endParaRPr lang="ar-AE" sz="4800" dirty="0">
              <a:solidFill>
                <a:srgbClr val="FF0000"/>
              </a:solidFill>
              <a:latin typeface="Arial Black" pitchFamily="34" charset="0"/>
            </a:endParaRPr>
          </a:p>
          <a:p>
            <a:r>
              <a:rPr lang="tr-TR" sz="4800" dirty="0" smtClean="0">
                <a:solidFill>
                  <a:srgbClr val="FF0000"/>
                </a:solidFill>
                <a:latin typeface="Arial Black" pitchFamily="34" charset="0"/>
              </a:rPr>
              <a:t>İnsan, her daim iyilik üzere olmalı ve her zaman iyilik yapmalıdır. Çünkü iyilik yapan iyilerden yazılır ve hatta iyiliğe vesile </a:t>
            </a:r>
            <a:r>
              <a:rPr lang="tr-TR" sz="4800" b="1" dirty="0" smtClean="0">
                <a:solidFill>
                  <a:srgbClr val="FF0000"/>
                </a:solidFill>
                <a:latin typeface="Arial Black" pitchFamily="34" charset="0"/>
              </a:rPr>
              <a:t>olan iyiliği yapmış gibi mükafatlandırılır.</a:t>
            </a:r>
            <a:endParaRPr lang="ar-AE" sz="4800" b="1" dirty="0">
              <a:solidFill>
                <a:srgbClr val="FF0000"/>
              </a:solidFill>
              <a:latin typeface="Arial Black" pitchFamily="34" charset="0"/>
            </a:endParaRPr>
          </a:p>
          <a:p>
            <a:r>
              <a:rPr lang="ar-AE" sz="4800" b="1" dirty="0">
                <a:latin typeface="Arial Black" pitchFamily="34" charset="0"/>
              </a:rPr>
              <a:t>مَنْ دَلَّ عَلَى خَيْرٍ فَلهُ مثلُ أَجْرِ فَاعِلِهِ</a:t>
            </a:r>
          </a:p>
          <a:p>
            <a:endParaRPr lang="ar-AE" sz="4800" b="1" dirty="0">
              <a:latin typeface="Arial Black" pitchFamily="34" charset="0"/>
            </a:endParaRPr>
          </a:p>
          <a:p>
            <a:r>
              <a:rPr lang="ar-AE" sz="4800" b="1" dirty="0">
                <a:latin typeface="Arial Black" pitchFamily="34" charset="0"/>
              </a:rPr>
              <a:t>“</a:t>
            </a:r>
            <a:r>
              <a:rPr lang="tr-TR" sz="4800" b="1" dirty="0">
                <a:latin typeface="Arial Black" pitchFamily="34" charset="0"/>
              </a:rPr>
              <a:t>Bir iyiliğe öncülük </a:t>
            </a:r>
            <a:r>
              <a:rPr lang="tr-TR" sz="4800" dirty="0">
                <a:latin typeface="Arial Black" pitchFamily="34" charset="0"/>
              </a:rPr>
              <a:t>eden kimseye o iyiliği yapanın ecri gibi sevap vardır</a:t>
            </a:r>
            <a:r>
              <a:rPr lang="tr-TR" sz="4800" dirty="0" smtClean="0">
                <a:latin typeface="Arial Black" pitchFamily="34" charset="0"/>
              </a:rPr>
              <a:t>”(</a:t>
            </a:r>
            <a:r>
              <a:rPr lang="tr-TR" dirty="0" err="1" smtClean="0"/>
              <a:t>Tirmizi</a:t>
            </a:r>
            <a:r>
              <a:rPr lang="tr-TR" dirty="0" smtClean="0"/>
              <a:t> İlim 14)</a:t>
            </a:r>
            <a:endParaRPr lang="tr-TR" dirty="0"/>
          </a:p>
          <a:p>
            <a:endParaRPr lang="tr-TR" dirty="0"/>
          </a:p>
        </p:txBody>
      </p:sp>
    </p:spTree>
    <p:extLst>
      <p:ext uri="{BB962C8B-B14F-4D97-AF65-F5344CB8AC3E}">
        <p14:creationId xmlns:p14="http://schemas.microsoft.com/office/powerpoint/2010/main" val="22107142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116632"/>
            <a:ext cx="9144000" cy="6741368"/>
          </a:xfrm>
        </p:spPr>
        <p:txBody>
          <a:bodyPr>
            <a:normAutofit fontScale="92500"/>
          </a:bodyPr>
          <a:lstStyle/>
          <a:p>
            <a:r>
              <a:rPr lang="tr-TR" sz="3600" b="1" u="sng" dirty="0" smtClean="0">
                <a:solidFill>
                  <a:srgbClr val="00B050"/>
                </a:solidFill>
                <a:latin typeface="Arial Black" pitchFamily="34" charset="0"/>
              </a:rPr>
              <a:t>HAYRA ÇAĞIRMAKTA GÜZEL OLMALIDIR</a:t>
            </a:r>
          </a:p>
          <a:p>
            <a:r>
              <a:rPr lang="ar-AE" sz="3600" b="1" dirty="0" smtClean="0">
                <a:latin typeface="Arial Black" pitchFamily="34" charset="0"/>
              </a:rPr>
              <a:t>اُدْعُ </a:t>
            </a:r>
            <a:r>
              <a:rPr lang="ar-AE" sz="3600" b="1" dirty="0">
                <a:latin typeface="Arial Black" pitchFamily="34" charset="0"/>
              </a:rPr>
              <a:t>اِلٰى سَبٖيلِ رَبِّكَ بِالْحِكْمَةِ وَالْمَوْعِظَةِ الْحَسَنَةِ وَجَادِلْهُمْ بِالَّتٖى هِىَ اَحْسَنُ اِنَّ رَبَّكَ هُوَ اَعْلَمُ بِمَنْ ضَلَّ عَنْ سَبٖيلِهٖ وَهُوَ اَعْلَمُ بِالْمُهْتَدٖينَ</a:t>
            </a:r>
          </a:p>
          <a:p>
            <a:endParaRPr lang="ar-AE" sz="3600" b="1" dirty="0">
              <a:latin typeface="Arial Black" pitchFamily="34" charset="0"/>
            </a:endParaRPr>
          </a:p>
          <a:p>
            <a:pPr marL="0" indent="0">
              <a:buNone/>
            </a:pPr>
            <a:r>
              <a:rPr lang="tr-TR" sz="3600" b="1" dirty="0" smtClean="0">
                <a:latin typeface="Arial Black" pitchFamily="34" charset="0"/>
              </a:rPr>
              <a:t>«(</a:t>
            </a:r>
            <a:r>
              <a:rPr lang="tr-TR" sz="3600" b="1" dirty="0">
                <a:latin typeface="Arial Black" pitchFamily="34" charset="0"/>
              </a:rPr>
              <a:t>Ey Muhammed!) Rabbinin yoluna, hikmetle, güzel öğütle çağır ve onlarla en güzel şekilde mücadele et. Şüphesiz senin Rabbin, kendi yolundan sapanları en iyi bilendir. O, doğru yolda olanları </a:t>
            </a:r>
            <a:r>
              <a:rPr lang="tr-TR" sz="3600" b="1" dirty="0" smtClean="0">
                <a:latin typeface="Arial Black" pitchFamily="34" charset="0"/>
              </a:rPr>
              <a:t>da </a:t>
            </a:r>
            <a:r>
              <a:rPr lang="tr-TR" sz="3600" b="1" dirty="0">
                <a:latin typeface="Arial Black" pitchFamily="34" charset="0"/>
              </a:rPr>
              <a:t>en iyi bilendir</a:t>
            </a:r>
            <a:r>
              <a:rPr lang="tr-TR" sz="3600" b="1" dirty="0" smtClean="0">
                <a:latin typeface="Arial Black" pitchFamily="34" charset="0"/>
              </a:rPr>
              <a:t>.» </a:t>
            </a:r>
            <a:r>
              <a:rPr lang="tr-TR" dirty="0" smtClean="0"/>
              <a:t>(</a:t>
            </a:r>
            <a:r>
              <a:rPr lang="tr-TR" dirty="0" err="1" smtClean="0"/>
              <a:t>Nahl</a:t>
            </a:r>
            <a:r>
              <a:rPr lang="tr-TR" dirty="0" smtClean="0"/>
              <a:t> suresi 125</a:t>
            </a:r>
            <a:endParaRPr lang="tr-TR" dirty="0"/>
          </a:p>
        </p:txBody>
      </p:sp>
    </p:spTree>
    <p:extLst>
      <p:ext uri="{BB962C8B-B14F-4D97-AF65-F5344CB8AC3E}">
        <p14:creationId xmlns:p14="http://schemas.microsoft.com/office/powerpoint/2010/main" val="17515337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144000" cy="6858000"/>
          </a:xfrm>
        </p:spPr>
        <p:txBody>
          <a:bodyPr>
            <a:normAutofit/>
          </a:bodyPr>
          <a:lstStyle/>
          <a:p>
            <a:r>
              <a:rPr lang="ar-AE" sz="4400" b="1" dirty="0" smtClean="0">
                <a:latin typeface="Arial Black" pitchFamily="34" charset="0"/>
              </a:rPr>
              <a:t>وَلَا </a:t>
            </a:r>
            <a:r>
              <a:rPr lang="ar-AE" sz="4400" b="1" dirty="0">
                <a:latin typeface="Arial Black" pitchFamily="34" charset="0"/>
              </a:rPr>
              <a:t>يَصُدُّنَّكَ عَنْ اٰيَاتِ اللّٰهِ بَعْدَ اِذْ اُنْزِلَتْ اِلَيْكَ وَادْعُ اِلٰى رَبِّكَ وَلَا تَكُونَنَّ مِنَ </a:t>
            </a:r>
            <a:r>
              <a:rPr lang="ar-AE" sz="4400" b="1" dirty="0" smtClean="0">
                <a:latin typeface="Arial Black" pitchFamily="34" charset="0"/>
              </a:rPr>
              <a:t>الْمُشْرِكٖينَ</a:t>
            </a:r>
            <a:endParaRPr lang="ar-AE" sz="4400" b="1" dirty="0">
              <a:latin typeface="Arial Black" pitchFamily="34" charset="0"/>
            </a:endParaRPr>
          </a:p>
          <a:p>
            <a:pPr marL="0" indent="0">
              <a:buNone/>
            </a:pPr>
            <a:r>
              <a:rPr lang="tr-TR" sz="4400" b="1" dirty="0" smtClean="0">
                <a:latin typeface="Arial Black" pitchFamily="34" charset="0"/>
              </a:rPr>
              <a:t>«Allah'ın </a:t>
            </a:r>
            <a:r>
              <a:rPr lang="tr-TR" sz="4400" b="1" dirty="0" err="1">
                <a:latin typeface="Arial Black" pitchFamily="34" charset="0"/>
              </a:rPr>
              <a:t>âyetleri</a:t>
            </a:r>
            <a:r>
              <a:rPr lang="tr-TR" sz="4400" b="1" dirty="0">
                <a:latin typeface="Arial Black" pitchFamily="34" charset="0"/>
              </a:rPr>
              <a:t> sana indirildikten sonra, sakın seni onlardan çevirmesinler. Rabbine çağır ve sakın Allah'a ortak koşanlardan olma</a:t>
            </a:r>
            <a:r>
              <a:rPr lang="tr-TR" sz="4400" b="1" dirty="0" smtClean="0">
                <a:latin typeface="Arial Black" pitchFamily="34" charset="0"/>
              </a:rPr>
              <a:t>!» </a:t>
            </a:r>
            <a:r>
              <a:rPr lang="tr-TR" dirty="0" smtClean="0"/>
              <a:t>(</a:t>
            </a:r>
            <a:r>
              <a:rPr lang="tr-TR" dirty="0" err="1" smtClean="0"/>
              <a:t>Kasas</a:t>
            </a:r>
            <a:r>
              <a:rPr lang="tr-TR" dirty="0" smtClean="0"/>
              <a:t> suresi 87)</a:t>
            </a:r>
            <a:endParaRPr lang="tr-TR" dirty="0"/>
          </a:p>
        </p:txBody>
      </p:sp>
    </p:spTree>
    <p:extLst>
      <p:ext uri="{BB962C8B-B14F-4D97-AF65-F5344CB8AC3E}">
        <p14:creationId xmlns:p14="http://schemas.microsoft.com/office/powerpoint/2010/main" val="828378655"/>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TotalTime>
  <Words>958</Words>
  <Application>Microsoft Office PowerPoint</Application>
  <PresentationFormat>Ekran Gösterisi (4:3)</PresentationFormat>
  <Paragraphs>62</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Ekrem</dc:creator>
  <cp:lastModifiedBy>Ekrem</cp:lastModifiedBy>
  <cp:revision>10</cp:revision>
  <dcterms:created xsi:type="dcterms:W3CDTF">2014-06-27T17:32:36Z</dcterms:created>
  <dcterms:modified xsi:type="dcterms:W3CDTF">2014-06-28T11:27:05Z</dcterms:modified>
</cp:coreProperties>
</file>