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64" r:id="rId6"/>
    <p:sldId id="263" r:id="rId7"/>
    <p:sldId id="262" r:id="rId8"/>
    <p:sldId id="261" r:id="rId9"/>
    <p:sldId id="260" r:id="rId10"/>
    <p:sldId id="258" r:id="rId11"/>
    <p:sldId id="259" r:id="rId12"/>
    <p:sldId id="265" r:id="rId13"/>
    <p:sldId id="266" r:id="rId14"/>
    <p:sldId id="267" r:id="rId15"/>
    <p:sldId id="26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803A50-9A62-4465-8A3D-6A6284E15EB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60925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803A50-9A62-4465-8A3D-6A6284E15EB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5782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803A50-9A62-4465-8A3D-6A6284E15EB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212244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803A50-9A62-4465-8A3D-6A6284E15EB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75241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803A50-9A62-4465-8A3D-6A6284E15EB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246377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803A50-9A62-4465-8A3D-6A6284E15EB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67461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803A50-9A62-4465-8A3D-6A6284E15EBB}" type="datetimeFigureOut">
              <a:rPr lang="tr-TR" smtClean="0"/>
              <a:t>28.06.2014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217846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803A50-9A62-4465-8A3D-6A6284E15EBB}" type="datetimeFigureOut">
              <a:rPr lang="tr-TR" smtClean="0"/>
              <a:t>28.06.2014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83781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803A50-9A62-4465-8A3D-6A6284E15EBB}" type="datetimeFigureOut">
              <a:rPr lang="tr-TR" smtClean="0"/>
              <a:t>28.06.2014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4448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803A50-9A62-4465-8A3D-6A6284E15EB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126629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803A50-9A62-4465-8A3D-6A6284E15EB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182F75-15E8-4BAC-9693-B8ADB82E1756}" type="slidenum">
              <a:rPr lang="tr-TR" smtClean="0"/>
              <a:t>‹#›</a:t>
            </a:fld>
            <a:endParaRPr lang="tr-TR"/>
          </a:p>
        </p:txBody>
      </p:sp>
    </p:spTree>
    <p:extLst>
      <p:ext uri="{BB962C8B-B14F-4D97-AF65-F5344CB8AC3E}">
        <p14:creationId xmlns:p14="http://schemas.microsoft.com/office/powerpoint/2010/main" val="23560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03A50-9A62-4465-8A3D-6A6284E15EBB}" type="datetimeFigureOut">
              <a:rPr lang="tr-TR" smtClean="0"/>
              <a:t>28.06.2014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82F75-15E8-4BAC-9693-B8ADB82E1756}" type="slidenum">
              <a:rPr lang="tr-TR" smtClean="0"/>
              <a:t>‹#›</a:t>
            </a:fld>
            <a:endParaRPr lang="tr-TR"/>
          </a:p>
        </p:txBody>
      </p:sp>
    </p:spTree>
    <p:extLst>
      <p:ext uri="{BB962C8B-B14F-4D97-AF65-F5344CB8AC3E}">
        <p14:creationId xmlns:p14="http://schemas.microsoft.com/office/powerpoint/2010/main" val="3958189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lnSpcReduction="10000"/>
          </a:bodyPr>
          <a:lstStyle/>
          <a:p>
            <a:r>
              <a:rPr lang="tr-TR" sz="6600" u="sng" dirty="0" smtClean="0">
                <a:solidFill>
                  <a:srgbClr val="00B050"/>
                </a:solidFill>
                <a:latin typeface="Arial Black" pitchFamily="34" charset="0"/>
              </a:rPr>
              <a:t>EZANIN</a:t>
            </a:r>
            <a:r>
              <a:rPr lang="tr-TR" sz="6600" dirty="0" smtClean="0">
                <a:latin typeface="Arial Black" pitchFamily="34" charset="0"/>
              </a:rPr>
              <a:t> </a:t>
            </a:r>
            <a:r>
              <a:rPr lang="tr-TR" sz="6600" dirty="0" smtClean="0">
                <a:solidFill>
                  <a:srgbClr val="FF0000"/>
                </a:solidFill>
                <a:latin typeface="Arial Black" pitchFamily="34" charset="0"/>
              </a:rPr>
              <a:t>HAYATIMIZA KATTIĞI ANLAM</a:t>
            </a:r>
          </a:p>
          <a:p>
            <a:pPr algn="r"/>
            <a:endParaRPr lang="tr-TR" dirty="0" smtClean="0">
              <a:latin typeface="Arial Black" pitchFamily="34" charset="0"/>
            </a:endParaRPr>
          </a:p>
          <a:p>
            <a:pPr algn="r"/>
            <a:r>
              <a:rPr lang="tr-TR" sz="4000" dirty="0" smtClean="0">
                <a:solidFill>
                  <a:srgbClr val="00B050"/>
                </a:solidFill>
                <a:latin typeface="Arial Black" pitchFamily="34" charset="0"/>
              </a:rPr>
              <a:t>eminyavuzyigit@hotmail.com</a:t>
            </a:r>
          </a:p>
          <a:p>
            <a:pPr algn="r"/>
            <a:r>
              <a:rPr lang="tr-TR" sz="4000" dirty="0" smtClean="0">
                <a:solidFill>
                  <a:srgbClr val="00B050"/>
                </a:solidFill>
                <a:latin typeface="Arial Black" pitchFamily="34" charset="0"/>
              </a:rPr>
              <a:t>UZMAN İMAM HATİP</a:t>
            </a:r>
          </a:p>
          <a:p>
            <a:pPr algn="r"/>
            <a:r>
              <a:rPr lang="tr-TR" b="1" dirty="0" smtClean="0">
                <a:solidFill>
                  <a:schemeClr val="tx1">
                    <a:lumMod val="95000"/>
                    <a:lumOff val="5000"/>
                  </a:schemeClr>
                </a:solidFill>
                <a:latin typeface="Arial Black" pitchFamily="34" charset="0"/>
              </a:rPr>
              <a:t>BAŞAKŞEHİR MÜFTÜĞÜ</a:t>
            </a:r>
          </a:p>
          <a:p>
            <a:pPr algn="r"/>
            <a:r>
              <a:rPr lang="tr-TR" b="1" dirty="0" smtClean="0">
                <a:solidFill>
                  <a:schemeClr val="tx1">
                    <a:lumMod val="95000"/>
                    <a:lumOff val="5000"/>
                  </a:schemeClr>
                </a:solidFill>
                <a:latin typeface="Arial Black" pitchFamily="34" charset="0"/>
              </a:rPr>
              <a:t>DOLAPDERE SAN. SİT. CAMİİ</a:t>
            </a:r>
          </a:p>
          <a:p>
            <a:pPr algn="r"/>
            <a:r>
              <a:rPr lang="tr-TR" b="1" dirty="0" smtClean="0">
                <a:solidFill>
                  <a:schemeClr val="tx1">
                    <a:lumMod val="95000"/>
                    <a:lumOff val="5000"/>
                  </a:schemeClr>
                </a:solidFill>
                <a:latin typeface="Arial Black" pitchFamily="34" charset="0"/>
              </a:rPr>
              <a:t>BAŞAKŞEHİR-İSTANBUL</a:t>
            </a:r>
          </a:p>
        </p:txBody>
      </p:sp>
    </p:spTree>
    <p:extLst>
      <p:ext uri="{BB962C8B-B14F-4D97-AF65-F5344CB8AC3E}">
        <p14:creationId xmlns:p14="http://schemas.microsoft.com/office/powerpoint/2010/main" val="83495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6000" dirty="0" smtClean="0">
                <a:solidFill>
                  <a:srgbClr val="00B050"/>
                </a:solidFill>
                <a:latin typeface="Arial Black" pitchFamily="34" charset="0"/>
              </a:rPr>
              <a:t>EZANLA KAMET ARASININ DEĞERİ</a:t>
            </a:r>
          </a:p>
          <a:p>
            <a:r>
              <a:rPr lang="ar-AE" sz="6000" dirty="0" smtClean="0">
                <a:latin typeface="Arial Black" pitchFamily="34" charset="0"/>
              </a:rPr>
              <a:t>الدُّعَاءُ لا يُردُّ بين الأَذانِ والإِقامةِ</a:t>
            </a:r>
          </a:p>
          <a:p>
            <a:endParaRPr lang="ar-AE" sz="6000" dirty="0" smtClean="0">
              <a:latin typeface="Arial Black" pitchFamily="34" charset="0"/>
            </a:endParaRPr>
          </a:p>
          <a:p>
            <a:pPr marL="0" indent="0">
              <a:buNone/>
            </a:pPr>
            <a:r>
              <a:rPr lang="tr-TR" sz="6000" dirty="0" smtClean="0">
                <a:latin typeface="Arial Black" pitchFamily="34" charset="0"/>
              </a:rPr>
              <a:t>«Ezan ile kamet arasında yapılan dua reddedilmez.» </a:t>
            </a:r>
            <a:r>
              <a:rPr lang="tr-TR" dirty="0" smtClean="0"/>
              <a:t>(</a:t>
            </a:r>
            <a:r>
              <a:rPr lang="tr-TR" dirty="0" err="1" smtClean="0"/>
              <a:t>Riyazussalihin</a:t>
            </a:r>
            <a:r>
              <a:rPr lang="tr-TR" dirty="0" smtClean="0"/>
              <a:t> 1043</a:t>
            </a:r>
          </a:p>
          <a:p>
            <a:endParaRPr lang="tr-TR" dirty="0"/>
          </a:p>
        </p:txBody>
      </p:sp>
    </p:spTree>
    <p:extLst>
      <p:ext uri="{BB962C8B-B14F-4D97-AF65-F5344CB8AC3E}">
        <p14:creationId xmlns:p14="http://schemas.microsoft.com/office/powerpoint/2010/main" val="89001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lnSpcReduction="10000"/>
          </a:bodyPr>
          <a:lstStyle/>
          <a:p>
            <a:pPr marL="0" indent="0">
              <a:buNone/>
            </a:pPr>
            <a:r>
              <a:rPr lang="tr-TR" u="sng" dirty="0" smtClean="0">
                <a:solidFill>
                  <a:srgbClr val="C00000"/>
                </a:solidFill>
                <a:latin typeface="Arial Black" pitchFamily="34" charset="0"/>
              </a:rPr>
              <a:t>EZANIN ÇAĞRISINI ANLAYAMAYANLARN AKILLARI ERMEYENLERDİR</a:t>
            </a:r>
            <a:endParaRPr lang="tr-TR" sz="4400" b="1" u="sng" dirty="0" smtClean="0">
              <a:solidFill>
                <a:srgbClr val="C00000"/>
              </a:solidFill>
              <a:latin typeface="Arial Black" pitchFamily="34" charset="0"/>
            </a:endParaRPr>
          </a:p>
          <a:p>
            <a:pPr marL="0" indent="0">
              <a:buNone/>
            </a:pPr>
            <a:r>
              <a:rPr lang="ar-AE" sz="4400" b="1" dirty="0" smtClean="0">
                <a:latin typeface="Arial Black" pitchFamily="34" charset="0"/>
              </a:rPr>
              <a:t>وَاِذَا نَادَيْتُمْ اِلَى الصَّلٰوةِ اتَّخَذُوهَا هُزُوًا وَلَعِبًا ذٰلِكَ بِاَنَّهُمْ قَوْمٌ لَا يَعْقِلُونَ</a:t>
            </a:r>
          </a:p>
          <a:p>
            <a:pPr marL="0" indent="0">
              <a:buNone/>
            </a:pPr>
            <a:r>
              <a:rPr lang="tr-TR" sz="4400" b="1" dirty="0" smtClean="0">
                <a:latin typeface="Arial Black" pitchFamily="34" charset="0"/>
              </a:rPr>
              <a:t>«Siz namaza çağırdığınız vakit onu alaya alıp eğlence yerine koyuyorlar. Bu, şüphesiz onların akılları ermeyen bir toplum olmalarındandır.» </a:t>
            </a:r>
            <a:r>
              <a:rPr lang="tr-TR" dirty="0" smtClean="0"/>
              <a:t>(Maide suresi 58)</a:t>
            </a:r>
            <a:endParaRPr lang="tr-TR" dirty="0"/>
          </a:p>
        </p:txBody>
      </p:sp>
    </p:spTree>
    <p:extLst>
      <p:ext uri="{BB962C8B-B14F-4D97-AF65-F5344CB8AC3E}">
        <p14:creationId xmlns:p14="http://schemas.microsoft.com/office/powerpoint/2010/main" val="1305562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00B050"/>
                </a:solidFill>
                <a:latin typeface="Arial Black" pitchFamily="34" charset="0"/>
              </a:rPr>
              <a:t>EZAN</a:t>
            </a:r>
            <a:r>
              <a:rPr lang="tr-TR" dirty="0" smtClean="0">
                <a:latin typeface="Arial Black" pitchFamily="34" charset="0"/>
              </a:rPr>
              <a:t> </a:t>
            </a:r>
          </a:p>
          <a:p>
            <a:r>
              <a:rPr lang="tr-TR" dirty="0" smtClean="0">
                <a:latin typeface="Arial Black" pitchFamily="34" charset="0"/>
              </a:rPr>
              <a:t>EZAN İSLAM BELDELERİNİN VE İSLAMIN ŞIARIDIR</a:t>
            </a:r>
          </a:p>
          <a:p>
            <a:r>
              <a:rPr lang="tr-TR" dirty="0" smtClean="0">
                <a:latin typeface="Arial Black" pitchFamily="34" charset="0"/>
              </a:rPr>
              <a:t>EZAN İNSANLARI ALLAH’IN DİNİNE DAVET EDER VE İNSANLARIN 5 VAKİTTE DUYDUKLARI EZANLAR, GAFLETTEN DÖNMESİNE VESİLE OLUR.</a:t>
            </a:r>
          </a:p>
          <a:p>
            <a:r>
              <a:rPr lang="tr-TR" dirty="0" smtClean="0">
                <a:latin typeface="Arial Black" pitchFamily="34" charset="0"/>
              </a:rPr>
              <a:t>EZAN HZ MUHAMMED SAV EFENDİMİZDEN KESİNTİSİZ BİZE KADAR GELEN MÜTHİŞ BİR ÇAĞRI YÖNTEMİDİR.</a:t>
            </a:r>
          </a:p>
          <a:p>
            <a:r>
              <a:rPr lang="tr-TR" dirty="0" smtClean="0">
                <a:latin typeface="Arial Black" pitchFamily="34" charset="0"/>
              </a:rPr>
              <a:t>EZAN OKUNTUĞU ZAMAN ŞEYTANLAR ÇILDIRMIŞ GİBİ KAÇARLAR</a:t>
            </a:r>
          </a:p>
          <a:p>
            <a:r>
              <a:rPr lang="tr-TR" dirty="0" smtClean="0">
                <a:latin typeface="Arial Black" pitchFamily="34" charset="0"/>
              </a:rPr>
              <a:t>EZAN GÖNÜLLERİ MEST EDER VE RUHLARI AYDINLATIR</a:t>
            </a:r>
          </a:p>
          <a:p>
            <a:endParaRPr lang="tr-TR" dirty="0"/>
          </a:p>
        </p:txBody>
      </p:sp>
    </p:spTree>
    <p:extLst>
      <p:ext uri="{BB962C8B-B14F-4D97-AF65-F5344CB8AC3E}">
        <p14:creationId xmlns:p14="http://schemas.microsoft.com/office/powerpoint/2010/main" val="337236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02" y="-27678"/>
            <a:ext cx="9124497" cy="6885678"/>
          </a:xfrm>
        </p:spPr>
        <p:txBody>
          <a:bodyPr>
            <a:normAutofit fontScale="55000" lnSpcReduction="20000"/>
          </a:bodyPr>
          <a:lstStyle/>
          <a:p>
            <a:pPr marL="0" indent="0" algn="ctr">
              <a:buNone/>
            </a:pPr>
            <a:r>
              <a:rPr lang="tr-TR" sz="6500" b="1" u="sng" dirty="0" smtClean="0">
                <a:solidFill>
                  <a:srgbClr val="FF0000"/>
                </a:solidFill>
                <a:latin typeface="Arial Black" pitchFamily="34" charset="0"/>
              </a:rPr>
              <a:t>EZANIN NASIL OLUŞTU</a:t>
            </a:r>
          </a:p>
          <a:p>
            <a:pPr marL="0" indent="0">
              <a:buNone/>
            </a:pPr>
            <a:r>
              <a:rPr lang="tr-TR" b="1" u="sng" dirty="0" smtClean="0">
                <a:solidFill>
                  <a:srgbClr val="00B050"/>
                </a:solidFill>
              </a:rPr>
              <a:t>Hicretin birinci yılında, Peygamberimiz </a:t>
            </a:r>
            <a:r>
              <a:rPr lang="tr-TR" b="1" u="sng" dirty="0" err="1" smtClean="0">
                <a:solidFill>
                  <a:srgbClr val="00B050"/>
                </a:solidFill>
              </a:rPr>
              <a:t>Aleyhisselamın</a:t>
            </a:r>
            <a:r>
              <a:rPr lang="tr-TR" b="1" u="sng" dirty="0" smtClean="0">
                <a:solidFill>
                  <a:srgbClr val="00B050"/>
                </a:solidFill>
              </a:rPr>
              <a:t> mescidi yapıldıktan sonra, Müslümanların kendilerini namaza toplayacak </a:t>
            </a:r>
            <a:r>
              <a:rPr lang="tr-TR" b="1" u="sng" dirty="0" err="1" smtClean="0">
                <a:solidFill>
                  <a:srgbClr val="00B050"/>
                </a:solidFill>
              </a:rPr>
              <a:t>birşey</a:t>
            </a:r>
            <a:r>
              <a:rPr lang="tr-TR" b="1" u="sng" dirty="0" smtClean="0">
                <a:solidFill>
                  <a:srgbClr val="00B050"/>
                </a:solidFill>
              </a:rPr>
              <a:t> düşündükleri ve içlerinden bazılarının boru, bazılarının da çan çalınması teklifinde bulundukları, Peygamberimiz </a:t>
            </a:r>
            <a:r>
              <a:rPr lang="tr-TR" b="1" u="sng" dirty="0" err="1" smtClean="0">
                <a:solidFill>
                  <a:srgbClr val="00B050"/>
                </a:solidFill>
              </a:rPr>
              <a:t>Aleyhisselamın</a:t>
            </a:r>
            <a:r>
              <a:rPr lang="tr-TR" b="1" u="sng" dirty="0" smtClean="0">
                <a:solidFill>
                  <a:srgbClr val="00B050"/>
                </a:solidFill>
              </a:rPr>
              <a:t> ise bunların hiçbirisini benimsemediği sırada idi ki, </a:t>
            </a:r>
            <a:r>
              <a:rPr lang="tr-TR" b="1" u="sng" dirty="0" err="1" smtClean="0">
                <a:solidFill>
                  <a:srgbClr val="00B050"/>
                </a:solidFill>
              </a:rPr>
              <a:t>Ensardan</a:t>
            </a:r>
            <a:r>
              <a:rPr lang="tr-TR" b="1" u="sng" dirty="0" smtClean="0">
                <a:solidFill>
                  <a:srgbClr val="00B050"/>
                </a:solidFill>
              </a:rPr>
              <a:t> Abdullah </a:t>
            </a:r>
            <a:r>
              <a:rPr lang="tr-TR" b="1" u="sng" dirty="0" err="1" smtClean="0">
                <a:solidFill>
                  <a:srgbClr val="00B050"/>
                </a:solidFill>
              </a:rPr>
              <a:t>b.Zeyd</a:t>
            </a:r>
            <a:r>
              <a:rPr lang="tr-TR" b="1" u="sng" dirty="0" smtClean="0">
                <a:solidFill>
                  <a:srgbClr val="00B050"/>
                </a:solidFill>
              </a:rPr>
              <a:t> b. Abdi </a:t>
            </a:r>
            <a:r>
              <a:rPr lang="tr-TR" b="1" u="sng" dirty="0" err="1" smtClean="0">
                <a:solidFill>
                  <a:srgbClr val="00B050"/>
                </a:solidFill>
              </a:rPr>
              <a:t>Rabbih'e</a:t>
            </a:r>
            <a:r>
              <a:rPr lang="tr-TR" b="1" u="sng" dirty="0" smtClean="0">
                <a:solidFill>
                  <a:srgbClr val="00B050"/>
                </a:solidFill>
              </a:rPr>
              <a:t>, rüyasında ezan gösterildi.</a:t>
            </a:r>
          </a:p>
          <a:p>
            <a:pPr marL="0" indent="0">
              <a:buNone/>
            </a:pPr>
            <a:r>
              <a:rPr lang="tr-TR" b="1" dirty="0" smtClean="0"/>
              <a:t>Abdullah b. </a:t>
            </a:r>
            <a:r>
              <a:rPr lang="tr-TR" b="1" dirty="0" err="1" smtClean="0"/>
              <a:t>Zeyd</a:t>
            </a:r>
            <a:r>
              <a:rPr lang="tr-TR" b="1" dirty="0" smtClean="0"/>
              <a:t>, Peygamberimiz </a:t>
            </a:r>
            <a:r>
              <a:rPr lang="tr-TR" b="1" dirty="0" err="1" smtClean="0"/>
              <a:t>Aleyhisselamın</a:t>
            </a:r>
            <a:r>
              <a:rPr lang="tr-TR" b="1" dirty="0" smtClean="0"/>
              <a:t> yanına gidip, rüyasını anlattı:</a:t>
            </a:r>
          </a:p>
          <a:p>
            <a:pPr marL="0" indent="0">
              <a:buNone/>
            </a:pPr>
            <a:r>
              <a:rPr lang="tr-TR" b="1" dirty="0" smtClean="0"/>
              <a:t>"</a:t>
            </a:r>
            <a:r>
              <a:rPr lang="tr-TR" b="1" dirty="0" err="1" smtClean="0"/>
              <a:t>Yâ</a:t>
            </a:r>
            <a:r>
              <a:rPr lang="tr-TR" b="1" dirty="0" smtClean="0"/>
              <a:t> </a:t>
            </a:r>
            <a:r>
              <a:rPr lang="tr-TR" b="1" dirty="0" err="1" smtClean="0"/>
              <a:t>Rasûlallah</a:t>
            </a:r>
            <a:r>
              <a:rPr lang="tr-TR" b="1" dirty="0" smtClean="0"/>
              <a:t>! Bu gece uyurken, elinde bir çan taşıyan, üzerinde altlı üstlü iki parça yeşil elbise bulunan bir adam yanıma çıkageldi. Ona:</a:t>
            </a:r>
          </a:p>
          <a:p>
            <a:pPr marL="0" indent="0">
              <a:buNone/>
            </a:pPr>
            <a:r>
              <a:rPr lang="tr-TR" b="1" dirty="0" smtClean="0"/>
              <a:t>'Ey Allah'ın kulu! Bu çanı bana satmaz mısın?' dedim.</a:t>
            </a:r>
          </a:p>
          <a:p>
            <a:pPr marL="0" indent="0">
              <a:buNone/>
            </a:pPr>
            <a:r>
              <a:rPr lang="tr-TR" b="1" dirty="0" smtClean="0"/>
              <a:t>Bana:  'Onu ne yapacaksın?' diye sordu.</a:t>
            </a:r>
          </a:p>
          <a:p>
            <a:pPr marL="0" indent="0">
              <a:buNone/>
            </a:pPr>
            <a:r>
              <a:rPr lang="tr-TR" b="1" dirty="0" smtClean="0"/>
              <a:t>Ona: 'Halkı onunla namaza çağıracağız!' dedim.</a:t>
            </a:r>
          </a:p>
          <a:p>
            <a:pPr marL="0" indent="0">
              <a:buNone/>
            </a:pPr>
            <a:r>
              <a:rPr lang="tr-TR" b="1" dirty="0" smtClean="0"/>
              <a:t>Bana: 'Ben sana bundan daha hayırlısını göstersem olmaz mı?' dedi</a:t>
            </a:r>
          </a:p>
          <a:p>
            <a:pPr marL="0" indent="0">
              <a:buNone/>
            </a:pPr>
            <a:r>
              <a:rPr lang="tr-TR" b="1" dirty="0" smtClean="0"/>
              <a:t>'Olur! Göster! Nedir o dedim .</a:t>
            </a:r>
          </a:p>
          <a:p>
            <a:pPr marL="0" indent="0">
              <a:buNone/>
            </a:pPr>
            <a:r>
              <a:rPr lang="tr-TR" b="1" dirty="0" smtClean="0"/>
              <a:t>Bana:</a:t>
            </a:r>
          </a:p>
          <a:p>
            <a:pPr marL="0" indent="0">
              <a:buNone/>
            </a:pPr>
            <a:r>
              <a:rPr lang="tr-TR" b="1" dirty="0" err="1" smtClean="0"/>
              <a:t>Allâhu</a:t>
            </a:r>
            <a:r>
              <a:rPr lang="tr-TR" b="1" dirty="0" smtClean="0"/>
              <a:t> </a:t>
            </a:r>
            <a:r>
              <a:rPr lang="tr-TR" b="1" dirty="0" err="1" smtClean="0"/>
              <a:t>ekber</a:t>
            </a:r>
            <a:r>
              <a:rPr lang="tr-TR" b="1" dirty="0" smtClean="0"/>
              <a:t>! </a:t>
            </a:r>
            <a:r>
              <a:rPr lang="tr-TR" b="1" dirty="0" err="1" smtClean="0"/>
              <a:t>Allâhu</a:t>
            </a:r>
            <a:r>
              <a:rPr lang="tr-TR" b="1" dirty="0" smtClean="0"/>
              <a:t> </a:t>
            </a:r>
            <a:r>
              <a:rPr lang="tr-TR" b="1" dirty="0" err="1" smtClean="0"/>
              <a:t>ekber</a:t>
            </a:r>
            <a:r>
              <a:rPr lang="tr-TR" b="1" dirty="0" smtClean="0"/>
              <a:t>!</a:t>
            </a:r>
          </a:p>
          <a:p>
            <a:pPr marL="0" indent="0">
              <a:buNone/>
            </a:pPr>
            <a:r>
              <a:rPr lang="tr-TR" b="1" dirty="0" err="1" smtClean="0"/>
              <a:t>Allâhu</a:t>
            </a:r>
            <a:r>
              <a:rPr lang="tr-TR" b="1" dirty="0" smtClean="0"/>
              <a:t> </a:t>
            </a:r>
            <a:r>
              <a:rPr lang="tr-TR" b="1" dirty="0" err="1" smtClean="0"/>
              <a:t>ekber</a:t>
            </a:r>
            <a:r>
              <a:rPr lang="tr-TR" b="1" dirty="0" smtClean="0"/>
              <a:t>! </a:t>
            </a:r>
            <a:r>
              <a:rPr lang="tr-TR" b="1" dirty="0" err="1" smtClean="0"/>
              <a:t>Allâhu</a:t>
            </a:r>
            <a:r>
              <a:rPr lang="tr-TR" b="1" dirty="0" smtClean="0"/>
              <a:t> </a:t>
            </a:r>
            <a:r>
              <a:rPr lang="tr-TR" b="1" dirty="0" err="1" smtClean="0"/>
              <a:t>ekber</a:t>
            </a:r>
            <a:r>
              <a:rPr lang="tr-TR" b="1" dirty="0" smtClean="0"/>
              <a:t>!</a:t>
            </a:r>
          </a:p>
          <a:p>
            <a:pPr marL="0" indent="0">
              <a:buNone/>
            </a:pPr>
            <a:r>
              <a:rPr lang="tr-TR" b="1" dirty="0" err="1" smtClean="0"/>
              <a:t>Eşhedü</a:t>
            </a:r>
            <a:r>
              <a:rPr lang="tr-TR" b="1" dirty="0" smtClean="0"/>
              <a:t> en lâ ilahe illallah!</a:t>
            </a:r>
          </a:p>
          <a:p>
            <a:pPr marL="0" indent="0">
              <a:buNone/>
            </a:pPr>
            <a:r>
              <a:rPr lang="tr-TR" b="1" dirty="0" err="1" smtClean="0"/>
              <a:t>Eşhedü</a:t>
            </a:r>
            <a:r>
              <a:rPr lang="tr-TR" b="1" dirty="0" smtClean="0"/>
              <a:t> en lâ ilahe illallah!</a:t>
            </a:r>
          </a:p>
          <a:p>
            <a:pPr marL="0" indent="0">
              <a:buNone/>
            </a:pPr>
            <a:r>
              <a:rPr lang="tr-TR" b="1" dirty="0" err="1" smtClean="0"/>
              <a:t>Eşhedü</a:t>
            </a:r>
            <a:r>
              <a:rPr lang="tr-TR" b="1" dirty="0" smtClean="0"/>
              <a:t> </a:t>
            </a:r>
            <a:r>
              <a:rPr lang="tr-TR" b="1" dirty="0" err="1" smtClean="0"/>
              <a:t>enne</a:t>
            </a:r>
            <a:r>
              <a:rPr lang="tr-TR" b="1" dirty="0" smtClean="0"/>
              <a:t> </a:t>
            </a:r>
            <a:r>
              <a:rPr lang="tr-TR" b="1" dirty="0" err="1" smtClean="0"/>
              <a:t>Muhammederresûlullah</a:t>
            </a:r>
            <a:r>
              <a:rPr lang="tr-TR" b="1" dirty="0" smtClean="0"/>
              <a:t>!</a:t>
            </a:r>
          </a:p>
          <a:p>
            <a:pPr marL="0" indent="0">
              <a:buNone/>
            </a:pPr>
            <a:r>
              <a:rPr lang="tr-TR" b="1" dirty="0" err="1" smtClean="0"/>
              <a:t>Eşhedü</a:t>
            </a:r>
            <a:r>
              <a:rPr lang="tr-TR" b="1" dirty="0" smtClean="0"/>
              <a:t> </a:t>
            </a:r>
            <a:r>
              <a:rPr lang="tr-TR" b="1" dirty="0" err="1" smtClean="0"/>
              <a:t>enne</a:t>
            </a:r>
            <a:r>
              <a:rPr lang="tr-TR" b="1" dirty="0" smtClean="0"/>
              <a:t> </a:t>
            </a:r>
            <a:r>
              <a:rPr lang="tr-TR" b="1" dirty="0" err="1" smtClean="0"/>
              <a:t>Muhammederresûlullah</a:t>
            </a:r>
            <a:r>
              <a:rPr lang="tr-TR" b="1" dirty="0" smtClean="0"/>
              <a:t>!</a:t>
            </a:r>
          </a:p>
          <a:p>
            <a:pPr marL="0" indent="0">
              <a:buNone/>
            </a:pPr>
            <a:r>
              <a:rPr lang="tr-TR" b="1" dirty="0" err="1" smtClean="0"/>
              <a:t>Hayye</a:t>
            </a:r>
            <a:r>
              <a:rPr lang="tr-TR" b="1" dirty="0" smtClean="0"/>
              <a:t> </a:t>
            </a:r>
            <a:r>
              <a:rPr lang="tr-TR" b="1" dirty="0" err="1" smtClean="0"/>
              <a:t>alessalah</a:t>
            </a:r>
            <a:r>
              <a:rPr lang="tr-TR" b="1" dirty="0" smtClean="0"/>
              <a:t>!</a:t>
            </a:r>
          </a:p>
          <a:p>
            <a:pPr marL="0" indent="0">
              <a:buNone/>
            </a:pPr>
            <a:r>
              <a:rPr lang="tr-TR" b="1" dirty="0" err="1" smtClean="0"/>
              <a:t>Hayye</a:t>
            </a:r>
            <a:r>
              <a:rPr lang="tr-TR" b="1" dirty="0" smtClean="0"/>
              <a:t> </a:t>
            </a:r>
            <a:r>
              <a:rPr lang="tr-TR" b="1" dirty="0" err="1" smtClean="0"/>
              <a:t>alessalah</a:t>
            </a:r>
            <a:r>
              <a:rPr lang="tr-TR" b="1" dirty="0" smtClean="0"/>
              <a:t>!</a:t>
            </a:r>
          </a:p>
          <a:p>
            <a:pPr marL="0" indent="0">
              <a:buNone/>
            </a:pPr>
            <a:r>
              <a:rPr lang="tr-TR" b="1" dirty="0" err="1" smtClean="0"/>
              <a:t>Hayye</a:t>
            </a:r>
            <a:r>
              <a:rPr lang="tr-TR" b="1" dirty="0" smtClean="0"/>
              <a:t> </a:t>
            </a:r>
            <a:r>
              <a:rPr lang="tr-TR" b="1" dirty="0" err="1" smtClean="0"/>
              <a:t>alelfelah</a:t>
            </a:r>
            <a:r>
              <a:rPr lang="tr-TR" b="1" dirty="0" smtClean="0"/>
              <a:t>!</a:t>
            </a:r>
          </a:p>
          <a:p>
            <a:pPr marL="0" indent="0">
              <a:buNone/>
            </a:pPr>
            <a:r>
              <a:rPr lang="tr-TR" b="1" dirty="0" err="1" smtClean="0"/>
              <a:t>Hayye</a:t>
            </a:r>
            <a:r>
              <a:rPr lang="tr-TR" b="1" dirty="0" smtClean="0"/>
              <a:t> </a:t>
            </a:r>
            <a:r>
              <a:rPr lang="tr-TR" b="1" dirty="0" err="1" smtClean="0"/>
              <a:t>alelfelah</a:t>
            </a:r>
            <a:r>
              <a:rPr lang="tr-TR" b="1" dirty="0" smtClean="0"/>
              <a:t>!</a:t>
            </a:r>
          </a:p>
        </p:txBody>
      </p:sp>
    </p:spTree>
    <p:extLst>
      <p:ext uri="{BB962C8B-B14F-4D97-AF65-F5344CB8AC3E}">
        <p14:creationId xmlns:p14="http://schemas.microsoft.com/office/powerpoint/2010/main" val="80643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buNone/>
            </a:pPr>
            <a:r>
              <a:rPr lang="tr-TR" b="1" dirty="0" err="1" smtClean="0"/>
              <a:t>Allâhu</a:t>
            </a:r>
            <a:r>
              <a:rPr lang="tr-TR" b="1" dirty="0" smtClean="0"/>
              <a:t> </a:t>
            </a:r>
            <a:r>
              <a:rPr lang="tr-TR" b="1" dirty="0" err="1" smtClean="0"/>
              <a:t>ekber</a:t>
            </a:r>
            <a:r>
              <a:rPr lang="tr-TR" b="1" dirty="0" smtClean="0"/>
              <a:t>! </a:t>
            </a:r>
            <a:r>
              <a:rPr lang="tr-TR" b="1" dirty="0" err="1" smtClean="0"/>
              <a:t>Allâhu</a:t>
            </a:r>
            <a:r>
              <a:rPr lang="tr-TR" b="1" dirty="0" smtClean="0"/>
              <a:t> </a:t>
            </a:r>
            <a:r>
              <a:rPr lang="tr-TR" b="1" dirty="0" err="1" smtClean="0"/>
              <a:t>ekber</a:t>
            </a:r>
            <a:r>
              <a:rPr lang="tr-TR" b="1" dirty="0" smtClean="0"/>
              <a:t>!</a:t>
            </a:r>
          </a:p>
          <a:p>
            <a:pPr marL="0" indent="0">
              <a:buNone/>
            </a:pPr>
            <a:r>
              <a:rPr lang="tr-TR" b="1" dirty="0" smtClean="0"/>
              <a:t>Lâ ilahe illallah! dersin' dedikten sonra, benden biraz uzaklaştı, sonra da:</a:t>
            </a:r>
          </a:p>
          <a:p>
            <a:pPr marL="0" indent="0">
              <a:buNone/>
            </a:pPr>
            <a:r>
              <a:rPr lang="tr-TR" b="1" dirty="0" smtClean="0"/>
              <a:t>'Namaza kalkacağın sırada da:</a:t>
            </a:r>
          </a:p>
          <a:p>
            <a:pPr marL="0" indent="0">
              <a:buNone/>
            </a:pPr>
            <a:r>
              <a:rPr lang="tr-TR" b="1" dirty="0" smtClean="0"/>
              <a:t>'</a:t>
            </a:r>
            <a:r>
              <a:rPr lang="tr-TR" b="1" dirty="0" err="1" smtClean="0"/>
              <a:t>Allâhu</a:t>
            </a:r>
            <a:r>
              <a:rPr lang="tr-TR" b="1" dirty="0" smtClean="0"/>
              <a:t> </a:t>
            </a:r>
            <a:r>
              <a:rPr lang="tr-TR" b="1" dirty="0" err="1" smtClean="0"/>
              <a:t>ekber</a:t>
            </a:r>
            <a:r>
              <a:rPr lang="tr-TR" b="1" dirty="0" smtClean="0"/>
              <a:t>! </a:t>
            </a:r>
            <a:r>
              <a:rPr lang="tr-TR" b="1" dirty="0" err="1" smtClean="0"/>
              <a:t>Allâhu</a:t>
            </a:r>
            <a:r>
              <a:rPr lang="tr-TR" b="1" dirty="0" smtClean="0"/>
              <a:t> </a:t>
            </a:r>
            <a:r>
              <a:rPr lang="tr-TR" b="1" dirty="0" err="1" smtClean="0"/>
              <a:t>ekber</a:t>
            </a:r>
            <a:r>
              <a:rPr lang="tr-TR" b="1" dirty="0" smtClean="0"/>
              <a:t>!</a:t>
            </a:r>
          </a:p>
          <a:p>
            <a:pPr marL="0" indent="0">
              <a:buNone/>
            </a:pPr>
            <a:r>
              <a:rPr lang="tr-TR" b="1" dirty="0" err="1" smtClean="0"/>
              <a:t>Eşhedü</a:t>
            </a:r>
            <a:r>
              <a:rPr lang="tr-TR" b="1" dirty="0" smtClean="0"/>
              <a:t> en lâ ilahe illallah!</a:t>
            </a:r>
          </a:p>
          <a:p>
            <a:pPr marL="0" indent="0">
              <a:buNone/>
            </a:pPr>
            <a:r>
              <a:rPr lang="tr-TR" b="1" dirty="0" err="1" smtClean="0"/>
              <a:t>Eşhedü</a:t>
            </a:r>
            <a:r>
              <a:rPr lang="tr-TR" b="1" dirty="0" smtClean="0"/>
              <a:t> </a:t>
            </a:r>
            <a:r>
              <a:rPr lang="tr-TR" b="1" dirty="0" err="1" smtClean="0"/>
              <a:t>enne</a:t>
            </a:r>
            <a:r>
              <a:rPr lang="tr-TR" b="1" dirty="0" smtClean="0"/>
              <a:t> </a:t>
            </a:r>
            <a:r>
              <a:rPr lang="tr-TR" b="1" dirty="0" err="1" smtClean="0"/>
              <a:t>Muhammederresûlullah</a:t>
            </a:r>
            <a:r>
              <a:rPr lang="tr-TR" b="1" dirty="0" smtClean="0"/>
              <a:t>!</a:t>
            </a:r>
          </a:p>
          <a:p>
            <a:pPr marL="0" indent="0">
              <a:buNone/>
            </a:pPr>
            <a:r>
              <a:rPr lang="tr-TR" b="1" dirty="0" err="1" smtClean="0"/>
              <a:t>Hayye</a:t>
            </a:r>
            <a:r>
              <a:rPr lang="tr-TR" b="1" dirty="0" smtClean="0"/>
              <a:t> </a:t>
            </a:r>
            <a:r>
              <a:rPr lang="tr-TR" b="1" dirty="0" err="1" smtClean="0"/>
              <a:t>alessalah</a:t>
            </a:r>
            <a:r>
              <a:rPr lang="tr-TR" b="1" dirty="0" smtClean="0"/>
              <a:t>!</a:t>
            </a:r>
          </a:p>
          <a:p>
            <a:pPr marL="0" indent="0">
              <a:buNone/>
            </a:pPr>
            <a:r>
              <a:rPr lang="tr-TR" b="1" dirty="0" err="1" smtClean="0"/>
              <a:t>Hayye</a:t>
            </a:r>
            <a:r>
              <a:rPr lang="tr-TR" b="1" dirty="0" smtClean="0"/>
              <a:t> </a:t>
            </a:r>
            <a:r>
              <a:rPr lang="tr-TR" b="1" dirty="0" err="1" smtClean="0"/>
              <a:t>alessalah</a:t>
            </a:r>
            <a:r>
              <a:rPr lang="tr-TR" b="1" dirty="0" smtClean="0"/>
              <a:t>!</a:t>
            </a:r>
          </a:p>
          <a:p>
            <a:pPr marL="0" indent="0">
              <a:buNone/>
            </a:pPr>
            <a:r>
              <a:rPr lang="tr-TR" b="1" dirty="0" err="1" smtClean="0"/>
              <a:t>Kad</a:t>
            </a:r>
            <a:r>
              <a:rPr lang="tr-TR" b="1" dirty="0" smtClean="0"/>
              <a:t> </a:t>
            </a:r>
            <a:r>
              <a:rPr lang="tr-TR" b="1" dirty="0" err="1" smtClean="0"/>
              <a:t>kametissalah</a:t>
            </a:r>
            <a:r>
              <a:rPr lang="tr-TR" b="1" dirty="0" smtClean="0"/>
              <a:t>!</a:t>
            </a:r>
          </a:p>
          <a:p>
            <a:pPr marL="0" indent="0">
              <a:buNone/>
            </a:pPr>
            <a:r>
              <a:rPr lang="tr-TR" b="1" dirty="0" err="1" smtClean="0"/>
              <a:t>Kad</a:t>
            </a:r>
            <a:r>
              <a:rPr lang="tr-TR" b="1" dirty="0" smtClean="0"/>
              <a:t> </a:t>
            </a:r>
            <a:r>
              <a:rPr lang="tr-TR" b="1" dirty="0" err="1" smtClean="0"/>
              <a:t>kametissalah</a:t>
            </a:r>
            <a:endParaRPr lang="tr-TR" b="1" dirty="0" smtClean="0"/>
          </a:p>
          <a:p>
            <a:pPr marL="0" indent="0">
              <a:buNone/>
            </a:pPr>
            <a:r>
              <a:rPr lang="tr-TR" b="1" dirty="0" err="1" smtClean="0"/>
              <a:t>Allâhu</a:t>
            </a:r>
            <a:r>
              <a:rPr lang="tr-TR" b="1" dirty="0" smtClean="0"/>
              <a:t> </a:t>
            </a:r>
            <a:r>
              <a:rPr lang="tr-TR" b="1" dirty="0" err="1" smtClean="0"/>
              <a:t>ekber</a:t>
            </a:r>
            <a:r>
              <a:rPr lang="tr-TR" b="1" dirty="0" smtClean="0"/>
              <a:t>!</a:t>
            </a:r>
          </a:p>
          <a:p>
            <a:pPr marL="0" indent="0">
              <a:buNone/>
            </a:pPr>
            <a:r>
              <a:rPr lang="tr-TR" b="1" dirty="0" err="1" smtClean="0"/>
              <a:t>Allâhu</a:t>
            </a:r>
            <a:r>
              <a:rPr lang="tr-TR" b="1" dirty="0" smtClean="0"/>
              <a:t> </a:t>
            </a:r>
            <a:r>
              <a:rPr lang="tr-TR" b="1" dirty="0" err="1" smtClean="0"/>
              <a:t>ekber</a:t>
            </a:r>
            <a:r>
              <a:rPr lang="tr-TR" b="1" dirty="0" smtClean="0"/>
              <a:t>!' dersin dedi."</a:t>
            </a:r>
          </a:p>
          <a:p>
            <a:pPr marL="0" indent="0">
              <a:buNone/>
            </a:pPr>
            <a:r>
              <a:rPr lang="tr-TR" b="1" dirty="0" smtClean="0"/>
              <a:t>Abdullah b. </a:t>
            </a:r>
            <a:r>
              <a:rPr lang="tr-TR" b="1" dirty="0" err="1" smtClean="0"/>
              <a:t>Zeyd</a:t>
            </a:r>
            <a:r>
              <a:rPr lang="tr-TR" b="1" dirty="0" smtClean="0"/>
              <a:t> der ki:</a:t>
            </a:r>
          </a:p>
          <a:p>
            <a:pPr marL="0" indent="0">
              <a:buNone/>
            </a:pPr>
            <a:r>
              <a:rPr lang="tr-TR" b="1" dirty="0" smtClean="0"/>
              <a:t>"Sabaha çıktığım zaman, </a:t>
            </a:r>
            <a:r>
              <a:rPr lang="tr-TR" b="1" dirty="0" err="1" smtClean="0"/>
              <a:t>Resûlullah</a:t>
            </a:r>
            <a:r>
              <a:rPr lang="tr-TR" b="1" dirty="0" smtClean="0"/>
              <a:t> </a:t>
            </a:r>
            <a:r>
              <a:rPr lang="tr-TR" b="1" dirty="0" err="1" smtClean="0"/>
              <a:t>Aleyhisselamın</a:t>
            </a:r>
            <a:r>
              <a:rPr lang="tr-TR" b="1" dirty="0" smtClean="0"/>
              <a:t> yanına gittim.</a:t>
            </a:r>
          </a:p>
          <a:p>
            <a:pPr marL="0" indent="0">
              <a:buNone/>
            </a:pPr>
            <a:r>
              <a:rPr lang="tr-TR" b="1" dirty="0" smtClean="0"/>
              <a:t>Rüyada gördüğümü, kendisine haber verdim.</a:t>
            </a:r>
          </a:p>
          <a:p>
            <a:pPr marL="0" indent="0">
              <a:buNone/>
            </a:pPr>
            <a:r>
              <a:rPr lang="tr-TR" b="1" dirty="0" smtClean="0"/>
              <a:t>'</a:t>
            </a:r>
            <a:r>
              <a:rPr lang="tr-TR" b="1" dirty="0" err="1" smtClean="0"/>
              <a:t>İnşaallah</a:t>
            </a:r>
            <a:r>
              <a:rPr lang="tr-TR" b="1" dirty="0" smtClean="0"/>
              <a:t>, bu rüya hak ve gerçektir buyurdu.</a:t>
            </a:r>
          </a:p>
          <a:p>
            <a:pPr marL="0" indent="0">
              <a:buNone/>
            </a:pPr>
            <a:r>
              <a:rPr lang="tr-TR" b="1" dirty="0" smtClean="0"/>
              <a:t>'Bilal ile kalk da, gördüğünü ona telkin et, ezberlet de, ezanı o okusun! Çünkü, onun sesi seninkinden daha yüksek, daha gürdür! buyurdu.</a:t>
            </a:r>
          </a:p>
          <a:p>
            <a:pPr marL="0" indent="0">
              <a:buNone/>
            </a:pPr>
            <a:r>
              <a:rPr lang="tr-TR" b="1" dirty="0" smtClean="0"/>
              <a:t>Bilal ile kalktım. Ben ona telkin etmeye başladım, o da okumaya başladı." Peygamberimiz </a:t>
            </a:r>
            <a:r>
              <a:rPr lang="tr-TR" b="1" dirty="0" err="1" smtClean="0"/>
              <a:t>Aleyhisselama</a:t>
            </a:r>
            <a:r>
              <a:rPr lang="tr-TR" b="1" dirty="0" smtClean="0"/>
              <a:t> bu hususta vahiy de gelmişti.</a:t>
            </a:r>
          </a:p>
          <a:p>
            <a:pPr marL="0" indent="0">
              <a:buNone/>
            </a:pPr>
            <a:r>
              <a:rPr lang="tr-TR" b="1" dirty="0" smtClean="0"/>
              <a:t>Hz. Ömer evinde bulunduğu sırada Bilal-i Habeşî'nin okuduğu ezanı işitir işitmez </a:t>
            </a:r>
            <a:r>
              <a:rPr lang="tr-TR" b="1" dirty="0" err="1" smtClean="0"/>
              <a:t>ridasını</a:t>
            </a:r>
            <a:r>
              <a:rPr lang="tr-TR" b="1" dirty="0" smtClean="0"/>
              <a:t> sürüyerek Peygamberimiz </a:t>
            </a:r>
            <a:r>
              <a:rPr lang="tr-TR" b="1" dirty="0" err="1" smtClean="0"/>
              <a:t>Aleyhisselamın</a:t>
            </a:r>
            <a:r>
              <a:rPr lang="tr-TR" b="1" dirty="0" smtClean="0"/>
              <a:t> yanına gelip:</a:t>
            </a:r>
          </a:p>
          <a:p>
            <a:pPr marL="0" indent="0">
              <a:buNone/>
            </a:pPr>
            <a:r>
              <a:rPr lang="tr-TR" b="1" u="sng" dirty="0" smtClean="0">
                <a:solidFill>
                  <a:srgbClr val="FF0000"/>
                </a:solidFill>
              </a:rPr>
              <a:t>"Ey Allah'ın Peygamberi! Seni hak dinle gönderen Allah'a yemin ederim ki, onun (Abdullah b. </a:t>
            </a:r>
            <a:r>
              <a:rPr lang="tr-TR" b="1" u="sng" dirty="0" err="1" smtClean="0">
                <a:solidFill>
                  <a:srgbClr val="FF0000"/>
                </a:solidFill>
              </a:rPr>
              <a:t>Zeyd'in</a:t>
            </a:r>
            <a:r>
              <a:rPr lang="tr-TR" b="1" u="sng" dirty="0" smtClean="0">
                <a:solidFill>
                  <a:srgbClr val="FF0000"/>
                </a:solidFill>
              </a:rPr>
              <a:t>) gördüğü şeyin tıpkısını ben de görmüştüm!" dedi. Peygamberimiz </a:t>
            </a:r>
            <a:r>
              <a:rPr lang="tr-TR" b="1" u="sng" dirty="0" err="1" smtClean="0">
                <a:solidFill>
                  <a:srgbClr val="FF0000"/>
                </a:solidFill>
              </a:rPr>
              <a:t>Aleyhisselam</a:t>
            </a:r>
            <a:r>
              <a:rPr lang="tr-TR" b="1" u="sng" dirty="0" smtClean="0">
                <a:solidFill>
                  <a:srgbClr val="FF0000"/>
                </a:solidFill>
              </a:rPr>
              <a:t>, Allah'a </a:t>
            </a:r>
            <a:r>
              <a:rPr lang="tr-TR" b="1" u="sng" dirty="0" err="1" smtClean="0">
                <a:solidFill>
                  <a:srgbClr val="FF0000"/>
                </a:solidFill>
              </a:rPr>
              <a:t>hamd</a:t>
            </a:r>
            <a:r>
              <a:rPr lang="tr-TR" b="1" u="sng" dirty="0" smtClean="0">
                <a:solidFill>
                  <a:srgbClr val="FF0000"/>
                </a:solidFill>
              </a:rPr>
              <a:t> ettikten sonra:  "Vahiy seni geçti!" buyurdu.</a:t>
            </a:r>
          </a:p>
          <a:p>
            <a:endParaRPr lang="tr-TR" dirty="0"/>
          </a:p>
        </p:txBody>
      </p:sp>
    </p:spTree>
    <p:extLst>
      <p:ext uri="{BB962C8B-B14F-4D97-AF65-F5344CB8AC3E}">
        <p14:creationId xmlns:p14="http://schemas.microsoft.com/office/powerpoint/2010/main" val="2828554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00B050"/>
                </a:solidFill>
                <a:latin typeface="Arial Black" pitchFamily="34" charset="0"/>
              </a:rPr>
              <a:t>DUAMIZ</a:t>
            </a:r>
          </a:p>
          <a:p>
            <a:pPr marL="0" indent="0">
              <a:buNone/>
            </a:pPr>
            <a:r>
              <a:rPr lang="tr-TR" dirty="0" smtClean="0">
                <a:latin typeface="Arial Black" pitchFamily="34" charset="0"/>
              </a:rPr>
              <a:t>-VATANIMIZI VE GÖNÜLLERİMİZİ EZANSIZ KURANSIZ BIRAKMA </a:t>
            </a:r>
            <a:r>
              <a:rPr lang="tr-TR" dirty="0" smtClean="0">
                <a:solidFill>
                  <a:srgbClr val="00B050"/>
                </a:solidFill>
                <a:latin typeface="Arial Black" pitchFamily="34" charset="0"/>
              </a:rPr>
              <a:t>ALLAHIM</a:t>
            </a:r>
          </a:p>
          <a:p>
            <a:pPr marL="0" indent="0">
              <a:buNone/>
            </a:pPr>
            <a:r>
              <a:rPr lang="tr-TR" dirty="0" smtClean="0">
                <a:latin typeface="Arial Black" pitchFamily="34" charset="0"/>
              </a:rPr>
              <a:t>-GÖKLERİ VE YERİ LEZZETLENDİREN EZAN ÇAĞRISINA DAİMA UYAN MÜMİNLERDEN ŞUURLU MÜMİNLERDEN OLMAYI İHSAN EYLE </a:t>
            </a:r>
            <a:r>
              <a:rPr lang="tr-TR" dirty="0" smtClean="0">
                <a:solidFill>
                  <a:srgbClr val="00B050"/>
                </a:solidFill>
                <a:latin typeface="Arial Black" pitchFamily="34" charset="0"/>
              </a:rPr>
              <a:t>ALLAHIM</a:t>
            </a:r>
          </a:p>
          <a:p>
            <a:pPr marL="0" indent="0">
              <a:buNone/>
            </a:pPr>
            <a:r>
              <a:rPr lang="tr-TR" dirty="0" smtClean="0">
                <a:latin typeface="Arial Black" pitchFamily="34" charset="0"/>
              </a:rPr>
              <a:t>-EZANIMIZA VE MUKADDESATIMIZA DİL UZATANLAR VE ZARAR VERMEYE ÇALIŞANLARA FIRSAT VERME </a:t>
            </a:r>
            <a:r>
              <a:rPr lang="tr-TR" dirty="0" smtClean="0">
                <a:solidFill>
                  <a:srgbClr val="00B050"/>
                </a:solidFill>
                <a:latin typeface="Arial Black" pitchFamily="34" charset="0"/>
              </a:rPr>
              <a:t>ALLAHIM</a:t>
            </a:r>
          </a:p>
          <a:p>
            <a:pPr marL="0" indent="0">
              <a:buNone/>
            </a:pPr>
            <a:r>
              <a:rPr lang="tr-TR" dirty="0" smtClean="0">
                <a:latin typeface="Arial Black" pitchFamily="34" charset="0"/>
              </a:rPr>
              <a:t>-KULAKLARIMIZA DOĞUMDA EZAN OKUNDU ÖLÜRKEN SELA OKUNACAK VE BU İKİSİ ARASINDA Kİ ZAMANIMIZI SALİH GEÇİRMEYİ İHSAN EYLE </a:t>
            </a:r>
            <a:r>
              <a:rPr lang="tr-TR" dirty="0" smtClean="0">
                <a:solidFill>
                  <a:srgbClr val="00B050"/>
                </a:solidFill>
                <a:latin typeface="Arial Black" pitchFamily="34" charset="0"/>
              </a:rPr>
              <a:t>ALLAHIM</a:t>
            </a:r>
          </a:p>
          <a:p>
            <a:pPr algn="ctr"/>
            <a:r>
              <a:rPr lang="tr-TR" dirty="0" smtClean="0">
                <a:solidFill>
                  <a:srgbClr val="00B050"/>
                </a:solidFill>
                <a:latin typeface="Arial Black" pitchFamily="34" charset="0"/>
              </a:rPr>
              <a:t>AMİN</a:t>
            </a:r>
          </a:p>
          <a:p>
            <a:endParaRPr lang="tr-TR" dirty="0"/>
          </a:p>
        </p:txBody>
      </p:sp>
    </p:spTree>
    <p:extLst>
      <p:ext uri="{BB962C8B-B14F-4D97-AF65-F5344CB8AC3E}">
        <p14:creationId xmlns:p14="http://schemas.microsoft.com/office/powerpoint/2010/main" val="155086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smtClean="0">
                <a:latin typeface="Arial Black" pitchFamily="34" charset="0"/>
              </a:rPr>
              <a:t>BİSMİLLAHİRRAHMANİRRAHİM</a:t>
            </a:r>
          </a:p>
          <a:p>
            <a:r>
              <a:rPr lang="ar-AE" sz="4000" b="1" dirty="0" smtClean="0">
                <a:latin typeface="Arial Black" pitchFamily="34" charset="0"/>
              </a:rPr>
              <a:t>يَا اَيُّهَا الَّذٖينَ اٰمَنُوا اِذَا نُودِىَ لِلصَّلٰوةِ مِنْ يَوْمِ الْجُمُعَةِ فَاسْعَوْا اِلٰى ذِكْرِ اللّٰهِ وَذَرُوا الْبَيْعَ ذٰلِكُمْ خَيْرٌ لَكُمْ اِنْ كُنْتُمْ تَعْلَمُونَ</a:t>
            </a:r>
          </a:p>
          <a:p>
            <a:endParaRPr lang="ar-AE" sz="4000" b="1" dirty="0" smtClean="0">
              <a:latin typeface="Arial Black" pitchFamily="34" charset="0"/>
            </a:endParaRPr>
          </a:p>
          <a:p>
            <a:pPr marL="0" indent="0">
              <a:buNone/>
            </a:pPr>
            <a:r>
              <a:rPr lang="tr-TR" sz="4000" b="1" dirty="0" smtClean="0">
                <a:latin typeface="Arial Black" pitchFamily="34" charset="0"/>
              </a:rPr>
              <a:t>«Ey iman edenler! Cuma günü namaz için çağrı yapıldığı zaman, hemen Allah'ın zikrine koşun ve alışverişi bırakın. Eğer bilirseniz bu, sizin için daha hayırlıdır.» </a:t>
            </a:r>
            <a:r>
              <a:rPr lang="tr-TR" dirty="0" smtClean="0"/>
              <a:t>(Cuma suresi 9)</a:t>
            </a:r>
            <a:endParaRPr lang="tr-TR" dirty="0"/>
          </a:p>
        </p:txBody>
      </p:sp>
    </p:spTree>
    <p:extLst>
      <p:ext uri="{BB962C8B-B14F-4D97-AF65-F5344CB8AC3E}">
        <p14:creationId xmlns:p14="http://schemas.microsoft.com/office/powerpoint/2010/main" val="3178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buNone/>
            </a:pPr>
            <a:r>
              <a:rPr lang="tr-TR" dirty="0">
                <a:latin typeface="Arial Black" pitchFamily="34" charset="0"/>
              </a:rPr>
              <a:t> </a:t>
            </a:r>
            <a:r>
              <a:rPr lang="tr-TR" dirty="0" smtClean="0">
                <a:latin typeface="Arial Black" pitchFamily="34" charset="0"/>
              </a:rPr>
              <a:t>             </a:t>
            </a:r>
            <a:r>
              <a:rPr lang="tr-TR" u="sng" dirty="0" smtClean="0">
                <a:solidFill>
                  <a:srgbClr val="00B050"/>
                </a:solidFill>
                <a:latin typeface="Arial Black" pitchFamily="34" charset="0"/>
              </a:rPr>
              <a:t>EZAN  NEDİR?</a:t>
            </a:r>
          </a:p>
          <a:p>
            <a:r>
              <a:rPr lang="tr-TR" dirty="0" smtClean="0">
                <a:latin typeface="Arial Black" pitchFamily="34" charset="0"/>
              </a:rPr>
              <a:t>Sözlükte "bildirmek, duyurmak, çağrıda bulunmak, ilan etmek" anlamlarına gelir. </a:t>
            </a:r>
          </a:p>
          <a:p>
            <a:r>
              <a:rPr lang="tr-TR" dirty="0">
                <a:latin typeface="Arial Black" pitchFamily="34" charset="0"/>
              </a:rPr>
              <a:t>E</a:t>
            </a:r>
            <a:r>
              <a:rPr lang="tr-TR" dirty="0" smtClean="0">
                <a:latin typeface="Arial Black" pitchFamily="34" charset="0"/>
              </a:rPr>
              <a:t>zan, dinî bir terim olarak, farz namazlarının vaktinin girdiğini belli sözlerle ve özel bir şekilde ilan etmek, bildirmek demektir. </a:t>
            </a:r>
          </a:p>
          <a:p>
            <a:r>
              <a:rPr lang="tr-TR" dirty="0" smtClean="0">
                <a:latin typeface="Arial Black" pitchFamily="34" charset="0"/>
              </a:rPr>
              <a:t>Namaz Mekke döneminde farz kılınmakla birlikte, ezan hicretten sonra uygulamaya konulmuştur. </a:t>
            </a:r>
          </a:p>
          <a:p>
            <a:r>
              <a:rPr lang="tr-TR" dirty="0" smtClean="0">
                <a:latin typeface="Arial Black" pitchFamily="34" charset="0"/>
              </a:rPr>
              <a:t>Medine'ye hicretten sonra, </a:t>
            </a:r>
            <a:r>
              <a:rPr lang="tr-TR" dirty="0" err="1" smtClean="0">
                <a:latin typeface="Arial Black" pitchFamily="34" charset="0"/>
              </a:rPr>
              <a:t>Mescid</a:t>
            </a:r>
            <a:r>
              <a:rPr lang="tr-TR" dirty="0" smtClean="0">
                <a:latin typeface="Arial Black" pitchFamily="34" charset="0"/>
              </a:rPr>
              <a:t>-i </a:t>
            </a:r>
            <a:r>
              <a:rPr lang="tr-TR" dirty="0" err="1" smtClean="0">
                <a:latin typeface="Arial Black" pitchFamily="34" charset="0"/>
              </a:rPr>
              <a:t>Nebevî'nin</a:t>
            </a:r>
            <a:r>
              <a:rPr lang="tr-TR" dirty="0" smtClean="0">
                <a:latin typeface="Arial Black" pitchFamily="34" charset="0"/>
              </a:rPr>
              <a:t> inşası tamamlanıp düzenli bir şekilde cemaatle namaz kılınmaya başlanınca, Hz. Peygamber vakitlerin girdiğini duyurmak için ne yapabileceğini arkadaşlarıyla görüşmeye başlamıştır. Bu esnada Hz. Peygamber'e vahiyle, ayrıca sayıları yirmiye kadar ulaşan </a:t>
            </a:r>
            <a:r>
              <a:rPr lang="tr-TR" dirty="0" err="1" smtClean="0">
                <a:latin typeface="Arial Black" pitchFamily="34" charset="0"/>
              </a:rPr>
              <a:t>sahabiye</a:t>
            </a:r>
            <a:r>
              <a:rPr lang="tr-TR" dirty="0" smtClean="0">
                <a:latin typeface="Arial Black" pitchFamily="34" charset="0"/>
              </a:rPr>
              <a:t> rüyalarında bugünkü ezanın şekli öğretilmiştir.</a:t>
            </a:r>
          </a:p>
          <a:p>
            <a:endParaRPr lang="tr-TR" dirty="0"/>
          </a:p>
        </p:txBody>
      </p:sp>
    </p:spTree>
    <p:extLst>
      <p:ext uri="{BB962C8B-B14F-4D97-AF65-F5344CB8AC3E}">
        <p14:creationId xmlns:p14="http://schemas.microsoft.com/office/powerpoint/2010/main" val="105216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t> </a:t>
            </a:r>
            <a:r>
              <a:rPr lang="tr-TR" sz="3600" dirty="0" smtClean="0">
                <a:latin typeface="Arial Black" pitchFamily="34" charset="0"/>
              </a:rPr>
              <a:t>Hz. Bilal tarafından sabah namazında, yüksekçe bir evin damında okunarak uygulamaya konulmuştur. </a:t>
            </a:r>
          </a:p>
          <a:p>
            <a:r>
              <a:rPr lang="tr-TR" sz="3600" dirty="0" smtClean="0">
                <a:latin typeface="Arial Black" pitchFamily="34" charset="0"/>
              </a:rPr>
              <a:t>Ezan sünnet-i </a:t>
            </a:r>
            <a:r>
              <a:rPr lang="tr-TR" sz="3600" dirty="0" err="1" smtClean="0">
                <a:latin typeface="Arial Black" pitchFamily="34" charset="0"/>
              </a:rPr>
              <a:t>müekked</a:t>
            </a:r>
            <a:r>
              <a:rPr lang="tr-TR" sz="3600" dirty="0" smtClean="0">
                <a:latin typeface="Arial Black" pitchFamily="34" charset="0"/>
              </a:rPr>
              <a:t> olmakla birlikte, Müslümanlığın şiarı haline gelmiştir. Ezan aracılığıyla halka hem namaz vaktinin girdiği ilan edilmekte, hem de </a:t>
            </a:r>
            <a:r>
              <a:rPr lang="tr-TR" sz="3600" dirty="0" err="1" smtClean="0">
                <a:latin typeface="Arial Black" pitchFamily="34" charset="0"/>
              </a:rPr>
              <a:t>Allâh'ın</a:t>
            </a:r>
            <a:r>
              <a:rPr lang="tr-TR" sz="3600" dirty="0" smtClean="0">
                <a:latin typeface="Arial Black" pitchFamily="34" charset="0"/>
              </a:rPr>
              <a:t> büyüklüğü, Peygamberimizin O'nun kulu ve elçisi olduğu ve namazın kurtuluş yolu olduğu ilan edilmektedir</a:t>
            </a:r>
            <a:r>
              <a:rPr lang="tr-TR" sz="3600" dirty="0" smtClean="0">
                <a:latin typeface="Arial Black" pitchFamily="34" charset="0"/>
              </a:rPr>
              <a:t>.(Dini K.S.)</a:t>
            </a:r>
            <a:endParaRPr lang="tr-TR" sz="3600" dirty="0" smtClean="0">
              <a:latin typeface="Arial Black" pitchFamily="34" charset="0"/>
            </a:endParaRPr>
          </a:p>
          <a:p>
            <a:endParaRPr lang="tr-TR" dirty="0"/>
          </a:p>
        </p:txBody>
      </p:sp>
    </p:spTree>
    <p:extLst>
      <p:ext uri="{BB962C8B-B14F-4D97-AF65-F5344CB8AC3E}">
        <p14:creationId xmlns:p14="http://schemas.microsoft.com/office/powerpoint/2010/main" val="76813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buNone/>
            </a:pPr>
            <a:r>
              <a:rPr lang="tr-TR" b="1" dirty="0" smtClean="0">
                <a:solidFill>
                  <a:srgbClr val="00B050"/>
                </a:solidFill>
                <a:latin typeface="Arial Black" pitchFamily="34" charset="0"/>
              </a:rPr>
              <a:t>HZ MUHAMMED SAV EFENDİMİZ ŞÖYLR BUYURUYOR:</a:t>
            </a:r>
            <a:endParaRPr lang="ar-AE" b="1" dirty="0" smtClean="0">
              <a:solidFill>
                <a:srgbClr val="00B050"/>
              </a:solidFill>
              <a:latin typeface="Arial Black" pitchFamily="34" charset="0"/>
            </a:endParaRPr>
          </a:p>
          <a:p>
            <a:r>
              <a:rPr lang="ar-AE" b="1" dirty="0" smtClean="0">
                <a:latin typeface="Arial Black" pitchFamily="34" charset="0"/>
              </a:rPr>
              <a:t>إِذا سمِعْتُمُ النِّداءَ فَقُولُوا مِثْلَ ما يَقُولُ ، ثُمَّ صَلُّوا علَيَّ ، فَإِنَّهُ مَنْ صَلَّى علَيَّ صَلاةً صَلَّى اللَّه عَلَيْهِ بِهَا عشْراً ، ثُمَّ سلُوا اللَّه لي الْوسِيلَةَ ، فَإِنَّهَا مَنزِلَةٌ في الجنَّةِ لا تَنْبَغِي إِلاَّ لعَبْدٍ منْ عِباد اللَّه وَأَرْجُو أَنْ أَكُونَ أَنَا هُو ، فَمنْ سَأَل ليَ الْوسِيلَة حَلَّتْ لَهُ الشَّفاعَةُ</a:t>
            </a:r>
          </a:p>
          <a:p>
            <a:endParaRPr lang="ar-AE" b="1" dirty="0" smtClean="0">
              <a:latin typeface="Arial Black" pitchFamily="34" charset="0"/>
            </a:endParaRPr>
          </a:p>
          <a:p>
            <a:pPr marL="0" indent="0">
              <a:buNone/>
            </a:pPr>
            <a:r>
              <a:rPr lang="tr-TR" b="1" dirty="0" smtClean="0">
                <a:latin typeface="Arial Black" pitchFamily="34" charset="0"/>
              </a:rPr>
              <a:t>«Ezanı işittiğiniz zaman, müezzinin söylediklerinin aynısını siz de söyleyin. Sonra bana salâvat getirin. Çünkü bir kimse bana bir defa salâvat getirirse, Allah buna karşılık ona on defa salât eder. Daha sonra benim için Allah’tan </a:t>
            </a:r>
            <a:r>
              <a:rPr lang="tr-TR" b="1" dirty="0" err="1" smtClean="0">
                <a:latin typeface="Arial Black" pitchFamily="34" charset="0"/>
              </a:rPr>
              <a:t>vesîleyi</a:t>
            </a:r>
            <a:r>
              <a:rPr lang="tr-TR" b="1" dirty="0" smtClean="0">
                <a:latin typeface="Arial Black" pitchFamily="34" charset="0"/>
              </a:rPr>
              <a:t> isteyin. Çünkü </a:t>
            </a:r>
            <a:r>
              <a:rPr lang="tr-TR" b="1" dirty="0" err="1" smtClean="0">
                <a:latin typeface="Arial Black" pitchFamily="34" charset="0"/>
              </a:rPr>
              <a:t>vesîle</a:t>
            </a:r>
            <a:r>
              <a:rPr lang="tr-TR" b="1" dirty="0" smtClean="0">
                <a:latin typeface="Arial Black" pitchFamily="34" charset="0"/>
              </a:rPr>
              <a:t>,  cennette Allah’ın kullarından bir tek kuluna lâyık olan bir makamdır. O kulun ben olacağımı umuyorum. Benim için </a:t>
            </a:r>
            <a:r>
              <a:rPr lang="tr-TR" b="1" dirty="0" err="1" smtClean="0">
                <a:latin typeface="Arial Black" pitchFamily="34" charset="0"/>
              </a:rPr>
              <a:t>vesîleyi</a:t>
            </a:r>
            <a:r>
              <a:rPr lang="tr-TR" b="1" dirty="0" smtClean="0">
                <a:latin typeface="Arial Black" pitchFamily="34" charset="0"/>
              </a:rPr>
              <a:t> isteyen kimseye </a:t>
            </a:r>
            <a:r>
              <a:rPr lang="tr-TR" b="1" dirty="0" err="1" smtClean="0">
                <a:latin typeface="Arial Black" pitchFamily="34" charset="0"/>
              </a:rPr>
              <a:t>şefatim</a:t>
            </a:r>
            <a:r>
              <a:rPr lang="tr-TR" b="1" dirty="0" smtClean="0">
                <a:latin typeface="Arial Black" pitchFamily="34" charset="0"/>
              </a:rPr>
              <a:t> </a:t>
            </a:r>
            <a:r>
              <a:rPr lang="tr-TR" b="1" dirty="0" err="1" smtClean="0">
                <a:latin typeface="Arial Black" pitchFamily="34" charset="0"/>
              </a:rPr>
              <a:t>vâcip</a:t>
            </a:r>
            <a:r>
              <a:rPr lang="tr-TR" b="1" dirty="0" smtClean="0">
                <a:latin typeface="Arial Black" pitchFamily="34" charset="0"/>
              </a:rPr>
              <a:t> olur.» </a:t>
            </a:r>
            <a:r>
              <a:rPr lang="tr-TR" dirty="0" smtClean="0"/>
              <a:t>(</a:t>
            </a:r>
            <a:r>
              <a:rPr lang="tr-TR" dirty="0" err="1" smtClean="0"/>
              <a:t>Riyazussalihin</a:t>
            </a:r>
            <a:r>
              <a:rPr lang="tr-TR" dirty="0" smtClean="0"/>
              <a:t> 1038)</a:t>
            </a:r>
          </a:p>
          <a:p>
            <a:endParaRPr lang="tr-TR" dirty="0"/>
          </a:p>
        </p:txBody>
      </p:sp>
    </p:spTree>
    <p:extLst>
      <p:ext uri="{BB962C8B-B14F-4D97-AF65-F5344CB8AC3E}">
        <p14:creationId xmlns:p14="http://schemas.microsoft.com/office/powerpoint/2010/main" val="3913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b="1" u="sng" dirty="0" smtClean="0">
                <a:solidFill>
                  <a:srgbClr val="FF0000"/>
                </a:solidFill>
                <a:latin typeface="Arial Black" pitchFamily="34" charset="0"/>
              </a:rPr>
              <a:t>EZAN OKUNMASI ŞEYTANLARI KAÇIRIR </a:t>
            </a:r>
          </a:p>
          <a:p>
            <a:r>
              <a:rPr lang="tr-TR" b="1" dirty="0" smtClean="0">
                <a:solidFill>
                  <a:srgbClr val="00B050"/>
                </a:solidFill>
                <a:latin typeface="Arial Black" pitchFamily="34" charset="0"/>
              </a:rPr>
              <a:t>HZ MUHAMMED SAV EFENDİMİZ ŞÖYLE BUYURUYOR:</a:t>
            </a:r>
            <a:endParaRPr lang="ar-AE" b="1" dirty="0" smtClean="0">
              <a:solidFill>
                <a:srgbClr val="00B050"/>
              </a:solidFill>
              <a:latin typeface="Arial Black" pitchFamily="34" charset="0"/>
            </a:endParaRPr>
          </a:p>
          <a:p>
            <a:endParaRPr lang="ar-AE" b="1" dirty="0" smtClean="0">
              <a:latin typeface="Arial Black" pitchFamily="34" charset="0"/>
            </a:endParaRPr>
          </a:p>
          <a:p>
            <a:r>
              <a:rPr lang="ar-AE" b="1" dirty="0" smtClean="0">
                <a:latin typeface="Arial Black" pitchFamily="34" charset="0"/>
              </a:rPr>
              <a:t>إِذا نُودِي بالصَّلاةِ ، أَدْبرَ الشيْطَانُ و لهُ ضُرَاطٌ حتَّى لا يسْمع التَّأْذِينَ ، فَإِذا قُضِيَ النِّداءُ أَقْبَل ، حتَّى إِذا ثُوِّبَ للصَّلاةِ أَدْبَر ، حَتَّى إِذا قُضِيَ التَّثْويِبُ أَقْبلَ ، حَتَّى يخْطِر بَيْنَ المرْءِ ونَفْسِهِ يقُولُ : اذْكُرْ كَذا ، واذكُرْ كذا ­ لمَا لَمْ يذْكُرْ منْ قَبْلُ ­ حَتَّى يظَلَّ الرَّجُلُ مَا يدرَي كَمْ صلَّى</a:t>
            </a:r>
          </a:p>
          <a:p>
            <a:endParaRPr lang="ar-AE" b="1" dirty="0" smtClean="0">
              <a:latin typeface="Arial Black" pitchFamily="34" charset="0"/>
            </a:endParaRPr>
          </a:p>
          <a:p>
            <a:pPr marL="0" indent="0">
              <a:buNone/>
            </a:pPr>
            <a:r>
              <a:rPr lang="tr-TR" b="1" dirty="0" smtClean="0">
                <a:latin typeface="Arial Black" pitchFamily="34" charset="0"/>
              </a:rPr>
              <a:t>«Namaz için ezan okunduğu zaman, şeytan ezanı duymamak için arkasını dönüp yellenerek kaçar. Ezan bitince tekrar geri gelir. Namaz için kamet edilince yine arkasını dönüp kaçar. Kamet bittiğinde yine gelir ve kişi ile nefsi arasına sokulur ve ona: Filân şeyi hatırla, filân şeyi hatırla diyerek, namazdan önce aklında olmayan şeyleri hatırlatır da, neticede insan kaç </a:t>
            </a:r>
            <a:r>
              <a:rPr lang="tr-TR" b="1" dirty="0" err="1" smtClean="0">
                <a:latin typeface="Arial Black" pitchFamily="34" charset="0"/>
              </a:rPr>
              <a:t>rek’at</a:t>
            </a:r>
            <a:r>
              <a:rPr lang="tr-TR" b="1" dirty="0" smtClean="0">
                <a:latin typeface="Arial Black" pitchFamily="34" charset="0"/>
              </a:rPr>
              <a:t> namaz kıldığını bilemez olur.» </a:t>
            </a:r>
            <a:r>
              <a:rPr lang="tr-TR" dirty="0" smtClean="0"/>
              <a:t>(</a:t>
            </a:r>
            <a:r>
              <a:rPr lang="tr-TR" dirty="0" err="1" smtClean="0"/>
              <a:t>Eiyazussalihin</a:t>
            </a:r>
            <a:r>
              <a:rPr lang="tr-TR" dirty="0" smtClean="0"/>
              <a:t> 1038)</a:t>
            </a:r>
          </a:p>
          <a:p>
            <a:endParaRPr lang="tr-TR" dirty="0"/>
          </a:p>
        </p:txBody>
      </p:sp>
    </p:spTree>
    <p:extLst>
      <p:ext uri="{BB962C8B-B14F-4D97-AF65-F5344CB8AC3E}">
        <p14:creationId xmlns:p14="http://schemas.microsoft.com/office/powerpoint/2010/main" val="194213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800" b="1" dirty="0" smtClean="0">
                <a:solidFill>
                  <a:srgbClr val="00B050"/>
                </a:solidFill>
                <a:latin typeface="Arial Black" pitchFamily="34" charset="0"/>
              </a:rPr>
              <a:t>EZAN OKUYANLAR MÜJDEYİ EFENDİMİZ VERİYOR VE NE BÜYÜK MÜJDE</a:t>
            </a:r>
          </a:p>
          <a:p>
            <a:r>
              <a:rPr lang="ar-AE" sz="4800" b="1" dirty="0" smtClean="0">
                <a:latin typeface="Arial Black" pitchFamily="34" charset="0"/>
              </a:rPr>
              <a:t>المُؤذِّنُونَ أَطْولُ النَّاسِ أعْنَاقاً يوْمَ القِيامةِ</a:t>
            </a:r>
          </a:p>
          <a:p>
            <a:pPr marL="0" indent="0">
              <a:buNone/>
            </a:pPr>
            <a:r>
              <a:rPr lang="tr-TR" sz="4800" b="1" dirty="0" smtClean="0">
                <a:latin typeface="Arial Black" pitchFamily="34" charset="0"/>
              </a:rPr>
              <a:t>«</a:t>
            </a:r>
            <a:r>
              <a:rPr lang="tr-TR" sz="4800" b="1" u="sng" dirty="0" smtClean="0">
                <a:latin typeface="Arial Black" pitchFamily="34" charset="0"/>
              </a:rPr>
              <a:t>Kıyamet günü boyunları en uzun olanlar müezzinlerdir» </a:t>
            </a:r>
            <a:r>
              <a:rPr lang="tr-TR" dirty="0" smtClean="0"/>
              <a:t>(Müslim salat 18)</a:t>
            </a:r>
          </a:p>
          <a:p>
            <a:endParaRPr lang="tr-TR" dirty="0"/>
          </a:p>
        </p:txBody>
      </p:sp>
    </p:spTree>
    <p:extLst>
      <p:ext uri="{BB962C8B-B14F-4D97-AF65-F5344CB8AC3E}">
        <p14:creationId xmlns:p14="http://schemas.microsoft.com/office/powerpoint/2010/main" val="189349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3600" b="1" dirty="0" smtClean="0">
                <a:solidFill>
                  <a:srgbClr val="00B050"/>
                </a:solidFill>
                <a:latin typeface="Arial Black" pitchFamily="34" charset="0"/>
              </a:rPr>
              <a:t>EZENI İŞİTENİN YAPACAĞI DUA VE ANLAMI</a:t>
            </a:r>
          </a:p>
          <a:p>
            <a:r>
              <a:rPr lang="ar-AE" sz="3600" b="1" dirty="0" smtClean="0">
                <a:latin typeface="Arial Black" pitchFamily="34" charset="0"/>
              </a:rPr>
              <a:t>من قَال حِين يسْمعُ النِّداءَ : اللَّهُمَّ رَبَّ هذِهِ الدَّعوةِ التَّامَّةِ ، والصَّلاةِ الْقَائِمةِ، آت مُحَمَّداً الْوسِيلَةَ ، والْفَضَيِلَة، وابْعثْهُ مقَامًا محْمُوداً الَّذي وعَدْتَه ، حلَّتْ لَهُ شَفَاعتي يوْم الْقِيامِة</a:t>
            </a:r>
          </a:p>
          <a:p>
            <a:endParaRPr lang="ar-AE" sz="3600" b="1" dirty="0" smtClean="0">
              <a:latin typeface="Arial Black" pitchFamily="34" charset="0"/>
            </a:endParaRPr>
          </a:p>
          <a:p>
            <a:r>
              <a:rPr lang="ar-AE" sz="3600" b="1" dirty="0" smtClean="0">
                <a:latin typeface="Arial Black" pitchFamily="34" charset="0"/>
              </a:rPr>
              <a:t>“</a:t>
            </a:r>
            <a:r>
              <a:rPr lang="tr-TR" sz="3600" b="1" dirty="0" smtClean="0">
                <a:latin typeface="Arial Black" pitchFamily="34" charset="0"/>
              </a:rPr>
              <a:t>Kim ezanı işittiği zaman: Ey şu eksiksiz davetin ve kılınacak namazın rabbi </a:t>
            </a:r>
            <a:r>
              <a:rPr lang="tr-TR" sz="3600" b="1" dirty="0" err="1" smtClean="0">
                <a:latin typeface="Arial Black" pitchFamily="34" charset="0"/>
              </a:rPr>
              <a:t>Allahım</a:t>
            </a:r>
            <a:r>
              <a:rPr lang="tr-TR" sz="3600" b="1" dirty="0" smtClean="0">
                <a:latin typeface="Arial Black" pitchFamily="34" charset="0"/>
              </a:rPr>
              <a:t>! Muhammed’e </a:t>
            </a:r>
            <a:r>
              <a:rPr lang="tr-TR" sz="3600" b="1" dirty="0" err="1" smtClean="0">
                <a:latin typeface="Arial Black" pitchFamily="34" charset="0"/>
              </a:rPr>
              <a:t>vesîleyi</a:t>
            </a:r>
            <a:r>
              <a:rPr lang="tr-TR" sz="3600" b="1" dirty="0" smtClean="0">
                <a:latin typeface="Arial Black" pitchFamily="34" charset="0"/>
              </a:rPr>
              <a:t> ve </a:t>
            </a:r>
            <a:r>
              <a:rPr lang="tr-TR" sz="3600" b="1" dirty="0" err="1" smtClean="0">
                <a:latin typeface="Arial Black" pitchFamily="34" charset="0"/>
              </a:rPr>
              <a:t>fazîleti</a:t>
            </a:r>
            <a:r>
              <a:rPr lang="tr-TR" sz="3600" b="1" dirty="0" smtClean="0">
                <a:latin typeface="Arial Black" pitchFamily="34" charset="0"/>
              </a:rPr>
              <a:t> ver. Onu, kendisine </a:t>
            </a:r>
            <a:r>
              <a:rPr lang="tr-TR" sz="3600" b="1" dirty="0" err="1" smtClean="0">
                <a:latin typeface="Arial Black" pitchFamily="34" charset="0"/>
              </a:rPr>
              <a:t>vaadettiğin</a:t>
            </a:r>
            <a:r>
              <a:rPr lang="tr-TR" sz="3600" b="1" dirty="0" smtClean="0">
                <a:latin typeface="Arial Black" pitchFamily="34" charset="0"/>
              </a:rPr>
              <a:t> </a:t>
            </a:r>
            <a:r>
              <a:rPr lang="tr-TR" sz="3600" b="1" dirty="0" err="1" smtClean="0">
                <a:latin typeface="Arial Black" pitchFamily="34" charset="0"/>
              </a:rPr>
              <a:t>makâm</a:t>
            </a:r>
            <a:r>
              <a:rPr lang="tr-TR" sz="3600" b="1" dirty="0" smtClean="0">
                <a:latin typeface="Arial Black" pitchFamily="34" charset="0"/>
              </a:rPr>
              <a:t>-ı </a:t>
            </a:r>
            <a:r>
              <a:rPr lang="tr-TR" sz="3600" b="1" dirty="0" err="1" smtClean="0">
                <a:latin typeface="Arial Black" pitchFamily="34" charset="0"/>
              </a:rPr>
              <a:t>mahmûda</a:t>
            </a:r>
            <a:r>
              <a:rPr lang="tr-TR" sz="3600" b="1" dirty="0" smtClean="0">
                <a:latin typeface="Arial Black" pitchFamily="34" charset="0"/>
              </a:rPr>
              <a:t> ulaştır, diye dua ederse, kıyamet gününde o kimseye </a:t>
            </a:r>
            <a:r>
              <a:rPr lang="tr-TR" sz="3600" b="1" dirty="0" err="1" smtClean="0">
                <a:latin typeface="Arial Black" pitchFamily="34" charset="0"/>
              </a:rPr>
              <a:t>şefâatim</a:t>
            </a:r>
            <a:r>
              <a:rPr lang="tr-TR" sz="3600" b="1" dirty="0" smtClean="0">
                <a:latin typeface="Arial Black" pitchFamily="34" charset="0"/>
              </a:rPr>
              <a:t> </a:t>
            </a:r>
            <a:r>
              <a:rPr lang="tr-TR" sz="3600" b="1" dirty="0" err="1" smtClean="0">
                <a:latin typeface="Arial Black" pitchFamily="34" charset="0"/>
              </a:rPr>
              <a:t>vâcip</a:t>
            </a:r>
            <a:r>
              <a:rPr lang="tr-TR" sz="3600" b="1" dirty="0" smtClean="0">
                <a:latin typeface="Arial Black" pitchFamily="34" charset="0"/>
              </a:rPr>
              <a:t> olur.” </a:t>
            </a:r>
            <a:r>
              <a:rPr lang="tr-TR" dirty="0" smtClean="0"/>
              <a:t>(Buhari Ezan 8)</a:t>
            </a:r>
          </a:p>
          <a:p>
            <a:endParaRPr lang="tr-TR" dirty="0"/>
          </a:p>
        </p:txBody>
      </p:sp>
    </p:spTree>
    <p:extLst>
      <p:ext uri="{BB962C8B-B14F-4D97-AF65-F5344CB8AC3E}">
        <p14:creationId xmlns:p14="http://schemas.microsoft.com/office/powerpoint/2010/main" val="410621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b="1" dirty="0" smtClean="0">
                <a:solidFill>
                  <a:srgbClr val="00B050"/>
                </a:solidFill>
                <a:latin typeface="Arial Black" pitchFamily="34" charset="0"/>
              </a:rPr>
              <a:t>EZANDAN SONRA OKUNAN ŞU DUA İLE GÜNAHLARI BAĞIŞLANIR:</a:t>
            </a:r>
          </a:p>
          <a:p>
            <a:r>
              <a:rPr lang="ar-AE" b="1" dirty="0" smtClean="0">
                <a:latin typeface="Arial Black" pitchFamily="34" charset="0"/>
              </a:rPr>
              <a:t>مَنْ قَال حِينَ يسْمعُ المُؤذِّنَ : أَشْهَد أَنْ لا إِله إِلاَّ اللَّه وحْدهُ لا شَريك </a:t>
            </a:r>
            <a:endParaRPr lang="tr-TR" b="1" dirty="0" smtClean="0">
              <a:latin typeface="Arial Black" pitchFamily="34" charset="0"/>
            </a:endParaRPr>
          </a:p>
          <a:p>
            <a:r>
              <a:rPr lang="ar-AE" b="1" dirty="0" smtClean="0">
                <a:latin typeface="Arial Black" pitchFamily="34" charset="0"/>
              </a:rPr>
              <a:t>لهُ ، وَأَنَّ مُحمَّداً عبْدُهُ وَرسُولُهُ ، رضِيتُ بِاللَّهِ ربًّا ، وبمُحَمَّدٍ رَسُولاً ، وبالإِسْلامِ دِينًا ، غُفِر لَهُ ذَنْبُهُ</a:t>
            </a:r>
          </a:p>
          <a:p>
            <a:endParaRPr lang="ar-AE" b="1" dirty="0" smtClean="0">
              <a:latin typeface="Arial Black" pitchFamily="34" charset="0"/>
            </a:endParaRPr>
          </a:p>
          <a:p>
            <a:r>
              <a:rPr lang="ar-AE" b="1" dirty="0" smtClean="0">
                <a:latin typeface="Arial Black" pitchFamily="34" charset="0"/>
              </a:rPr>
              <a:t>“</a:t>
            </a:r>
            <a:r>
              <a:rPr lang="tr-TR" b="1" dirty="0" smtClean="0">
                <a:latin typeface="Arial Black" pitchFamily="34" charset="0"/>
              </a:rPr>
              <a:t>Kim müezzini işittiği zaman: Tek olan ve ortağı bulunmayan Allah’tan başka ilâh olmadığına, Muhammed’in O’nun kulu ve </a:t>
            </a:r>
            <a:r>
              <a:rPr lang="tr-TR" b="1" dirty="0" err="1" smtClean="0">
                <a:latin typeface="Arial Black" pitchFamily="34" charset="0"/>
              </a:rPr>
              <a:t>resûlü</a:t>
            </a:r>
            <a:r>
              <a:rPr lang="tr-TR" b="1" dirty="0" smtClean="0">
                <a:latin typeface="Arial Black" pitchFamily="34" charset="0"/>
              </a:rPr>
              <a:t> olduğuna şahitlik ederim. Rab olarak Allah’tan, </a:t>
            </a:r>
            <a:r>
              <a:rPr lang="tr-TR" b="1" dirty="0" err="1" smtClean="0">
                <a:latin typeface="Arial Black" pitchFamily="34" charset="0"/>
              </a:rPr>
              <a:t>resûl</a:t>
            </a:r>
            <a:r>
              <a:rPr lang="tr-TR" b="1" dirty="0" smtClean="0">
                <a:latin typeface="Arial Black" pitchFamily="34" charset="0"/>
              </a:rPr>
              <a:t> olarak Muhammed’den, din olarak İslâm’dan razı oldum, derse, o kimsenin günahları bağışlanır.” </a:t>
            </a:r>
            <a:r>
              <a:rPr lang="tr-TR" dirty="0" smtClean="0"/>
              <a:t>(</a:t>
            </a:r>
            <a:r>
              <a:rPr lang="tr-TR" dirty="0" err="1" smtClean="0"/>
              <a:t>Riyazussalihin</a:t>
            </a:r>
            <a:r>
              <a:rPr lang="tr-TR" dirty="0" smtClean="0"/>
              <a:t> 1042)</a:t>
            </a:r>
          </a:p>
          <a:p>
            <a:endParaRPr lang="tr-TR" dirty="0"/>
          </a:p>
        </p:txBody>
      </p:sp>
    </p:spTree>
    <p:extLst>
      <p:ext uri="{BB962C8B-B14F-4D97-AF65-F5344CB8AC3E}">
        <p14:creationId xmlns:p14="http://schemas.microsoft.com/office/powerpoint/2010/main" val="5724048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1303</Words>
  <Application>Microsoft Office PowerPoint</Application>
  <PresentationFormat>Ekran Gösterisi (4:3)</PresentationFormat>
  <Paragraphs>99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11</cp:revision>
  <dcterms:created xsi:type="dcterms:W3CDTF">2014-06-28T11:28:47Z</dcterms:created>
  <dcterms:modified xsi:type="dcterms:W3CDTF">2014-06-28T15:56:13Z</dcterms:modified>
</cp:coreProperties>
</file>