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328" r:id="rId5"/>
    <p:sldId id="325" r:id="rId6"/>
    <p:sldId id="330" r:id="rId7"/>
    <p:sldId id="331" r:id="rId8"/>
    <p:sldId id="332" r:id="rId9"/>
    <p:sldId id="258" r:id="rId10"/>
    <p:sldId id="329" r:id="rId11"/>
    <p:sldId id="260" r:id="rId12"/>
    <p:sldId id="276" r:id="rId13"/>
    <p:sldId id="275" r:id="rId14"/>
    <p:sldId id="292" r:id="rId15"/>
    <p:sldId id="317" r:id="rId16"/>
    <p:sldId id="319" r:id="rId17"/>
    <p:sldId id="312" r:id="rId18"/>
    <p:sldId id="318" r:id="rId19"/>
    <p:sldId id="314" r:id="rId20"/>
    <p:sldId id="293" r:id="rId21"/>
    <p:sldId id="278" r:id="rId22"/>
    <p:sldId id="286" r:id="rId23"/>
    <p:sldId id="290" r:id="rId24"/>
    <p:sldId id="287" r:id="rId25"/>
    <p:sldId id="261" r:id="rId26"/>
    <p:sldId id="284" r:id="rId27"/>
    <p:sldId id="283" r:id="rId28"/>
    <p:sldId id="262" r:id="rId29"/>
    <p:sldId id="333" r:id="rId30"/>
    <p:sldId id="298" r:id="rId31"/>
    <p:sldId id="301" r:id="rId32"/>
    <p:sldId id="273" r:id="rId33"/>
    <p:sldId id="289" r:id="rId34"/>
    <p:sldId id="288" r:id="rId35"/>
    <p:sldId id="264" r:id="rId36"/>
    <p:sldId id="285" r:id="rId37"/>
    <p:sldId id="300" r:id="rId38"/>
    <p:sldId id="302" r:id="rId39"/>
    <p:sldId id="303" r:id="rId40"/>
    <p:sldId id="268" r:id="rId41"/>
    <p:sldId id="296" r:id="rId42"/>
    <p:sldId id="299" r:id="rId43"/>
    <p:sldId id="309" r:id="rId44"/>
    <p:sldId id="310" r:id="rId45"/>
    <p:sldId id="311" r:id="rId46"/>
    <p:sldId id="334" r:id="rId47"/>
    <p:sldId id="335" r:id="rId48"/>
    <p:sldId id="297" r:id="rId49"/>
    <p:sldId id="308" r:id="rId50"/>
    <p:sldId id="304" r:id="rId51"/>
    <p:sldId id="305" r:id="rId52"/>
    <p:sldId id="307" r:id="rId53"/>
    <p:sldId id="336" r:id="rId54"/>
    <p:sldId id="306" r:id="rId55"/>
    <p:sldId id="320" r:id="rId56"/>
    <p:sldId id="321" r:id="rId57"/>
    <p:sldId id="322" r:id="rId58"/>
    <p:sldId id="323" r:id="rId59"/>
    <p:sldId id="324"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14.06.2014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420228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14.06.2014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374508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14.06.2014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158385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14.06.2014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221104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57CEE1B-5DC5-452D-84E4-BFE4910107B6}" type="datetimeFigureOut">
              <a:rPr lang="tr-TR" smtClean="0"/>
              <a:t>14.06.2014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4270271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57CEE1B-5DC5-452D-84E4-BFE4910107B6}" type="datetimeFigureOut">
              <a:rPr lang="tr-TR" smtClean="0"/>
              <a:t>14.06.2014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154390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57CEE1B-5DC5-452D-84E4-BFE4910107B6}" type="datetimeFigureOut">
              <a:rPr lang="tr-TR" smtClean="0"/>
              <a:t>14.06.2014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2372982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57CEE1B-5DC5-452D-84E4-BFE4910107B6}" type="datetimeFigureOut">
              <a:rPr lang="tr-TR" smtClean="0"/>
              <a:t>14.06.2014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8066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57CEE1B-5DC5-452D-84E4-BFE4910107B6}" type="datetimeFigureOut">
              <a:rPr lang="tr-TR" smtClean="0"/>
              <a:t>14.06.2014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22242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7CEE1B-5DC5-452D-84E4-BFE4910107B6}" type="datetimeFigureOut">
              <a:rPr lang="tr-TR" smtClean="0"/>
              <a:t>14.06.2014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58205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7CEE1B-5DC5-452D-84E4-BFE4910107B6}" type="datetimeFigureOut">
              <a:rPr lang="tr-TR" smtClean="0"/>
              <a:t>14.06.2014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378401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1000" t="-17000" b="-17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CEE1B-5DC5-452D-84E4-BFE4910107B6}" type="datetimeFigureOut">
              <a:rPr lang="tr-TR" smtClean="0"/>
              <a:t>14.06.2014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1F9E8-C7C3-49B0-BE4D-84A8B041428A}" type="slidenum">
              <a:rPr lang="tr-TR" smtClean="0"/>
              <a:t>‹#›</a:t>
            </a:fld>
            <a:endParaRPr lang="tr-TR"/>
          </a:p>
        </p:txBody>
      </p:sp>
    </p:spTree>
    <p:extLst>
      <p:ext uri="{BB962C8B-B14F-4D97-AF65-F5344CB8AC3E}">
        <p14:creationId xmlns:p14="http://schemas.microsoft.com/office/powerpoint/2010/main" val="1529579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1042" y="0"/>
            <a:ext cx="9175041" cy="6858000"/>
          </a:xfrm>
        </p:spPr>
        <p:txBody>
          <a:bodyPr>
            <a:normAutofit fontScale="92500" lnSpcReduction="10000"/>
          </a:bodyPr>
          <a:lstStyle/>
          <a:p>
            <a:r>
              <a:rPr lang="tr-TR" sz="7800" dirty="0" smtClean="0">
                <a:solidFill>
                  <a:srgbClr val="FF0000"/>
                </a:solidFill>
                <a:latin typeface="Arial Black" pitchFamily="34" charset="0"/>
              </a:rPr>
              <a:t>RAMAZAN-I ŞERİF AYININ</a:t>
            </a:r>
            <a:r>
              <a:rPr lang="tr-TR" sz="7800" dirty="0" smtClean="0">
                <a:solidFill>
                  <a:srgbClr val="00B050"/>
                </a:solidFill>
                <a:latin typeface="Arial Black" pitchFamily="34" charset="0"/>
              </a:rPr>
              <a:t> FAZİLETİ VE </a:t>
            </a:r>
            <a:r>
              <a:rPr lang="tr-TR" sz="6400" dirty="0" smtClean="0">
                <a:solidFill>
                  <a:srgbClr val="0070C0"/>
                </a:solidFill>
                <a:latin typeface="Arial Black" pitchFamily="34" charset="0"/>
              </a:rPr>
              <a:t>DEĞERLENDİRİLMESİ</a:t>
            </a:r>
          </a:p>
          <a:p>
            <a:pPr algn="r"/>
            <a:r>
              <a:rPr lang="tr-TR" dirty="0">
                <a:solidFill>
                  <a:srgbClr val="FF0000"/>
                </a:solidFill>
                <a:latin typeface="Arial Black" pitchFamily="34" charset="0"/>
              </a:rPr>
              <a:t>eminyavuzyigit@hotmail.com</a:t>
            </a:r>
          </a:p>
          <a:p>
            <a:pPr algn="r"/>
            <a:r>
              <a:rPr lang="tr-TR" dirty="0">
                <a:solidFill>
                  <a:srgbClr val="FF0000"/>
                </a:solidFill>
                <a:latin typeface="Arial Black" pitchFamily="34" charset="0"/>
              </a:rPr>
              <a:t>UZMAN İMAM HATİP</a:t>
            </a:r>
          </a:p>
          <a:p>
            <a:pPr algn="r"/>
            <a:r>
              <a:rPr lang="tr-TR" dirty="0">
                <a:solidFill>
                  <a:schemeClr val="accent3">
                    <a:lumMod val="50000"/>
                  </a:schemeClr>
                </a:solidFill>
                <a:latin typeface="Arial Black" pitchFamily="34" charset="0"/>
              </a:rPr>
              <a:t>BAŞAKŞEHİR MÜFTÜĞÜ</a:t>
            </a:r>
          </a:p>
          <a:p>
            <a:pPr algn="r"/>
            <a:r>
              <a:rPr lang="tr-TR" dirty="0">
                <a:solidFill>
                  <a:schemeClr val="accent3">
                    <a:lumMod val="50000"/>
                  </a:schemeClr>
                </a:solidFill>
                <a:latin typeface="Arial Black" pitchFamily="34" charset="0"/>
              </a:rPr>
              <a:t>DOLAPDERE SAN. SİT. CAMİİ</a:t>
            </a:r>
          </a:p>
          <a:p>
            <a:pPr algn="r"/>
            <a:r>
              <a:rPr lang="tr-TR" dirty="0">
                <a:solidFill>
                  <a:schemeClr val="accent3">
                    <a:lumMod val="50000"/>
                  </a:schemeClr>
                </a:solidFill>
                <a:latin typeface="Arial Black" pitchFamily="34" charset="0"/>
              </a:rPr>
              <a:t>BAŞAKŞEHİR-İSTANBUL</a:t>
            </a:r>
          </a:p>
          <a:p>
            <a:endParaRPr lang="tr-TR" dirty="0"/>
          </a:p>
        </p:txBody>
      </p:sp>
    </p:spTree>
    <p:extLst>
      <p:ext uri="{BB962C8B-B14F-4D97-AF65-F5344CB8AC3E}">
        <p14:creationId xmlns:p14="http://schemas.microsoft.com/office/powerpoint/2010/main" val="256741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400" b="1" dirty="0"/>
              <a:t>Ramazan-ı Şerif ayı, mümin kulun din ile dünya işlerini düzenlediği ve Mevla’sına daha fazla yaklaştığı bir aydır.</a:t>
            </a:r>
          </a:p>
          <a:p>
            <a:r>
              <a:rPr lang="tr-TR" sz="4400" b="1" dirty="0"/>
              <a:t>Ramazan-ı Şerif ayı, sevabını bizzat </a:t>
            </a:r>
            <a:r>
              <a:rPr lang="tr-TR" sz="4400" b="1" dirty="0" err="1"/>
              <a:t>Allahü</a:t>
            </a:r>
            <a:r>
              <a:rPr lang="tr-TR" sz="4400" b="1" dirty="0"/>
              <a:t> Teâlâ’nın (</a:t>
            </a:r>
            <a:r>
              <a:rPr lang="tr-TR" sz="4400" b="1" dirty="0" err="1"/>
              <a:t>c.c</a:t>
            </a:r>
            <a:r>
              <a:rPr lang="tr-TR" sz="4400" b="1" dirty="0"/>
              <a:t>.) vereceği oruç ibadetini içinde bulunduran bir aydır. </a:t>
            </a:r>
          </a:p>
          <a:p>
            <a:r>
              <a:rPr lang="tr-TR" sz="4400" b="1" dirty="0"/>
              <a:t>Ramazan-ı Şerif ayı, duaların çokça kabul edildiği, yüksek faziletlere sahip bir aydır.</a:t>
            </a:r>
          </a:p>
          <a:p>
            <a:endParaRPr lang="tr-TR" dirty="0"/>
          </a:p>
        </p:txBody>
      </p:sp>
    </p:spTree>
    <p:extLst>
      <p:ext uri="{BB962C8B-B14F-4D97-AF65-F5344CB8AC3E}">
        <p14:creationId xmlns:p14="http://schemas.microsoft.com/office/powerpoint/2010/main" val="402882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dirty="0" smtClean="0">
                <a:solidFill>
                  <a:srgbClr val="00B050"/>
                </a:solidFill>
                <a:latin typeface="Arial Black" pitchFamily="34" charset="0"/>
              </a:rPr>
              <a:t>Hazreti Ebu </a:t>
            </a:r>
            <a:r>
              <a:rPr lang="tr-TR" dirty="0" err="1" smtClean="0">
                <a:solidFill>
                  <a:srgbClr val="00B050"/>
                </a:solidFill>
                <a:latin typeface="Arial Black" pitchFamily="34" charset="0"/>
              </a:rPr>
              <a:t>Hureyre’den</a:t>
            </a:r>
            <a:r>
              <a:rPr lang="tr-TR" dirty="0" smtClean="0">
                <a:solidFill>
                  <a:srgbClr val="00B050"/>
                </a:solidFill>
                <a:latin typeface="Arial Black" pitchFamily="34" charset="0"/>
              </a:rPr>
              <a:t> (</a:t>
            </a:r>
            <a:r>
              <a:rPr lang="tr-TR" dirty="0" err="1" smtClean="0">
                <a:solidFill>
                  <a:srgbClr val="00B050"/>
                </a:solidFill>
                <a:latin typeface="Arial Black" pitchFamily="34" charset="0"/>
              </a:rPr>
              <a:t>r.a</a:t>
            </a:r>
            <a:r>
              <a:rPr lang="tr-TR" dirty="0" smtClean="0">
                <a:solidFill>
                  <a:srgbClr val="00B050"/>
                </a:solidFill>
                <a:latin typeface="Arial Black" pitchFamily="34" charset="0"/>
              </a:rPr>
              <a:t>.) rivayet edildiğine göre Peygamber Efendimiz (</a:t>
            </a:r>
            <a:r>
              <a:rPr lang="tr-TR" dirty="0" err="1" smtClean="0">
                <a:solidFill>
                  <a:srgbClr val="00B050"/>
                </a:solidFill>
                <a:latin typeface="Arial Black" pitchFamily="34" charset="0"/>
              </a:rPr>
              <a:t>s.a.v</a:t>
            </a:r>
            <a:r>
              <a:rPr lang="tr-TR" dirty="0" smtClean="0">
                <a:solidFill>
                  <a:srgbClr val="00B050"/>
                </a:solidFill>
                <a:latin typeface="Arial Black" pitchFamily="34" charset="0"/>
              </a:rPr>
              <a:t>.) şöyle buyurmaktadır:</a:t>
            </a:r>
          </a:p>
          <a:p>
            <a:pPr marL="0" indent="0">
              <a:buNone/>
            </a:pPr>
            <a:r>
              <a:rPr lang="tr-TR" dirty="0" smtClean="0">
                <a:latin typeface="Arial Black" pitchFamily="34" charset="0"/>
              </a:rPr>
              <a:t> “Ramazan ayının birinci gecesi olunca, şeytanlar ve cinlerin şirretleri zincire vurulur, cehennemin kapıları kapatılır ve hiçbir kapısı açılmaz. Cennetin kapıları açılır ve hiçbir kapısı kapatılmaz. Bir münadi (çağırıcı)‘Ey hayır dileyen! (Hakk’a ibadete)gel! Ey şer dileyen! (Günah işlemekten)vazgeç (artık)!’ diye çağırır. Allah’ın (bu ay da, iftar saatlerinde)cehennemden azat ettiği nice kimseler vardır ve bu, her gecedir.” </a:t>
            </a:r>
            <a:r>
              <a:rPr lang="tr-TR" dirty="0" smtClean="0"/>
              <a:t>(</a:t>
            </a:r>
            <a:r>
              <a:rPr lang="tr-TR" dirty="0" err="1"/>
              <a:t>Tirmizi</a:t>
            </a:r>
            <a:r>
              <a:rPr lang="tr-TR" dirty="0"/>
              <a:t>, </a:t>
            </a:r>
            <a:r>
              <a:rPr lang="tr-TR" dirty="0" err="1"/>
              <a:t>Savm</a:t>
            </a:r>
            <a:r>
              <a:rPr lang="tr-TR" dirty="0"/>
              <a:t>: 1, </a:t>
            </a:r>
            <a:r>
              <a:rPr lang="tr-TR" dirty="0" smtClean="0"/>
              <a:t>3/66-67)</a:t>
            </a:r>
          </a:p>
          <a:p>
            <a:endParaRPr lang="tr-TR" dirty="0" smtClean="0"/>
          </a:p>
        </p:txBody>
      </p:sp>
    </p:spTree>
    <p:extLst>
      <p:ext uri="{BB962C8B-B14F-4D97-AF65-F5344CB8AC3E}">
        <p14:creationId xmlns:p14="http://schemas.microsoft.com/office/powerpoint/2010/main" val="2739899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lnSpcReduction="10000"/>
          </a:bodyPr>
          <a:lstStyle/>
          <a:p>
            <a:pPr marL="0" indent="0">
              <a:buNone/>
            </a:pPr>
            <a:r>
              <a:rPr lang="tr-TR" b="1" dirty="0" smtClean="0">
                <a:solidFill>
                  <a:srgbClr val="00B050"/>
                </a:solidFill>
                <a:latin typeface="Arial Black" pitchFamily="34" charset="0"/>
              </a:rPr>
              <a:t>HZ MUHAMMED SAV EFENDİMİZ ŞÖYLE BUYURUYOR:</a:t>
            </a:r>
          </a:p>
          <a:p>
            <a:pPr marL="0" indent="0">
              <a:buNone/>
            </a:pPr>
            <a:r>
              <a:rPr lang="ar-AE" b="1" dirty="0" smtClean="0">
                <a:latin typeface="Arial Black" pitchFamily="34" charset="0"/>
              </a:rPr>
              <a:t>اللهُمَّ </a:t>
            </a:r>
            <a:r>
              <a:rPr lang="ar-AE" b="1" dirty="0">
                <a:latin typeface="Arial Black" pitchFamily="34" charset="0"/>
              </a:rPr>
              <a:t>بَارِكْ لَنَا فِي رَجَبٍ، وَشَعْبَانَ، </a:t>
            </a:r>
            <a:r>
              <a:rPr lang="ar-AE" b="1" dirty="0">
                <a:solidFill>
                  <a:srgbClr val="00B050"/>
                </a:solidFill>
                <a:latin typeface="Arial Black" pitchFamily="34" charset="0"/>
              </a:rPr>
              <a:t>وَبَلِّغْنَا </a:t>
            </a:r>
            <a:r>
              <a:rPr lang="ar-AE" b="1" dirty="0" smtClean="0">
                <a:solidFill>
                  <a:srgbClr val="00B050"/>
                </a:solidFill>
                <a:latin typeface="Arial Black" pitchFamily="34" charset="0"/>
              </a:rPr>
              <a:t>رَمَضَانَ</a:t>
            </a:r>
            <a:endParaRPr lang="ar-AE" b="1" dirty="0">
              <a:solidFill>
                <a:srgbClr val="00B050"/>
              </a:solidFill>
              <a:latin typeface="Arial Black" pitchFamily="34" charset="0"/>
            </a:endParaRPr>
          </a:p>
          <a:p>
            <a:pPr marL="0" indent="0">
              <a:buNone/>
            </a:pPr>
            <a:r>
              <a:rPr lang="tr-TR" b="1" dirty="0" smtClean="0">
                <a:latin typeface="Arial Black" pitchFamily="34" charset="0"/>
              </a:rPr>
              <a:t>Enes </a:t>
            </a:r>
            <a:r>
              <a:rPr lang="tr-TR" b="1" dirty="0">
                <a:latin typeface="Arial Black" pitchFamily="34" charset="0"/>
              </a:rPr>
              <a:t>b. Mâlik (</a:t>
            </a:r>
            <a:r>
              <a:rPr lang="tr-TR" b="1" dirty="0" err="1">
                <a:latin typeface="Arial Black" pitchFamily="34" charset="0"/>
              </a:rPr>
              <a:t>r.a</a:t>
            </a:r>
            <a:r>
              <a:rPr lang="tr-TR" b="1" dirty="0">
                <a:latin typeface="Arial Black" pitchFamily="34" charset="0"/>
              </a:rPr>
              <a:t>)'den şöyle rivayet edilmiştir: </a:t>
            </a:r>
            <a:endParaRPr lang="tr-TR" b="1" dirty="0" smtClean="0">
              <a:latin typeface="Arial Black" pitchFamily="34" charset="0"/>
            </a:endParaRPr>
          </a:p>
          <a:p>
            <a:pPr marL="0" indent="0">
              <a:buNone/>
            </a:pPr>
            <a:r>
              <a:rPr lang="tr-TR" dirty="0" smtClean="0">
                <a:latin typeface="Arial Black" pitchFamily="34" charset="0"/>
              </a:rPr>
              <a:t>"Recep </a:t>
            </a:r>
            <a:r>
              <a:rPr lang="tr-TR" dirty="0">
                <a:latin typeface="Arial Black" pitchFamily="34" charset="0"/>
              </a:rPr>
              <a:t>ayı girdiğinde Hz. Peygamber (</a:t>
            </a:r>
            <a:r>
              <a:rPr lang="tr-TR" dirty="0" err="1">
                <a:latin typeface="Arial Black" pitchFamily="34" charset="0"/>
              </a:rPr>
              <a:t>s.a.v</a:t>
            </a:r>
            <a:r>
              <a:rPr lang="tr-TR" dirty="0">
                <a:latin typeface="Arial Black" pitchFamily="34" charset="0"/>
              </a:rPr>
              <a:t>) şöyle derdi:  </a:t>
            </a:r>
            <a:endParaRPr lang="tr-TR"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Ey Allah'ım! Recep ve Şaban'ı bize </a:t>
            </a:r>
            <a:r>
              <a:rPr lang="tr-TR" b="1" dirty="0" smtClean="0">
                <a:latin typeface="Arial Black" pitchFamily="34" charset="0"/>
              </a:rPr>
              <a:t>mübarek </a:t>
            </a:r>
            <a:r>
              <a:rPr lang="tr-TR" b="1" dirty="0">
                <a:latin typeface="Arial Black" pitchFamily="34" charset="0"/>
              </a:rPr>
              <a:t>kıl, </a:t>
            </a:r>
            <a:r>
              <a:rPr lang="tr-TR" b="1" dirty="0">
                <a:solidFill>
                  <a:srgbClr val="00B050"/>
                </a:solidFill>
                <a:latin typeface="Arial Black" pitchFamily="34" charset="0"/>
              </a:rPr>
              <a:t>bizi Ramazan'a kavuştur.“ </a:t>
            </a:r>
          </a:p>
          <a:p>
            <a:endParaRPr lang="tr-TR" b="1" dirty="0">
              <a:latin typeface="Arial Black" pitchFamily="34" charset="0"/>
            </a:endParaRPr>
          </a:p>
          <a:p>
            <a:pPr marL="0" indent="0">
              <a:buNone/>
            </a:pPr>
            <a:r>
              <a:rPr lang="ar-AE" b="1" dirty="0">
                <a:latin typeface="Arial Black" pitchFamily="34" charset="0"/>
              </a:rPr>
              <a:t>رَجَبُ شَهْرُ اللَّهِ وَشَعْبَانُ شَهرِي </a:t>
            </a:r>
            <a:r>
              <a:rPr lang="ar-AE" b="1" dirty="0">
                <a:solidFill>
                  <a:srgbClr val="00B050"/>
                </a:solidFill>
                <a:latin typeface="Arial Black" pitchFamily="34" charset="0"/>
              </a:rPr>
              <a:t>وَرَمَضَانُ شَهرُ اُمَّتِي</a:t>
            </a:r>
          </a:p>
          <a:p>
            <a:pPr marL="0" indent="0">
              <a:buNone/>
            </a:pPr>
            <a:r>
              <a:rPr lang="ar-AE" dirty="0" smtClean="0">
                <a:latin typeface="Arial Black" pitchFamily="34" charset="0"/>
              </a:rPr>
              <a:t>"</a:t>
            </a:r>
            <a:r>
              <a:rPr lang="tr-TR" dirty="0">
                <a:latin typeface="Arial Black" pitchFamily="34" charset="0"/>
              </a:rPr>
              <a:t>Recep Allah'ın ayı, Şaban benim ayım, </a:t>
            </a:r>
            <a:r>
              <a:rPr lang="tr-TR" dirty="0">
                <a:solidFill>
                  <a:srgbClr val="00B050"/>
                </a:solidFill>
                <a:latin typeface="Arial Black" pitchFamily="34" charset="0"/>
              </a:rPr>
              <a:t>Ramazan da ümmetimin ayıdır.“ </a:t>
            </a:r>
          </a:p>
          <a:p>
            <a:endParaRPr lang="tr-TR" dirty="0"/>
          </a:p>
        </p:txBody>
      </p:sp>
    </p:spTree>
    <p:extLst>
      <p:ext uri="{BB962C8B-B14F-4D97-AF65-F5344CB8AC3E}">
        <p14:creationId xmlns:p14="http://schemas.microsoft.com/office/powerpoint/2010/main" val="68635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4800" b="1" dirty="0" smtClean="0">
                <a:solidFill>
                  <a:srgbClr val="00B050"/>
                </a:solidFill>
                <a:latin typeface="Arial Black" pitchFamily="34" charset="0"/>
              </a:rPr>
              <a:t>HZ MUHAMMED SAV EFENDİMİZ’İN RAMAZAN AYINI TARİFİ MÜTHİŞTİR:</a:t>
            </a:r>
          </a:p>
          <a:p>
            <a:pPr marL="0" indent="0">
              <a:buNone/>
            </a:pPr>
            <a:r>
              <a:rPr lang="ar-AE" sz="4800" b="1" dirty="0" smtClean="0">
                <a:latin typeface="Arial Black" pitchFamily="34" charset="0"/>
              </a:rPr>
              <a:t>أَوَّلُ </a:t>
            </a:r>
            <a:r>
              <a:rPr lang="ar-AE" sz="4800" b="1" dirty="0">
                <a:latin typeface="Arial Black" pitchFamily="34" charset="0"/>
              </a:rPr>
              <a:t>رَمَضَانَ رَحْمَةٌ وَأَوْسَطُهُ مَغْفِرَةٌ وَآخِرُهُ عِتْقٌ مِنَ </a:t>
            </a:r>
            <a:r>
              <a:rPr lang="ar-AE" sz="4800" b="1" dirty="0" smtClean="0">
                <a:latin typeface="Arial Black" pitchFamily="34" charset="0"/>
              </a:rPr>
              <a:t>النَّارِ</a:t>
            </a:r>
            <a:endParaRPr lang="tr-TR" sz="4800" b="1" dirty="0" smtClean="0">
              <a:latin typeface="Arial Black" pitchFamily="34" charset="0"/>
            </a:endParaRPr>
          </a:p>
          <a:p>
            <a:pPr marL="0" indent="0">
              <a:buNone/>
            </a:pPr>
            <a:r>
              <a:rPr lang="ar-AE" sz="4800" b="1" dirty="0" smtClean="0">
                <a:latin typeface="Arial Black" pitchFamily="34" charset="0"/>
              </a:rPr>
              <a:t>“</a:t>
            </a:r>
            <a:r>
              <a:rPr lang="tr-TR" sz="4800" b="1" dirty="0">
                <a:latin typeface="Arial Black" pitchFamily="34" charset="0"/>
              </a:rPr>
              <a:t>Ramazan’ın Evveli rahmet, ortası mağfiret, sonu cehennemden </a:t>
            </a:r>
            <a:r>
              <a:rPr lang="tr-TR" sz="4800" b="1" dirty="0" err="1">
                <a:latin typeface="Arial Black" pitchFamily="34" charset="0"/>
              </a:rPr>
              <a:t>kurtuluş’tur</a:t>
            </a:r>
            <a:r>
              <a:rPr lang="tr-TR" sz="4800" b="1" dirty="0">
                <a:latin typeface="Arial Black" pitchFamily="34" charset="0"/>
              </a:rPr>
              <a:t>” </a:t>
            </a:r>
            <a:r>
              <a:rPr lang="tr-TR" dirty="0" smtClean="0"/>
              <a:t>(</a:t>
            </a:r>
            <a:r>
              <a:rPr lang="tr-TR" dirty="0" err="1"/>
              <a:t>Beyhaki</a:t>
            </a:r>
            <a:r>
              <a:rPr lang="tr-TR" dirty="0"/>
              <a:t> , </a:t>
            </a:r>
            <a:r>
              <a:rPr lang="tr-TR" dirty="0" err="1"/>
              <a:t>Şuab</a:t>
            </a:r>
            <a:r>
              <a:rPr lang="tr-TR" dirty="0"/>
              <a:t>, 3/306)</a:t>
            </a:r>
          </a:p>
          <a:p>
            <a:endParaRPr lang="tr-TR" dirty="0"/>
          </a:p>
        </p:txBody>
      </p:sp>
    </p:spTree>
    <p:extLst>
      <p:ext uri="{BB962C8B-B14F-4D97-AF65-F5344CB8AC3E}">
        <p14:creationId xmlns:p14="http://schemas.microsoft.com/office/powerpoint/2010/main" val="2876028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6000" b="1" dirty="0" smtClean="0">
                <a:solidFill>
                  <a:srgbClr val="00B050"/>
                </a:solidFill>
                <a:latin typeface="Arial Black" pitchFamily="34" charset="0"/>
              </a:rPr>
              <a:t>3) RAMAZAN AYI KURANIN İNDİĞİ AYIDIR:</a:t>
            </a:r>
          </a:p>
          <a:p>
            <a:pPr marL="0" indent="0">
              <a:buNone/>
            </a:pPr>
            <a:r>
              <a:rPr lang="ar-AE" b="1" dirty="0">
                <a:latin typeface="Arial Black" pitchFamily="34" charset="0"/>
              </a:rPr>
              <a:t>شَهْرُ رَمَضَانَ الَّذٖى اُنْزِلَ فٖيهِ الْقُرْاٰنُ هُدًى لِلنَّاسِ وَبَيِّنَاتٍ مِنَ الْهُدٰى وَالْفُرْقَانِ </a:t>
            </a:r>
            <a:endParaRPr lang="tr-TR" b="1" dirty="0" smtClean="0">
              <a:latin typeface="Arial Black" pitchFamily="34" charset="0"/>
            </a:endParaRPr>
          </a:p>
          <a:p>
            <a:pPr marL="0" indent="0">
              <a:buNone/>
            </a:pPr>
            <a:r>
              <a:rPr lang="tr-TR" b="1" dirty="0">
                <a:latin typeface="Arial Black" pitchFamily="34" charset="0"/>
              </a:rPr>
              <a:t>«(O sayılı günler), insanlar için bir hidayet rehberi, doğru yolun ve hak ile batılı birbirinden ayırmanın apaçık delilleri olarak Kur'an'ın kendisinde indirildiği Ramazan ayıdır</a:t>
            </a:r>
            <a:r>
              <a:rPr lang="tr-TR" b="1" dirty="0" smtClean="0">
                <a:latin typeface="Arial Black" pitchFamily="34" charset="0"/>
              </a:rPr>
              <a:t>.» </a:t>
            </a:r>
            <a:r>
              <a:rPr lang="tr-TR" dirty="0" smtClean="0"/>
              <a:t>(Bakara suresi 185) </a:t>
            </a:r>
            <a:endParaRPr lang="tr-TR" dirty="0"/>
          </a:p>
          <a:p>
            <a:pPr marL="0" indent="0">
              <a:buNone/>
            </a:pPr>
            <a:endParaRPr lang="tr-TR" dirty="0"/>
          </a:p>
        </p:txBody>
      </p:sp>
    </p:spTree>
    <p:extLst>
      <p:ext uri="{BB962C8B-B14F-4D97-AF65-F5344CB8AC3E}">
        <p14:creationId xmlns:p14="http://schemas.microsoft.com/office/powerpoint/2010/main" val="243810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ar-AE" sz="7200" b="1" dirty="0">
                <a:latin typeface="Arial Black" pitchFamily="34" charset="0"/>
              </a:rPr>
              <a:t>اِنَّا اَنْزَلْنَاهُ فٖى لَيْلَةِ الْقَدْرِ</a:t>
            </a:r>
          </a:p>
          <a:p>
            <a:pPr marL="0" indent="0">
              <a:buNone/>
            </a:pPr>
            <a:r>
              <a:rPr lang="tr-TR" sz="7200" b="1" dirty="0" smtClean="0">
                <a:latin typeface="Arial Black" pitchFamily="34" charset="0"/>
              </a:rPr>
              <a:t>«Şüphesiz</a:t>
            </a:r>
            <a:r>
              <a:rPr lang="tr-TR" sz="7200" b="1" dirty="0">
                <a:latin typeface="Arial Black" pitchFamily="34" charset="0"/>
              </a:rPr>
              <a:t>, biz onu (Kur'an'ı) Kadir gecesinde indirdik.»</a:t>
            </a:r>
          </a:p>
          <a:p>
            <a:endParaRPr lang="tr-TR" dirty="0"/>
          </a:p>
        </p:txBody>
      </p:sp>
    </p:spTree>
    <p:extLst>
      <p:ext uri="{BB962C8B-B14F-4D97-AF65-F5344CB8AC3E}">
        <p14:creationId xmlns:p14="http://schemas.microsoft.com/office/powerpoint/2010/main" val="3273802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b="1" dirty="0">
                <a:latin typeface="Arial Black" pitchFamily="34" charset="0"/>
              </a:rPr>
              <a:t>وَيَوْمَ نَبْعَثُ فٖى كُلِّ اُمَّةٍ شَهٖيدًا عَلَيْهِمْ مِنْ اَنْفُسِهِمْ وَجِئْنَا بِكَ شَهٖيدًا عَلٰى هٰؤُلَاءِ وَنَزَّلْنَا عَلَيْكَ الْكِتَابَ تِبْيَانًا لِكُلِّ شَیْءٍ وَهُدًى وَرَحْمَةً وَبُشْرٰى لِلْمُسْلِمٖينَ</a:t>
            </a:r>
          </a:p>
          <a:p>
            <a:endParaRPr lang="ar-AE"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Ey Muhammed!) Her ümmetin kendi içinden üzerlerine bir şahit göndereceğimiz, seni de onların üzerine bir şahit olarak getireceğimiz günü düşün. Sana bu kitabı; her şey için bir açıklama, doğru yolu gösteren bir rehber, bir rahmet ve </a:t>
            </a:r>
            <a:r>
              <a:rPr lang="tr-TR" b="1" dirty="0" err="1">
                <a:latin typeface="Arial Black" pitchFamily="34" charset="0"/>
              </a:rPr>
              <a:t>müslümanlar</a:t>
            </a:r>
            <a:r>
              <a:rPr lang="tr-TR" b="1" dirty="0">
                <a:latin typeface="Arial Black" pitchFamily="34" charset="0"/>
              </a:rPr>
              <a:t> için bir müjde olarak indirdik</a:t>
            </a:r>
            <a:r>
              <a:rPr lang="tr-TR" b="1" dirty="0" smtClean="0">
                <a:latin typeface="Arial Black" pitchFamily="34" charset="0"/>
              </a:rPr>
              <a:t>.» </a:t>
            </a:r>
            <a:r>
              <a:rPr lang="tr-TR" dirty="0" smtClean="0"/>
              <a:t>(</a:t>
            </a:r>
            <a:r>
              <a:rPr lang="tr-TR" dirty="0" err="1" smtClean="0"/>
              <a:t>Nahl</a:t>
            </a:r>
            <a:r>
              <a:rPr lang="tr-TR" dirty="0" smtClean="0"/>
              <a:t> suresi 89)</a:t>
            </a:r>
            <a:endParaRPr lang="tr-TR" dirty="0"/>
          </a:p>
        </p:txBody>
      </p:sp>
    </p:spTree>
    <p:extLst>
      <p:ext uri="{BB962C8B-B14F-4D97-AF65-F5344CB8AC3E}">
        <p14:creationId xmlns:p14="http://schemas.microsoft.com/office/powerpoint/2010/main" val="614961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solidFill>
                  <a:srgbClr val="00B050"/>
                </a:solidFill>
                <a:latin typeface="Arial Black" pitchFamily="34" charset="0"/>
              </a:rPr>
              <a:t>4) RAMAZAN AYI KURAN AYIDIR:</a:t>
            </a:r>
          </a:p>
          <a:p>
            <a:r>
              <a:rPr lang="tr-TR" dirty="0" smtClean="0">
                <a:latin typeface="Arial Black" pitchFamily="34" charset="0"/>
              </a:rPr>
              <a:t>1)Ramazan ayı Kuran-ı çokça okuma ayıdır.</a:t>
            </a:r>
          </a:p>
          <a:p>
            <a:r>
              <a:rPr lang="tr-TR" dirty="0" smtClean="0">
                <a:latin typeface="Arial Black" pitchFamily="34" charset="0"/>
              </a:rPr>
              <a:t>2)Ramazan ayı Kuran’la bütünleşme ayıdır.</a:t>
            </a:r>
          </a:p>
          <a:p>
            <a:r>
              <a:rPr lang="tr-TR" dirty="0" smtClean="0">
                <a:latin typeface="Arial Black" pitchFamily="34" charset="0"/>
              </a:rPr>
              <a:t>3)Ramazan ayı Kuran’la dirilme ayıdır.</a:t>
            </a:r>
          </a:p>
          <a:p>
            <a:r>
              <a:rPr lang="tr-TR" dirty="0" smtClean="0">
                <a:latin typeface="Arial Black" pitchFamily="34" charset="0"/>
              </a:rPr>
              <a:t>4)Ramazan ayı Kuran’la </a:t>
            </a:r>
            <a:r>
              <a:rPr lang="tr-TR" dirty="0" err="1" smtClean="0">
                <a:latin typeface="Arial Black" pitchFamily="34" charset="0"/>
              </a:rPr>
              <a:t>çoşmak</a:t>
            </a:r>
            <a:r>
              <a:rPr lang="tr-TR" dirty="0" smtClean="0">
                <a:latin typeface="Arial Black" pitchFamily="34" charset="0"/>
              </a:rPr>
              <a:t> ayıdır.</a:t>
            </a:r>
          </a:p>
          <a:p>
            <a:r>
              <a:rPr lang="tr-TR" dirty="0" smtClean="0">
                <a:latin typeface="Arial Black" pitchFamily="34" charset="0"/>
              </a:rPr>
              <a:t>5)Ramazan ayı Kuran’la yeşerme ayıdır.</a:t>
            </a:r>
          </a:p>
          <a:p>
            <a:r>
              <a:rPr lang="tr-TR" dirty="0" smtClean="0">
                <a:latin typeface="Arial Black" pitchFamily="34" charset="0"/>
              </a:rPr>
              <a:t>6)Ramazan ayı Kuran’la karanlıktan aydınlığa çıkma ayıdır.</a:t>
            </a:r>
          </a:p>
          <a:p>
            <a:pPr marL="0" indent="0">
              <a:buNone/>
            </a:pPr>
            <a:endParaRPr lang="tr-TR" dirty="0" smtClean="0"/>
          </a:p>
          <a:p>
            <a:endParaRPr lang="tr-TR" dirty="0" smtClean="0"/>
          </a:p>
          <a:p>
            <a:endParaRPr lang="tr-TR" dirty="0"/>
          </a:p>
        </p:txBody>
      </p:sp>
    </p:spTree>
    <p:extLst>
      <p:ext uri="{BB962C8B-B14F-4D97-AF65-F5344CB8AC3E}">
        <p14:creationId xmlns:p14="http://schemas.microsoft.com/office/powerpoint/2010/main" val="2306755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sz="4800" dirty="0" smtClean="0">
                <a:solidFill>
                  <a:srgbClr val="00B050"/>
                </a:solidFill>
                <a:latin typeface="Arial Black" pitchFamily="34" charset="0"/>
              </a:rPr>
              <a:t>HZ MUHAMMED SAV EFENDİMİZ </a:t>
            </a:r>
            <a:r>
              <a:rPr lang="tr-TR" sz="4800" dirty="0">
                <a:solidFill>
                  <a:srgbClr val="00B050"/>
                </a:solidFill>
                <a:latin typeface="Arial Black" pitchFamily="34" charset="0"/>
              </a:rPr>
              <a:t>KURAN OKUMANIN </a:t>
            </a:r>
            <a:r>
              <a:rPr lang="tr-TR" sz="4800" dirty="0" smtClean="0">
                <a:solidFill>
                  <a:srgbClr val="00B050"/>
                </a:solidFill>
                <a:latin typeface="Arial Black" pitchFamily="34" charset="0"/>
              </a:rPr>
              <a:t>SEVABI ŞÖYLE BUYURUYOR: </a:t>
            </a:r>
          </a:p>
          <a:p>
            <a:r>
              <a:rPr lang="tr-TR" sz="4800" dirty="0" smtClean="0">
                <a:latin typeface="Arial Black" pitchFamily="34" charset="0"/>
              </a:rPr>
              <a:t>“</a:t>
            </a:r>
            <a:r>
              <a:rPr lang="tr-TR" sz="4800" dirty="0">
                <a:latin typeface="Arial Black" pitchFamily="34" charset="0"/>
              </a:rPr>
              <a:t>Bir kimsenin Kur'an'dan bir harf okuması bir </a:t>
            </a:r>
            <a:r>
              <a:rPr lang="tr-TR" sz="4800" dirty="0" err="1">
                <a:latin typeface="Arial Black" pitchFamily="34" charset="0"/>
              </a:rPr>
              <a:t>hasenedir</a:t>
            </a:r>
            <a:r>
              <a:rPr lang="tr-TR" sz="4800" dirty="0">
                <a:latin typeface="Arial Black" pitchFamily="34" charset="0"/>
              </a:rPr>
              <a:t>. Her </a:t>
            </a:r>
            <a:r>
              <a:rPr lang="tr-TR" sz="4800" dirty="0" err="1">
                <a:latin typeface="Arial Black" pitchFamily="34" charset="0"/>
              </a:rPr>
              <a:t>haseneye</a:t>
            </a:r>
            <a:r>
              <a:rPr lang="tr-TR" sz="4800" dirty="0">
                <a:latin typeface="Arial Black" pitchFamily="34" charset="0"/>
              </a:rPr>
              <a:t> de on sevap vardır. Ben size "Elif Lâm </a:t>
            </a:r>
            <a:r>
              <a:rPr lang="tr-TR" sz="4800" dirty="0" err="1">
                <a:latin typeface="Arial Black" pitchFamily="34" charset="0"/>
              </a:rPr>
              <a:t>Mîm</a:t>
            </a:r>
            <a:r>
              <a:rPr lang="tr-TR" sz="4800" dirty="0">
                <a:latin typeface="Arial Black" pitchFamily="34" charset="0"/>
              </a:rPr>
              <a:t>" bir harftir demiyorum. Belki "Elif" başlı başına bir harftir, "Lâm" bir harftir, "</a:t>
            </a:r>
            <a:r>
              <a:rPr lang="tr-TR" sz="4800" dirty="0" err="1">
                <a:latin typeface="Arial Black" pitchFamily="34" charset="0"/>
              </a:rPr>
              <a:t>Mîm</a:t>
            </a:r>
            <a:r>
              <a:rPr lang="tr-TR" sz="4800" dirty="0">
                <a:latin typeface="Arial Black" pitchFamily="34" charset="0"/>
              </a:rPr>
              <a:t>" bir harftir</a:t>
            </a:r>
            <a:r>
              <a:rPr lang="tr-TR" sz="4800" dirty="0" smtClean="0">
                <a:latin typeface="Arial Black" pitchFamily="34" charset="0"/>
              </a:rPr>
              <a:t>.« </a:t>
            </a:r>
            <a:r>
              <a:rPr lang="tr-TR" dirty="0" smtClean="0"/>
              <a:t>(</a:t>
            </a:r>
            <a:r>
              <a:rPr lang="tr-TR" dirty="0" err="1" smtClean="0"/>
              <a:t>Tirmizî</a:t>
            </a:r>
            <a:r>
              <a:rPr lang="tr-TR" dirty="0"/>
              <a:t>, </a:t>
            </a:r>
            <a:r>
              <a:rPr lang="tr-TR" dirty="0" err="1"/>
              <a:t>Fedailü'I</a:t>
            </a:r>
            <a:r>
              <a:rPr lang="tr-TR" dirty="0"/>
              <a:t>-Kur'an, 6</a:t>
            </a:r>
            <a:r>
              <a:rPr lang="tr-TR" dirty="0" smtClean="0"/>
              <a:t>.)</a:t>
            </a:r>
            <a:endParaRPr lang="tr-TR" dirty="0"/>
          </a:p>
        </p:txBody>
      </p:sp>
    </p:spTree>
    <p:extLst>
      <p:ext uri="{BB962C8B-B14F-4D97-AF65-F5344CB8AC3E}">
        <p14:creationId xmlns:p14="http://schemas.microsoft.com/office/powerpoint/2010/main" val="3150959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dirty="0" smtClean="0">
                <a:solidFill>
                  <a:srgbClr val="00B050"/>
                </a:solidFill>
                <a:latin typeface="Arial Black" pitchFamily="34" charset="0"/>
              </a:rPr>
              <a:t>5) RAMAZAN AYI MUKABELE AYIDIR:</a:t>
            </a:r>
          </a:p>
          <a:p>
            <a:pPr marL="0" indent="0">
              <a:buNone/>
            </a:pPr>
            <a:r>
              <a:rPr lang="tr-TR" sz="4000" dirty="0">
                <a:latin typeface="Arial Black" pitchFamily="34" charset="0"/>
              </a:rPr>
              <a:t>Hz. Fâtıma validemizden gelen bir </a:t>
            </a:r>
            <a:r>
              <a:rPr lang="tr-TR" sz="4000" dirty="0" err="1">
                <a:latin typeface="Arial Black" pitchFamily="34" charset="0"/>
              </a:rPr>
              <a:t>rivâyete</a:t>
            </a:r>
            <a:r>
              <a:rPr lang="tr-TR" sz="4000" dirty="0">
                <a:latin typeface="Arial Black" pitchFamily="34" charset="0"/>
              </a:rPr>
              <a:t> göre, Peygamberimiz şöyle buyurmuştur: </a:t>
            </a:r>
          </a:p>
          <a:p>
            <a:pPr marL="0" indent="0">
              <a:buNone/>
            </a:pPr>
            <a:r>
              <a:rPr lang="tr-TR" sz="4000" dirty="0">
                <a:latin typeface="Arial Black" pitchFamily="34" charset="0"/>
              </a:rPr>
              <a:t>“</a:t>
            </a:r>
            <a:r>
              <a:rPr lang="tr-TR" sz="4000" dirty="0" err="1">
                <a:latin typeface="Arial Black" pitchFamily="34" charset="0"/>
              </a:rPr>
              <a:t>Cebrâil</a:t>
            </a:r>
            <a:r>
              <a:rPr lang="tr-TR" sz="4000" dirty="0">
                <a:latin typeface="Arial Black" pitchFamily="34" charset="0"/>
              </a:rPr>
              <a:t> </a:t>
            </a:r>
            <a:r>
              <a:rPr lang="tr-TR" sz="4000" dirty="0" err="1">
                <a:latin typeface="Arial Black" pitchFamily="34" charset="0"/>
              </a:rPr>
              <a:t>aleyhi's</a:t>
            </a:r>
            <a:r>
              <a:rPr lang="tr-TR" sz="4000" dirty="0">
                <a:latin typeface="Arial Black" pitchFamily="34" charset="0"/>
              </a:rPr>
              <a:t>-selâm her yıl Kur'an-ı Kerîm'i benimle mukabele ederdi. Bu sene iki defa mukabele etti. Öyle sanıyorum ki ölümüm </a:t>
            </a:r>
            <a:r>
              <a:rPr lang="tr-TR" sz="4000" dirty="0" smtClean="0">
                <a:latin typeface="Arial Black" pitchFamily="34" charset="0"/>
              </a:rPr>
              <a:t>yaklaşmıştır. </a:t>
            </a:r>
            <a:r>
              <a:rPr lang="tr-TR" dirty="0" smtClean="0"/>
              <a:t>(Buhari</a:t>
            </a:r>
            <a:r>
              <a:rPr lang="tr-TR" dirty="0"/>
              <a:t>, </a:t>
            </a:r>
            <a:r>
              <a:rPr lang="tr-TR" dirty="0" err="1"/>
              <a:t>Fedailü'I</a:t>
            </a:r>
            <a:r>
              <a:rPr lang="tr-TR" dirty="0"/>
              <a:t>-Kur'an, 7</a:t>
            </a:r>
            <a:r>
              <a:rPr lang="tr-TR" dirty="0" smtClean="0"/>
              <a:t>.)</a:t>
            </a:r>
            <a:endParaRPr lang="tr-TR" dirty="0"/>
          </a:p>
        </p:txBody>
      </p:sp>
    </p:spTree>
    <p:extLst>
      <p:ext uri="{BB962C8B-B14F-4D97-AF65-F5344CB8AC3E}">
        <p14:creationId xmlns:p14="http://schemas.microsoft.com/office/powerpoint/2010/main" val="3278647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gn="ctr"/>
            <a:r>
              <a:rPr lang="ar-AE" b="1" dirty="0" smtClean="0">
                <a:solidFill>
                  <a:srgbClr val="00B050"/>
                </a:solidFill>
                <a:latin typeface="Arial Black" pitchFamily="34" charset="0"/>
              </a:rPr>
              <a:t>بِسْمِ </a:t>
            </a:r>
            <a:r>
              <a:rPr lang="ar-AE" b="1" dirty="0">
                <a:solidFill>
                  <a:srgbClr val="00B050"/>
                </a:solidFill>
                <a:latin typeface="Arial Black" pitchFamily="34" charset="0"/>
              </a:rPr>
              <a:t>اللَّهِ الرَّحْمَنِ </a:t>
            </a:r>
            <a:r>
              <a:rPr lang="ar-AE" b="1" dirty="0" smtClean="0">
                <a:solidFill>
                  <a:srgbClr val="00B050"/>
                </a:solidFill>
                <a:latin typeface="Arial Black" pitchFamily="34" charset="0"/>
              </a:rPr>
              <a:t>الرَّحِيمِ</a:t>
            </a:r>
            <a:endParaRPr lang="tr-TR" b="1" dirty="0" smtClean="0">
              <a:solidFill>
                <a:srgbClr val="00B050"/>
              </a:solidFill>
              <a:latin typeface="Arial Black" pitchFamily="34" charset="0"/>
            </a:endParaRPr>
          </a:p>
          <a:p>
            <a:r>
              <a:rPr lang="ar-AE" b="1" dirty="0" smtClean="0">
                <a:solidFill>
                  <a:srgbClr val="00B050"/>
                </a:solidFill>
                <a:latin typeface="Arial Black" pitchFamily="34" charset="0"/>
              </a:rPr>
              <a:t>شَهْرُ </a:t>
            </a:r>
            <a:r>
              <a:rPr lang="ar-AE" b="1" dirty="0">
                <a:solidFill>
                  <a:srgbClr val="00B050"/>
                </a:solidFill>
                <a:latin typeface="Arial Black" pitchFamily="34" charset="0"/>
              </a:rPr>
              <a:t>رَمَضَانَ الَّذٖى اُنْزِلَ فٖيهِ الْقُرْاٰنُ هُدًى لِلنَّاسِ وَبَيِّنَاتٍ مِنَ </a:t>
            </a:r>
            <a:r>
              <a:rPr lang="ar-AE" b="1" dirty="0" smtClean="0">
                <a:solidFill>
                  <a:srgbClr val="00B050"/>
                </a:solidFill>
                <a:latin typeface="Arial Black" pitchFamily="34" charset="0"/>
              </a:rPr>
              <a:t>الْهُدٰى وَالْفُرْقَانِ </a:t>
            </a:r>
            <a:r>
              <a:rPr lang="ar-AE" b="1" dirty="0">
                <a:solidFill>
                  <a:srgbClr val="00B050"/>
                </a:solidFill>
                <a:latin typeface="Arial Black" pitchFamily="34" charset="0"/>
              </a:rPr>
              <a:t>فَمَنْ شَهِدَ مِنْكُمُ الشَّهْرَ فَلْيَصُمْهُ وَمَنْ كَانَ مَرٖيضًا اَوْ عَلٰى سَفَرٍ فَعِدَّةٌ مِنْ اَيَّامٍ اُخَرَ يُرٖيدُ اللّٰهُ بِكُمُ الْيُسْرَ وَلَا يُرٖيدُ بِكُمُ الْعُسْرَ وَلِتُكْمِلُوا الْعِدَّةَ وَلِتُكَبِّرُوا اللّٰهَ عَلٰى مَا هَدٰيكُمْ وَلَعَلَّكُمْ تَشْكُرُونَ</a:t>
            </a:r>
          </a:p>
          <a:p>
            <a:endParaRPr lang="ar-AE"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O sayılı günler), insanlar için bir hidayet rehberi, doğru yolun ve hak ile batılı birbirinden ayırmanın apaçık delilleri olarak Kur'an'ın kendisinde indirildiği Ramazan ayıdır. Öyle ise içinizden kim bu aya ulaşırsa, onu oruçla geçirsin. Kim de hasta veya yolcu olursa, tutamadığı günler sayısınca başka günlerde tutsun. Allah, size kolaylık diler, zorluk dilemez. Bu da sayıyı tamamlamanız ve hidayete ulaştırmasına karşılık Allah'ı yüceltmeniz ve şükretmeniz içindir</a:t>
            </a:r>
            <a:r>
              <a:rPr lang="tr-TR" b="1" dirty="0" smtClean="0">
                <a:latin typeface="Arial Black" pitchFamily="34" charset="0"/>
              </a:rPr>
              <a:t>.» </a:t>
            </a:r>
            <a:r>
              <a:rPr lang="tr-TR" dirty="0" smtClean="0"/>
              <a:t>(Bakara suresi 185)</a:t>
            </a:r>
            <a:endParaRPr lang="tr-TR" dirty="0"/>
          </a:p>
        </p:txBody>
      </p:sp>
    </p:spTree>
    <p:extLst>
      <p:ext uri="{BB962C8B-B14F-4D97-AF65-F5344CB8AC3E}">
        <p14:creationId xmlns:p14="http://schemas.microsoft.com/office/powerpoint/2010/main" val="3971684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b="1" dirty="0" smtClean="0">
                <a:solidFill>
                  <a:srgbClr val="00B050"/>
                </a:solidFill>
                <a:latin typeface="Arial Black" pitchFamily="34" charset="0"/>
              </a:rPr>
              <a:t>6) RAMAZAN AYI BİN AYDAN DAHA HAYIRLI OLAN KADİR GECESİNİN BULUNDUĞU AYDIR:</a:t>
            </a:r>
          </a:p>
          <a:p>
            <a:r>
              <a:rPr lang="ar-AE" b="1" dirty="0" smtClean="0">
                <a:latin typeface="Arial Black" pitchFamily="34" charset="0"/>
              </a:rPr>
              <a:t>اِنَّا </a:t>
            </a:r>
            <a:r>
              <a:rPr lang="ar-AE" b="1" dirty="0">
                <a:latin typeface="Arial Black" pitchFamily="34" charset="0"/>
              </a:rPr>
              <a:t>اَنْزَلْنَاهُ فٖى لَيْلَةِ الْقَدْرِ</a:t>
            </a:r>
          </a:p>
          <a:p>
            <a:pPr marL="0" indent="0">
              <a:buNone/>
            </a:pPr>
            <a:r>
              <a:rPr lang="tr-TR" b="1" dirty="0" smtClean="0">
                <a:latin typeface="Arial Black" pitchFamily="34" charset="0"/>
              </a:rPr>
              <a:t>Şüphesiz</a:t>
            </a:r>
            <a:r>
              <a:rPr lang="tr-TR" b="1" dirty="0">
                <a:latin typeface="Arial Black" pitchFamily="34" charset="0"/>
              </a:rPr>
              <a:t>, biz onu (Kur'an'ı) Kadir gecesinde indirdik</a:t>
            </a:r>
            <a:r>
              <a:rPr lang="tr-TR" b="1" dirty="0" smtClean="0">
                <a:latin typeface="Arial Black" pitchFamily="34" charset="0"/>
              </a:rPr>
              <a:t>. </a:t>
            </a:r>
            <a:endParaRPr lang="tr-TR" b="1" dirty="0">
              <a:latin typeface="Arial Black" pitchFamily="34" charset="0"/>
            </a:endParaRPr>
          </a:p>
          <a:p>
            <a:r>
              <a:rPr lang="ar-AE" b="1" dirty="0" smtClean="0">
                <a:latin typeface="Arial Black" pitchFamily="34" charset="0"/>
              </a:rPr>
              <a:t>وَمَا </a:t>
            </a:r>
            <a:r>
              <a:rPr lang="ar-AE" b="1" dirty="0">
                <a:latin typeface="Arial Black" pitchFamily="34" charset="0"/>
              </a:rPr>
              <a:t>اَدْرٰیكَ مَا لَيْلَةُ الْقَدْرِ</a:t>
            </a:r>
          </a:p>
          <a:p>
            <a:pPr marL="0" indent="0">
              <a:buNone/>
            </a:pPr>
            <a:r>
              <a:rPr lang="tr-TR" b="1" dirty="0" smtClean="0">
                <a:latin typeface="Arial Black" pitchFamily="34" charset="0"/>
              </a:rPr>
              <a:t>Kadir </a:t>
            </a:r>
            <a:r>
              <a:rPr lang="tr-TR" b="1" dirty="0">
                <a:latin typeface="Arial Black" pitchFamily="34" charset="0"/>
              </a:rPr>
              <a:t>gecesinin ne olduğunu sen ne bileceksin!</a:t>
            </a:r>
          </a:p>
          <a:p>
            <a:pPr marL="0" indent="0">
              <a:buNone/>
            </a:pPr>
            <a:r>
              <a:rPr lang="ar-AE" b="1" dirty="0" smtClean="0">
                <a:latin typeface="Arial Black" pitchFamily="34" charset="0"/>
              </a:rPr>
              <a:t>لَيْلَةُ </a:t>
            </a:r>
            <a:r>
              <a:rPr lang="ar-AE" b="1" dirty="0">
                <a:latin typeface="Arial Black" pitchFamily="34" charset="0"/>
              </a:rPr>
              <a:t>الْقَدْرِ خَيْرٌ مِنْ اَلْفِ شَهْرٍ</a:t>
            </a:r>
          </a:p>
          <a:p>
            <a:pPr marL="0" indent="0">
              <a:buNone/>
            </a:pPr>
            <a:r>
              <a:rPr lang="tr-TR" b="1" dirty="0" smtClean="0">
                <a:latin typeface="Arial Black" pitchFamily="34" charset="0"/>
              </a:rPr>
              <a:t>Kadir </a:t>
            </a:r>
            <a:r>
              <a:rPr lang="tr-TR" b="1" dirty="0">
                <a:latin typeface="Arial Black" pitchFamily="34" charset="0"/>
              </a:rPr>
              <a:t>gecesi bin aydan daha hayırlıdır.</a:t>
            </a:r>
          </a:p>
          <a:p>
            <a:pPr marL="0" indent="0">
              <a:buNone/>
            </a:pPr>
            <a:r>
              <a:rPr lang="ar-AE" b="1" dirty="0" smtClean="0">
                <a:latin typeface="Arial Black" pitchFamily="34" charset="0"/>
              </a:rPr>
              <a:t>تَنَزَّلُ </a:t>
            </a:r>
            <a:r>
              <a:rPr lang="ar-AE" b="1" dirty="0">
                <a:latin typeface="Arial Black" pitchFamily="34" charset="0"/>
              </a:rPr>
              <a:t>الْمَلٰئِكَةُ وَالرُّوحُ فٖيهَا بِاِذْنِ رَبِّهِمْ مِنْ كُلِّ اَمْرٍ</a:t>
            </a:r>
          </a:p>
          <a:p>
            <a:pPr marL="0" indent="0">
              <a:buNone/>
            </a:pPr>
            <a:r>
              <a:rPr lang="tr-TR" b="1" dirty="0" smtClean="0">
                <a:latin typeface="Arial Black" pitchFamily="34" charset="0"/>
              </a:rPr>
              <a:t>Melekler </a:t>
            </a:r>
            <a:r>
              <a:rPr lang="tr-TR" b="1" dirty="0">
                <a:latin typeface="Arial Black" pitchFamily="34" charset="0"/>
              </a:rPr>
              <a:t>ve Ruh (Cebrail) o gecede, Rablerinin izniyle her türlü iş için iner de iner.</a:t>
            </a:r>
          </a:p>
          <a:p>
            <a:pPr marL="0" indent="0">
              <a:buNone/>
            </a:pPr>
            <a:r>
              <a:rPr lang="ar-AE" b="1" dirty="0" smtClean="0">
                <a:latin typeface="Arial Black" pitchFamily="34" charset="0"/>
              </a:rPr>
              <a:t>سَلَامٌ </a:t>
            </a:r>
            <a:r>
              <a:rPr lang="ar-AE" b="1" dirty="0">
                <a:latin typeface="Arial Black" pitchFamily="34" charset="0"/>
              </a:rPr>
              <a:t>هِىَ حَتّٰى مَطْلَعِ الْفَجْرِ</a:t>
            </a:r>
          </a:p>
          <a:p>
            <a:pPr marL="0" indent="0">
              <a:buNone/>
            </a:pPr>
            <a:r>
              <a:rPr lang="tr-TR" b="1" dirty="0" smtClean="0">
                <a:latin typeface="Arial Black" pitchFamily="34" charset="0"/>
              </a:rPr>
              <a:t>O gece</a:t>
            </a:r>
            <a:r>
              <a:rPr lang="tr-TR" b="1" dirty="0">
                <a:latin typeface="Arial Black" pitchFamily="34" charset="0"/>
              </a:rPr>
              <a:t>, tan yerinin ağarmasına kadar bir esenliktir</a:t>
            </a:r>
            <a:r>
              <a:rPr lang="tr-TR" dirty="0" smtClean="0"/>
              <a:t>. (Kadir suresi)</a:t>
            </a:r>
            <a:endParaRPr lang="tr-TR" dirty="0"/>
          </a:p>
        </p:txBody>
      </p:sp>
    </p:spTree>
    <p:extLst>
      <p:ext uri="{BB962C8B-B14F-4D97-AF65-F5344CB8AC3E}">
        <p14:creationId xmlns:p14="http://schemas.microsoft.com/office/powerpoint/2010/main" val="2522105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370"/>
            <a:ext cx="9144000" cy="6853630"/>
          </a:xfrm>
        </p:spPr>
        <p:txBody>
          <a:bodyPr>
            <a:normAutofit fontScale="92500"/>
          </a:bodyPr>
          <a:lstStyle/>
          <a:p>
            <a:r>
              <a:rPr lang="tr-TR" sz="4000" b="1" dirty="0" smtClean="0">
                <a:solidFill>
                  <a:srgbClr val="00B050"/>
                </a:solidFill>
                <a:latin typeface="Arial Black" pitchFamily="34" charset="0"/>
              </a:rPr>
              <a:t>7) RAMAZAN AYI, RAHMET, MAĞFİRET VE BAĞIŞLANMA AYIDIR:</a:t>
            </a:r>
          </a:p>
          <a:p>
            <a:endParaRPr lang="tr-TR" sz="4000" b="1" dirty="0" smtClean="0">
              <a:latin typeface="Arial Black" pitchFamily="34" charset="0"/>
            </a:endParaRPr>
          </a:p>
          <a:p>
            <a:r>
              <a:rPr lang="ar-AE" sz="4000" b="1" dirty="0" smtClean="0">
                <a:latin typeface="Arial Black" pitchFamily="34" charset="0"/>
              </a:rPr>
              <a:t>مَنْ </a:t>
            </a:r>
            <a:r>
              <a:rPr lang="ar-AE" sz="4000" b="1" dirty="0">
                <a:latin typeface="Arial Black" pitchFamily="34" charset="0"/>
              </a:rPr>
              <a:t>قَامَ رَمَضَانَ إِيمَانًا وَاحْتِسَابًا غُفِرَ لَهُ مَا تَقَدَّمَ مِنْ ذَنْبِهِ</a:t>
            </a:r>
          </a:p>
          <a:p>
            <a:pPr marL="0" indent="0">
              <a:buNone/>
            </a:pPr>
            <a:r>
              <a:rPr lang="tr-TR" sz="4000" b="1" dirty="0" smtClean="0">
                <a:latin typeface="Arial Black" pitchFamily="34" charset="0"/>
              </a:rPr>
              <a:t>«Kim </a:t>
            </a:r>
            <a:r>
              <a:rPr lang="tr-TR" sz="4000" b="1" dirty="0">
                <a:latin typeface="Arial Black" pitchFamily="34" charset="0"/>
              </a:rPr>
              <a:t>Ramazan ayının faziletine inanarak ve karşılığını Allah’tan bekleyerek, Ramazanı ibadetle ihya ederse, geçmiş günahları </a:t>
            </a:r>
            <a:r>
              <a:rPr lang="tr-TR" sz="4000" b="1" dirty="0" smtClean="0">
                <a:latin typeface="Arial Black" pitchFamily="34" charset="0"/>
              </a:rPr>
              <a:t>bağışlanır.»</a:t>
            </a:r>
          </a:p>
          <a:p>
            <a:pPr marL="0" indent="0">
              <a:buNone/>
            </a:pPr>
            <a:r>
              <a:rPr lang="tr-TR" dirty="0" smtClean="0"/>
              <a:t>(</a:t>
            </a:r>
            <a:r>
              <a:rPr lang="tr-TR" dirty="0" err="1"/>
              <a:t>Buharî</a:t>
            </a:r>
            <a:r>
              <a:rPr lang="tr-TR" dirty="0"/>
              <a:t>, </a:t>
            </a:r>
            <a:r>
              <a:rPr lang="tr-TR" dirty="0" smtClean="0"/>
              <a:t>İman,37</a:t>
            </a:r>
            <a:r>
              <a:rPr lang="tr-TR" dirty="0"/>
              <a:t>)</a:t>
            </a:r>
          </a:p>
        </p:txBody>
      </p:sp>
    </p:spTree>
    <p:extLst>
      <p:ext uri="{BB962C8B-B14F-4D97-AF65-F5344CB8AC3E}">
        <p14:creationId xmlns:p14="http://schemas.microsoft.com/office/powerpoint/2010/main" val="110202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3600" b="1" dirty="0">
                <a:latin typeface="Arial Black" pitchFamily="34" charset="0"/>
              </a:rPr>
              <a:t>الصَّلَوَاتُ الخَمْسُ وَالجُمُعَةُ إلى الجُمُعَةِ،</a:t>
            </a:r>
          </a:p>
          <a:p>
            <a:pPr marL="0" indent="0">
              <a:buNone/>
            </a:pPr>
            <a:r>
              <a:rPr lang="ar-AE" sz="3600" b="1" dirty="0">
                <a:latin typeface="Arial Black" pitchFamily="34" charset="0"/>
              </a:rPr>
              <a:t> وَرَمَضَانُ إلى رَمَضَانَ، مُكَفِّرَاتٌ ما بَيْنَهُنَّ إذا اجْتُنِبَتِ الكَبَائِرُ.</a:t>
            </a:r>
          </a:p>
          <a:p>
            <a:endParaRPr lang="ar-AE" sz="3600" b="1" dirty="0">
              <a:latin typeface="Arial Black" pitchFamily="34" charset="0"/>
            </a:endParaRPr>
          </a:p>
          <a:p>
            <a:pPr marL="0" indent="0">
              <a:buNone/>
            </a:pPr>
            <a:r>
              <a:rPr lang="tr-TR" sz="3600" b="1" dirty="0" err="1">
                <a:latin typeface="Arial Black" pitchFamily="34" charset="0"/>
              </a:rPr>
              <a:t>Ebû</a:t>
            </a:r>
            <a:r>
              <a:rPr lang="tr-TR" sz="3600" b="1" dirty="0">
                <a:latin typeface="Arial Black" pitchFamily="34" charset="0"/>
              </a:rPr>
              <a:t> </a:t>
            </a:r>
            <a:r>
              <a:rPr lang="tr-TR" sz="3600" b="1" dirty="0" err="1">
                <a:latin typeface="Arial Black" pitchFamily="34" charset="0"/>
              </a:rPr>
              <a:t>Hüreyre</a:t>
            </a:r>
            <a:r>
              <a:rPr lang="tr-TR" sz="3600" b="1" dirty="0">
                <a:latin typeface="Arial Black" pitchFamily="34" charset="0"/>
              </a:rPr>
              <a:t> (</a:t>
            </a:r>
            <a:r>
              <a:rPr lang="tr-TR" sz="3600" b="1" dirty="0" err="1">
                <a:latin typeface="Arial Black" pitchFamily="34" charset="0"/>
              </a:rPr>
              <a:t>r.a</a:t>
            </a:r>
            <a:r>
              <a:rPr lang="tr-TR" sz="3600" b="1" dirty="0">
                <a:latin typeface="Arial Black" pitchFamily="34" charset="0"/>
              </a:rPr>
              <a:t>)’den rivayetle Peygamber (</a:t>
            </a:r>
            <a:r>
              <a:rPr lang="tr-TR" sz="3600" b="1" dirty="0" err="1">
                <a:latin typeface="Arial Black" pitchFamily="34" charset="0"/>
              </a:rPr>
              <a:t>s.a.v</a:t>
            </a:r>
            <a:r>
              <a:rPr lang="tr-TR" sz="3600" b="1" dirty="0">
                <a:latin typeface="Arial Black" pitchFamily="34" charset="0"/>
              </a:rPr>
              <a:t>) şöyle buyurdu: </a:t>
            </a:r>
          </a:p>
          <a:p>
            <a:endParaRPr lang="tr-TR" sz="3600" b="1" dirty="0">
              <a:latin typeface="Arial Black" pitchFamily="34" charset="0"/>
            </a:endParaRPr>
          </a:p>
          <a:p>
            <a:pPr marL="0" indent="0">
              <a:buNone/>
            </a:pPr>
            <a:r>
              <a:rPr lang="tr-TR" sz="3600" b="1" dirty="0">
                <a:latin typeface="Arial Black" pitchFamily="34" charset="0"/>
              </a:rPr>
              <a:t>“Büyük günahlardan kaçınıldığı sürece, beş vakit namaz ile iki cuma ve iki ramazan, aralarında geçen günahlara </a:t>
            </a:r>
            <a:r>
              <a:rPr lang="tr-TR" sz="3600" b="1" dirty="0" err="1">
                <a:latin typeface="Arial Black" pitchFamily="34" charset="0"/>
              </a:rPr>
              <a:t>keffaret</a:t>
            </a:r>
            <a:r>
              <a:rPr lang="tr-TR" sz="3600" b="1" dirty="0">
                <a:latin typeface="Arial Black" pitchFamily="34" charset="0"/>
              </a:rPr>
              <a:t> olur. ” </a:t>
            </a:r>
          </a:p>
          <a:p>
            <a:pPr marL="0" indent="0">
              <a:buNone/>
            </a:pPr>
            <a:r>
              <a:rPr lang="tr-TR" dirty="0"/>
              <a:t>(Müslim, </a:t>
            </a:r>
            <a:r>
              <a:rPr lang="tr-TR" dirty="0" err="1"/>
              <a:t>Tahâret</a:t>
            </a:r>
            <a:r>
              <a:rPr lang="tr-TR" dirty="0"/>
              <a:t> </a:t>
            </a:r>
            <a:r>
              <a:rPr lang="tr-TR" dirty="0" smtClean="0"/>
              <a:t>16)</a:t>
            </a:r>
            <a:endParaRPr lang="tr-TR" dirty="0"/>
          </a:p>
        </p:txBody>
      </p:sp>
    </p:spTree>
    <p:extLst>
      <p:ext uri="{BB962C8B-B14F-4D97-AF65-F5344CB8AC3E}">
        <p14:creationId xmlns:p14="http://schemas.microsoft.com/office/powerpoint/2010/main" val="256011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sz="4400" b="1" dirty="0">
                <a:latin typeface="Arial Black" pitchFamily="34" charset="0"/>
              </a:rPr>
              <a:t>رَغِمَ اَنْفُ رَجُلٍ دَخَلَ عَلَيْهِ رَمَضَانُ ثُمَّ انْسَلَخَ قَبْلَ اَنْ يُغْفَرَ لَهُ</a:t>
            </a:r>
          </a:p>
          <a:p>
            <a:pPr marL="0" indent="0">
              <a:buNone/>
            </a:pPr>
            <a:r>
              <a:rPr lang="tr-TR" sz="4400" b="1" dirty="0" smtClean="0">
                <a:latin typeface="Arial Black" pitchFamily="34" charset="0"/>
              </a:rPr>
              <a:t>Hz Peygamber </a:t>
            </a:r>
            <a:r>
              <a:rPr lang="tr-TR" sz="4400" b="1" dirty="0">
                <a:latin typeface="Arial Black" pitchFamily="34" charset="0"/>
              </a:rPr>
              <a:t>(</a:t>
            </a:r>
            <a:r>
              <a:rPr lang="tr-TR" sz="4400" b="1" dirty="0" err="1">
                <a:latin typeface="Arial Black" pitchFamily="34" charset="0"/>
              </a:rPr>
              <a:t>s.a.v</a:t>
            </a:r>
            <a:r>
              <a:rPr lang="tr-TR" sz="4400" b="1" dirty="0">
                <a:latin typeface="Arial Black" pitchFamily="34" charset="0"/>
              </a:rPr>
              <a:t>) şöyle buyurdu: </a:t>
            </a:r>
          </a:p>
          <a:p>
            <a:pPr marL="0" indent="0">
              <a:buNone/>
            </a:pPr>
            <a:r>
              <a:rPr lang="tr-TR" sz="4400" b="1" dirty="0" smtClean="0">
                <a:latin typeface="Arial Black" pitchFamily="34" charset="0"/>
              </a:rPr>
              <a:t>“</a:t>
            </a:r>
            <a:r>
              <a:rPr lang="tr-TR" sz="4400" b="1" dirty="0">
                <a:latin typeface="Arial Black" pitchFamily="34" charset="0"/>
              </a:rPr>
              <a:t>Ramazan’ı yaşadığı halde günahlarını bağışlatamayan kimsenin burnu yerde sürünsün!” </a:t>
            </a:r>
          </a:p>
          <a:p>
            <a:pPr marL="0" indent="0">
              <a:buNone/>
            </a:pPr>
            <a:r>
              <a:rPr lang="tr-TR" dirty="0"/>
              <a:t>(</a:t>
            </a:r>
            <a:r>
              <a:rPr lang="tr-TR" dirty="0" err="1"/>
              <a:t>Tirmizi</a:t>
            </a:r>
            <a:r>
              <a:rPr lang="tr-TR" dirty="0"/>
              <a:t>, </a:t>
            </a:r>
            <a:r>
              <a:rPr lang="tr-TR" dirty="0" err="1"/>
              <a:t>Deavat</a:t>
            </a:r>
            <a:r>
              <a:rPr lang="tr-TR" dirty="0"/>
              <a:t>, 100)</a:t>
            </a:r>
          </a:p>
          <a:p>
            <a:endParaRPr lang="tr-TR" dirty="0"/>
          </a:p>
        </p:txBody>
      </p:sp>
    </p:spTree>
    <p:extLst>
      <p:ext uri="{BB962C8B-B14F-4D97-AF65-F5344CB8AC3E}">
        <p14:creationId xmlns:p14="http://schemas.microsoft.com/office/powerpoint/2010/main" val="3892357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b="1" dirty="0" smtClean="0">
                <a:solidFill>
                  <a:srgbClr val="00B050"/>
                </a:solidFill>
                <a:latin typeface="Arial Black" pitchFamily="34" charset="0"/>
              </a:rPr>
              <a:t>8) RAMAZAN AYI RUHA ŞİFA VEREN TERAVİH NAMAZI KILINAN AYDIR:</a:t>
            </a:r>
          </a:p>
          <a:p>
            <a:r>
              <a:rPr lang="tr-TR" b="1" dirty="0" err="1" smtClean="0">
                <a:latin typeface="Arial Black" pitchFamily="34" charset="0"/>
              </a:rPr>
              <a:t>Ebû</a:t>
            </a:r>
            <a:r>
              <a:rPr lang="tr-TR" b="1" dirty="0" smtClean="0">
                <a:latin typeface="Arial Black" pitchFamily="34" charset="0"/>
              </a:rPr>
              <a:t> </a:t>
            </a:r>
            <a:r>
              <a:rPr lang="tr-TR" b="1" dirty="0" err="1">
                <a:latin typeface="Arial Black" pitchFamily="34" charset="0"/>
              </a:rPr>
              <a:t>Hüreyre</a:t>
            </a:r>
            <a:r>
              <a:rPr lang="tr-TR" b="1" dirty="0">
                <a:latin typeface="Arial Black" pitchFamily="34" charset="0"/>
              </a:rPr>
              <a:t> (</a:t>
            </a:r>
            <a:r>
              <a:rPr lang="tr-TR" b="1" dirty="0" err="1">
                <a:latin typeface="Arial Black" pitchFamily="34" charset="0"/>
              </a:rPr>
              <a:t>radıyallâhu</a:t>
            </a:r>
            <a:r>
              <a:rPr lang="tr-TR" b="1" dirty="0">
                <a:latin typeface="Arial Black" pitchFamily="34" charset="0"/>
              </a:rPr>
              <a:t> </a:t>
            </a:r>
            <a:r>
              <a:rPr lang="tr-TR" b="1" dirty="0" err="1">
                <a:latin typeface="Arial Black" pitchFamily="34" charset="0"/>
              </a:rPr>
              <a:t>anh</a:t>
            </a:r>
            <a:r>
              <a:rPr lang="tr-TR" b="1" dirty="0" smtClean="0">
                <a:latin typeface="Arial Black" pitchFamily="34" charset="0"/>
              </a:rPr>
              <a:t>)‘den rivayetle Efendimiz SAV şöyle </a:t>
            </a:r>
            <a:r>
              <a:rPr lang="tr-TR" b="1" dirty="0">
                <a:latin typeface="Arial Black" pitchFamily="34" charset="0"/>
              </a:rPr>
              <a:t>buyurmuşlardır: </a:t>
            </a:r>
          </a:p>
          <a:p>
            <a:endParaRPr lang="tr-TR" b="1" dirty="0">
              <a:latin typeface="Arial Black" pitchFamily="34" charset="0"/>
            </a:endParaRPr>
          </a:p>
          <a:p>
            <a:r>
              <a:rPr lang="ar-AE" b="1" dirty="0">
                <a:latin typeface="Arial Black" pitchFamily="34" charset="0"/>
              </a:rPr>
              <a:t>كَانَ رَسولُ اللّهِ  يُرَغِّبُهُمْ في قِيَامِ رَمَضَانَ مِنْ غَيْرِ أنْ يَأمُرَهُمْ بِعَزِيمَةٍ فَيَقُولُ: مَنْ قَامَ رَمَضَانَ إيمَاناً وَاحْتِسَاباً غُفِرَ لَهُ مَا تَقَدَّمَ مِنْ ذَنْبِهِ</a:t>
            </a:r>
          </a:p>
          <a:p>
            <a:endParaRPr lang="ar-AE" b="1" dirty="0">
              <a:latin typeface="Arial Black" pitchFamily="34" charset="0"/>
            </a:endParaRPr>
          </a:p>
          <a:p>
            <a:r>
              <a:rPr lang="ar-AE" b="1" dirty="0">
                <a:latin typeface="Arial Black" pitchFamily="34" charset="0"/>
              </a:rPr>
              <a:t>"</a:t>
            </a:r>
            <a:r>
              <a:rPr lang="tr-TR" b="1" dirty="0" err="1">
                <a:latin typeface="Arial Black" pitchFamily="34" charset="0"/>
              </a:rPr>
              <a:t>Resûlullah</a:t>
            </a:r>
            <a:r>
              <a:rPr lang="tr-TR" b="1" dirty="0">
                <a:latin typeface="Arial Black" pitchFamily="34" charset="0"/>
              </a:rPr>
              <a:t> (</a:t>
            </a:r>
            <a:r>
              <a:rPr lang="tr-TR" b="1" dirty="0" err="1">
                <a:latin typeface="Arial Black" pitchFamily="34" charset="0"/>
              </a:rPr>
              <a:t>aleyhissalâtu</a:t>
            </a:r>
            <a:r>
              <a:rPr lang="tr-TR" b="1" dirty="0">
                <a:latin typeface="Arial Black" pitchFamily="34" charset="0"/>
              </a:rPr>
              <a:t> vesselâm) onları, kesin bir emirde bulunmaksızın ramazan gecelerini ihyaya teşvik ederdi. (Bu maksatla) derdi ki: "Kim ramazan gecesini, sevabına inanarak ve bunu elde etmek niyetiyle namazla (teravih) ihya ederse geçmiş günahları affedilir."  </a:t>
            </a:r>
            <a:r>
              <a:rPr lang="tr-TR" dirty="0" smtClean="0"/>
              <a:t>(Buhari </a:t>
            </a:r>
            <a:r>
              <a:rPr lang="tr-TR" dirty="0" err="1" smtClean="0"/>
              <a:t>salatut</a:t>
            </a:r>
            <a:r>
              <a:rPr lang="tr-TR" dirty="0" smtClean="0"/>
              <a:t> teravih 1)</a:t>
            </a:r>
            <a:endParaRPr lang="tr-TR" dirty="0"/>
          </a:p>
        </p:txBody>
      </p:sp>
    </p:spTree>
    <p:extLst>
      <p:ext uri="{BB962C8B-B14F-4D97-AF65-F5344CB8AC3E}">
        <p14:creationId xmlns:p14="http://schemas.microsoft.com/office/powerpoint/2010/main" val="1134809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buNone/>
            </a:pPr>
            <a:r>
              <a:rPr lang="tr-TR" sz="5200" b="1" dirty="0" smtClean="0">
                <a:solidFill>
                  <a:srgbClr val="00B050"/>
                </a:solidFill>
                <a:latin typeface="Arial Black" pitchFamily="34" charset="0"/>
              </a:rPr>
              <a:t>9) RAMAZAN AYI ÇEHENNEMDEN KURTULUŞ VE CENNETE KAVUŞMA AYIDIR:</a:t>
            </a:r>
          </a:p>
          <a:p>
            <a:pPr marL="0" indent="0">
              <a:buNone/>
            </a:pPr>
            <a:r>
              <a:rPr lang="ar-AE" sz="5200" b="1" dirty="0" smtClean="0">
                <a:latin typeface="Arial Black" pitchFamily="34" charset="0"/>
              </a:rPr>
              <a:t>إِذَا </a:t>
            </a:r>
            <a:r>
              <a:rPr lang="ar-AE" sz="5200" b="1" dirty="0">
                <a:latin typeface="Arial Black" pitchFamily="34" charset="0"/>
              </a:rPr>
              <a:t>دَخَلَ رَمَضَانُ فُتِّحَتْ أَبْوَابُ الجَنَّةِ، وَغُلِّقَتْ </a:t>
            </a:r>
            <a:r>
              <a:rPr lang="ar-AE" sz="5200" b="1" dirty="0" smtClean="0">
                <a:latin typeface="Arial Black" pitchFamily="34" charset="0"/>
              </a:rPr>
              <a:t>أَبْوَابُ </a:t>
            </a:r>
            <a:r>
              <a:rPr lang="ar-AE" sz="5200" b="1" dirty="0">
                <a:latin typeface="Arial Black" pitchFamily="34" charset="0"/>
              </a:rPr>
              <a:t>النَّارِ</a:t>
            </a:r>
            <a:r>
              <a:rPr lang="ar-AE" sz="5200" b="1" dirty="0" smtClean="0">
                <a:latin typeface="Arial Black" pitchFamily="34" charset="0"/>
              </a:rPr>
              <a:t>، </a:t>
            </a:r>
            <a:r>
              <a:rPr lang="ar-AE" sz="5200" b="1" dirty="0">
                <a:latin typeface="Arial Black" pitchFamily="34" charset="0"/>
              </a:rPr>
              <a:t>وَسُلْسِلَتِ الشَّيَاطِينُ </a:t>
            </a:r>
            <a:endParaRPr lang="tr-TR" sz="5200" b="1" dirty="0" smtClean="0">
              <a:latin typeface="Arial Black" pitchFamily="34" charset="0"/>
            </a:endParaRPr>
          </a:p>
          <a:p>
            <a:r>
              <a:rPr lang="tr-TR" sz="5200" b="1" dirty="0" smtClean="0">
                <a:latin typeface="Arial Black" pitchFamily="34" charset="0"/>
              </a:rPr>
              <a:t>Hazreti </a:t>
            </a:r>
            <a:r>
              <a:rPr lang="tr-TR" sz="5200" b="1" dirty="0">
                <a:latin typeface="Arial Black" pitchFamily="34" charset="0"/>
              </a:rPr>
              <a:t>Ebu </a:t>
            </a:r>
            <a:r>
              <a:rPr lang="tr-TR" sz="5200" b="1" dirty="0" err="1">
                <a:latin typeface="Arial Black" pitchFamily="34" charset="0"/>
              </a:rPr>
              <a:t>Hureyre’den</a:t>
            </a:r>
            <a:r>
              <a:rPr lang="tr-TR" sz="5200" b="1" dirty="0">
                <a:latin typeface="Arial Black" pitchFamily="34" charset="0"/>
              </a:rPr>
              <a:t> (</a:t>
            </a:r>
            <a:r>
              <a:rPr lang="tr-TR" sz="5200" b="1" dirty="0" err="1">
                <a:latin typeface="Arial Black" pitchFamily="34" charset="0"/>
              </a:rPr>
              <a:t>r.a</a:t>
            </a:r>
            <a:r>
              <a:rPr lang="tr-TR" sz="5200" b="1" dirty="0">
                <a:latin typeface="Arial Black" pitchFamily="34" charset="0"/>
              </a:rPr>
              <a:t>.) rivayet edildiğine göre Peygamber Efendimiz (</a:t>
            </a:r>
            <a:r>
              <a:rPr lang="tr-TR" sz="5200" b="1" dirty="0" err="1">
                <a:latin typeface="Arial Black" pitchFamily="34" charset="0"/>
              </a:rPr>
              <a:t>s.a.v</a:t>
            </a:r>
            <a:r>
              <a:rPr lang="tr-TR" sz="5200" b="1" dirty="0">
                <a:latin typeface="Arial Black" pitchFamily="34" charset="0"/>
              </a:rPr>
              <a:t>.) şöyle buyurmaktadır: “Ramazan ayı girdiğinde cennet kapıları açılır, cehennem kapıları kapanır, şeytanlar o ayda zincire vurulur.”(</a:t>
            </a:r>
            <a:r>
              <a:rPr lang="tr-TR" dirty="0" err="1" smtClean="0"/>
              <a:t>Nesai</a:t>
            </a:r>
            <a:r>
              <a:rPr lang="tr-TR" dirty="0"/>
              <a:t>, </a:t>
            </a:r>
            <a:r>
              <a:rPr lang="tr-TR" dirty="0" err="1"/>
              <a:t>Sıyam</a:t>
            </a:r>
            <a:r>
              <a:rPr lang="tr-TR" dirty="0"/>
              <a:t>: 5)</a:t>
            </a:r>
          </a:p>
          <a:p>
            <a:endParaRPr lang="tr-TR" dirty="0"/>
          </a:p>
          <a:p>
            <a:endParaRPr lang="tr-TR" dirty="0"/>
          </a:p>
        </p:txBody>
      </p:sp>
    </p:spTree>
    <p:extLst>
      <p:ext uri="{BB962C8B-B14F-4D97-AF65-F5344CB8AC3E}">
        <p14:creationId xmlns:p14="http://schemas.microsoft.com/office/powerpoint/2010/main" val="4230975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b="1" dirty="0" smtClean="0">
                <a:solidFill>
                  <a:srgbClr val="00B050"/>
                </a:solidFill>
                <a:latin typeface="Arial Black" pitchFamily="34" charset="0"/>
              </a:rPr>
              <a:t>EFENDİMİZ SAV ŞÖYLE BUYURUYOR:</a:t>
            </a:r>
            <a:endParaRPr lang="tr-TR" sz="4000" b="1" dirty="0">
              <a:solidFill>
                <a:srgbClr val="00B050"/>
              </a:solidFill>
              <a:latin typeface="Arial Black" pitchFamily="34" charset="0"/>
            </a:endParaRPr>
          </a:p>
          <a:p>
            <a:endParaRPr lang="tr-TR" sz="4000" b="1" dirty="0">
              <a:latin typeface="Arial Black" pitchFamily="34" charset="0"/>
            </a:endParaRPr>
          </a:p>
          <a:p>
            <a:r>
              <a:rPr lang="ar-AE" sz="4000" b="1" dirty="0">
                <a:latin typeface="Arial Black" pitchFamily="34" charset="0"/>
              </a:rPr>
              <a:t>إن الله عزوجل فىكل ليلة من رمضان ستمئة ألف </a:t>
            </a:r>
            <a:r>
              <a:rPr lang="ar-AE" sz="4000" b="1" dirty="0" smtClean="0">
                <a:latin typeface="Arial Black" pitchFamily="34" charset="0"/>
              </a:rPr>
              <a:t>عتيق من </a:t>
            </a:r>
            <a:r>
              <a:rPr lang="ar-AE" sz="4000" b="1" dirty="0">
                <a:latin typeface="Arial Black" pitchFamily="34" charset="0"/>
              </a:rPr>
              <a:t>النارفإذاكان آخرليلة أعتق الله بعددمن مضى.</a:t>
            </a:r>
          </a:p>
          <a:p>
            <a:pPr marL="0" indent="0">
              <a:buNone/>
            </a:pPr>
            <a:r>
              <a:rPr lang="tr-TR" sz="4000" b="1" dirty="0" smtClean="0">
                <a:latin typeface="Arial Black" pitchFamily="34" charset="0"/>
              </a:rPr>
              <a:t>«Allah</a:t>
            </a:r>
            <a:r>
              <a:rPr lang="tr-TR" sz="4000" b="1" dirty="0">
                <a:latin typeface="Arial Black" pitchFamily="34" charset="0"/>
              </a:rPr>
              <a:t>, Ramazanın her gecesinde 600.000 insanı cehennemden </a:t>
            </a:r>
            <a:r>
              <a:rPr lang="tr-TR" sz="4000" b="1" dirty="0" smtClean="0">
                <a:latin typeface="Arial Black" pitchFamily="34" charset="0"/>
              </a:rPr>
              <a:t>azat </a:t>
            </a:r>
            <a:r>
              <a:rPr lang="tr-TR" sz="4000" b="1" dirty="0">
                <a:latin typeface="Arial Black" pitchFamily="34" charset="0"/>
              </a:rPr>
              <a:t>eder. Ramazanın son gecesindeyse, daha önce </a:t>
            </a:r>
            <a:r>
              <a:rPr lang="tr-TR" sz="4000" b="1" dirty="0" smtClean="0">
                <a:latin typeface="Arial Black" pitchFamily="34" charset="0"/>
              </a:rPr>
              <a:t>azat </a:t>
            </a:r>
            <a:r>
              <a:rPr lang="tr-TR" sz="4000" b="1" dirty="0">
                <a:latin typeface="Arial Black" pitchFamily="34" charset="0"/>
              </a:rPr>
              <a:t>ettiklerinin toplam sayısınca </a:t>
            </a:r>
            <a:r>
              <a:rPr lang="tr-TR" sz="4000" b="1" dirty="0" smtClean="0">
                <a:latin typeface="Arial Black" pitchFamily="34" charset="0"/>
              </a:rPr>
              <a:t>azat </a:t>
            </a:r>
            <a:r>
              <a:rPr lang="tr-TR" sz="4000" b="1" dirty="0">
                <a:latin typeface="Arial Black" pitchFamily="34" charset="0"/>
              </a:rPr>
              <a:t>eder</a:t>
            </a:r>
            <a:r>
              <a:rPr lang="tr-TR" sz="4000" b="1" dirty="0" smtClean="0">
                <a:latin typeface="Arial Black" pitchFamily="34" charset="0"/>
              </a:rPr>
              <a:t>.»</a:t>
            </a:r>
            <a:endParaRPr lang="tr-TR" sz="4000" b="1" dirty="0">
              <a:latin typeface="Arial Black" pitchFamily="34" charset="0"/>
            </a:endParaRPr>
          </a:p>
          <a:p>
            <a:endParaRPr lang="tr-TR" dirty="0"/>
          </a:p>
        </p:txBody>
      </p:sp>
    </p:spTree>
    <p:extLst>
      <p:ext uri="{BB962C8B-B14F-4D97-AF65-F5344CB8AC3E}">
        <p14:creationId xmlns:p14="http://schemas.microsoft.com/office/powerpoint/2010/main" val="3179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20000"/>
          </a:bodyPr>
          <a:lstStyle/>
          <a:p>
            <a:r>
              <a:rPr lang="tr-TR" sz="4800" dirty="0">
                <a:solidFill>
                  <a:srgbClr val="00B050"/>
                </a:solidFill>
                <a:latin typeface="Arial Black" pitchFamily="34" charset="0"/>
              </a:rPr>
              <a:t>Peygamberimiz (SAV) </a:t>
            </a:r>
            <a:r>
              <a:rPr lang="tr-TR" sz="4800" dirty="0" smtClean="0">
                <a:solidFill>
                  <a:srgbClr val="00B050"/>
                </a:solidFill>
                <a:latin typeface="Arial Black" pitchFamily="34" charset="0"/>
              </a:rPr>
              <a:t>şöyle buyuruyor:</a:t>
            </a:r>
          </a:p>
          <a:p>
            <a:r>
              <a:rPr lang="tr-TR" sz="4800" dirty="0" smtClean="0">
                <a:latin typeface="Arial Black" pitchFamily="34" charset="0"/>
              </a:rPr>
              <a:t> </a:t>
            </a:r>
            <a:r>
              <a:rPr lang="tr-TR" sz="4800" dirty="0">
                <a:latin typeface="Arial Black" pitchFamily="34" charset="0"/>
              </a:rPr>
              <a:t>“Cennet şu dört sınıf kimseye özlemle kucak açmış beklemektedir:         </a:t>
            </a:r>
            <a:endParaRPr lang="tr-TR" sz="4800" dirty="0" smtClean="0">
              <a:latin typeface="Arial Black" pitchFamily="34" charset="0"/>
            </a:endParaRPr>
          </a:p>
          <a:p>
            <a:pPr marL="0" indent="0">
              <a:buNone/>
            </a:pPr>
            <a:r>
              <a:rPr lang="tr-TR" sz="4800" dirty="0" smtClean="0">
                <a:latin typeface="Arial Black" pitchFamily="34" charset="0"/>
              </a:rPr>
              <a:t>1) </a:t>
            </a:r>
            <a:r>
              <a:rPr lang="tr-TR" sz="4800" dirty="0">
                <a:latin typeface="Arial Black" pitchFamily="34" charset="0"/>
              </a:rPr>
              <a:t>Kur’an-ı Kerim’i okuyan         </a:t>
            </a:r>
            <a:endParaRPr lang="tr-TR" sz="4800" dirty="0" smtClean="0">
              <a:latin typeface="Arial Black" pitchFamily="34" charset="0"/>
            </a:endParaRPr>
          </a:p>
          <a:p>
            <a:pPr marL="0" indent="0">
              <a:buNone/>
            </a:pPr>
            <a:r>
              <a:rPr lang="tr-TR" sz="4800" dirty="0" smtClean="0">
                <a:latin typeface="Arial Black" pitchFamily="34" charset="0"/>
              </a:rPr>
              <a:t>2) </a:t>
            </a:r>
            <a:r>
              <a:rPr lang="tr-TR" sz="4800" dirty="0">
                <a:latin typeface="Arial Black" pitchFamily="34" charset="0"/>
              </a:rPr>
              <a:t>Ramazanda oruç </a:t>
            </a:r>
            <a:r>
              <a:rPr lang="tr-TR" sz="4800" dirty="0" smtClean="0">
                <a:latin typeface="Arial Black" pitchFamily="34" charset="0"/>
              </a:rPr>
              <a:t>tutan</a:t>
            </a:r>
          </a:p>
          <a:p>
            <a:pPr marL="0" indent="0">
              <a:buNone/>
            </a:pPr>
            <a:r>
              <a:rPr lang="tr-TR" sz="4800" dirty="0" smtClean="0">
                <a:latin typeface="Arial Black" pitchFamily="34" charset="0"/>
              </a:rPr>
              <a:t>3) </a:t>
            </a:r>
            <a:r>
              <a:rPr lang="tr-TR" sz="4800" dirty="0">
                <a:latin typeface="Arial Black" pitchFamily="34" charset="0"/>
              </a:rPr>
              <a:t>Açları doyuran  </a:t>
            </a:r>
            <a:endParaRPr lang="tr-TR" sz="4800" dirty="0" smtClean="0">
              <a:latin typeface="Arial Black" pitchFamily="34" charset="0"/>
            </a:endParaRPr>
          </a:p>
          <a:p>
            <a:pPr marL="0" indent="0">
              <a:buNone/>
            </a:pPr>
            <a:r>
              <a:rPr lang="tr-TR" sz="4800" dirty="0" smtClean="0">
                <a:latin typeface="Arial Black" pitchFamily="34" charset="0"/>
              </a:rPr>
              <a:t>4) </a:t>
            </a:r>
            <a:r>
              <a:rPr lang="tr-TR" sz="4800" dirty="0">
                <a:latin typeface="Arial Black" pitchFamily="34" charset="0"/>
              </a:rPr>
              <a:t>Dilini tutan (Yalan, gıybet, iftira ve çirkin sözlerden muhafaza eden</a:t>
            </a:r>
          </a:p>
          <a:p>
            <a:endParaRPr lang="tr-TR" dirty="0" smtClean="0"/>
          </a:p>
          <a:p>
            <a:endParaRPr lang="tr-TR" dirty="0"/>
          </a:p>
        </p:txBody>
      </p:sp>
    </p:spTree>
    <p:extLst>
      <p:ext uri="{BB962C8B-B14F-4D97-AF65-F5344CB8AC3E}">
        <p14:creationId xmlns:p14="http://schemas.microsoft.com/office/powerpoint/2010/main" val="316252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buNone/>
            </a:pPr>
            <a:r>
              <a:rPr lang="tr-TR" sz="5100" dirty="0" smtClean="0">
                <a:solidFill>
                  <a:srgbClr val="00B050"/>
                </a:solidFill>
                <a:latin typeface="Arial Black" pitchFamily="34" charset="0"/>
              </a:rPr>
              <a:t>RAMAZAN AYINDA HZ MUHAMMED SAV EFENDİMİZİN ÜMMETİNE 5 HASLET VERİLMİŞTİR:</a:t>
            </a:r>
          </a:p>
          <a:p>
            <a:pPr marL="0" indent="0">
              <a:buNone/>
            </a:pPr>
            <a:r>
              <a:rPr lang="tr-TR" dirty="0" smtClean="0">
                <a:latin typeface="Arial Black" pitchFamily="34" charset="0"/>
              </a:rPr>
              <a:t>Hazreti </a:t>
            </a:r>
            <a:r>
              <a:rPr lang="tr-TR" dirty="0">
                <a:latin typeface="Arial Black" pitchFamily="34" charset="0"/>
              </a:rPr>
              <a:t>Ebu </a:t>
            </a:r>
            <a:r>
              <a:rPr lang="tr-TR" dirty="0" err="1">
                <a:latin typeface="Arial Black" pitchFamily="34" charset="0"/>
              </a:rPr>
              <a:t>Hureyre’den</a:t>
            </a:r>
            <a:r>
              <a:rPr lang="tr-TR" dirty="0">
                <a:latin typeface="Arial Black" pitchFamily="34" charset="0"/>
              </a:rPr>
              <a:t> (</a:t>
            </a:r>
            <a:r>
              <a:rPr lang="tr-TR" dirty="0" err="1">
                <a:latin typeface="Arial Black" pitchFamily="34" charset="0"/>
              </a:rPr>
              <a:t>r.a</a:t>
            </a:r>
            <a:r>
              <a:rPr lang="tr-TR" dirty="0">
                <a:latin typeface="Arial Black" pitchFamily="34" charset="0"/>
              </a:rPr>
              <a:t>.) rivayet edildiğine göre Peygamber Efendimiz (</a:t>
            </a:r>
            <a:r>
              <a:rPr lang="tr-TR" dirty="0" err="1">
                <a:latin typeface="Arial Black" pitchFamily="34" charset="0"/>
              </a:rPr>
              <a:t>s.a.v</a:t>
            </a:r>
            <a:r>
              <a:rPr lang="tr-TR" dirty="0">
                <a:latin typeface="Arial Black" pitchFamily="34" charset="0"/>
              </a:rPr>
              <a:t>.) şöyle buyurmaktadır: </a:t>
            </a:r>
            <a:endParaRPr lang="tr-TR" dirty="0" smtClean="0">
              <a:latin typeface="Arial Black" pitchFamily="34" charset="0"/>
            </a:endParaRPr>
          </a:p>
          <a:p>
            <a:pPr marL="0" indent="0">
              <a:buNone/>
            </a:pPr>
            <a:r>
              <a:rPr lang="tr-TR" dirty="0" smtClean="0">
                <a:latin typeface="Arial Black" pitchFamily="34" charset="0"/>
              </a:rPr>
              <a:t>“</a:t>
            </a:r>
            <a:r>
              <a:rPr lang="tr-TR" dirty="0">
                <a:latin typeface="Arial Black" pitchFamily="34" charset="0"/>
              </a:rPr>
              <a:t>Ümmetime, Ramazan-ı Şerif ayında beş haslet (özellik)verilmiştir ki, onlar kendilerinden evvel hiçbir ümmete verilmemiştir.</a:t>
            </a:r>
          </a:p>
          <a:p>
            <a:pPr marL="0" indent="0">
              <a:buNone/>
            </a:pPr>
            <a:endParaRPr lang="tr-TR" dirty="0" smtClean="0">
              <a:latin typeface="Arial Black" pitchFamily="34" charset="0"/>
            </a:endParaRPr>
          </a:p>
          <a:p>
            <a:pPr marL="0" indent="0">
              <a:buNone/>
            </a:pPr>
            <a:r>
              <a:rPr lang="tr-TR" dirty="0" smtClean="0">
                <a:latin typeface="Arial Black" pitchFamily="34" charset="0"/>
              </a:rPr>
              <a:t>1) Oruçlunun </a:t>
            </a:r>
            <a:r>
              <a:rPr lang="tr-TR" dirty="0">
                <a:latin typeface="Arial Black" pitchFamily="34" charset="0"/>
              </a:rPr>
              <a:t>ağız kokusu Allah indinde misk kokusundan daha hoştur</a:t>
            </a:r>
            <a:r>
              <a:rPr lang="tr-TR" dirty="0" smtClean="0">
                <a:latin typeface="Arial Black" pitchFamily="34" charset="0"/>
              </a:rPr>
              <a:t>.</a:t>
            </a:r>
          </a:p>
          <a:p>
            <a:pPr marL="514350" indent="-514350">
              <a:buAutoNum type="arabicParenR"/>
            </a:pPr>
            <a:endParaRPr lang="tr-TR" dirty="0">
              <a:latin typeface="Arial Black" pitchFamily="34" charset="0"/>
            </a:endParaRPr>
          </a:p>
          <a:p>
            <a:pPr marL="0" indent="0">
              <a:buNone/>
            </a:pPr>
            <a:r>
              <a:rPr lang="tr-TR" dirty="0" smtClean="0">
                <a:latin typeface="Arial Black" pitchFamily="34" charset="0"/>
              </a:rPr>
              <a:t>2) İftar </a:t>
            </a:r>
            <a:r>
              <a:rPr lang="tr-TR" dirty="0">
                <a:latin typeface="Arial Black" pitchFamily="34" charset="0"/>
              </a:rPr>
              <a:t>edinceye kadar melekler onlar için istiğfar ederler.</a:t>
            </a:r>
          </a:p>
          <a:p>
            <a:pPr marL="0" indent="0">
              <a:buNone/>
            </a:pPr>
            <a:endParaRPr lang="tr-TR" dirty="0" smtClean="0">
              <a:latin typeface="Arial Black" pitchFamily="34" charset="0"/>
            </a:endParaRPr>
          </a:p>
        </p:txBody>
      </p:sp>
    </p:spTree>
    <p:extLst>
      <p:ext uri="{BB962C8B-B14F-4D97-AF65-F5344CB8AC3E}">
        <p14:creationId xmlns:p14="http://schemas.microsoft.com/office/powerpoint/2010/main" val="1574483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b="1" dirty="0"/>
              <a:t>3) </a:t>
            </a:r>
            <a:r>
              <a:rPr lang="tr-TR" b="1" dirty="0" err="1"/>
              <a:t>Allahü</a:t>
            </a:r>
            <a:r>
              <a:rPr lang="tr-TR" b="1" dirty="0"/>
              <a:t> Teâlâ (</a:t>
            </a:r>
            <a:r>
              <a:rPr lang="tr-TR" b="1" dirty="0" err="1"/>
              <a:t>c.c</a:t>
            </a:r>
            <a:r>
              <a:rPr lang="tr-TR" b="1" dirty="0"/>
              <a:t>.), her gün cennetini süsler, sonra (ona hitaben)‘Yakında </a:t>
            </a:r>
            <a:r>
              <a:rPr lang="tr-TR" b="1" dirty="0" err="1"/>
              <a:t>salih</a:t>
            </a:r>
            <a:r>
              <a:rPr lang="tr-TR" b="1" dirty="0"/>
              <a:t> kullarım kendilerinden sıkıntı ve eziyeti atıp sana varacaklar’ buyurur.</a:t>
            </a:r>
          </a:p>
          <a:p>
            <a:endParaRPr lang="tr-TR" b="1" dirty="0"/>
          </a:p>
          <a:p>
            <a:r>
              <a:rPr lang="tr-TR" b="1" dirty="0"/>
              <a:t>4) O ayda azgın şeytanlar zincire vurulur, binaenaleyh başka aylarda yaptıklarına o ayda ulaşamazlar.</a:t>
            </a:r>
          </a:p>
          <a:p>
            <a:endParaRPr lang="tr-TR" b="1" dirty="0"/>
          </a:p>
          <a:p>
            <a:r>
              <a:rPr lang="tr-TR" b="1" dirty="0"/>
              <a:t>5) Ramazan-ı Şerif’in son gecesinde (oruç tutan kullar)affolunurlar.”</a:t>
            </a:r>
          </a:p>
          <a:p>
            <a:r>
              <a:rPr lang="tr-TR" b="1" dirty="0"/>
              <a:t>O zaman ‘Ya </a:t>
            </a:r>
            <a:r>
              <a:rPr lang="tr-TR" b="1" dirty="0" err="1"/>
              <a:t>Resulallah</a:t>
            </a:r>
            <a:r>
              <a:rPr lang="tr-TR" b="1" dirty="0"/>
              <a:t>! O gece Kadir gecesi midir?’ diye sorulunca Efendimiz (</a:t>
            </a:r>
            <a:r>
              <a:rPr lang="tr-TR" b="1" dirty="0" err="1"/>
              <a:t>s.a.v</a:t>
            </a:r>
            <a:r>
              <a:rPr lang="tr-TR" b="1" dirty="0"/>
              <a:t>.):</a:t>
            </a:r>
          </a:p>
          <a:p>
            <a:r>
              <a:rPr lang="tr-TR" b="1" dirty="0"/>
              <a:t>“Hayır, lakin çalışan kişiye ücreti işi bitirdiği zaman verilir” diye buyurdu</a:t>
            </a:r>
            <a:r>
              <a:rPr lang="tr-TR" dirty="0"/>
              <a:t>. (</a:t>
            </a:r>
            <a:r>
              <a:rPr lang="tr-TR" dirty="0" err="1"/>
              <a:t>Ahmed</a:t>
            </a:r>
            <a:r>
              <a:rPr lang="tr-TR" dirty="0"/>
              <a:t> </a:t>
            </a:r>
            <a:r>
              <a:rPr lang="tr-TR" dirty="0" err="1"/>
              <a:t>İbn</a:t>
            </a:r>
            <a:r>
              <a:rPr lang="tr-TR" dirty="0"/>
              <a:t>-i </a:t>
            </a:r>
            <a:r>
              <a:rPr lang="tr-TR" dirty="0" err="1"/>
              <a:t>Hanbel</a:t>
            </a:r>
            <a:r>
              <a:rPr lang="tr-TR" dirty="0"/>
              <a:t>: 2/292)</a:t>
            </a:r>
          </a:p>
          <a:p>
            <a:endParaRPr lang="tr-TR" dirty="0"/>
          </a:p>
          <a:p>
            <a:endParaRPr lang="tr-TR" dirty="0"/>
          </a:p>
        </p:txBody>
      </p:sp>
    </p:spTree>
    <p:extLst>
      <p:ext uri="{BB962C8B-B14F-4D97-AF65-F5344CB8AC3E}">
        <p14:creationId xmlns:p14="http://schemas.microsoft.com/office/powerpoint/2010/main" val="142322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buNone/>
            </a:pPr>
            <a:r>
              <a:rPr lang="tr-TR" sz="9600" b="1" dirty="0" smtClean="0">
                <a:solidFill>
                  <a:srgbClr val="FF0000"/>
                </a:solidFill>
                <a:latin typeface="Arial Black" pitchFamily="34" charset="0"/>
              </a:rPr>
              <a:t>HOŞ GELDİN ON BİR AYIN SULTANI </a:t>
            </a:r>
          </a:p>
          <a:p>
            <a:pPr marL="0" indent="0">
              <a:buNone/>
            </a:pPr>
            <a:r>
              <a:rPr lang="tr-TR" sz="9600" b="1" dirty="0" smtClean="0">
                <a:solidFill>
                  <a:srgbClr val="00B050"/>
                </a:solidFill>
                <a:latin typeface="Arial Black" pitchFamily="34" charset="0"/>
              </a:rPr>
              <a:t>YA ŞEHR-İ RAMAZAN</a:t>
            </a:r>
            <a:endParaRPr lang="tr-TR" sz="9600" b="1" dirty="0">
              <a:solidFill>
                <a:srgbClr val="00B050"/>
              </a:solidFill>
              <a:latin typeface="Arial Black" pitchFamily="34" charset="0"/>
            </a:endParaRPr>
          </a:p>
        </p:txBody>
      </p:sp>
      <p:pic>
        <p:nvPicPr>
          <p:cNvPr id="1026" name="Picture 2" descr="C:\Users\Ekrem\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9085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5400" b="1" dirty="0" smtClean="0">
                <a:solidFill>
                  <a:srgbClr val="00B050"/>
                </a:solidFill>
                <a:latin typeface="Arial Black" pitchFamily="34" charset="0"/>
              </a:rPr>
              <a:t>10) RAMAZAN </a:t>
            </a:r>
            <a:r>
              <a:rPr lang="tr-TR" sz="5400" b="1" dirty="0">
                <a:solidFill>
                  <a:srgbClr val="00B050"/>
                </a:solidFill>
                <a:latin typeface="Arial Black" pitchFamily="34" charset="0"/>
              </a:rPr>
              <a:t>AYI </a:t>
            </a:r>
            <a:r>
              <a:rPr lang="tr-TR" sz="5400" b="1" dirty="0" smtClean="0">
                <a:solidFill>
                  <a:srgbClr val="00B050"/>
                </a:solidFill>
                <a:latin typeface="Arial Black" pitchFamily="34" charset="0"/>
              </a:rPr>
              <a:t>FARZ OLAN ORUÇ </a:t>
            </a:r>
            <a:r>
              <a:rPr lang="tr-TR" sz="5400" b="1" dirty="0">
                <a:solidFill>
                  <a:srgbClr val="00B050"/>
                </a:solidFill>
                <a:latin typeface="Arial Black" pitchFamily="34" charset="0"/>
              </a:rPr>
              <a:t>AYIDIR:</a:t>
            </a:r>
          </a:p>
          <a:p>
            <a:r>
              <a:rPr lang="ar-AE" sz="5400" b="1" dirty="0">
                <a:latin typeface="Arial Black" pitchFamily="34" charset="0"/>
              </a:rPr>
              <a:t> فَمَنْ شَهِدَ مِنْكُمُ الشَّهْرَ </a:t>
            </a:r>
            <a:r>
              <a:rPr lang="ar-AE" sz="5400" b="1" dirty="0" smtClean="0">
                <a:latin typeface="Arial Black" pitchFamily="34" charset="0"/>
              </a:rPr>
              <a:t>فَلْيَصُمْهُ</a:t>
            </a:r>
            <a:endParaRPr lang="tr-TR" sz="5400" b="1" dirty="0" smtClean="0">
              <a:latin typeface="Arial Black" pitchFamily="34" charset="0"/>
            </a:endParaRPr>
          </a:p>
          <a:p>
            <a:pPr marL="0" indent="0">
              <a:buNone/>
            </a:pPr>
            <a:r>
              <a:rPr lang="tr-TR" sz="5400" b="1" dirty="0" smtClean="0">
                <a:latin typeface="Arial Black" pitchFamily="34" charset="0"/>
              </a:rPr>
              <a:t>«Öyle </a:t>
            </a:r>
            <a:r>
              <a:rPr lang="tr-TR" sz="5400" b="1" dirty="0">
                <a:latin typeface="Arial Black" pitchFamily="34" charset="0"/>
              </a:rPr>
              <a:t>ise içinizden kim bu </a:t>
            </a:r>
            <a:r>
              <a:rPr lang="tr-TR" sz="5400" b="1" dirty="0" smtClean="0">
                <a:latin typeface="Arial Black" pitchFamily="34" charset="0"/>
              </a:rPr>
              <a:t>aya(Ramazana) </a:t>
            </a:r>
            <a:r>
              <a:rPr lang="tr-TR" sz="5400" b="1" dirty="0">
                <a:latin typeface="Arial Black" pitchFamily="34" charset="0"/>
              </a:rPr>
              <a:t>ulaşırsa, onu oruçla geçirsin</a:t>
            </a:r>
            <a:r>
              <a:rPr lang="tr-TR" sz="5400" b="1" dirty="0" smtClean="0">
                <a:latin typeface="Arial Black" pitchFamily="34" charset="0"/>
              </a:rPr>
              <a:t>.» </a:t>
            </a:r>
            <a:r>
              <a:rPr lang="tr-TR" dirty="0" smtClean="0"/>
              <a:t>(Bakara suresi 186)</a:t>
            </a:r>
            <a:endParaRPr lang="tr-TR" dirty="0"/>
          </a:p>
        </p:txBody>
      </p:sp>
    </p:spTree>
    <p:extLst>
      <p:ext uri="{BB962C8B-B14F-4D97-AF65-F5344CB8AC3E}">
        <p14:creationId xmlns:p14="http://schemas.microsoft.com/office/powerpoint/2010/main" val="1212594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sz="4800" dirty="0">
                <a:latin typeface="Arial Black" pitchFamily="34" charset="0"/>
              </a:rPr>
              <a:t>يَا اَيُّهَا الَّذٖينَ اٰمَنُوا كُتِبَ عَلَيْكُمُ الصِّيَامُ كَمَا كُتِبَ عَلَى الَّذٖينَ مِنْ قَبْلِكُمْ لَعَلَّكُمْ تَتَّقُونَ</a:t>
            </a:r>
          </a:p>
          <a:p>
            <a:endParaRPr lang="ar-AE" sz="4800" dirty="0">
              <a:latin typeface="Arial Black" pitchFamily="34" charset="0"/>
            </a:endParaRPr>
          </a:p>
          <a:p>
            <a:pPr marL="0" indent="0">
              <a:buNone/>
            </a:pPr>
            <a:r>
              <a:rPr lang="tr-TR" sz="4800" dirty="0" smtClean="0">
                <a:latin typeface="Arial Black" pitchFamily="34" charset="0"/>
              </a:rPr>
              <a:t>«Ey </a:t>
            </a:r>
            <a:r>
              <a:rPr lang="tr-TR" sz="4800" dirty="0">
                <a:latin typeface="Arial Black" pitchFamily="34" charset="0"/>
              </a:rPr>
              <a:t>iman edenler! Allah'a karşı gelmekten sakınmanız için oruç, sizden öncekilere farz kılındığı gibi, size de farz kılındı</a:t>
            </a:r>
            <a:r>
              <a:rPr lang="tr-TR" sz="4800" dirty="0" smtClean="0">
                <a:latin typeface="Arial Black" pitchFamily="34" charset="0"/>
              </a:rPr>
              <a:t>.» </a:t>
            </a:r>
            <a:r>
              <a:rPr lang="tr-TR" dirty="0" smtClean="0"/>
              <a:t>(Bakara suresi 183)</a:t>
            </a:r>
            <a:endParaRPr lang="tr-TR" dirty="0"/>
          </a:p>
        </p:txBody>
      </p:sp>
    </p:spTree>
    <p:extLst>
      <p:ext uri="{BB962C8B-B14F-4D97-AF65-F5344CB8AC3E}">
        <p14:creationId xmlns:p14="http://schemas.microsoft.com/office/powerpoint/2010/main" val="4031736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sz="4000" b="1" dirty="0" smtClean="0">
                <a:solidFill>
                  <a:srgbClr val="00B050"/>
                </a:solidFill>
                <a:latin typeface="Arial Black" pitchFamily="34" charset="0"/>
              </a:rPr>
              <a:t>Hz</a:t>
            </a:r>
            <a:r>
              <a:rPr lang="tr-TR" sz="4000" b="1" dirty="0">
                <a:solidFill>
                  <a:srgbClr val="00B050"/>
                </a:solidFill>
                <a:latin typeface="Arial Black" pitchFamily="34" charset="0"/>
              </a:rPr>
              <a:t>. Peygamber Efendimiz (</a:t>
            </a:r>
            <a:r>
              <a:rPr lang="tr-TR" sz="4000" b="1" dirty="0" err="1">
                <a:solidFill>
                  <a:srgbClr val="00B050"/>
                </a:solidFill>
                <a:latin typeface="Arial Black" pitchFamily="34" charset="0"/>
              </a:rPr>
              <a:t>s.a.s</a:t>
            </a:r>
            <a:r>
              <a:rPr lang="tr-TR" sz="4000" b="1" dirty="0">
                <a:solidFill>
                  <a:srgbClr val="00B050"/>
                </a:solidFill>
                <a:latin typeface="Arial Black" pitchFamily="34" charset="0"/>
              </a:rPr>
              <a:t>.) şöyle buyurmuşlardır:</a:t>
            </a:r>
          </a:p>
          <a:p>
            <a:pPr marL="0" indent="0">
              <a:buNone/>
            </a:pPr>
            <a:r>
              <a:rPr lang="ar-AE" sz="4000" b="1" dirty="0" smtClean="0">
                <a:latin typeface="Arial Black" pitchFamily="34" charset="0"/>
              </a:rPr>
              <a:t>مَنْ </a:t>
            </a:r>
            <a:r>
              <a:rPr lang="ar-AE" sz="4000" b="1" dirty="0">
                <a:latin typeface="Arial Black" pitchFamily="34" charset="0"/>
              </a:rPr>
              <a:t>صَامَ رَمَضَانَ إِيمَاناً واحْتِساباً ، غُفِرَ لَهُ ما تَقَدَّمَ مِنْ ذنْبِهِ</a:t>
            </a:r>
          </a:p>
          <a:p>
            <a:pPr marL="0" indent="0">
              <a:buNone/>
            </a:pPr>
            <a:r>
              <a:rPr lang="ar-AE" sz="4000" b="1" dirty="0" smtClean="0">
                <a:latin typeface="Arial Black" pitchFamily="34" charset="0"/>
              </a:rPr>
              <a:t> </a:t>
            </a:r>
            <a:r>
              <a:rPr lang="ar-AE" sz="4000" b="1" dirty="0">
                <a:latin typeface="Arial Black" pitchFamily="34" charset="0"/>
              </a:rPr>
              <a:t>"</a:t>
            </a:r>
            <a:r>
              <a:rPr lang="tr-TR" sz="4000" b="1" dirty="0">
                <a:latin typeface="Arial Black" pitchFamily="34" charset="0"/>
              </a:rPr>
              <a:t>Kim, faziletine inanarak ve karşılığını Allah'tan bekleyerek ramazan orucunu tutarsa, geçmiş günahları bağışlanır</a:t>
            </a:r>
            <a:r>
              <a:rPr lang="tr-TR" dirty="0" smtClean="0"/>
              <a:t>. (</a:t>
            </a:r>
            <a:r>
              <a:rPr lang="tr-TR" dirty="0" err="1" smtClean="0"/>
              <a:t>Buhârî</a:t>
            </a:r>
            <a:r>
              <a:rPr lang="tr-TR" dirty="0"/>
              <a:t>, </a:t>
            </a:r>
            <a:r>
              <a:rPr lang="tr-TR" dirty="0" err="1"/>
              <a:t>Îmân</a:t>
            </a:r>
            <a:r>
              <a:rPr lang="tr-TR" dirty="0"/>
              <a:t> 28, </a:t>
            </a:r>
            <a:r>
              <a:rPr lang="tr-TR" dirty="0" err="1"/>
              <a:t>Savm</a:t>
            </a:r>
            <a:r>
              <a:rPr lang="tr-TR" dirty="0"/>
              <a:t> 6;</a:t>
            </a:r>
          </a:p>
          <a:p>
            <a:endParaRPr lang="tr-TR" dirty="0"/>
          </a:p>
        </p:txBody>
      </p:sp>
    </p:spTree>
    <p:extLst>
      <p:ext uri="{BB962C8B-B14F-4D97-AF65-F5344CB8AC3E}">
        <p14:creationId xmlns:p14="http://schemas.microsoft.com/office/powerpoint/2010/main" val="2264464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endParaRPr lang="ar-AE" b="1" dirty="0">
              <a:latin typeface="Arial Black" pitchFamily="34" charset="0"/>
            </a:endParaRPr>
          </a:p>
          <a:p>
            <a:r>
              <a:rPr lang="ar-AE" b="1" dirty="0">
                <a:latin typeface="Arial Black" pitchFamily="34" charset="0"/>
              </a:rPr>
              <a:t> الصِّيَامُ جُنَّةٌ فَلَا يَرْفُثْ وَلَا يَجْهَلْ وَإِنْ امْرُؤٌ قَاتَلَهُ أَوْ شَاتَمَهُ فَلْيَقُلْ إِنِّي صَائِمٌ مَرَّتَيْنِ وَالَّذِي نَفْسِي بِيَدِهِ لَخُلُوفُ فَمِ الصَّائِمِ أَطْيَبُ عِنْدَ اللَّهِ تَعَالَى مِنْ رِيحِ الْمِسْكِ يَتْرُكُ طَعَامَهُ وَشَرَابَهُ وَشَهْوَتَهُ مِنْ أَجْلِي الصِّيَامُ لِي وَأَنَا أَجْزِي بِهِ</a:t>
            </a:r>
          </a:p>
          <a:p>
            <a:pPr marL="0" indent="0">
              <a:buNone/>
            </a:pPr>
            <a:r>
              <a:rPr lang="tr-TR" b="1" dirty="0" smtClean="0">
                <a:latin typeface="Arial Black" pitchFamily="34" charset="0"/>
              </a:rPr>
              <a:t>«</a:t>
            </a:r>
            <a:r>
              <a:rPr lang="ar-AE" b="1" dirty="0">
                <a:latin typeface="Arial Black" pitchFamily="34" charset="0"/>
              </a:rPr>
              <a:t> </a:t>
            </a:r>
            <a:r>
              <a:rPr lang="tr-TR" b="1" dirty="0">
                <a:latin typeface="Arial Black" pitchFamily="34" charset="0"/>
              </a:rPr>
              <a:t>O</a:t>
            </a:r>
            <a:r>
              <a:rPr lang="tr-TR" b="1" dirty="0" smtClean="0">
                <a:latin typeface="Arial Black" pitchFamily="34" charset="0"/>
              </a:rPr>
              <a:t>ruç </a:t>
            </a:r>
            <a:r>
              <a:rPr lang="tr-TR" b="1" dirty="0">
                <a:latin typeface="Arial Black" pitchFamily="34" charset="0"/>
              </a:rPr>
              <a:t>kötülüklere karşı kalkandır. Sizden biriniz oruçlu iken cahillik yapmasın, hanımına yaklaşmasın, biri onunla dövüşür ve ona söverse iki kez ben oruçluyum desin. Nefsimi yed-i kudretinde bulundurana yemin ederim ki oruçlunun ağız kokusu Allah’ın indinde misk kokusundan daha hayırlıdır. O benim için yemeği, içmeği ve şehvetini terk ediyor. Oruç benim içindir ve onu ancak ben mükafatlandırırım</a:t>
            </a:r>
            <a:r>
              <a:rPr lang="tr-TR" b="1" dirty="0" smtClean="0">
                <a:latin typeface="Arial Black" pitchFamily="34" charset="0"/>
              </a:rPr>
              <a:t>.» </a:t>
            </a:r>
            <a:r>
              <a:rPr lang="tr-TR" dirty="0" smtClean="0"/>
              <a:t>(Buhari </a:t>
            </a:r>
            <a:r>
              <a:rPr lang="tr-TR" dirty="0" err="1" smtClean="0"/>
              <a:t>savm</a:t>
            </a:r>
            <a:r>
              <a:rPr lang="tr-TR" dirty="0" smtClean="0"/>
              <a:t> 2)</a:t>
            </a:r>
            <a:endParaRPr lang="tr-TR" dirty="0"/>
          </a:p>
          <a:p>
            <a:endParaRPr lang="tr-TR" dirty="0"/>
          </a:p>
        </p:txBody>
      </p:sp>
    </p:spTree>
    <p:extLst>
      <p:ext uri="{BB962C8B-B14F-4D97-AF65-F5344CB8AC3E}">
        <p14:creationId xmlns:p14="http://schemas.microsoft.com/office/powerpoint/2010/main" val="32457773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400" b="1" dirty="0">
                <a:solidFill>
                  <a:srgbClr val="00B050"/>
                </a:solidFill>
                <a:latin typeface="Arial Black" pitchFamily="34" charset="0"/>
              </a:rPr>
              <a:t>Allah </a:t>
            </a:r>
            <a:r>
              <a:rPr lang="tr-TR" sz="4400" b="1" dirty="0" err="1">
                <a:solidFill>
                  <a:srgbClr val="00B050"/>
                </a:solidFill>
                <a:latin typeface="Arial Black" pitchFamily="34" charset="0"/>
              </a:rPr>
              <a:t>Rasûlü</a:t>
            </a:r>
            <a:r>
              <a:rPr lang="tr-TR" sz="4400" b="1" dirty="0">
                <a:solidFill>
                  <a:srgbClr val="00B050"/>
                </a:solidFill>
                <a:latin typeface="Arial Black" pitchFamily="34" charset="0"/>
              </a:rPr>
              <a:t> (</a:t>
            </a:r>
            <a:r>
              <a:rPr lang="tr-TR" sz="4400" b="1" dirty="0" err="1">
                <a:solidFill>
                  <a:srgbClr val="00B050"/>
                </a:solidFill>
                <a:latin typeface="Arial Black" pitchFamily="34" charset="0"/>
              </a:rPr>
              <a:t>s.a.s</a:t>
            </a:r>
            <a:r>
              <a:rPr lang="tr-TR" sz="4400" b="1" dirty="0">
                <a:solidFill>
                  <a:srgbClr val="00B050"/>
                </a:solidFill>
                <a:latin typeface="Arial Black" pitchFamily="34" charset="0"/>
              </a:rPr>
              <a:t>.) Efendimiz, şöyle buyurmuşlardır: </a:t>
            </a:r>
          </a:p>
          <a:p>
            <a:endParaRPr lang="tr-TR" sz="4400" b="1" dirty="0">
              <a:latin typeface="Arial Black" pitchFamily="34" charset="0"/>
            </a:endParaRPr>
          </a:p>
          <a:p>
            <a:r>
              <a:rPr lang="ar-AE" sz="4400" b="1" dirty="0">
                <a:latin typeface="Arial Black" pitchFamily="34" charset="0"/>
              </a:rPr>
              <a:t>إنَّ اللّهِ عِنْدَ كُلِّ فِطْرٍ عُتَقَاءَ. وَ ذلِكَ فِي كُلِّ لَيْلَةٍ.فِي الزوائد</a:t>
            </a:r>
          </a:p>
          <a:p>
            <a:pPr marL="0" indent="0">
              <a:buNone/>
            </a:pPr>
            <a:r>
              <a:rPr lang="tr-TR" sz="4400" b="1" dirty="0" smtClean="0">
                <a:latin typeface="Arial Black" pitchFamily="34" charset="0"/>
              </a:rPr>
              <a:t>«Her </a:t>
            </a:r>
            <a:r>
              <a:rPr lang="tr-TR" sz="4400" b="1" dirty="0">
                <a:latin typeface="Arial Black" pitchFamily="34" charset="0"/>
              </a:rPr>
              <a:t>iftar vaktinde Allah tarafından (cehennemden) </a:t>
            </a:r>
            <a:r>
              <a:rPr lang="tr-TR" sz="4400" b="1" dirty="0" err="1">
                <a:latin typeface="Arial Black" pitchFamily="34" charset="0"/>
              </a:rPr>
              <a:t>âzâd</a:t>
            </a:r>
            <a:r>
              <a:rPr lang="tr-TR" sz="4400" b="1" dirty="0">
                <a:latin typeface="Arial Black" pitchFamily="34" charset="0"/>
              </a:rPr>
              <a:t> edilen kimseler bulunur. Bu, (Ramazanın) her gecesinde </a:t>
            </a:r>
            <a:r>
              <a:rPr lang="tr-TR" sz="4400" b="1" dirty="0" smtClean="0">
                <a:latin typeface="Arial Black" pitchFamily="34" charset="0"/>
              </a:rPr>
              <a:t>olur.» </a:t>
            </a:r>
            <a:r>
              <a:rPr lang="tr-TR" dirty="0" smtClean="0"/>
              <a:t>(İbrahim </a:t>
            </a:r>
            <a:r>
              <a:rPr lang="tr-TR" dirty="0"/>
              <a:t>Canan, </a:t>
            </a:r>
            <a:r>
              <a:rPr lang="tr-TR" dirty="0" err="1"/>
              <a:t>Kutub</a:t>
            </a:r>
            <a:r>
              <a:rPr lang="tr-TR" dirty="0"/>
              <a:t>-i Sitte Tercüme ve Şerhi, </a:t>
            </a:r>
            <a:r>
              <a:rPr lang="tr-TR" dirty="0" err="1"/>
              <a:t>Akçağ</a:t>
            </a:r>
            <a:r>
              <a:rPr lang="tr-TR" dirty="0"/>
              <a:t> Yayınları: 17/158</a:t>
            </a:r>
            <a:r>
              <a:rPr lang="tr-TR" dirty="0" smtClean="0"/>
              <a:t>.)</a:t>
            </a:r>
            <a:endParaRPr lang="tr-TR" dirty="0"/>
          </a:p>
          <a:p>
            <a:endParaRPr lang="tr-TR" dirty="0"/>
          </a:p>
        </p:txBody>
      </p:sp>
    </p:spTree>
    <p:extLst>
      <p:ext uri="{BB962C8B-B14F-4D97-AF65-F5344CB8AC3E}">
        <p14:creationId xmlns:p14="http://schemas.microsoft.com/office/powerpoint/2010/main" val="2114247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r>
              <a:rPr lang="tr-TR" sz="5700" b="1" dirty="0" smtClean="0">
                <a:solidFill>
                  <a:srgbClr val="00B050"/>
                </a:solidFill>
                <a:latin typeface="Arial Black" pitchFamily="34" charset="0"/>
              </a:rPr>
              <a:t>11) RAMAZAN AYI ÇÖMERTLİK AYIDIR; SADAKA, FİTRE VE ZEKAT VE ÇOKÇA HAYIR YAPMA AYIDIR</a:t>
            </a:r>
          </a:p>
          <a:p>
            <a:endParaRPr lang="tr-TR" sz="3600" b="1" dirty="0" smtClean="0">
              <a:latin typeface="Arial Black" pitchFamily="34" charset="0"/>
            </a:endParaRPr>
          </a:p>
          <a:p>
            <a:r>
              <a:rPr lang="ar-AE" sz="4000" b="1" dirty="0" smtClean="0">
                <a:latin typeface="Arial Black" pitchFamily="34" charset="0"/>
              </a:rPr>
              <a:t>كَانَ </a:t>
            </a:r>
            <a:r>
              <a:rPr lang="ar-AE" sz="4000" b="1" dirty="0">
                <a:latin typeface="Arial Black" pitchFamily="34" charset="0"/>
              </a:rPr>
              <a:t>رَسُولُ اللهِ صَلَّى اللهُ عَلَيْهِ وَسَلَّم ، أَجْوَدَ النَّاسِ وَكَانَ أَجْوَدُ مَا يَكُونُ في رَمَضَانَ حِينَ يَلْقَاهُ جِبْرِيلُ وَكَانَ جِبْرِيلُ يَلْقَاهُ في كُلِّ لَيْلَةٍ مِنْ رَمَضَانَ فَيُدَارِسُهُ القُرْآنَ فَلَرَسُولُ اللهِ صَلَّى اللهُ عَلَيْهِ وَسَلَّم حِينَ يَلْقَاهُ جِبْرِيلُ أَجْوَدُ بِالخَيْرِ مِنَ الرِّيحِ المُرْسَلَةِ</a:t>
            </a:r>
          </a:p>
          <a:p>
            <a:pPr marL="0" indent="0">
              <a:buNone/>
            </a:pPr>
            <a:r>
              <a:rPr lang="ar-AE" sz="4000" b="1" dirty="0" smtClean="0">
                <a:latin typeface="Arial Black" pitchFamily="34" charset="0"/>
              </a:rPr>
              <a:t>“</a:t>
            </a:r>
            <a:r>
              <a:rPr lang="tr-TR" sz="4000" b="1" dirty="0" err="1">
                <a:latin typeface="Arial Black" pitchFamily="34" charset="0"/>
              </a:rPr>
              <a:t>Rasüllullah</a:t>
            </a:r>
            <a:r>
              <a:rPr lang="tr-TR" sz="4000" b="1" dirty="0">
                <a:latin typeface="Arial Black" pitchFamily="34" charset="0"/>
              </a:rPr>
              <a:t> (</a:t>
            </a:r>
            <a:r>
              <a:rPr lang="tr-TR" sz="4000" b="1" dirty="0" err="1">
                <a:latin typeface="Arial Black" pitchFamily="34" charset="0"/>
              </a:rPr>
              <a:t>sallallahu</a:t>
            </a:r>
            <a:r>
              <a:rPr lang="tr-TR" sz="4000" b="1" dirty="0">
                <a:latin typeface="Arial Black" pitchFamily="34" charset="0"/>
              </a:rPr>
              <a:t> aleyhi ve </a:t>
            </a:r>
            <a:r>
              <a:rPr lang="tr-TR" sz="4000" b="1" dirty="0" err="1">
                <a:latin typeface="Arial Black" pitchFamily="34" charset="0"/>
              </a:rPr>
              <a:t>sellem</a:t>
            </a:r>
            <a:r>
              <a:rPr lang="tr-TR" sz="4000" b="1" dirty="0">
                <a:latin typeface="Arial Black" pitchFamily="34" charset="0"/>
              </a:rPr>
              <a:t>) insanların en cömerdi idi. Onun en cömert olduğu anlar da Ramazan’da Hazret-i </a:t>
            </a:r>
            <a:r>
              <a:rPr lang="tr-TR" sz="4000" b="1" dirty="0" err="1">
                <a:latin typeface="Arial Black" pitchFamily="34" charset="0"/>
              </a:rPr>
              <a:t>Cibrîl’in</a:t>
            </a:r>
            <a:r>
              <a:rPr lang="tr-TR" sz="4000" b="1" dirty="0">
                <a:latin typeface="Arial Black" pitchFamily="34" charset="0"/>
              </a:rPr>
              <a:t>, onunla buluştuğu zamanlardı. </a:t>
            </a:r>
            <a:r>
              <a:rPr lang="tr-TR" sz="4000" b="1" dirty="0" err="1">
                <a:latin typeface="Arial Black" pitchFamily="34" charset="0"/>
              </a:rPr>
              <a:t>Cibrîl</a:t>
            </a:r>
            <a:r>
              <a:rPr lang="tr-TR" sz="4000" b="1" dirty="0">
                <a:latin typeface="Arial Black" pitchFamily="34" charset="0"/>
              </a:rPr>
              <a:t> (</a:t>
            </a:r>
            <a:r>
              <a:rPr lang="tr-TR" sz="4000" b="1" dirty="0" err="1">
                <a:latin typeface="Arial Black" pitchFamily="34" charset="0"/>
              </a:rPr>
              <a:t>aleyhisselâm</a:t>
            </a:r>
            <a:r>
              <a:rPr lang="tr-TR" sz="4000" b="1" dirty="0">
                <a:latin typeface="Arial Black" pitchFamily="34" charset="0"/>
              </a:rPr>
              <a:t>), Ramazan’ın her gecesinde Peygamber Efendimiz (</a:t>
            </a:r>
            <a:r>
              <a:rPr lang="tr-TR" sz="4000" b="1" dirty="0" err="1">
                <a:latin typeface="Arial Black" pitchFamily="34" charset="0"/>
              </a:rPr>
              <a:t>sallallahu</a:t>
            </a:r>
            <a:r>
              <a:rPr lang="tr-TR" sz="4000" b="1" dirty="0">
                <a:latin typeface="Arial Black" pitchFamily="34" charset="0"/>
              </a:rPr>
              <a:t> aleyhi ve </a:t>
            </a:r>
            <a:r>
              <a:rPr lang="tr-TR" sz="4000" b="1" dirty="0" err="1">
                <a:latin typeface="Arial Black" pitchFamily="34" charset="0"/>
              </a:rPr>
              <a:t>sellem</a:t>
            </a:r>
            <a:r>
              <a:rPr lang="tr-TR" sz="4000" b="1" dirty="0">
                <a:latin typeface="Arial Black" pitchFamily="34" charset="0"/>
              </a:rPr>
              <a:t>) ile buluşur, karşılıklı Kur’an okurlardı. Bundan dolayı </a:t>
            </a:r>
            <a:r>
              <a:rPr lang="tr-TR" sz="4000" b="1" dirty="0" err="1">
                <a:latin typeface="Arial Black" pitchFamily="34" charset="0"/>
              </a:rPr>
              <a:t>Rasülullah</a:t>
            </a:r>
            <a:r>
              <a:rPr lang="tr-TR" sz="4000" b="1" dirty="0">
                <a:latin typeface="Arial Black" pitchFamily="34" charset="0"/>
              </a:rPr>
              <a:t> (</a:t>
            </a:r>
            <a:r>
              <a:rPr lang="tr-TR" sz="4000" b="1" dirty="0" err="1">
                <a:latin typeface="Arial Black" pitchFamily="34" charset="0"/>
              </a:rPr>
              <a:t>aleyhissalatü</a:t>
            </a:r>
            <a:r>
              <a:rPr lang="tr-TR" sz="4000" b="1" dirty="0">
                <a:latin typeface="Arial Black" pitchFamily="34" charset="0"/>
              </a:rPr>
              <a:t> vesselam) Hazret-i </a:t>
            </a:r>
            <a:r>
              <a:rPr lang="tr-TR" sz="4000" b="1" dirty="0" err="1">
                <a:latin typeface="Arial Black" pitchFamily="34" charset="0"/>
              </a:rPr>
              <a:t>Cibrîl</a:t>
            </a:r>
            <a:r>
              <a:rPr lang="tr-TR" sz="4000" b="1" dirty="0">
                <a:latin typeface="Arial Black" pitchFamily="34" charset="0"/>
              </a:rPr>
              <a:t> ile buluştuğunda, hayır getiren bereketli rüzgârdan daha cömert davranırdı.” </a:t>
            </a:r>
            <a:r>
              <a:rPr lang="tr-TR" dirty="0"/>
              <a:t>(</a:t>
            </a:r>
            <a:r>
              <a:rPr lang="tr-TR" dirty="0" err="1"/>
              <a:t>Buhârî</a:t>
            </a:r>
            <a:r>
              <a:rPr lang="tr-TR" dirty="0"/>
              <a:t>, </a:t>
            </a:r>
            <a:r>
              <a:rPr lang="tr-TR" dirty="0" err="1"/>
              <a:t>Savm</a:t>
            </a:r>
            <a:r>
              <a:rPr lang="tr-TR" dirty="0"/>
              <a:t>, 7; Müslim, </a:t>
            </a:r>
            <a:r>
              <a:rPr lang="tr-TR" dirty="0" err="1"/>
              <a:t>Fezâil</a:t>
            </a:r>
            <a:r>
              <a:rPr lang="tr-TR" dirty="0"/>
              <a:t>, 48, 50)</a:t>
            </a:r>
          </a:p>
          <a:p>
            <a:endParaRPr lang="tr-TR" dirty="0"/>
          </a:p>
        </p:txBody>
      </p:sp>
    </p:spTree>
    <p:extLst>
      <p:ext uri="{BB962C8B-B14F-4D97-AF65-F5344CB8AC3E}">
        <p14:creationId xmlns:p14="http://schemas.microsoft.com/office/powerpoint/2010/main" val="801467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b="1" dirty="0">
                <a:latin typeface="Arial Black" pitchFamily="34" charset="0"/>
              </a:rPr>
              <a:t>Hz. Enes (</a:t>
            </a:r>
            <a:r>
              <a:rPr lang="tr-TR" sz="3600" b="1" dirty="0" err="1">
                <a:latin typeface="Arial Black" pitchFamily="34" charset="0"/>
              </a:rPr>
              <a:t>radıyallahu</a:t>
            </a:r>
            <a:r>
              <a:rPr lang="tr-TR" sz="3600" b="1" dirty="0">
                <a:latin typeface="Arial Black" pitchFamily="34" charset="0"/>
              </a:rPr>
              <a:t> </a:t>
            </a:r>
            <a:r>
              <a:rPr lang="tr-TR" sz="3600" b="1" dirty="0" err="1">
                <a:latin typeface="Arial Black" pitchFamily="34" charset="0"/>
              </a:rPr>
              <a:t>anh</a:t>
            </a:r>
            <a:r>
              <a:rPr lang="tr-TR" sz="3600" b="1" dirty="0">
                <a:latin typeface="Arial Black" pitchFamily="34" charset="0"/>
              </a:rPr>
              <a:t>) anlatıyor</a:t>
            </a:r>
            <a:r>
              <a:rPr lang="tr-TR" sz="3600" b="1" dirty="0" smtClean="0">
                <a:latin typeface="Arial Black" pitchFamily="34" charset="0"/>
              </a:rPr>
              <a:t>: </a:t>
            </a:r>
          </a:p>
          <a:p>
            <a:pPr marL="0" indent="0">
              <a:buNone/>
            </a:pPr>
            <a:r>
              <a:rPr lang="tr-TR" sz="3600" b="1" dirty="0" smtClean="0">
                <a:latin typeface="Arial Black" pitchFamily="34" charset="0"/>
              </a:rPr>
              <a:t>"</a:t>
            </a:r>
            <a:r>
              <a:rPr lang="tr-TR" sz="3600" b="1" dirty="0" err="1">
                <a:latin typeface="Arial Black" pitchFamily="34" charset="0"/>
              </a:rPr>
              <a:t>Resulullah</a:t>
            </a:r>
            <a:r>
              <a:rPr lang="tr-TR" sz="3600" b="1" dirty="0">
                <a:latin typeface="Arial Black" pitchFamily="34" charset="0"/>
              </a:rPr>
              <a:t> (</a:t>
            </a:r>
            <a:r>
              <a:rPr lang="tr-TR" sz="3600" b="1" dirty="0" err="1">
                <a:latin typeface="Arial Black" pitchFamily="34" charset="0"/>
              </a:rPr>
              <a:t>aleyhissalâtu</a:t>
            </a:r>
            <a:r>
              <a:rPr lang="tr-TR" sz="3600" b="1" dirty="0">
                <a:latin typeface="Arial Black" pitchFamily="34" charset="0"/>
              </a:rPr>
              <a:t> vesselâm): "Ramazandan sonra hangi oruç </a:t>
            </a:r>
            <a:r>
              <a:rPr lang="tr-TR" sz="3600" b="1" dirty="0" err="1">
                <a:latin typeface="Arial Black" pitchFamily="34" charset="0"/>
              </a:rPr>
              <a:t>efdaldir</a:t>
            </a:r>
            <a:r>
              <a:rPr lang="tr-TR" sz="3600" b="1" dirty="0">
                <a:latin typeface="Arial Black" pitchFamily="34" charset="0"/>
              </a:rPr>
              <a:t>?'' diye sorulmuştu, şu cevabı verdi: </a:t>
            </a:r>
          </a:p>
          <a:p>
            <a:pPr marL="0" indent="0">
              <a:buNone/>
            </a:pPr>
            <a:r>
              <a:rPr lang="tr-TR" sz="3600" b="1" dirty="0" smtClean="0">
                <a:latin typeface="Arial Black" pitchFamily="34" charset="0"/>
              </a:rPr>
              <a:t> </a:t>
            </a:r>
            <a:r>
              <a:rPr lang="tr-TR" sz="3600" b="1" dirty="0">
                <a:latin typeface="Arial Black" pitchFamily="34" charset="0"/>
              </a:rPr>
              <a:t>"Ramazanı </a:t>
            </a:r>
            <a:r>
              <a:rPr lang="tr-TR" sz="3600" b="1" dirty="0" err="1">
                <a:latin typeface="Arial Black" pitchFamily="34" charset="0"/>
              </a:rPr>
              <a:t>ta'zim</a:t>
            </a:r>
            <a:r>
              <a:rPr lang="tr-TR" sz="3600" b="1" dirty="0">
                <a:latin typeface="Arial Black" pitchFamily="34" charset="0"/>
              </a:rPr>
              <a:t> için </a:t>
            </a:r>
            <a:r>
              <a:rPr lang="tr-TR" sz="3600" b="1" dirty="0" err="1">
                <a:latin typeface="Arial Black" pitchFamily="34" charset="0"/>
              </a:rPr>
              <a:t>Şa'bân</a:t>
            </a:r>
            <a:r>
              <a:rPr lang="tr-TR" sz="3600" b="1" dirty="0">
                <a:latin typeface="Arial Black" pitchFamily="34" charset="0"/>
              </a:rPr>
              <a:t>!" Tekrar soruldu: </a:t>
            </a:r>
          </a:p>
          <a:p>
            <a:pPr marL="0" indent="0">
              <a:buNone/>
            </a:pPr>
            <a:r>
              <a:rPr lang="tr-TR" sz="3600" b="1" dirty="0" smtClean="0">
                <a:latin typeface="Arial Black" pitchFamily="34" charset="0"/>
              </a:rPr>
              <a:t> </a:t>
            </a:r>
            <a:r>
              <a:rPr lang="tr-TR" sz="3600" b="1" dirty="0">
                <a:latin typeface="Arial Black" pitchFamily="34" charset="0"/>
              </a:rPr>
              <a:t>"Hangi sadaka </a:t>
            </a:r>
            <a:r>
              <a:rPr lang="tr-TR" sz="3600" b="1" dirty="0" err="1">
                <a:latin typeface="Arial Black" pitchFamily="34" charset="0"/>
              </a:rPr>
              <a:t>efdaIdir</a:t>
            </a:r>
            <a:r>
              <a:rPr lang="tr-TR" sz="3600" b="1" dirty="0">
                <a:latin typeface="Arial Black" pitchFamily="34" charset="0"/>
              </a:rPr>
              <a:t>?'' </a:t>
            </a:r>
          </a:p>
          <a:p>
            <a:pPr marL="0" indent="0">
              <a:buNone/>
            </a:pPr>
            <a:r>
              <a:rPr lang="tr-TR" sz="3600" b="1" dirty="0" smtClean="0">
                <a:latin typeface="Arial Black" pitchFamily="34" charset="0"/>
              </a:rPr>
              <a:t> </a:t>
            </a:r>
            <a:r>
              <a:rPr lang="tr-TR" sz="3600" b="1" dirty="0">
                <a:latin typeface="Arial Black" pitchFamily="34" charset="0"/>
              </a:rPr>
              <a:t>"Ramazanda </a:t>
            </a:r>
            <a:r>
              <a:rPr lang="tr-TR" sz="3600" b="1" dirty="0" smtClean="0">
                <a:latin typeface="Arial Black" pitchFamily="34" charset="0"/>
              </a:rPr>
              <a:t>verilen!'' cevabını verdi.'' </a:t>
            </a:r>
          </a:p>
          <a:p>
            <a:pPr marL="0" indent="0">
              <a:buNone/>
            </a:pPr>
            <a:r>
              <a:rPr lang="tr-TR" dirty="0" smtClean="0"/>
              <a:t>( </a:t>
            </a:r>
            <a:r>
              <a:rPr lang="tr-TR" dirty="0" err="1" smtClean="0"/>
              <a:t>Tirmizi</a:t>
            </a:r>
            <a:r>
              <a:rPr lang="tr-TR" dirty="0" smtClean="0"/>
              <a:t>, Zekat 28)</a:t>
            </a:r>
            <a:endParaRPr lang="tr-TR" dirty="0"/>
          </a:p>
        </p:txBody>
      </p:sp>
    </p:spTree>
    <p:extLst>
      <p:ext uri="{BB962C8B-B14F-4D97-AF65-F5344CB8AC3E}">
        <p14:creationId xmlns:p14="http://schemas.microsoft.com/office/powerpoint/2010/main" val="3051534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buNone/>
            </a:pPr>
            <a:endParaRPr lang="tr-TR" sz="6000" b="1" dirty="0" smtClean="0">
              <a:latin typeface="Arial Black" pitchFamily="34" charset="0"/>
            </a:endParaRPr>
          </a:p>
          <a:p>
            <a:pPr marL="0" indent="0">
              <a:buNone/>
            </a:pPr>
            <a:r>
              <a:rPr lang="ar-AE" sz="6000" b="1" dirty="0" smtClean="0">
                <a:latin typeface="Arial Black" pitchFamily="34" charset="0"/>
              </a:rPr>
              <a:t>مَنْ </a:t>
            </a:r>
            <a:r>
              <a:rPr lang="ar-AE" sz="6000" b="1" dirty="0">
                <a:latin typeface="Arial Black" pitchFamily="34" charset="0"/>
              </a:rPr>
              <a:t>صَامَ رَمَضَانَ، وَأتْبَعَهُ بِسِتِّ </a:t>
            </a:r>
            <a:r>
              <a:rPr lang="ar-AE" sz="6000" b="1" dirty="0" smtClean="0">
                <a:latin typeface="Arial Black" pitchFamily="34" charset="0"/>
              </a:rPr>
              <a:t>مِنْ </a:t>
            </a:r>
            <a:r>
              <a:rPr lang="ar-AE" sz="6000" b="1" dirty="0">
                <a:latin typeface="Arial Black" pitchFamily="34" charset="0"/>
              </a:rPr>
              <a:t>شَوَّالٍ كَانَ كَصِيَامِ </a:t>
            </a:r>
            <a:r>
              <a:rPr lang="ar-AE" sz="6000" b="1" dirty="0" smtClean="0">
                <a:latin typeface="Arial Black" pitchFamily="34" charset="0"/>
              </a:rPr>
              <a:t>الدَّهْرِ</a:t>
            </a:r>
            <a:endParaRPr lang="ar-AE" sz="6000" b="1" dirty="0">
              <a:latin typeface="Arial Black" pitchFamily="34" charset="0"/>
            </a:endParaRPr>
          </a:p>
          <a:p>
            <a:pPr marL="0" indent="0">
              <a:buNone/>
            </a:pPr>
            <a:r>
              <a:rPr lang="ar-AE" sz="6000" b="1" dirty="0">
                <a:latin typeface="Arial Black" pitchFamily="34" charset="0"/>
              </a:rPr>
              <a:t>“</a:t>
            </a:r>
            <a:r>
              <a:rPr lang="tr-TR" sz="6000" b="1" dirty="0">
                <a:latin typeface="Arial Black" pitchFamily="34" charset="0"/>
              </a:rPr>
              <a:t>Kim Ramazan orucunu tutar ve ona şevval ayından altı gün ilave ederse, sanki yıl orucu tutmuş olur</a:t>
            </a:r>
            <a:r>
              <a:rPr lang="tr-TR" sz="6000" b="1" dirty="0" smtClean="0">
                <a:latin typeface="Arial Black" pitchFamily="34" charset="0"/>
              </a:rPr>
              <a:t>.” </a:t>
            </a:r>
            <a:r>
              <a:rPr lang="tr-TR" sz="2600" b="1" dirty="0" smtClean="0">
                <a:latin typeface="Arial Black" pitchFamily="34" charset="0"/>
              </a:rPr>
              <a:t>(</a:t>
            </a:r>
            <a:r>
              <a:rPr lang="tr-TR" dirty="0" err="1" smtClean="0"/>
              <a:t>Tirmizi</a:t>
            </a:r>
            <a:r>
              <a:rPr lang="tr-TR" dirty="0"/>
              <a:t>)</a:t>
            </a:r>
          </a:p>
          <a:p>
            <a:endParaRPr lang="tr-TR" dirty="0"/>
          </a:p>
        </p:txBody>
      </p:sp>
    </p:spTree>
    <p:extLst>
      <p:ext uri="{BB962C8B-B14F-4D97-AF65-F5344CB8AC3E}">
        <p14:creationId xmlns:p14="http://schemas.microsoft.com/office/powerpoint/2010/main" val="4024874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a:latin typeface="Arial Black" pitchFamily="34" charset="0"/>
              </a:rPr>
              <a:t>“</a:t>
            </a:r>
            <a:r>
              <a:rPr lang="tr-TR" dirty="0" err="1">
                <a:latin typeface="Arial Black" pitchFamily="34" charset="0"/>
              </a:rPr>
              <a:t>Ebû</a:t>
            </a:r>
            <a:r>
              <a:rPr lang="tr-TR" dirty="0">
                <a:latin typeface="Arial Black" pitchFamily="34" charset="0"/>
              </a:rPr>
              <a:t> Mûsâ (el–</a:t>
            </a:r>
            <a:r>
              <a:rPr lang="tr-TR" dirty="0" err="1">
                <a:latin typeface="Arial Black" pitchFamily="34" charset="0"/>
              </a:rPr>
              <a:t>Eş’arî</a:t>
            </a:r>
            <a:r>
              <a:rPr lang="tr-TR" dirty="0">
                <a:latin typeface="Arial Black" pitchFamily="34" charset="0"/>
              </a:rPr>
              <a:t>) (</a:t>
            </a:r>
            <a:r>
              <a:rPr lang="tr-TR" dirty="0" err="1">
                <a:latin typeface="Arial Black" pitchFamily="34" charset="0"/>
              </a:rPr>
              <a:t>ra</a:t>
            </a:r>
            <a:r>
              <a:rPr lang="tr-TR" dirty="0">
                <a:latin typeface="Arial Black" pitchFamily="34" charset="0"/>
              </a:rPr>
              <a:t>) den rivayet edildiğine göre Nebi (sav) (bir keresinde):– “Sadaka vermek her </a:t>
            </a:r>
            <a:r>
              <a:rPr lang="tr-TR" dirty="0" err="1">
                <a:latin typeface="Arial Black" pitchFamily="34" charset="0"/>
              </a:rPr>
              <a:t>müslümanın</a:t>
            </a:r>
            <a:r>
              <a:rPr lang="tr-TR" dirty="0">
                <a:latin typeface="Arial Black" pitchFamily="34" charset="0"/>
              </a:rPr>
              <a:t> görevidir” buyurdu. </a:t>
            </a:r>
          </a:p>
          <a:p>
            <a:r>
              <a:rPr lang="tr-TR" dirty="0">
                <a:latin typeface="Arial Black" pitchFamily="34" charset="0"/>
              </a:rPr>
              <a:t>– Sadaka verecek bir şey bulamazsa? dediler. </a:t>
            </a:r>
          </a:p>
          <a:p>
            <a:r>
              <a:rPr lang="tr-TR" dirty="0">
                <a:latin typeface="Arial Black" pitchFamily="34" charset="0"/>
              </a:rPr>
              <a:t>– “Amelelik yapar, hem kendisine faydalı olur, hem de </a:t>
            </a:r>
            <a:r>
              <a:rPr lang="tr-TR" dirty="0" err="1">
                <a:latin typeface="Arial Black" pitchFamily="34" charset="0"/>
              </a:rPr>
              <a:t>tasadduk</a:t>
            </a:r>
            <a:r>
              <a:rPr lang="tr-TR" dirty="0">
                <a:latin typeface="Arial Black" pitchFamily="34" charset="0"/>
              </a:rPr>
              <a:t> eder” buyurdu. </a:t>
            </a:r>
          </a:p>
          <a:p>
            <a:r>
              <a:rPr lang="tr-TR" dirty="0">
                <a:latin typeface="Arial Black" pitchFamily="34" charset="0"/>
              </a:rPr>
              <a:t>– Buna gücü yetmez (veya iş bulamaz) ise? dediler. </a:t>
            </a:r>
          </a:p>
          <a:p>
            <a:r>
              <a:rPr lang="tr-TR" dirty="0">
                <a:latin typeface="Arial Black" pitchFamily="34" charset="0"/>
              </a:rPr>
              <a:t>– “Darda kalana, ihtiyaç sahibine yardım eder” buyurdu. </a:t>
            </a:r>
          </a:p>
          <a:p>
            <a:r>
              <a:rPr lang="tr-TR" dirty="0">
                <a:latin typeface="Arial Black" pitchFamily="34" charset="0"/>
              </a:rPr>
              <a:t>– Buna da gücü yetmezse? dediler. </a:t>
            </a:r>
          </a:p>
          <a:p>
            <a:r>
              <a:rPr lang="tr-TR" dirty="0">
                <a:latin typeface="Arial Black" pitchFamily="34" charset="0"/>
              </a:rPr>
              <a:t>– “İyilik yapmayı tavsiye eder” buyurdu. </a:t>
            </a:r>
          </a:p>
          <a:p>
            <a:r>
              <a:rPr lang="tr-TR" dirty="0">
                <a:latin typeface="Arial Black" pitchFamily="34" charset="0"/>
              </a:rPr>
              <a:t>– Bunu da yapamazsa? dediler. </a:t>
            </a:r>
          </a:p>
          <a:p>
            <a:r>
              <a:rPr lang="tr-TR" dirty="0">
                <a:latin typeface="Arial Black" pitchFamily="34" charset="0"/>
              </a:rPr>
              <a:t>-“Kötülük yapmaktan uzak durur. Bu da onun için </a:t>
            </a:r>
            <a:r>
              <a:rPr lang="tr-TR" dirty="0" err="1">
                <a:latin typeface="Arial Black" pitchFamily="34" charset="0"/>
              </a:rPr>
              <a:t>sadakadır”buyurdu</a:t>
            </a:r>
            <a:r>
              <a:rPr lang="tr-TR" dirty="0">
                <a:latin typeface="Arial Black" pitchFamily="34" charset="0"/>
              </a:rPr>
              <a:t>. </a:t>
            </a:r>
            <a:r>
              <a:rPr lang="tr-TR" dirty="0"/>
              <a:t>( </a:t>
            </a:r>
            <a:r>
              <a:rPr lang="tr-TR" dirty="0" err="1"/>
              <a:t>Buhârî</a:t>
            </a:r>
            <a:r>
              <a:rPr lang="tr-TR" dirty="0"/>
              <a:t>, Zekât 30, </a:t>
            </a:r>
            <a:r>
              <a:rPr lang="tr-TR" dirty="0" err="1"/>
              <a:t>Edeb</a:t>
            </a:r>
            <a:r>
              <a:rPr lang="tr-TR" dirty="0"/>
              <a:t> 33; Müslim, Zekât 55.)</a:t>
            </a:r>
          </a:p>
          <a:p>
            <a:endParaRPr lang="tr-TR" dirty="0"/>
          </a:p>
        </p:txBody>
      </p:sp>
    </p:spTree>
    <p:extLst>
      <p:ext uri="{BB962C8B-B14F-4D97-AF65-F5344CB8AC3E}">
        <p14:creationId xmlns:p14="http://schemas.microsoft.com/office/powerpoint/2010/main" val="1187243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ar-AE" b="1" dirty="0">
                <a:latin typeface="Arial Black" pitchFamily="34" charset="0"/>
              </a:rPr>
              <a:t>« كُلُّ سُلاَمَى مِنَ النَّاسِ علَيْهِ صدَقةٌ كُلَّ يَوْمٍ تَطْلُعُ فيه الشَّمْسُ : تعدِلُ بيْن الاثْنَيْنِ صدَقَةٌ ، وتُعِينُ الرَّجُلَ في دابَّتِهِ ، فَتحْمِلُهُ عَلَيْهَا ، أوْ ترْفَعُ لَهُ علَيْهَا متَاعَهُ صدقةٌ ، والكلمةُ الطَّيِّبةُ صدَقةٌ، وبِكُلِّ خَطْوَةٍ تمْشِيها إلى الصَّلاَةِ صدقَةٌ ، وَتُميطُ الأذَى عَن الطرِيق صَدَقةٌ » </a:t>
            </a:r>
          </a:p>
          <a:p>
            <a:r>
              <a:rPr lang="ar-AE" b="1" dirty="0">
                <a:latin typeface="Arial Black" pitchFamily="34" charset="0"/>
              </a:rPr>
              <a:t>“</a:t>
            </a:r>
            <a:r>
              <a:rPr lang="tr-TR" b="1" dirty="0">
                <a:latin typeface="Arial Black" pitchFamily="34" charset="0"/>
              </a:rPr>
              <a:t>İnsanların her bir eklemi için her gün bir sadaka gerekir. İki kişi arasında adâletle hükmetmen sadakadır. Bineğine binmek isteyene yardım ederek bindirmen yahut yükünü bineğine yüklemen sadakadır. Güzel söz sadakadır. Namaz için mescide giderken attığın her adım bir sadakadır. Gelip geçenlere eziyet veren şeyleri yoldan gidermen de sadakadır. ”</a:t>
            </a:r>
            <a:r>
              <a:rPr lang="tr-TR" dirty="0"/>
              <a:t/>
            </a:r>
            <a:br>
              <a:rPr lang="tr-TR" dirty="0"/>
            </a:br>
            <a:r>
              <a:rPr lang="tr-TR" dirty="0"/>
              <a:t> </a:t>
            </a:r>
            <a:r>
              <a:rPr lang="tr-TR" dirty="0" smtClean="0"/>
              <a:t>(</a:t>
            </a:r>
            <a:r>
              <a:rPr lang="tr-TR" dirty="0" err="1" smtClean="0"/>
              <a:t>Buhârî</a:t>
            </a:r>
            <a:r>
              <a:rPr lang="tr-TR" dirty="0"/>
              <a:t>, Sulh </a:t>
            </a:r>
            <a:r>
              <a:rPr lang="tr-TR" dirty="0" smtClean="0"/>
              <a:t>11</a:t>
            </a:r>
            <a:r>
              <a:rPr lang="tr-TR" dirty="0"/>
              <a:t>)</a:t>
            </a:r>
          </a:p>
        </p:txBody>
      </p:sp>
    </p:spTree>
    <p:extLst>
      <p:ext uri="{BB962C8B-B14F-4D97-AF65-F5344CB8AC3E}">
        <p14:creationId xmlns:p14="http://schemas.microsoft.com/office/powerpoint/2010/main" val="73161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5100" dirty="0" smtClean="0">
                <a:solidFill>
                  <a:srgbClr val="FF0000"/>
                </a:solidFill>
                <a:latin typeface="Arial Black" pitchFamily="34" charset="0"/>
              </a:rPr>
              <a:t>HOŞGELDİN EY! ONBİR AYIN SULTANI</a:t>
            </a:r>
            <a:endParaRPr lang="tr-TR" sz="5100" dirty="0">
              <a:solidFill>
                <a:srgbClr val="FF0000"/>
              </a:solidFill>
              <a:latin typeface="Arial Black" pitchFamily="34" charset="0"/>
            </a:endParaRPr>
          </a:p>
          <a:p>
            <a:endParaRPr lang="tr-TR" dirty="0">
              <a:solidFill>
                <a:srgbClr val="002060"/>
              </a:solidFill>
            </a:endParaRPr>
          </a:p>
          <a:p>
            <a:pPr marL="0" indent="0">
              <a:buNone/>
            </a:pPr>
            <a:r>
              <a:rPr lang="tr-TR" dirty="0" smtClean="0">
                <a:solidFill>
                  <a:srgbClr val="002060"/>
                </a:solidFill>
                <a:latin typeface="Arial Black" pitchFamily="34" charset="0"/>
              </a:rPr>
              <a:t> Dünya </a:t>
            </a:r>
            <a:r>
              <a:rPr lang="tr-TR" dirty="0" err="1">
                <a:solidFill>
                  <a:srgbClr val="002060"/>
                </a:solidFill>
                <a:latin typeface="Arial Black" pitchFamily="34" charset="0"/>
              </a:rPr>
              <a:t>azuları</a:t>
            </a:r>
            <a:r>
              <a:rPr lang="tr-TR" dirty="0">
                <a:solidFill>
                  <a:srgbClr val="002060"/>
                </a:solidFill>
                <a:latin typeface="Arial Black" pitchFamily="34" charset="0"/>
              </a:rPr>
              <a:t>, kuşattı beni,</a:t>
            </a:r>
          </a:p>
          <a:p>
            <a:pPr marL="0" indent="0">
              <a:buNone/>
            </a:pPr>
            <a:r>
              <a:rPr lang="tr-TR" dirty="0" smtClean="0">
                <a:solidFill>
                  <a:srgbClr val="002060"/>
                </a:solidFill>
                <a:latin typeface="Arial Black" pitchFamily="34" charset="0"/>
              </a:rPr>
              <a:t> Köle </a:t>
            </a:r>
            <a:r>
              <a:rPr lang="tr-TR" dirty="0">
                <a:solidFill>
                  <a:srgbClr val="002060"/>
                </a:solidFill>
                <a:latin typeface="Arial Black" pitchFamily="34" charset="0"/>
              </a:rPr>
              <a:t>kıldım... bu nefsime bedeni,</a:t>
            </a:r>
          </a:p>
          <a:p>
            <a:pPr marL="0" indent="0">
              <a:buNone/>
            </a:pPr>
            <a:r>
              <a:rPr lang="tr-TR" dirty="0" smtClean="0">
                <a:solidFill>
                  <a:srgbClr val="002060"/>
                </a:solidFill>
                <a:latin typeface="Arial Black" pitchFamily="34" charset="0"/>
              </a:rPr>
              <a:t> Gör </a:t>
            </a:r>
            <a:r>
              <a:rPr lang="tr-TR" dirty="0">
                <a:solidFill>
                  <a:srgbClr val="002060"/>
                </a:solidFill>
                <a:latin typeface="Arial Black" pitchFamily="34" charset="0"/>
              </a:rPr>
              <a:t>ki; yorgun </a:t>
            </a:r>
            <a:r>
              <a:rPr lang="tr-TR" dirty="0" err="1">
                <a:solidFill>
                  <a:srgbClr val="002060"/>
                </a:solidFill>
                <a:latin typeface="Arial Black" pitchFamily="34" charset="0"/>
              </a:rPr>
              <a:t>düştüm..özledim</a:t>
            </a:r>
            <a:r>
              <a:rPr lang="tr-TR" dirty="0">
                <a:solidFill>
                  <a:srgbClr val="002060"/>
                </a:solidFill>
                <a:latin typeface="Arial Black" pitchFamily="34" charset="0"/>
              </a:rPr>
              <a:t> seni</a:t>
            </a:r>
          </a:p>
          <a:p>
            <a:pPr marL="0" indent="0">
              <a:buNone/>
            </a:pPr>
            <a:r>
              <a:rPr lang="tr-TR" dirty="0" smtClean="0">
                <a:solidFill>
                  <a:srgbClr val="002060"/>
                </a:solidFill>
                <a:latin typeface="Arial Black" pitchFamily="34" charset="0"/>
              </a:rPr>
              <a:t> </a:t>
            </a:r>
            <a:r>
              <a:rPr lang="tr-TR" dirty="0" err="1" smtClean="0">
                <a:solidFill>
                  <a:srgbClr val="002060"/>
                </a:solidFill>
                <a:latin typeface="Arial Black" pitchFamily="34" charset="0"/>
              </a:rPr>
              <a:t>Hoşgeldin</a:t>
            </a:r>
            <a:r>
              <a:rPr lang="tr-TR" dirty="0" smtClean="0">
                <a:solidFill>
                  <a:srgbClr val="002060"/>
                </a:solidFill>
                <a:latin typeface="Arial Black" pitchFamily="34" charset="0"/>
              </a:rPr>
              <a:t> </a:t>
            </a:r>
            <a:r>
              <a:rPr lang="tr-TR" dirty="0">
                <a:solidFill>
                  <a:srgbClr val="002060"/>
                </a:solidFill>
                <a:latin typeface="Arial Black" pitchFamily="34" charset="0"/>
              </a:rPr>
              <a:t>ey! </a:t>
            </a:r>
            <a:r>
              <a:rPr lang="tr-TR" dirty="0" err="1">
                <a:solidFill>
                  <a:srgbClr val="002060"/>
                </a:solidFill>
                <a:latin typeface="Arial Black" pitchFamily="34" charset="0"/>
              </a:rPr>
              <a:t>onbir</a:t>
            </a:r>
            <a:r>
              <a:rPr lang="tr-TR" dirty="0">
                <a:solidFill>
                  <a:srgbClr val="002060"/>
                </a:solidFill>
                <a:latin typeface="Arial Black" pitchFamily="34" charset="0"/>
              </a:rPr>
              <a:t> ayın sultanı.</a:t>
            </a:r>
          </a:p>
          <a:p>
            <a:endParaRPr lang="tr-TR" dirty="0">
              <a:solidFill>
                <a:srgbClr val="00B050"/>
              </a:solidFill>
              <a:latin typeface="Arial Black" pitchFamily="34" charset="0"/>
            </a:endParaRPr>
          </a:p>
          <a:p>
            <a:pPr marL="0" indent="0" algn="ctr">
              <a:buNone/>
            </a:pPr>
            <a:r>
              <a:rPr lang="tr-TR" dirty="0" smtClean="0">
                <a:solidFill>
                  <a:srgbClr val="00B050"/>
                </a:solidFill>
                <a:latin typeface="Arial Black" pitchFamily="34" charset="0"/>
              </a:rPr>
              <a:t>     Özledim</a:t>
            </a:r>
            <a:r>
              <a:rPr lang="tr-TR" dirty="0">
                <a:solidFill>
                  <a:srgbClr val="00B050"/>
                </a:solidFill>
                <a:latin typeface="Arial Black" pitchFamily="34" charset="0"/>
              </a:rPr>
              <a:t>... o solgun, nurlu tenleri,</a:t>
            </a:r>
          </a:p>
          <a:p>
            <a:pPr marL="0" indent="0" algn="ctr">
              <a:buNone/>
            </a:pPr>
            <a:r>
              <a:rPr lang="tr-TR" dirty="0">
                <a:solidFill>
                  <a:srgbClr val="00B050"/>
                </a:solidFill>
                <a:latin typeface="Arial Black" pitchFamily="34" charset="0"/>
              </a:rPr>
              <a:t> Günahtan </a:t>
            </a:r>
            <a:r>
              <a:rPr lang="tr-TR" dirty="0" err="1">
                <a:solidFill>
                  <a:srgbClr val="00B050"/>
                </a:solidFill>
                <a:latin typeface="Arial Black" pitchFamily="34" charset="0"/>
              </a:rPr>
              <a:t>arınmış,ak</a:t>
            </a:r>
            <a:r>
              <a:rPr lang="tr-TR" dirty="0">
                <a:solidFill>
                  <a:srgbClr val="00B050"/>
                </a:solidFill>
                <a:latin typeface="Arial Black" pitchFamily="34" charset="0"/>
              </a:rPr>
              <a:t> </a:t>
            </a:r>
            <a:r>
              <a:rPr lang="tr-TR" dirty="0" smtClean="0">
                <a:solidFill>
                  <a:srgbClr val="00B050"/>
                </a:solidFill>
                <a:latin typeface="Arial Black" pitchFamily="34" charset="0"/>
              </a:rPr>
              <a:t>bedenleri</a:t>
            </a:r>
          </a:p>
          <a:p>
            <a:pPr marL="0" indent="0" algn="ctr">
              <a:buNone/>
            </a:pPr>
            <a:r>
              <a:rPr lang="tr-TR" dirty="0" smtClean="0">
                <a:solidFill>
                  <a:srgbClr val="00B050"/>
                </a:solidFill>
                <a:latin typeface="Arial Black" pitchFamily="34" charset="0"/>
              </a:rPr>
              <a:t>   Rahman </a:t>
            </a:r>
            <a:r>
              <a:rPr lang="tr-TR" dirty="0">
                <a:solidFill>
                  <a:srgbClr val="00B050"/>
                </a:solidFill>
                <a:latin typeface="Arial Black" pitchFamily="34" charset="0"/>
              </a:rPr>
              <a:t>cemaline, aşk </a:t>
            </a:r>
            <a:r>
              <a:rPr lang="tr-TR" dirty="0" err="1">
                <a:solidFill>
                  <a:srgbClr val="00B050"/>
                </a:solidFill>
                <a:latin typeface="Arial Black" pitchFamily="34" charset="0"/>
              </a:rPr>
              <a:t>çkenleri</a:t>
            </a:r>
            <a:r>
              <a:rPr lang="tr-TR" dirty="0">
                <a:solidFill>
                  <a:srgbClr val="00B050"/>
                </a:solidFill>
                <a:latin typeface="Arial Black" pitchFamily="34" charset="0"/>
              </a:rPr>
              <a:t>,</a:t>
            </a:r>
          </a:p>
          <a:p>
            <a:pPr marL="0" indent="0" algn="ctr">
              <a:buNone/>
            </a:pPr>
            <a:r>
              <a:rPr lang="tr-TR" dirty="0">
                <a:solidFill>
                  <a:srgbClr val="00B050"/>
                </a:solidFill>
                <a:latin typeface="Arial Black" pitchFamily="34" charset="0"/>
              </a:rPr>
              <a:t> </a:t>
            </a:r>
            <a:r>
              <a:rPr lang="tr-TR" dirty="0" smtClean="0">
                <a:solidFill>
                  <a:srgbClr val="00B050"/>
                </a:solidFill>
                <a:latin typeface="Arial Black" pitchFamily="34" charset="0"/>
              </a:rPr>
              <a:t> </a:t>
            </a:r>
            <a:r>
              <a:rPr lang="tr-TR" dirty="0" err="1" smtClean="0">
                <a:solidFill>
                  <a:srgbClr val="00B050"/>
                </a:solidFill>
                <a:latin typeface="Arial Black" pitchFamily="34" charset="0"/>
              </a:rPr>
              <a:t>Hoşgeldin</a:t>
            </a:r>
            <a:r>
              <a:rPr lang="tr-TR" dirty="0" smtClean="0">
                <a:solidFill>
                  <a:srgbClr val="00B050"/>
                </a:solidFill>
                <a:latin typeface="Arial Black" pitchFamily="34" charset="0"/>
              </a:rPr>
              <a:t> </a:t>
            </a:r>
            <a:r>
              <a:rPr lang="tr-TR" dirty="0">
                <a:solidFill>
                  <a:srgbClr val="00B050"/>
                </a:solidFill>
                <a:latin typeface="Arial Black" pitchFamily="34" charset="0"/>
              </a:rPr>
              <a:t>ey! </a:t>
            </a:r>
            <a:r>
              <a:rPr lang="tr-TR" dirty="0" err="1">
                <a:solidFill>
                  <a:srgbClr val="00B050"/>
                </a:solidFill>
                <a:latin typeface="Arial Black" pitchFamily="34" charset="0"/>
              </a:rPr>
              <a:t>onbir</a:t>
            </a:r>
            <a:r>
              <a:rPr lang="tr-TR" dirty="0">
                <a:solidFill>
                  <a:srgbClr val="00B050"/>
                </a:solidFill>
                <a:latin typeface="Arial Black" pitchFamily="34" charset="0"/>
              </a:rPr>
              <a:t> ayın </a:t>
            </a:r>
            <a:r>
              <a:rPr lang="tr-TR" dirty="0" smtClean="0">
                <a:solidFill>
                  <a:srgbClr val="00B050"/>
                </a:solidFill>
                <a:latin typeface="Arial Black" pitchFamily="34" charset="0"/>
              </a:rPr>
              <a:t>sultanı</a:t>
            </a:r>
          </a:p>
          <a:p>
            <a:endParaRPr lang="tr-TR" dirty="0" smtClean="0">
              <a:solidFill>
                <a:srgbClr val="00B050"/>
              </a:solidFill>
              <a:latin typeface="Arial Black" pitchFamily="34" charset="0"/>
            </a:endParaRPr>
          </a:p>
          <a:p>
            <a:pPr marL="0" indent="0" algn="just">
              <a:buNone/>
            </a:pPr>
            <a:r>
              <a:rPr lang="tr-TR" dirty="0" smtClean="0">
                <a:latin typeface="Arial Black" pitchFamily="34" charset="0"/>
              </a:rPr>
              <a:t> </a:t>
            </a:r>
            <a:r>
              <a:rPr lang="tr-TR" dirty="0" err="1" smtClean="0">
                <a:solidFill>
                  <a:schemeClr val="accent6">
                    <a:lumMod val="50000"/>
                  </a:schemeClr>
                </a:solidFill>
                <a:latin typeface="Arial Black" pitchFamily="34" charset="0"/>
              </a:rPr>
              <a:t>Hoşgeldin</a:t>
            </a: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beşerin gönül köşküne,</a:t>
            </a:r>
          </a:p>
          <a:p>
            <a:pPr marL="0" indent="0" algn="just">
              <a:buNone/>
            </a:pPr>
            <a:r>
              <a:rPr lang="tr-TR" dirty="0" smtClean="0">
                <a:solidFill>
                  <a:schemeClr val="accent6">
                    <a:lumMod val="50000"/>
                  </a:schemeClr>
                </a:solidFill>
                <a:latin typeface="Arial Black" pitchFamily="34" charset="0"/>
              </a:rPr>
              <a:t> </a:t>
            </a:r>
            <a:r>
              <a:rPr lang="tr-TR" dirty="0" err="1" smtClean="0">
                <a:solidFill>
                  <a:schemeClr val="accent6">
                    <a:lumMod val="50000"/>
                  </a:schemeClr>
                </a:solidFill>
                <a:latin typeface="Arial Black" pitchFamily="34" charset="0"/>
              </a:rPr>
              <a:t>Şahid</a:t>
            </a: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ol </a:t>
            </a:r>
            <a:r>
              <a:rPr lang="tr-TR" dirty="0" err="1">
                <a:solidFill>
                  <a:schemeClr val="accent6">
                    <a:lumMod val="50000"/>
                  </a:schemeClr>
                </a:solidFill>
                <a:latin typeface="Arial Black" pitchFamily="34" charset="0"/>
              </a:rPr>
              <a:t>ki,ibadetler</a:t>
            </a:r>
            <a:r>
              <a:rPr lang="tr-TR" dirty="0">
                <a:solidFill>
                  <a:schemeClr val="accent6">
                    <a:lumMod val="50000"/>
                  </a:schemeClr>
                </a:solidFill>
                <a:latin typeface="Arial Black" pitchFamily="34" charset="0"/>
              </a:rPr>
              <a:t> meşkine</a:t>
            </a:r>
            <a:r>
              <a:rPr lang="tr-TR" dirty="0" smtClean="0">
                <a:solidFill>
                  <a:schemeClr val="accent6">
                    <a:lumMod val="50000"/>
                  </a:schemeClr>
                </a:solidFill>
                <a:latin typeface="Arial Black" pitchFamily="34" charset="0"/>
              </a:rPr>
              <a:t>,</a:t>
            </a:r>
          </a:p>
          <a:p>
            <a:pPr marL="0" indent="0" algn="just">
              <a:buNone/>
            </a:pP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Ve Hazreti Muhammed'in aşkına,</a:t>
            </a:r>
          </a:p>
          <a:p>
            <a:pPr marL="0" indent="0" algn="just">
              <a:buNone/>
            </a:pPr>
            <a:r>
              <a:rPr lang="tr-TR" dirty="0" smtClean="0">
                <a:solidFill>
                  <a:schemeClr val="accent6">
                    <a:lumMod val="50000"/>
                  </a:schemeClr>
                </a:solidFill>
                <a:latin typeface="Arial Black" pitchFamily="34" charset="0"/>
              </a:rPr>
              <a:t> </a:t>
            </a:r>
            <a:r>
              <a:rPr lang="tr-TR" dirty="0" err="1" smtClean="0">
                <a:solidFill>
                  <a:schemeClr val="accent6">
                    <a:lumMod val="50000"/>
                  </a:schemeClr>
                </a:solidFill>
                <a:latin typeface="Arial Black" pitchFamily="34" charset="0"/>
              </a:rPr>
              <a:t>Hoşgeldin,Hoşgeldin</a:t>
            </a: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ey </a:t>
            </a:r>
            <a:r>
              <a:rPr lang="tr-TR" dirty="0" err="1">
                <a:solidFill>
                  <a:schemeClr val="accent6">
                    <a:lumMod val="50000"/>
                  </a:schemeClr>
                </a:solidFill>
                <a:latin typeface="Arial Black" pitchFamily="34" charset="0"/>
              </a:rPr>
              <a:t>onbir</a:t>
            </a:r>
            <a:r>
              <a:rPr lang="tr-TR" dirty="0">
                <a:solidFill>
                  <a:schemeClr val="accent6">
                    <a:lumMod val="50000"/>
                  </a:schemeClr>
                </a:solidFill>
                <a:latin typeface="Arial Black" pitchFamily="34" charset="0"/>
              </a:rPr>
              <a:t> ayın sultanı.</a:t>
            </a:r>
          </a:p>
          <a:p>
            <a:endParaRPr lang="tr-TR" dirty="0"/>
          </a:p>
          <a:p>
            <a:pPr marL="0" indent="0">
              <a:buNone/>
            </a:pPr>
            <a:r>
              <a:rPr lang="tr-TR" dirty="0" smtClean="0"/>
              <a:t>C </a:t>
            </a:r>
            <a:r>
              <a:rPr lang="tr-TR" dirty="0"/>
              <a:t>Numanoğlu</a:t>
            </a:r>
          </a:p>
          <a:p>
            <a:endParaRPr lang="tr-TR" dirty="0"/>
          </a:p>
        </p:txBody>
      </p:sp>
    </p:spTree>
    <p:extLst>
      <p:ext uri="{BB962C8B-B14F-4D97-AF65-F5344CB8AC3E}">
        <p14:creationId xmlns:p14="http://schemas.microsoft.com/office/powerpoint/2010/main" val="579862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sz="4400" b="1" dirty="0" smtClean="0">
                <a:solidFill>
                  <a:srgbClr val="00B050"/>
                </a:solidFill>
                <a:latin typeface="Arial Black" pitchFamily="34" charset="0"/>
              </a:rPr>
              <a:t>12) RAMAZAN AYI İLAHİ FEYİZLER AYIDIR:</a:t>
            </a:r>
          </a:p>
          <a:p>
            <a:r>
              <a:rPr lang="tr-TR" sz="4400" b="1" dirty="0" smtClean="0">
                <a:latin typeface="Arial Black" pitchFamily="34" charset="0"/>
              </a:rPr>
              <a:t>Peygamberimiz </a:t>
            </a:r>
            <a:r>
              <a:rPr lang="tr-TR" sz="4400" b="1" dirty="0">
                <a:latin typeface="Arial Black" pitchFamily="34" charset="0"/>
              </a:rPr>
              <a:t>(SAV) şöyle </a:t>
            </a:r>
            <a:r>
              <a:rPr lang="tr-TR" sz="4400" b="1" dirty="0" smtClean="0">
                <a:latin typeface="Arial Black" pitchFamily="34" charset="0"/>
              </a:rPr>
              <a:t>buyuruyor</a:t>
            </a:r>
            <a:r>
              <a:rPr lang="tr-TR" sz="4400" b="1" dirty="0">
                <a:latin typeface="Arial Black" pitchFamily="34" charset="0"/>
              </a:rPr>
              <a:t>:</a:t>
            </a:r>
          </a:p>
          <a:p>
            <a:pPr marL="0" indent="0">
              <a:buNone/>
            </a:pPr>
            <a:r>
              <a:rPr lang="ar-AE" sz="4400" b="1" dirty="0" smtClean="0">
                <a:latin typeface="Arial Black" pitchFamily="34" charset="0"/>
              </a:rPr>
              <a:t>لوعلم </a:t>
            </a:r>
            <a:r>
              <a:rPr lang="ar-AE" sz="4400" b="1" dirty="0">
                <a:latin typeface="Arial Black" pitchFamily="34" charset="0"/>
              </a:rPr>
              <a:t>أمتىمافىرمضان لتمنواأن تكون السنة كلهارمضان</a:t>
            </a:r>
            <a:r>
              <a:rPr lang="ar-AE" sz="4400" b="1" dirty="0" smtClean="0">
                <a:latin typeface="Arial Black" pitchFamily="34" charset="0"/>
              </a:rPr>
              <a:t>. </a:t>
            </a:r>
            <a:endParaRPr lang="ar-AE" sz="4400" b="1" dirty="0">
              <a:latin typeface="Arial Black" pitchFamily="34" charset="0"/>
            </a:endParaRPr>
          </a:p>
          <a:p>
            <a:pPr marL="0" indent="0">
              <a:buNone/>
            </a:pPr>
            <a:r>
              <a:rPr lang="tr-TR" sz="4400" b="1" dirty="0" smtClean="0">
                <a:latin typeface="Arial Black" pitchFamily="34" charset="0"/>
              </a:rPr>
              <a:t>«Eğer </a:t>
            </a:r>
            <a:r>
              <a:rPr lang="tr-TR" sz="4400" b="1" dirty="0">
                <a:latin typeface="Arial Black" pitchFamily="34" charset="0"/>
              </a:rPr>
              <a:t>ümmetim Ramazan ayındaki İlahi feyizleri bilmiş olsalardı, mutlaka bütün senenin Ramazan olmasını temenni ederlerdi.”</a:t>
            </a:r>
          </a:p>
          <a:p>
            <a:endParaRPr lang="tr-TR" dirty="0"/>
          </a:p>
        </p:txBody>
      </p:sp>
    </p:spTree>
    <p:extLst>
      <p:ext uri="{BB962C8B-B14F-4D97-AF65-F5344CB8AC3E}">
        <p14:creationId xmlns:p14="http://schemas.microsoft.com/office/powerpoint/2010/main" val="2648436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192"/>
            <a:ext cx="9144000" cy="6858000"/>
          </a:xfrm>
        </p:spPr>
        <p:txBody>
          <a:bodyPr>
            <a:normAutofit/>
          </a:bodyPr>
          <a:lstStyle/>
          <a:p>
            <a:r>
              <a:rPr lang="tr-TR" sz="3600" dirty="0" smtClean="0">
                <a:solidFill>
                  <a:srgbClr val="00B050"/>
                </a:solidFill>
                <a:latin typeface="Arial Black" pitchFamily="34" charset="0"/>
              </a:rPr>
              <a:t>13) RAMAZAN AYI SABIR AYIDIR VE SABRI ÖĞRENME AYIDIR:</a:t>
            </a:r>
          </a:p>
          <a:p>
            <a:pPr marL="0" indent="0">
              <a:buNone/>
            </a:pPr>
            <a:endParaRPr lang="tr-TR" sz="3600" dirty="0" smtClean="0">
              <a:latin typeface="Arial Black" pitchFamily="34" charset="0"/>
            </a:endParaRPr>
          </a:p>
          <a:p>
            <a:pPr marL="0" indent="0">
              <a:buNone/>
            </a:pPr>
            <a:r>
              <a:rPr lang="tr-TR" sz="3600" dirty="0" smtClean="0">
                <a:latin typeface="Arial Black" pitchFamily="34" charset="0"/>
              </a:rPr>
              <a:t>Abdullah </a:t>
            </a:r>
            <a:r>
              <a:rPr lang="tr-TR" sz="3600" dirty="0" err="1">
                <a:latin typeface="Arial Black" pitchFamily="34" charset="0"/>
              </a:rPr>
              <a:t>ibni</a:t>
            </a:r>
            <a:r>
              <a:rPr lang="tr-TR" sz="3600" dirty="0">
                <a:latin typeface="Arial Black" pitchFamily="34" charset="0"/>
              </a:rPr>
              <a:t> eş-</a:t>
            </a:r>
            <a:r>
              <a:rPr lang="tr-TR" sz="3600" dirty="0" err="1">
                <a:latin typeface="Arial Black" pitchFamily="34" charset="0"/>
              </a:rPr>
              <a:t>Şıhhir</a:t>
            </a:r>
            <a:r>
              <a:rPr lang="tr-TR" sz="3600" dirty="0">
                <a:latin typeface="Arial Black" pitchFamily="34" charset="0"/>
              </a:rPr>
              <a:t> </a:t>
            </a:r>
            <a:r>
              <a:rPr lang="tr-TR" sz="3600" dirty="0" err="1">
                <a:latin typeface="Arial Black" pitchFamily="34" charset="0"/>
              </a:rPr>
              <a:t>Radiyallâhu</a:t>
            </a:r>
            <a:r>
              <a:rPr lang="tr-TR" sz="3600" dirty="0">
                <a:latin typeface="Arial Black" pitchFamily="34" charset="0"/>
              </a:rPr>
              <a:t> </a:t>
            </a:r>
            <a:r>
              <a:rPr lang="tr-TR" sz="3600" dirty="0" err="1">
                <a:latin typeface="Arial Black" pitchFamily="34" charset="0"/>
              </a:rPr>
              <a:t>Anhın</a:t>
            </a:r>
            <a:r>
              <a:rPr lang="tr-TR" sz="3600" dirty="0">
                <a:latin typeface="Arial Black" pitchFamily="34" charset="0"/>
              </a:rPr>
              <a:t> rivayetine göre Resul-i Ekrem Efendimiz </a:t>
            </a:r>
            <a:r>
              <a:rPr lang="tr-TR" sz="3600" dirty="0" err="1">
                <a:latin typeface="Arial Black" pitchFamily="34" charset="0"/>
              </a:rPr>
              <a:t>Sallallâhu</a:t>
            </a:r>
            <a:r>
              <a:rPr lang="tr-TR" sz="3600" dirty="0">
                <a:latin typeface="Arial Black" pitchFamily="34" charset="0"/>
              </a:rPr>
              <a:t> Aleyhi </a:t>
            </a:r>
            <a:r>
              <a:rPr lang="tr-TR" sz="3600" dirty="0" err="1">
                <a:latin typeface="Arial Black" pitchFamily="34" charset="0"/>
              </a:rPr>
              <a:t>Vesellem</a:t>
            </a:r>
            <a:r>
              <a:rPr lang="tr-TR" sz="3600" dirty="0">
                <a:latin typeface="Arial Black" pitchFamily="34" charset="0"/>
              </a:rPr>
              <a:t> şöyle buyuruyor: </a:t>
            </a:r>
          </a:p>
          <a:p>
            <a:pPr marL="0" indent="0">
              <a:buNone/>
            </a:pPr>
            <a:r>
              <a:rPr lang="tr-TR" sz="3600" dirty="0" smtClean="0">
                <a:latin typeface="Arial Black" pitchFamily="34" charset="0"/>
              </a:rPr>
              <a:t>“</a:t>
            </a:r>
            <a:r>
              <a:rPr lang="tr-TR" sz="3600" dirty="0">
                <a:latin typeface="Arial Black" pitchFamily="34" charset="0"/>
              </a:rPr>
              <a:t>Sabır ayı olan Ramazan’ın ve her ayın üç gününün orucu kalpte bulunan bütün kötülükleri giderir.” </a:t>
            </a:r>
            <a:r>
              <a:rPr lang="tr-TR" dirty="0"/>
              <a:t>(</a:t>
            </a:r>
            <a:r>
              <a:rPr lang="tr-TR" dirty="0" err="1"/>
              <a:t>Müsned</a:t>
            </a:r>
            <a:r>
              <a:rPr lang="tr-TR" dirty="0"/>
              <a:t>, 5:363)</a:t>
            </a:r>
            <a:endParaRPr lang="tr-TR" dirty="0" smtClean="0"/>
          </a:p>
          <a:p>
            <a:endParaRPr lang="tr-TR" dirty="0"/>
          </a:p>
        </p:txBody>
      </p:sp>
    </p:spTree>
    <p:extLst>
      <p:ext uri="{BB962C8B-B14F-4D97-AF65-F5344CB8AC3E}">
        <p14:creationId xmlns:p14="http://schemas.microsoft.com/office/powerpoint/2010/main" val="12561017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sz="9600" dirty="0">
                <a:latin typeface="Arial Black" pitchFamily="34" charset="0"/>
              </a:rPr>
              <a:t>اَلصِّيَامُ نِصْفُ الصَّبْرِ  </a:t>
            </a:r>
            <a:r>
              <a:rPr lang="tr-TR" sz="9600" dirty="0" smtClean="0">
                <a:latin typeface="Arial Black" pitchFamily="34" charset="0"/>
              </a:rPr>
              <a:t>«Oruç </a:t>
            </a:r>
            <a:r>
              <a:rPr lang="tr-TR" sz="9600" dirty="0">
                <a:latin typeface="Arial Black" pitchFamily="34" charset="0"/>
              </a:rPr>
              <a:t>sabrın yarısıdır</a:t>
            </a:r>
            <a:r>
              <a:rPr lang="tr-TR" sz="9600" dirty="0" smtClean="0">
                <a:latin typeface="Arial Black" pitchFamily="34" charset="0"/>
              </a:rPr>
              <a:t>.» </a:t>
            </a:r>
            <a:endParaRPr lang="tr-TR" sz="9600" dirty="0">
              <a:latin typeface="Arial Black" pitchFamily="34" charset="0"/>
            </a:endParaRPr>
          </a:p>
          <a:p>
            <a:pPr marL="0" indent="0">
              <a:buNone/>
            </a:pPr>
            <a:r>
              <a:rPr lang="tr-TR" dirty="0"/>
              <a:t>(</a:t>
            </a:r>
            <a:r>
              <a:rPr lang="tr-TR" dirty="0" err="1"/>
              <a:t>İbn</a:t>
            </a:r>
            <a:r>
              <a:rPr lang="tr-TR" dirty="0"/>
              <a:t> </a:t>
            </a:r>
            <a:r>
              <a:rPr lang="tr-TR" dirty="0" err="1"/>
              <a:t>Mâce</a:t>
            </a:r>
            <a:r>
              <a:rPr lang="tr-TR" dirty="0"/>
              <a:t>, </a:t>
            </a:r>
            <a:r>
              <a:rPr lang="tr-TR" dirty="0" err="1"/>
              <a:t>Sıyâm</a:t>
            </a:r>
            <a:r>
              <a:rPr lang="tr-TR" dirty="0"/>
              <a:t> </a:t>
            </a:r>
            <a:r>
              <a:rPr lang="tr-TR" dirty="0" smtClean="0"/>
              <a:t>44</a:t>
            </a:r>
          </a:p>
          <a:p>
            <a:pPr marL="0" indent="0">
              <a:buNone/>
            </a:pPr>
            <a:endParaRPr lang="tr-TR" dirty="0"/>
          </a:p>
        </p:txBody>
      </p:sp>
    </p:spTree>
    <p:extLst>
      <p:ext uri="{BB962C8B-B14F-4D97-AF65-F5344CB8AC3E}">
        <p14:creationId xmlns:p14="http://schemas.microsoft.com/office/powerpoint/2010/main" val="40367616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b="1" dirty="0" smtClean="0">
                <a:latin typeface="Arial Black" pitchFamily="34" charset="0"/>
              </a:rPr>
              <a:t>عَجَباً </a:t>
            </a:r>
            <a:r>
              <a:rPr lang="ar-AE" b="1" dirty="0">
                <a:latin typeface="Arial Black" pitchFamily="34" charset="0"/>
              </a:rPr>
              <a:t>لأمْرِ الْمُؤْمِنِ إِنَّ أَمْرَهُ كُلَّهُ لَهُ خَيْرٌ ، وَلَيْسَ ذَلِكَ لأِحَدٍ إِلاَّ للْمُؤْمِن : إِنْ أَصَابَتْهُ سَرَّاءُ شَكَرَ فَكَانَ خَيْراً لَهُ ، وَإِنْ أَصَابَتْهُ ضَرَّاءُ صَبَرَ فَكَانَ خيْراً لَهُ</a:t>
            </a:r>
          </a:p>
          <a:p>
            <a:endParaRPr lang="ar-AE" b="1" dirty="0">
              <a:latin typeface="Arial Black" pitchFamily="34" charset="0"/>
            </a:endParaRPr>
          </a:p>
          <a:p>
            <a:pPr marL="0" indent="0">
              <a:buNone/>
            </a:pPr>
            <a:r>
              <a:rPr lang="tr-TR" b="1" dirty="0" smtClean="0">
                <a:latin typeface="Arial Black" pitchFamily="34" charset="0"/>
              </a:rPr>
              <a:t> </a:t>
            </a:r>
            <a:r>
              <a:rPr lang="ar-AE" b="1" dirty="0" smtClean="0">
                <a:latin typeface="Arial Black" pitchFamily="34" charset="0"/>
              </a:rPr>
              <a:t>“</a:t>
            </a:r>
            <a:r>
              <a:rPr lang="tr-TR" b="1" dirty="0">
                <a:latin typeface="Arial Black" pitchFamily="34" charset="0"/>
              </a:rPr>
              <a:t>Müminin durumu gıpta ve hayranlığa değer. Çünkü her hâli kendisi için bir hayır sebebidir. Böylesi bir özellik sadece müminde vardır: Sevinecek olsa, şükreder; bu onun için hayır olur.  Başına bir belâ gelecek olsa, sabreder; bu da onun için hayır olur</a:t>
            </a:r>
            <a:r>
              <a:rPr lang="tr-TR" b="1" dirty="0" smtClean="0">
                <a:latin typeface="Arial Black" pitchFamily="34" charset="0"/>
              </a:rPr>
              <a:t>.” </a:t>
            </a:r>
            <a:r>
              <a:rPr lang="tr-TR" dirty="0" smtClean="0"/>
              <a:t>(</a:t>
            </a:r>
            <a:r>
              <a:rPr lang="tr-TR" dirty="0" err="1"/>
              <a:t>Riyazü’s-Salihin</a:t>
            </a:r>
            <a:r>
              <a:rPr lang="tr-TR" dirty="0"/>
              <a:t>, Hadis No: </a:t>
            </a:r>
            <a:r>
              <a:rPr lang="tr-TR" dirty="0" smtClean="0"/>
              <a:t>28)</a:t>
            </a:r>
            <a:endParaRPr lang="tr-TR" dirty="0"/>
          </a:p>
          <a:p>
            <a:endParaRPr lang="tr-TR" dirty="0"/>
          </a:p>
        </p:txBody>
      </p:sp>
    </p:spTree>
    <p:extLst>
      <p:ext uri="{BB962C8B-B14F-4D97-AF65-F5344CB8AC3E}">
        <p14:creationId xmlns:p14="http://schemas.microsoft.com/office/powerpoint/2010/main" val="11148303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4000" b="1" dirty="0" smtClean="0">
                <a:latin typeface="Arial Black" pitchFamily="34" charset="0"/>
              </a:rPr>
              <a:t>مَا </a:t>
            </a:r>
            <a:r>
              <a:rPr lang="ar-AE" sz="4000" b="1" dirty="0">
                <a:latin typeface="Arial Black" pitchFamily="34" charset="0"/>
              </a:rPr>
              <a:t>يُصِيبُ الْمُسْلِمَ مِنْ نَصَبٍ وَلاَ وَصَبٍ وَلاَ هَمٍّ وَلاَ حَزَن وَلاَ </a:t>
            </a:r>
            <a:r>
              <a:rPr lang="ar-AE" sz="4000" b="1" dirty="0" smtClean="0">
                <a:latin typeface="Arial Black" pitchFamily="34" charset="0"/>
              </a:rPr>
              <a:t>أَذًى وَلاَ </a:t>
            </a:r>
            <a:r>
              <a:rPr lang="ar-AE" sz="4000" b="1" dirty="0">
                <a:latin typeface="Arial Black" pitchFamily="34" charset="0"/>
              </a:rPr>
              <a:t>غمٍّ ، حتَّى الشَّوْكَةُ يُشَاكُها إِلاَّ كفَّر اللَّه بهَا مِنْ خطَايَاه </a:t>
            </a:r>
          </a:p>
          <a:p>
            <a:endParaRPr lang="ar-AE" sz="4000" b="1" dirty="0">
              <a:latin typeface="Arial Black" pitchFamily="34" charset="0"/>
            </a:endParaRPr>
          </a:p>
          <a:p>
            <a:pPr marL="0" indent="0">
              <a:buNone/>
            </a:pPr>
            <a:r>
              <a:rPr lang="ar-AE" sz="4000" b="1" dirty="0">
                <a:latin typeface="Arial Black" pitchFamily="34" charset="0"/>
              </a:rPr>
              <a:t>“</a:t>
            </a:r>
            <a:r>
              <a:rPr lang="tr-TR" sz="4000" b="1" dirty="0">
                <a:latin typeface="Arial Black" pitchFamily="34" charset="0"/>
              </a:rPr>
              <a:t>Yorgunluk, sürekli hastalık, tasa, keder, sıkıntı ve gamdan, ayağına batan dikene varıncaya kadar Müslüman’ın başına gelen her şeyi, Allah, onun hatalarını bağışlamaya vesile kılar</a:t>
            </a:r>
            <a:r>
              <a:rPr lang="tr-TR" sz="4000" b="1" dirty="0" smtClean="0">
                <a:latin typeface="Arial Black" pitchFamily="34" charset="0"/>
              </a:rPr>
              <a:t>.” </a:t>
            </a:r>
            <a:r>
              <a:rPr lang="tr-TR" dirty="0" smtClean="0"/>
              <a:t>(</a:t>
            </a:r>
            <a:r>
              <a:rPr lang="tr-TR" dirty="0" err="1"/>
              <a:t>Riyazü’s-Salihin</a:t>
            </a:r>
            <a:r>
              <a:rPr lang="tr-TR" dirty="0"/>
              <a:t>, Hadis No: </a:t>
            </a:r>
            <a:r>
              <a:rPr lang="tr-TR" dirty="0" smtClean="0"/>
              <a:t>38)</a:t>
            </a:r>
            <a:endParaRPr lang="tr-TR" dirty="0"/>
          </a:p>
          <a:p>
            <a:endParaRPr lang="tr-TR" dirty="0"/>
          </a:p>
        </p:txBody>
      </p:sp>
    </p:spTree>
    <p:extLst>
      <p:ext uri="{BB962C8B-B14F-4D97-AF65-F5344CB8AC3E}">
        <p14:creationId xmlns:p14="http://schemas.microsoft.com/office/powerpoint/2010/main" val="1581178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5400" b="1" dirty="0" smtClean="0">
                <a:latin typeface="Arial Black" pitchFamily="34" charset="0"/>
              </a:rPr>
              <a:t>لَيْسَ </a:t>
            </a:r>
            <a:r>
              <a:rPr lang="ar-AE" sz="5400" b="1" dirty="0">
                <a:latin typeface="Arial Black" pitchFamily="34" charset="0"/>
              </a:rPr>
              <a:t>الشديدُ بالصُّرَعةِ إِنمَّا الشديدُ الَّذي يمْلِكُ نَفسَهُ عِنْد الْغَضَبِ </a:t>
            </a:r>
          </a:p>
          <a:p>
            <a:endParaRPr lang="ar-AE" sz="5400" b="1" dirty="0">
              <a:latin typeface="Arial Black" pitchFamily="34" charset="0"/>
            </a:endParaRPr>
          </a:p>
          <a:p>
            <a:pPr marL="0" indent="0">
              <a:buNone/>
            </a:pPr>
            <a:r>
              <a:rPr lang="ar-AE" sz="5400" b="1" dirty="0">
                <a:latin typeface="Arial Black" pitchFamily="34" charset="0"/>
              </a:rPr>
              <a:t>“</a:t>
            </a:r>
            <a:r>
              <a:rPr lang="tr-TR" sz="5400" b="1" dirty="0">
                <a:latin typeface="Arial Black" pitchFamily="34" charset="0"/>
              </a:rPr>
              <a:t>Gerçek babayiğit, güreşte </a:t>
            </a:r>
            <a:r>
              <a:rPr lang="tr-TR" sz="5400" b="1" dirty="0" err="1">
                <a:latin typeface="Arial Black" pitchFamily="34" charset="0"/>
              </a:rPr>
              <a:t>rakîbini</a:t>
            </a:r>
            <a:r>
              <a:rPr lang="tr-TR" sz="5400" b="1" dirty="0">
                <a:latin typeface="Arial Black" pitchFamily="34" charset="0"/>
              </a:rPr>
              <a:t> yenen değil, öfkelendiği zaman nefsine hâkim olan kimsedir</a:t>
            </a:r>
            <a:r>
              <a:rPr lang="tr-TR" sz="5400" b="1" dirty="0" smtClean="0">
                <a:latin typeface="Arial Black" pitchFamily="34" charset="0"/>
              </a:rPr>
              <a:t>.” </a:t>
            </a:r>
            <a:r>
              <a:rPr lang="tr-TR" dirty="0" smtClean="0"/>
              <a:t>(</a:t>
            </a:r>
            <a:r>
              <a:rPr lang="tr-TR" dirty="0" err="1"/>
              <a:t>Riyazü’s-Salihin</a:t>
            </a:r>
            <a:r>
              <a:rPr lang="tr-TR" dirty="0"/>
              <a:t>, Hadis No: </a:t>
            </a:r>
            <a:r>
              <a:rPr lang="tr-TR" dirty="0" smtClean="0"/>
              <a:t>46)</a:t>
            </a:r>
            <a:endParaRPr lang="tr-TR" dirty="0"/>
          </a:p>
        </p:txBody>
      </p:sp>
    </p:spTree>
    <p:extLst>
      <p:ext uri="{BB962C8B-B14F-4D97-AF65-F5344CB8AC3E}">
        <p14:creationId xmlns:p14="http://schemas.microsoft.com/office/powerpoint/2010/main" val="1340400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dirty="0" smtClean="0">
                <a:solidFill>
                  <a:srgbClr val="00B050"/>
                </a:solidFill>
                <a:latin typeface="Arial Black" pitchFamily="34" charset="0"/>
              </a:rPr>
              <a:t>14) RAMAZAN AYI EN ZOR GÖREVLERİN KOLAYLIKLA HALLEDİLDİĞİ AYDIR VE ORUÇ ONLARA MANİ OLMAMIŞTIR:</a:t>
            </a:r>
          </a:p>
          <a:p>
            <a:r>
              <a:rPr lang="tr-TR" dirty="0" smtClean="0">
                <a:latin typeface="Arial Black" pitchFamily="34" charset="0"/>
              </a:rPr>
              <a:t>-Bedir savaşı hicretin ikinci yılı 27 Ramazan Cuma günü yapılmıştır.</a:t>
            </a:r>
          </a:p>
          <a:p>
            <a:r>
              <a:rPr lang="tr-TR" dirty="0" smtClean="0">
                <a:latin typeface="Arial Black" pitchFamily="34" charset="0"/>
              </a:rPr>
              <a:t>-Mekke’nin fethi hicretin 8. yılı Ramazan ayının 10 günü vuku bulmuştur.</a:t>
            </a:r>
          </a:p>
          <a:p>
            <a:r>
              <a:rPr lang="tr-TR" dirty="0" smtClean="0">
                <a:latin typeface="Arial Black" pitchFamily="34" charset="0"/>
              </a:rPr>
              <a:t>-</a:t>
            </a:r>
            <a:r>
              <a:rPr lang="tr-TR" dirty="0" err="1" smtClean="0">
                <a:latin typeface="Arial Black" pitchFamily="34" charset="0"/>
              </a:rPr>
              <a:t>Tebük</a:t>
            </a:r>
            <a:r>
              <a:rPr lang="tr-TR" dirty="0" smtClean="0">
                <a:latin typeface="Arial Black" pitchFamily="34" charset="0"/>
              </a:rPr>
              <a:t> </a:t>
            </a:r>
            <a:r>
              <a:rPr lang="tr-TR" dirty="0" err="1" smtClean="0">
                <a:latin typeface="Arial Black" pitchFamily="34" charset="0"/>
              </a:rPr>
              <a:t>şavaşı</a:t>
            </a:r>
            <a:r>
              <a:rPr lang="tr-TR" dirty="0" smtClean="0">
                <a:latin typeface="Arial Black" pitchFamily="34" charset="0"/>
              </a:rPr>
              <a:t> Hicretin 9. yılı Ramazan ayında yapılmıştır.</a:t>
            </a:r>
          </a:p>
          <a:p>
            <a:r>
              <a:rPr lang="tr-TR" dirty="0" smtClean="0">
                <a:latin typeface="Arial Black" pitchFamily="34" charset="0"/>
              </a:rPr>
              <a:t>-Halit Bin </a:t>
            </a:r>
            <a:r>
              <a:rPr lang="tr-TR" dirty="0" err="1" smtClean="0">
                <a:latin typeface="Arial Black" pitchFamily="34" charset="0"/>
              </a:rPr>
              <a:t>Velid</a:t>
            </a:r>
            <a:r>
              <a:rPr lang="tr-TR" dirty="0" smtClean="0">
                <a:latin typeface="Arial Black" pitchFamily="34" charset="0"/>
              </a:rPr>
              <a:t> (RA) </a:t>
            </a:r>
            <a:r>
              <a:rPr lang="tr-TR" dirty="0" err="1" smtClean="0">
                <a:latin typeface="Arial Black" pitchFamily="34" charset="0"/>
              </a:rPr>
              <a:t>Uzza</a:t>
            </a:r>
            <a:r>
              <a:rPr lang="tr-TR" dirty="0" smtClean="0">
                <a:latin typeface="Arial Black" pitchFamily="34" charset="0"/>
              </a:rPr>
              <a:t> putunu Hicretin 8. yılı Ramazan ayında yıkılmış ve Efendimiz SAV: «İşte </a:t>
            </a:r>
            <a:r>
              <a:rPr lang="tr-TR" dirty="0" err="1" smtClean="0">
                <a:latin typeface="Arial Black" pitchFamily="34" charset="0"/>
              </a:rPr>
              <a:t>Uzza</a:t>
            </a:r>
            <a:r>
              <a:rPr lang="tr-TR" dirty="0" smtClean="0">
                <a:latin typeface="Arial Black" pitchFamily="34" charset="0"/>
              </a:rPr>
              <a:t> putu ona </a:t>
            </a:r>
            <a:r>
              <a:rPr lang="tr-TR" dirty="0" err="1" smtClean="0">
                <a:latin typeface="Arial Black" pitchFamily="34" charset="0"/>
              </a:rPr>
              <a:t>ebediyyen</a:t>
            </a:r>
            <a:r>
              <a:rPr lang="tr-TR" dirty="0" smtClean="0">
                <a:latin typeface="Arial Black" pitchFamily="34" charset="0"/>
              </a:rPr>
              <a:t> bir daha tapılmayacaktır.» demiştir. </a:t>
            </a:r>
            <a:endParaRPr lang="tr-TR" dirty="0">
              <a:latin typeface="Arial Black" pitchFamily="34" charset="0"/>
            </a:endParaRPr>
          </a:p>
        </p:txBody>
      </p:sp>
    </p:spTree>
    <p:extLst>
      <p:ext uri="{BB962C8B-B14F-4D97-AF65-F5344CB8AC3E}">
        <p14:creationId xmlns:p14="http://schemas.microsoft.com/office/powerpoint/2010/main" val="169416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4000" dirty="0" smtClean="0">
                <a:latin typeface="Arial Black" pitchFamily="34" charset="0"/>
              </a:rPr>
              <a:t>-</a:t>
            </a:r>
            <a:r>
              <a:rPr lang="tr-TR" sz="4000" dirty="0" err="1" smtClean="0">
                <a:latin typeface="Arial Black" pitchFamily="34" charset="0"/>
              </a:rPr>
              <a:t>Taif’deki</a:t>
            </a:r>
            <a:r>
              <a:rPr lang="tr-TR" sz="4000" dirty="0" smtClean="0">
                <a:latin typeface="Arial Black" pitchFamily="34" charset="0"/>
              </a:rPr>
              <a:t> </a:t>
            </a:r>
            <a:r>
              <a:rPr lang="tr-TR" sz="4000" dirty="0" err="1" smtClean="0">
                <a:latin typeface="Arial Black" pitchFamily="34" charset="0"/>
              </a:rPr>
              <a:t>Sakif</a:t>
            </a:r>
            <a:r>
              <a:rPr lang="tr-TR" sz="4000" dirty="0" smtClean="0">
                <a:latin typeface="Arial Black" pitchFamily="34" charset="0"/>
              </a:rPr>
              <a:t> oğullarının </a:t>
            </a:r>
            <a:r>
              <a:rPr lang="tr-TR" sz="4000" dirty="0" err="1" smtClean="0">
                <a:latin typeface="Arial Black" pitchFamily="34" charset="0"/>
              </a:rPr>
              <a:t>Lat</a:t>
            </a:r>
            <a:r>
              <a:rPr lang="tr-TR" sz="4000" dirty="0" smtClean="0">
                <a:latin typeface="Arial Black" pitchFamily="34" charset="0"/>
              </a:rPr>
              <a:t> putu, Hicretin 9. yılı Ramazan ayında yıkılmıştır.</a:t>
            </a:r>
          </a:p>
          <a:p>
            <a:r>
              <a:rPr lang="tr-TR" sz="4000" dirty="0" smtClean="0">
                <a:latin typeface="Arial Black" pitchFamily="34" charset="0"/>
              </a:rPr>
              <a:t>-Hicri 25 haziran 479 yılında Portekiz yakınında Alfons komutasında ki 80.000 kişilik küffar ordusu yenilmiştir.</a:t>
            </a:r>
          </a:p>
          <a:p>
            <a:r>
              <a:rPr lang="tr-TR" sz="4000" dirty="0" smtClean="0">
                <a:latin typeface="Arial Black" pitchFamily="34" charset="0"/>
              </a:rPr>
              <a:t>-Tarık Bin </a:t>
            </a:r>
            <a:r>
              <a:rPr lang="tr-TR" sz="4000" dirty="0" err="1" smtClean="0">
                <a:latin typeface="Arial Black" pitchFamily="34" charset="0"/>
              </a:rPr>
              <a:t>Ziyad</a:t>
            </a:r>
            <a:r>
              <a:rPr lang="tr-TR" sz="4000" dirty="0" smtClean="0">
                <a:latin typeface="Arial Black" pitchFamily="34" charset="0"/>
              </a:rPr>
              <a:t> Hicri 28 Ramazan 92(19 Temmuz 711) de, </a:t>
            </a:r>
            <a:r>
              <a:rPr lang="tr-TR" sz="4000" dirty="0" err="1">
                <a:latin typeface="Arial Black" pitchFamily="34" charset="0"/>
              </a:rPr>
              <a:t>E</a:t>
            </a:r>
            <a:r>
              <a:rPr lang="tr-TR" sz="4000" dirty="0" err="1" smtClean="0">
                <a:latin typeface="Arial Black" pitchFamily="34" charset="0"/>
              </a:rPr>
              <a:t>ndülüsü</a:t>
            </a:r>
            <a:r>
              <a:rPr lang="tr-TR" sz="4000" dirty="0" smtClean="0">
                <a:latin typeface="Arial Black" pitchFamily="34" charset="0"/>
              </a:rPr>
              <a:t> </a:t>
            </a:r>
            <a:r>
              <a:rPr lang="tr-TR" sz="4000" dirty="0" err="1" smtClean="0">
                <a:latin typeface="Arial Black" pitchFamily="34" charset="0"/>
              </a:rPr>
              <a:t>feth</a:t>
            </a:r>
            <a:r>
              <a:rPr lang="tr-TR" sz="4000" dirty="0" smtClean="0">
                <a:latin typeface="Arial Black" pitchFamily="34" charset="0"/>
              </a:rPr>
              <a:t> etmiştir.</a:t>
            </a:r>
            <a:endParaRPr lang="tr-TR" sz="4000" dirty="0">
              <a:latin typeface="Arial Black" pitchFamily="34" charset="0"/>
            </a:endParaRPr>
          </a:p>
        </p:txBody>
      </p:sp>
    </p:spTree>
    <p:extLst>
      <p:ext uri="{BB962C8B-B14F-4D97-AF65-F5344CB8AC3E}">
        <p14:creationId xmlns:p14="http://schemas.microsoft.com/office/powerpoint/2010/main" val="2346897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solidFill>
                  <a:srgbClr val="00B050"/>
                </a:solidFill>
                <a:latin typeface="Arial Black" pitchFamily="34" charset="0"/>
              </a:rPr>
              <a:t>15) RAMAZAN AYI İNSANIN KENDİSİNİ HESABA ÇEKME AYIDIR:</a:t>
            </a:r>
          </a:p>
          <a:p>
            <a:r>
              <a:rPr lang="tr-TR" dirty="0" smtClean="0">
                <a:solidFill>
                  <a:srgbClr val="FF0000"/>
                </a:solidFill>
                <a:latin typeface="Arial Black" pitchFamily="34" charset="0"/>
              </a:rPr>
              <a:t>Peygamberimiz SAV: </a:t>
            </a:r>
            <a:r>
              <a:rPr lang="ar-AE" b="1" dirty="0" smtClean="0">
                <a:solidFill>
                  <a:srgbClr val="FF0000"/>
                </a:solidFill>
                <a:latin typeface="Arial Black" pitchFamily="34" charset="0"/>
              </a:rPr>
              <a:t>حاسبوا </a:t>
            </a:r>
            <a:r>
              <a:rPr lang="ar-AE" b="1" dirty="0">
                <a:solidFill>
                  <a:srgbClr val="FF0000"/>
                </a:solidFill>
                <a:latin typeface="Arial Black" pitchFamily="34" charset="0"/>
              </a:rPr>
              <a:t>قبل أن تحاسَبوا </a:t>
            </a:r>
            <a:endParaRPr lang="tr-TR" b="1" dirty="0" smtClean="0">
              <a:solidFill>
                <a:srgbClr val="FF0000"/>
              </a:solidFill>
              <a:latin typeface="Arial Black" pitchFamily="34" charset="0"/>
            </a:endParaRPr>
          </a:p>
          <a:p>
            <a:pPr marL="0" indent="0">
              <a:buNone/>
            </a:pPr>
            <a:r>
              <a:rPr lang="tr-TR" dirty="0" smtClean="0">
                <a:solidFill>
                  <a:srgbClr val="FF0000"/>
                </a:solidFill>
                <a:latin typeface="Arial Black" pitchFamily="34" charset="0"/>
              </a:rPr>
              <a:t>«Hesaba </a:t>
            </a:r>
            <a:r>
              <a:rPr lang="tr-TR" dirty="0">
                <a:solidFill>
                  <a:srgbClr val="FF0000"/>
                </a:solidFill>
                <a:latin typeface="Arial Black" pitchFamily="34" charset="0"/>
              </a:rPr>
              <a:t>çekilmeden önce kendinizi hesaba </a:t>
            </a:r>
            <a:r>
              <a:rPr lang="tr-TR" dirty="0" smtClean="0">
                <a:solidFill>
                  <a:srgbClr val="FF0000"/>
                </a:solidFill>
                <a:latin typeface="Arial Black" pitchFamily="34" charset="0"/>
              </a:rPr>
              <a:t>çekiniz»</a:t>
            </a:r>
            <a:endParaRPr lang="tr-TR" dirty="0">
              <a:solidFill>
                <a:srgbClr val="FF0000"/>
              </a:solidFill>
              <a:latin typeface="Arial Black" pitchFamily="34" charset="0"/>
            </a:endParaRPr>
          </a:p>
          <a:p>
            <a:r>
              <a:rPr lang="tr-TR" dirty="0">
                <a:latin typeface="Arial Black" pitchFamily="34" charset="0"/>
              </a:rPr>
              <a:t>Peygamber efendimiz de buyurdu ki: </a:t>
            </a:r>
          </a:p>
          <a:p>
            <a:pPr marL="0" indent="0">
              <a:buNone/>
            </a:pPr>
            <a:r>
              <a:rPr lang="tr-TR" dirty="0" smtClean="0">
                <a:latin typeface="Arial Black" pitchFamily="34" charset="0"/>
              </a:rPr>
              <a:t>«Akıllı </a:t>
            </a:r>
            <a:r>
              <a:rPr lang="tr-TR" dirty="0">
                <a:latin typeface="Arial Black" pitchFamily="34" charset="0"/>
              </a:rPr>
              <a:t>kimse, günü dörde ayırır, birincisinde, yaptıklarını ve yapacaklarını hesap eder. İkincisinde, </a:t>
            </a:r>
            <a:r>
              <a:rPr lang="tr-TR" dirty="0" err="1">
                <a:latin typeface="Arial Black" pitchFamily="34" charset="0"/>
              </a:rPr>
              <a:t>Allahü</a:t>
            </a:r>
            <a:r>
              <a:rPr lang="tr-TR" dirty="0">
                <a:latin typeface="Arial Black" pitchFamily="34" charset="0"/>
              </a:rPr>
              <a:t> </a:t>
            </a:r>
            <a:r>
              <a:rPr lang="tr-TR" dirty="0" err="1">
                <a:latin typeface="Arial Black" pitchFamily="34" charset="0"/>
              </a:rPr>
              <a:t>teâlâya</a:t>
            </a:r>
            <a:r>
              <a:rPr lang="tr-TR" dirty="0">
                <a:latin typeface="Arial Black" pitchFamily="34" charset="0"/>
              </a:rPr>
              <a:t> münacat eder, yalvarır. Üçüncüsünde, bir işte çalışıp, helal para kazanır. Dördüncüsünde, istirahat eder ve mubahlarla kendini eğlendirir, haramlardan kaçar</a:t>
            </a:r>
            <a:r>
              <a:rPr lang="tr-TR" dirty="0" smtClean="0">
                <a:latin typeface="Arial Black" pitchFamily="34" charset="0"/>
              </a:rPr>
              <a:t>.» </a:t>
            </a:r>
            <a:r>
              <a:rPr lang="tr-TR" dirty="0" smtClean="0"/>
              <a:t>[</a:t>
            </a:r>
            <a:r>
              <a:rPr lang="tr-TR" dirty="0"/>
              <a:t>İ. Gazali]</a:t>
            </a:r>
          </a:p>
        </p:txBody>
      </p:sp>
    </p:spTree>
    <p:extLst>
      <p:ext uri="{BB962C8B-B14F-4D97-AF65-F5344CB8AC3E}">
        <p14:creationId xmlns:p14="http://schemas.microsoft.com/office/powerpoint/2010/main" val="151744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sz="5400" b="1" dirty="0">
                <a:latin typeface="Arial Black" pitchFamily="34" charset="0"/>
              </a:rPr>
              <a:t>وَهُوَ مَعَكُمْ أَيْنَ مَا كُنتُمْ وَاللَّهُ بِمَا تَعْمَلُونَ بَصِيرٌ</a:t>
            </a:r>
          </a:p>
          <a:p>
            <a:endParaRPr lang="ar-AE" sz="5400" b="1" dirty="0">
              <a:latin typeface="Arial Black" pitchFamily="34" charset="0"/>
            </a:endParaRPr>
          </a:p>
          <a:p>
            <a:r>
              <a:rPr lang="ar-AE" sz="5400" b="1" dirty="0">
                <a:latin typeface="Arial Black" pitchFamily="34" charset="0"/>
              </a:rPr>
              <a:t>“…</a:t>
            </a:r>
            <a:r>
              <a:rPr lang="tr-TR" sz="5400" b="1" dirty="0">
                <a:latin typeface="Arial Black" pitchFamily="34" charset="0"/>
              </a:rPr>
              <a:t>Nerede olsanız, O sizinle beraberdir. Allah, bütün yaptıklarınızı hakkıyla görendir.” </a:t>
            </a:r>
            <a:r>
              <a:rPr lang="tr-TR" dirty="0"/>
              <a:t>(</a:t>
            </a:r>
            <a:r>
              <a:rPr lang="tr-TR" dirty="0" err="1"/>
              <a:t>Hadid</a:t>
            </a:r>
            <a:r>
              <a:rPr lang="tr-TR" dirty="0"/>
              <a:t>, </a:t>
            </a:r>
            <a:r>
              <a:rPr lang="tr-TR" dirty="0" smtClean="0"/>
              <a:t>suresi 4</a:t>
            </a:r>
            <a:r>
              <a:rPr lang="tr-TR" dirty="0"/>
              <a:t>)</a:t>
            </a:r>
          </a:p>
          <a:p>
            <a:endParaRPr lang="tr-TR" dirty="0"/>
          </a:p>
        </p:txBody>
      </p:sp>
    </p:spTree>
    <p:extLst>
      <p:ext uri="{BB962C8B-B14F-4D97-AF65-F5344CB8AC3E}">
        <p14:creationId xmlns:p14="http://schemas.microsoft.com/office/powerpoint/2010/main" val="26042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ctr">
              <a:buNone/>
            </a:pPr>
            <a:r>
              <a:rPr lang="tr-TR" sz="5200" dirty="0" smtClean="0">
                <a:solidFill>
                  <a:srgbClr val="FF0000"/>
                </a:solidFill>
                <a:latin typeface="Arial Black" pitchFamily="34" charset="0"/>
              </a:rPr>
              <a:t>KONU İÇERİĞİ</a:t>
            </a:r>
          </a:p>
          <a:p>
            <a:pPr marL="514350" indent="-514350">
              <a:buAutoNum type="arabicParenR"/>
            </a:pPr>
            <a:r>
              <a:rPr lang="tr-TR" dirty="0" smtClean="0">
                <a:solidFill>
                  <a:srgbClr val="92D050"/>
                </a:solidFill>
                <a:latin typeface="Arial Black" pitchFamily="34" charset="0"/>
              </a:rPr>
              <a:t>RAMAZAN’IN </a:t>
            </a:r>
            <a:r>
              <a:rPr lang="tr-TR" dirty="0" smtClean="0">
                <a:solidFill>
                  <a:srgbClr val="92D050"/>
                </a:solidFill>
                <a:latin typeface="Arial Black" pitchFamily="34" charset="0"/>
              </a:rPr>
              <a:t>KELİME ANLAMI NEDİR.</a:t>
            </a:r>
          </a:p>
          <a:p>
            <a:pPr marL="514350" indent="-514350">
              <a:buAutoNum type="arabicParenR"/>
            </a:pPr>
            <a:r>
              <a:rPr lang="tr-TR" dirty="0" smtClean="0">
                <a:solidFill>
                  <a:srgbClr val="0070C0"/>
                </a:solidFill>
                <a:latin typeface="Arial Black" pitchFamily="34" charset="0"/>
              </a:rPr>
              <a:t>RAMAZAN AYININ FAZİLETİNİN NEDENLERİ</a:t>
            </a:r>
          </a:p>
          <a:p>
            <a:pPr marL="514350" indent="-514350">
              <a:buAutoNum type="arabicParenR"/>
            </a:pPr>
            <a:r>
              <a:rPr lang="tr-TR" dirty="0" smtClean="0">
                <a:solidFill>
                  <a:schemeClr val="accent6">
                    <a:lumMod val="50000"/>
                  </a:schemeClr>
                </a:solidFill>
                <a:latin typeface="Arial Black" pitchFamily="34" charset="0"/>
              </a:rPr>
              <a:t>RAMAZAN AYI KURAN’NIN İNDİRİLDİĞİ AYDIR.</a:t>
            </a:r>
          </a:p>
          <a:p>
            <a:pPr marL="514350" indent="-514350">
              <a:buAutoNum type="arabicParenR"/>
            </a:pPr>
            <a:r>
              <a:rPr lang="tr-TR" dirty="0" smtClean="0">
                <a:solidFill>
                  <a:schemeClr val="tx2">
                    <a:lumMod val="75000"/>
                  </a:schemeClr>
                </a:solidFill>
                <a:latin typeface="Arial Black" pitchFamily="34" charset="0"/>
              </a:rPr>
              <a:t>RAMAZAN AYI KURAN AYIDIR.</a:t>
            </a:r>
          </a:p>
          <a:p>
            <a:pPr marL="514350" indent="-514350">
              <a:buAutoNum type="arabicParenR"/>
            </a:pPr>
            <a:r>
              <a:rPr lang="tr-TR" dirty="0" smtClean="0">
                <a:solidFill>
                  <a:schemeClr val="accent6">
                    <a:lumMod val="75000"/>
                  </a:schemeClr>
                </a:solidFill>
                <a:latin typeface="Arial Black" pitchFamily="34" charset="0"/>
              </a:rPr>
              <a:t>RAMAZAN AYI MUKABELE AYIDIR.</a:t>
            </a:r>
          </a:p>
          <a:p>
            <a:pPr marL="514350" indent="-514350">
              <a:buAutoNum type="arabicParenR"/>
            </a:pPr>
            <a:r>
              <a:rPr lang="tr-TR" dirty="0" smtClean="0">
                <a:solidFill>
                  <a:srgbClr val="00B050"/>
                </a:solidFill>
                <a:latin typeface="Arial Black" pitchFamily="34" charset="0"/>
              </a:rPr>
              <a:t>RAMAZAN AYI BİN AYDAN DAHA HAYIRLI OLAN KADİR GECESİNİN BULUNDUĞU AYDIR.</a:t>
            </a:r>
          </a:p>
          <a:p>
            <a:pPr marL="514350" indent="-514350">
              <a:buAutoNum type="arabicParenR"/>
            </a:pPr>
            <a:r>
              <a:rPr lang="tr-TR" dirty="0" smtClean="0">
                <a:solidFill>
                  <a:srgbClr val="FF0000"/>
                </a:solidFill>
                <a:latin typeface="Arial Black" pitchFamily="34" charset="0"/>
              </a:rPr>
              <a:t>RAMAZAN AYI RAHMET, MAĞFİRET VE BAĞIŞLANMA AYIDIR.</a:t>
            </a:r>
          </a:p>
          <a:p>
            <a:pPr marL="514350" indent="-514350">
              <a:buAutoNum type="arabicParenR"/>
            </a:pPr>
            <a:r>
              <a:rPr lang="tr-TR" dirty="0" smtClean="0">
                <a:latin typeface="Arial Black" pitchFamily="34" charset="0"/>
              </a:rPr>
              <a:t>RAMAZAN AYI RUHA ŞİFA VEREN TERAVİH NAMAZI KILINAN AYDIR.</a:t>
            </a:r>
          </a:p>
          <a:p>
            <a:pPr marL="0" indent="0">
              <a:buNone/>
            </a:pPr>
            <a:endParaRPr lang="tr-TR" dirty="0"/>
          </a:p>
        </p:txBody>
      </p:sp>
    </p:spTree>
    <p:extLst>
      <p:ext uri="{BB962C8B-B14F-4D97-AF65-F5344CB8AC3E}">
        <p14:creationId xmlns:p14="http://schemas.microsoft.com/office/powerpoint/2010/main" val="21319586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036496" cy="6825208"/>
          </a:xfrm>
        </p:spPr>
        <p:txBody>
          <a:bodyPr>
            <a:normAutofit/>
          </a:bodyPr>
          <a:lstStyle/>
          <a:p>
            <a:pPr marL="0" indent="0">
              <a:buNone/>
            </a:pPr>
            <a:r>
              <a:rPr lang="ar-AE" sz="4800" b="1" dirty="0" smtClean="0"/>
              <a:t>أ</a:t>
            </a:r>
            <a:r>
              <a:rPr lang="ar-AE" sz="4800" b="1" dirty="0" smtClean="0">
                <a:latin typeface="Arial Black" pitchFamily="34" charset="0"/>
              </a:rPr>
              <a:t>َفَحَسِبْتُمْ </a:t>
            </a:r>
            <a:r>
              <a:rPr lang="ar-AE" sz="4800" b="1" dirty="0">
                <a:latin typeface="Arial Black" pitchFamily="34" charset="0"/>
              </a:rPr>
              <a:t>أَنَّمَا خَلَقْنَاكُمْ عَبَثًا وَأَنَّكُمْ إِلَيْنَا لَا تُرْجَعُونَ</a:t>
            </a:r>
          </a:p>
          <a:p>
            <a:endParaRPr lang="ar-AE" sz="4800" b="1" dirty="0">
              <a:latin typeface="Arial Black" pitchFamily="34" charset="0"/>
            </a:endParaRPr>
          </a:p>
          <a:p>
            <a:r>
              <a:rPr lang="ar-AE" sz="4800" b="1" dirty="0">
                <a:latin typeface="Arial Black" pitchFamily="34" charset="0"/>
              </a:rPr>
              <a:t>"</a:t>
            </a:r>
            <a:r>
              <a:rPr lang="tr-TR" sz="4800" b="1" dirty="0">
                <a:latin typeface="Arial Black" pitchFamily="34" charset="0"/>
              </a:rPr>
              <a:t>Sizi sadece boş yere yarattığımızı ve sizin gerçekten huzurumuza geri getirilmeyeceğinizi mi sandınız" </a:t>
            </a:r>
            <a:r>
              <a:rPr lang="tr-TR" dirty="0"/>
              <a:t>(</a:t>
            </a:r>
            <a:r>
              <a:rPr lang="tr-TR" dirty="0" err="1" smtClean="0"/>
              <a:t>Mü'minûn</a:t>
            </a:r>
            <a:r>
              <a:rPr lang="tr-TR" dirty="0" smtClean="0"/>
              <a:t> suresi 115</a:t>
            </a:r>
            <a:endParaRPr lang="tr-TR" dirty="0"/>
          </a:p>
          <a:p>
            <a:endParaRPr lang="tr-TR" dirty="0"/>
          </a:p>
        </p:txBody>
      </p:sp>
    </p:spTree>
    <p:extLst>
      <p:ext uri="{BB962C8B-B14F-4D97-AF65-F5344CB8AC3E}">
        <p14:creationId xmlns:p14="http://schemas.microsoft.com/office/powerpoint/2010/main" val="2159730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4400" b="1" dirty="0" smtClean="0">
                <a:latin typeface="Arial Black" pitchFamily="34" charset="0"/>
              </a:rPr>
              <a:t>الْكَيِّسُ </a:t>
            </a:r>
            <a:r>
              <a:rPr lang="ar-AE" sz="4400" b="1" dirty="0">
                <a:latin typeface="Arial Black" pitchFamily="34" charset="0"/>
              </a:rPr>
              <a:t>مَنْ دَانَ نَفْسَهُ وَعَمِلَ لِمَا بَعْدَ الْمَوْتِ وَالْعَاجِزُ مَن أَتْبَعَ نَفْسَهُ هَوَاهَا وَتَمَنَّى عَلَى اللَّهِ </a:t>
            </a:r>
          </a:p>
          <a:p>
            <a:endParaRPr lang="ar-AE" sz="4400" b="1" dirty="0">
              <a:latin typeface="Arial Black" pitchFamily="34" charset="0"/>
            </a:endParaRPr>
          </a:p>
          <a:p>
            <a:pPr marL="0" indent="0">
              <a:buNone/>
            </a:pPr>
            <a:r>
              <a:rPr lang="ar-AE" sz="4400" b="1" dirty="0">
                <a:latin typeface="Arial Black" pitchFamily="34" charset="0"/>
              </a:rPr>
              <a:t>“</a:t>
            </a:r>
            <a:r>
              <a:rPr lang="tr-TR" sz="4400" b="1" dirty="0">
                <a:latin typeface="Arial Black" pitchFamily="34" charset="0"/>
              </a:rPr>
              <a:t>Akıllı kimse, kendisini hesaba çeken ve ölümden sonrası için hazırlayan kimsedir. Aciz kimse ise, nefsi isteklerine tabi olan ve Allah’tan olmadık şeyler isteyen kimsedir.” </a:t>
            </a:r>
            <a:r>
              <a:rPr lang="tr-TR" dirty="0"/>
              <a:t>(</a:t>
            </a:r>
            <a:r>
              <a:rPr lang="tr-TR" dirty="0" err="1"/>
              <a:t>Tirmizi</a:t>
            </a:r>
            <a:r>
              <a:rPr lang="tr-TR" dirty="0"/>
              <a:t>, </a:t>
            </a:r>
            <a:r>
              <a:rPr lang="tr-TR" dirty="0" err="1"/>
              <a:t>Kıyame</a:t>
            </a:r>
            <a:r>
              <a:rPr lang="tr-TR" dirty="0"/>
              <a:t> 25)</a:t>
            </a:r>
          </a:p>
          <a:p>
            <a:endParaRPr lang="tr-TR" dirty="0"/>
          </a:p>
        </p:txBody>
      </p:sp>
    </p:spTree>
    <p:extLst>
      <p:ext uri="{BB962C8B-B14F-4D97-AF65-F5344CB8AC3E}">
        <p14:creationId xmlns:p14="http://schemas.microsoft.com/office/powerpoint/2010/main" val="29963471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4400" b="1" dirty="0" smtClean="0"/>
              <a:t>و</a:t>
            </a:r>
            <a:r>
              <a:rPr lang="ar-AE" sz="4400" b="1" dirty="0" smtClean="0">
                <a:latin typeface="Arial Black" pitchFamily="34" charset="0"/>
              </a:rPr>
              <a:t>َلاَ </a:t>
            </a:r>
            <a:r>
              <a:rPr lang="ar-AE" sz="4400" b="1" dirty="0">
                <a:latin typeface="Arial Black" pitchFamily="34" charset="0"/>
              </a:rPr>
              <a:t>تَحْسَبَنَّ اللّهَ غَافِلاً عَمَّا يَعْمَلُ الظَّالِمُونَ إِنَّمَا يُؤَخِّرُهُمْ لِيَوْمٍ تَشْخَصُ فِيهِ الأَبْصَارُ</a:t>
            </a:r>
          </a:p>
          <a:p>
            <a:endParaRPr lang="ar-AE" sz="4400" b="1" dirty="0">
              <a:latin typeface="Arial Black" pitchFamily="34" charset="0"/>
            </a:endParaRPr>
          </a:p>
          <a:p>
            <a:r>
              <a:rPr lang="ar-AE" sz="4400" b="1" dirty="0">
                <a:latin typeface="Arial Black" pitchFamily="34" charset="0"/>
              </a:rPr>
              <a:t>“</a:t>
            </a:r>
            <a:r>
              <a:rPr lang="tr-TR" sz="4400" b="1" dirty="0">
                <a:latin typeface="Arial Black" pitchFamily="34" charset="0"/>
              </a:rPr>
              <a:t>Sakın, Allah’ı zalimlerin yaptıklarından habersiz sanma! Allah, onları ancak gözlerin dehşetle bakakalacağı bir güne erteliyor.” </a:t>
            </a:r>
            <a:r>
              <a:rPr lang="tr-TR" dirty="0"/>
              <a:t>(İbrahim, </a:t>
            </a:r>
            <a:r>
              <a:rPr lang="tr-TR" dirty="0" smtClean="0"/>
              <a:t>suresi 42</a:t>
            </a:r>
            <a:r>
              <a:rPr lang="tr-TR" dirty="0"/>
              <a:t>)</a:t>
            </a:r>
          </a:p>
        </p:txBody>
      </p:sp>
    </p:spTree>
    <p:extLst>
      <p:ext uri="{BB962C8B-B14F-4D97-AF65-F5344CB8AC3E}">
        <p14:creationId xmlns:p14="http://schemas.microsoft.com/office/powerpoint/2010/main" val="33561611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a:solidFill>
                  <a:srgbClr val="00B050"/>
                </a:solidFill>
                <a:latin typeface="Arial Black" pitchFamily="34" charset="0"/>
              </a:rPr>
              <a:t>Hz. Peygamber ramazan ayı girerken ashabına hitap ederek ramazan ayının kutsiyet ve faziletini şöyle belirtmiştir.</a:t>
            </a:r>
          </a:p>
          <a:p>
            <a:pPr marL="0" indent="0">
              <a:buNone/>
            </a:pPr>
            <a:r>
              <a:rPr lang="tr-TR" dirty="0" smtClean="0">
                <a:latin typeface="Arial Black" pitchFamily="34" charset="0"/>
              </a:rPr>
              <a:t>“</a:t>
            </a:r>
            <a:r>
              <a:rPr lang="tr-TR" dirty="0">
                <a:latin typeface="Arial Black" pitchFamily="34" charset="0"/>
              </a:rPr>
              <a:t>Ey insanlar! Yüce ve mübarek bir ayın gölgesi üzerinize bastı, o ayda bir gece vardır ki bin aydan daha hayırlıdır. </a:t>
            </a:r>
            <a:r>
              <a:rPr lang="tr-TR" dirty="0" smtClean="0">
                <a:latin typeface="Arial Black" pitchFamily="34" charset="0"/>
              </a:rPr>
              <a:t>Allah </a:t>
            </a:r>
            <a:r>
              <a:rPr lang="tr-TR" dirty="0">
                <a:latin typeface="Arial Black" pitchFamily="34" charset="0"/>
              </a:rPr>
              <a:t>o ayda oruç tutmayı farz kıldı. Geceleyin ibadet yapmayı nafile kıldı. </a:t>
            </a:r>
            <a:r>
              <a:rPr lang="tr-TR" dirty="0" smtClean="0">
                <a:latin typeface="Arial Black" pitchFamily="34" charset="0"/>
              </a:rPr>
              <a:t>O </a:t>
            </a:r>
            <a:r>
              <a:rPr lang="tr-TR" dirty="0">
                <a:latin typeface="Arial Black" pitchFamily="34" charset="0"/>
              </a:rPr>
              <a:t>ayda bir farz işleyen diğer aylarda yetmiş farz işlemiş gibi sevap alır. O, sabır ayıdır. Sabrın karşılığı ise cennettir. O, yardımlaşma ayıdır. O ayda müminin rızkı bollaştırılır. O ayda kim bir oruçluyu iftar ettirirse bu, günahlarının bağışlanmasına ve cehennemden kurtulmasına sebep olur. Aynı zamanda oruçlunun sevabı kadar sevap verilir. Oruçlunun sevabından da hiçbir şey </a:t>
            </a:r>
            <a:r>
              <a:rPr lang="tr-TR" dirty="0" err="1">
                <a:latin typeface="Arial Black" pitchFamily="34" charset="0"/>
              </a:rPr>
              <a:t>noksanlaşmaz</a:t>
            </a:r>
            <a:r>
              <a:rPr lang="tr-TR" dirty="0">
                <a:latin typeface="Arial Black" pitchFamily="34" charset="0"/>
              </a:rPr>
              <a:t>. O öyle bir aydır ki evveli rahmet, ortası mağfiret ve sonu cehennemden ateşinden kurtuluştur.”(</a:t>
            </a:r>
            <a:r>
              <a:rPr lang="tr-TR" dirty="0" err="1"/>
              <a:t>Terğib</a:t>
            </a:r>
            <a:r>
              <a:rPr lang="tr-TR" dirty="0"/>
              <a:t> ve </a:t>
            </a:r>
            <a:r>
              <a:rPr lang="tr-TR" dirty="0" err="1"/>
              <a:t>Terhib</a:t>
            </a:r>
            <a:r>
              <a:rPr lang="tr-TR" dirty="0"/>
              <a:t>, II, 430/13)</a:t>
            </a:r>
          </a:p>
          <a:p>
            <a:endParaRPr lang="tr-TR" dirty="0"/>
          </a:p>
        </p:txBody>
      </p:sp>
    </p:spTree>
    <p:extLst>
      <p:ext uri="{BB962C8B-B14F-4D97-AF65-F5344CB8AC3E}">
        <p14:creationId xmlns:p14="http://schemas.microsoft.com/office/powerpoint/2010/main" val="181042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buNone/>
            </a:pPr>
            <a:r>
              <a:rPr lang="tr-TR" sz="8000" b="1" dirty="0" smtClean="0">
                <a:latin typeface="Arial Black" pitchFamily="34" charset="0"/>
              </a:rPr>
              <a:t>HZ. Peygamber SAV Efendimiz:</a:t>
            </a:r>
          </a:p>
          <a:p>
            <a:pPr marL="0" indent="0">
              <a:buNone/>
            </a:pPr>
            <a:r>
              <a:rPr lang="ar-AE" sz="8000" b="1" dirty="0" smtClean="0">
                <a:latin typeface="Arial Black" pitchFamily="34" charset="0"/>
              </a:rPr>
              <a:t>أَكْثِرُوا ذِكْرَ </a:t>
            </a:r>
            <a:r>
              <a:rPr lang="ar-AE" sz="8000" b="1" dirty="0">
                <a:latin typeface="Arial Black" pitchFamily="34" charset="0"/>
              </a:rPr>
              <a:t>هَاذِمِ اللَّذَّاتِ      “</a:t>
            </a:r>
            <a:r>
              <a:rPr lang="tr-TR" sz="8000" b="1" dirty="0">
                <a:latin typeface="Arial Black" pitchFamily="34" charset="0"/>
              </a:rPr>
              <a:t>Zevkleri bıçak gibi keseni -ölümü- çok hatırlayın!” </a:t>
            </a:r>
            <a:r>
              <a:rPr lang="tr-TR" dirty="0"/>
              <a:t>(</a:t>
            </a:r>
            <a:r>
              <a:rPr lang="tr-TR" dirty="0" err="1"/>
              <a:t>Tirmizi</a:t>
            </a:r>
            <a:r>
              <a:rPr lang="tr-TR" dirty="0"/>
              <a:t>, </a:t>
            </a:r>
            <a:r>
              <a:rPr lang="tr-TR" dirty="0" err="1"/>
              <a:t>Zühd</a:t>
            </a:r>
            <a:r>
              <a:rPr lang="tr-TR" dirty="0"/>
              <a:t> 4)</a:t>
            </a:r>
          </a:p>
          <a:p>
            <a:endParaRPr lang="tr-TR" dirty="0"/>
          </a:p>
        </p:txBody>
      </p:sp>
    </p:spTree>
    <p:extLst>
      <p:ext uri="{BB962C8B-B14F-4D97-AF65-F5344CB8AC3E}">
        <p14:creationId xmlns:p14="http://schemas.microsoft.com/office/powerpoint/2010/main" val="31331006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FF0000"/>
                </a:solidFill>
                <a:latin typeface="Arial Black" pitchFamily="34" charset="0"/>
              </a:rPr>
              <a:t>16) MÜBAREK RAMAZAN-I ŞERİFTE VE </a:t>
            </a:r>
            <a:r>
              <a:rPr lang="tr-TR" dirty="0">
                <a:solidFill>
                  <a:srgbClr val="FF0000"/>
                </a:solidFill>
                <a:latin typeface="Arial Black" pitchFamily="34" charset="0"/>
              </a:rPr>
              <a:t>MÜBAREK GÜN VE GECELERDE YAPILMASI GEREKEN İBADETLER ÖZETLE:</a:t>
            </a:r>
          </a:p>
          <a:p>
            <a:r>
              <a:rPr lang="tr-TR" dirty="0" smtClean="0">
                <a:solidFill>
                  <a:srgbClr val="00B050"/>
                </a:solidFill>
                <a:latin typeface="Arial Black" pitchFamily="34" charset="0"/>
              </a:rPr>
              <a:t>1)Her </a:t>
            </a:r>
            <a:r>
              <a:rPr lang="tr-TR" dirty="0">
                <a:solidFill>
                  <a:srgbClr val="00B050"/>
                </a:solidFill>
                <a:latin typeface="Arial Black" pitchFamily="34" charset="0"/>
              </a:rPr>
              <a:t>daim Kuran okumalı veya  Kuran dinlemeliyiz ve bu ayda daha da artırarak devam etmeliyiz, mukabele okumaya ve dinlemeye çok gayret göstermeliyiz </a:t>
            </a:r>
            <a:r>
              <a:rPr lang="tr-TR" dirty="0" err="1">
                <a:solidFill>
                  <a:srgbClr val="00B050"/>
                </a:solidFill>
                <a:latin typeface="Arial Black" pitchFamily="34" charset="0"/>
              </a:rPr>
              <a:t>yakin</a:t>
            </a:r>
            <a:r>
              <a:rPr lang="tr-TR" dirty="0">
                <a:solidFill>
                  <a:srgbClr val="00B050"/>
                </a:solidFill>
                <a:latin typeface="Arial Black" pitchFamily="34" charset="0"/>
              </a:rPr>
              <a:t> ölüm bize gelinceye kadar. </a:t>
            </a:r>
            <a:endParaRPr lang="tr-TR" dirty="0" smtClean="0">
              <a:solidFill>
                <a:srgbClr val="00B050"/>
              </a:solidFill>
              <a:latin typeface="Arial Black" pitchFamily="34" charset="0"/>
            </a:endParaRPr>
          </a:p>
          <a:p>
            <a:r>
              <a:rPr lang="tr-TR" dirty="0">
                <a:latin typeface="Arial Black" pitchFamily="34" charset="0"/>
              </a:rPr>
              <a:t>2</a:t>
            </a:r>
            <a:r>
              <a:rPr lang="tr-TR" dirty="0" smtClean="0">
                <a:latin typeface="Arial Black" pitchFamily="34" charset="0"/>
              </a:rPr>
              <a:t>)Kendimiz </a:t>
            </a:r>
            <a:r>
              <a:rPr lang="tr-TR" dirty="0">
                <a:latin typeface="Arial Black" pitchFamily="34" charset="0"/>
              </a:rPr>
              <a:t>hesaba çekmeliyiz</a:t>
            </a:r>
            <a:r>
              <a:rPr lang="tr-TR" dirty="0" smtClean="0">
                <a:latin typeface="Arial Black" pitchFamily="34" charset="0"/>
              </a:rPr>
              <a:t>. Hayatımızın </a:t>
            </a:r>
            <a:r>
              <a:rPr lang="tr-TR" dirty="0">
                <a:latin typeface="Arial Black" pitchFamily="34" charset="0"/>
              </a:rPr>
              <a:t>ahirete </a:t>
            </a:r>
            <a:r>
              <a:rPr lang="tr-TR" dirty="0" err="1">
                <a:latin typeface="Arial Black" pitchFamily="34" charset="0"/>
              </a:rPr>
              <a:t>tealluk</a:t>
            </a:r>
            <a:r>
              <a:rPr lang="tr-TR" dirty="0">
                <a:latin typeface="Arial Black" pitchFamily="34" charset="0"/>
              </a:rPr>
              <a:t> eden hesabını iyi yapmalıyız.</a:t>
            </a:r>
          </a:p>
          <a:p>
            <a:r>
              <a:rPr lang="tr-TR" dirty="0" smtClean="0">
                <a:latin typeface="Arial Black" pitchFamily="34" charset="0"/>
              </a:rPr>
              <a:t>3)Kulluk </a:t>
            </a:r>
            <a:r>
              <a:rPr lang="tr-TR" dirty="0">
                <a:latin typeface="Arial Black" pitchFamily="34" charset="0"/>
              </a:rPr>
              <a:t>bilincimizi oluşturmalıyız.</a:t>
            </a:r>
          </a:p>
          <a:p>
            <a:r>
              <a:rPr lang="tr-TR" dirty="0" smtClean="0">
                <a:latin typeface="Arial Black" pitchFamily="34" charset="0"/>
              </a:rPr>
              <a:t>4)Kendimize </a:t>
            </a:r>
            <a:r>
              <a:rPr lang="tr-TR" dirty="0">
                <a:latin typeface="Arial Black" pitchFamily="34" charset="0"/>
              </a:rPr>
              <a:t>mümin bilinci oluşturmalıyız.</a:t>
            </a:r>
          </a:p>
          <a:p>
            <a:r>
              <a:rPr lang="tr-TR" dirty="0" smtClean="0">
                <a:latin typeface="Arial Black" pitchFamily="34" charset="0"/>
              </a:rPr>
              <a:t>5)Çokça </a:t>
            </a:r>
            <a:r>
              <a:rPr lang="tr-TR" dirty="0">
                <a:latin typeface="Arial Black" pitchFamily="34" charset="0"/>
              </a:rPr>
              <a:t>zikir etmeliyiz</a:t>
            </a:r>
            <a:r>
              <a:rPr lang="tr-TR" dirty="0" smtClean="0">
                <a:latin typeface="Arial Black" pitchFamily="34" charset="0"/>
              </a:rPr>
              <a:t>. Zikir </a:t>
            </a:r>
            <a:r>
              <a:rPr lang="tr-TR" dirty="0">
                <a:latin typeface="Arial Black" pitchFamily="34" charset="0"/>
              </a:rPr>
              <a:t>insana kalp sağlamlığı ve mutlu bir bakışa vesile olur.</a:t>
            </a:r>
          </a:p>
          <a:p>
            <a:endParaRPr lang="tr-TR" dirty="0">
              <a:solidFill>
                <a:srgbClr val="FF0000"/>
              </a:solidFill>
            </a:endParaRPr>
          </a:p>
        </p:txBody>
      </p:sp>
    </p:spTree>
    <p:extLst>
      <p:ext uri="{BB962C8B-B14F-4D97-AF65-F5344CB8AC3E}">
        <p14:creationId xmlns:p14="http://schemas.microsoft.com/office/powerpoint/2010/main" val="22059022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a:latin typeface="Arial Black" pitchFamily="34" charset="0"/>
              </a:rPr>
              <a:t>6)Kaza namazlarımızı kılmaya gayret </a:t>
            </a:r>
            <a:r>
              <a:rPr lang="tr-TR" dirty="0" err="1">
                <a:latin typeface="Arial Black" pitchFamily="34" charset="0"/>
              </a:rPr>
              <a:t>götermeli</a:t>
            </a:r>
            <a:r>
              <a:rPr lang="tr-TR" dirty="0">
                <a:latin typeface="Arial Black" pitchFamily="34" charset="0"/>
              </a:rPr>
              <a:t>, </a:t>
            </a:r>
            <a:r>
              <a:rPr lang="tr-TR" dirty="0" err="1">
                <a:latin typeface="Arial Black" pitchFamily="34" charset="0"/>
              </a:rPr>
              <a:t>teheccüt</a:t>
            </a:r>
            <a:r>
              <a:rPr lang="tr-TR" dirty="0">
                <a:latin typeface="Arial Black" pitchFamily="34" charset="0"/>
              </a:rPr>
              <a:t> ve nafile ibadetlere azami gayret sarf etmeliyiz.</a:t>
            </a:r>
          </a:p>
          <a:p>
            <a:r>
              <a:rPr lang="tr-TR" dirty="0">
                <a:latin typeface="Arial Black" pitchFamily="34" charset="0"/>
              </a:rPr>
              <a:t>7)Zikir ehli olmamız gerekir ve daima zikir üzere hayat sürmenin </a:t>
            </a:r>
            <a:r>
              <a:rPr lang="tr-TR" dirty="0" err="1" smtClean="0">
                <a:latin typeface="Arial Black" pitchFamily="34" charset="0"/>
              </a:rPr>
              <a:t>gayratin</a:t>
            </a:r>
            <a:r>
              <a:rPr lang="tr-TR" dirty="0" smtClean="0">
                <a:latin typeface="Arial Black" pitchFamily="34" charset="0"/>
              </a:rPr>
              <a:t> de </a:t>
            </a:r>
            <a:r>
              <a:rPr lang="tr-TR" dirty="0">
                <a:latin typeface="Arial Black" pitchFamily="34" charset="0"/>
              </a:rPr>
              <a:t>olmalıyız.</a:t>
            </a:r>
          </a:p>
          <a:p>
            <a:r>
              <a:rPr lang="tr-TR" dirty="0">
                <a:latin typeface="Arial Black" pitchFamily="34" charset="0"/>
              </a:rPr>
              <a:t>8)Anaya babaya ve yakınlarımıza iyilikle </a:t>
            </a:r>
            <a:r>
              <a:rPr lang="tr-TR" dirty="0" err="1">
                <a:latin typeface="Arial Black" pitchFamily="34" charset="0"/>
              </a:rPr>
              <a:t>muamale</a:t>
            </a:r>
            <a:r>
              <a:rPr lang="tr-TR" dirty="0">
                <a:latin typeface="Arial Black" pitchFamily="34" charset="0"/>
              </a:rPr>
              <a:t> etmeli ve Allah’ın emri olan sıla-i rahimi gözetmeliyiz.</a:t>
            </a:r>
          </a:p>
          <a:p>
            <a:r>
              <a:rPr lang="tr-TR" dirty="0">
                <a:latin typeface="Arial Black" pitchFamily="34" charset="0"/>
              </a:rPr>
              <a:t>9)Fakirlere, yoksullara, yetimlere ve ihtiyaç sahiplerine yardım etmeli ve bunların derdi ile her zaman dertlenmeliyiz.</a:t>
            </a:r>
          </a:p>
          <a:p>
            <a:r>
              <a:rPr lang="tr-TR" dirty="0">
                <a:latin typeface="Arial Black" pitchFamily="34" charset="0"/>
              </a:rPr>
              <a:t>10)Kabirlerimizi ziyaret etmeli ve bir gün bizde öleceğimizin farkında olmalı ve kabir ziyaretlerinden ibret almalıyız.</a:t>
            </a:r>
          </a:p>
          <a:p>
            <a:endParaRPr lang="tr-TR" dirty="0"/>
          </a:p>
        </p:txBody>
      </p:sp>
    </p:spTree>
    <p:extLst>
      <p:ext uri="{BB962C8B-B14F-4D97-AF65-F5344CB8AC3E}">
        <p14:creationId xmlns:p14="http://schemas.microsoft.com/office/powerpoint/2010/main" val="2439683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a:latin typeface="Arial Black" pitchFamily="34" charset="0"/>
              </a:rPr>
              <a:t>11)Bu </a:t>
            </a:r>
            <a:r>
              <a:rPr lang="tr-TR" dirty="0" smtClean="0">
                <a:latin typeface="Arial Black" pitchFamily="34" charset="0"/>
              </a:rPr>
              <a:t>ayda  oruca ehemmiyet göstermeli ve </a:t>
            </a:r>
            <a:r>
              <a:rPr lang="tr-TR" dirty="0">
                <a:latin typeface="Arial Black" pitchFamily="34" charset="0"/>
              </a:rPr>
              <a:t>bu vesile ile nefsimizi terbiye etmeliyiz</a:t>
            </a:r>
            <a:r>
              <a:rPr lang="tr-TR" dirty="0" smtClean="0">
                <a:latin typeface="Arial Black" pitchFamily="34" charset="0"/>
              </a:rPr>
              <a:t>. Oruçla ruhumuza besmele çektirmeliyiz.</a:t>
            </a:r>
            <a:endParaRPr lang="tr-TR" dirty="0">
              <a:latin typeface="Arial Black" pitchFamily="34" charset="0"/>
            </a:endParaRPr>
          </a:p>
          <a:p>
            <a:r>
              <a:rPr lang="tr-TR" dirty="0" smtClean="0">
                <a:latin typeface="Arial Black" pitchFamily="34" charset="0"/>
              </a:rPr>
              <a:t>12)Çocuklara </a:t>
            </a:r>
            <a:r>
              <a:rPr lang="tr-TR" dirty="0">
                <a:latin typeface="Arial Black" pitchFamily="34" charset="0"/>
              </a:rPr>
              <a:t>hediyeler vermeli ve </a:t>
            </a:r>
            <a:r>
              <a:rPr lang="tr-TR" dirty="0" smtClean="0">
                <a:latin typeface="Arial Black" pitchFamily="34" charset="0"/>
              </a:rPr>
              <a:t>çocuklarımıza </a:t>
            </a:r>
            <a:r>
              <a:rPr lang="tr-TR" dirty="0">
                <a:latin typeface="Arial Black" pitchFamily="34" charset="0"/>
              </a:rPr>
              <a:t>mübarek gün ve gecelerin ehemmiyetini öğretmeliyiz. Çocuklarımızı bu aylarda namaza ve camiye alıştırmalıyız.</a:t>
            </a:r>
          </a:p>
          <a:p>
            <a:r>
              <a:rPr lang="tr-TR" dirty="0">
                <a:latin typeface="Arial Black" pitchFamily="34" charset="0"/>
              </a:rPr>
              <a:t>13)Küslerin barışmasına vesile olmaya gayret göstermeli ve üç günden fazla kardeşler arasında küslüğün helal olmadığının farkında olmasını sağlamak</a:t>
            </a:r>
          </a:p>
          <a:p>
            <a:r>
              <a:rPr lang="tr-TR" dirty="0">
                <a:latin typeface="Arial Black" pitchFamily="34" charset="0"/>
              </a:rPr>
              <a:t>14)Hasta ziyaretlerinde bulunulmalı, hastayı ziyaret etmek cennette bulunmak gibidir.</a:t>
            </a:r>
          </a:p>
          <a:p>
            <a:endParaRPr lang="tr-TR" dirty="0"/>
          </a:p>
        </p:txBody>
      </p:sp>
    </p:spTree>
    <p:extLst>
      <p:ext uri="{BB962C8B-B14F-4D97-AF65-F5344CB8AC3E}">
        <p14:creationId xmlns:p14="http://schemas.microsoft.com/office/powerpoint/2010/main" val="26652516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a:latin typeface="Arial Black" pitchFamily="34" charset="0"/>
              </a:rPr>
              <a:t>15)İlim ve sohbet meclislerinde bulunmaya gayret göstermek.</a:t>
            </a:r>
          </a:p>
          <a:p>
            <a:r>
              <a:rPr lang="tr-TR" dirty="0">
                <a:latin typeface="Arial Black" pitchFamily="34" charset="0"/>
              </a:rPr>
              <a:t>16)Hz Muhammed SAV efendimize çokça </a:t>
            </a:r>
            <a:r>
              <a:rPr lang="tr-TR" dirty="0" err="1">
                <a:latin typeface="Arial Black" pitchFamily="34" charset="0"/>
              </a:rPr>
              <a:t>selatü</a:t>
            </a:r>
            <a:r>
              <a:rPr lang="tr-TR" dirty="0">
                <a:latin typeface="Arial Black" pitchFamily="34" charset="0"/>
              </a:rPr>
              <a:t> selam getirmeliyiz.</a:t>
            </a:r>
          </a:p>
          <a:p>
            <a:r>
              <a:rPr lang="tr-TR" dirty="0">
                <a:latin typeface="Arial Black" pitchFamily="34" charset="0"/>
              </a:rPr>
              <a:t>17)Ağlayarak ve sızlanarak için </a:t>
            </a:r>
            <a:r>
              <a:rPr lang="tr-TR" dirty="0" err="1">
                <a:latin typeface="Arial Black" pitchFamily="34" charset="0"/>
              </a:rPr>
              <a:t>için</a:t>
            </a:r>
            <a:r>
              <a:rPr lang="tr-TR" dirty="0">
                <a:latin typeface="Arial Black" pitchFamily="34" charset="0"/>
              </a:rPr>
              <a:t> </a:t>
            </a:r>
            <a:r>
              <a:rPr lang="tr-TR" dirty="0" err="1">
                <a:latin typeface="Arial Black" pitchFamily="34" charset="0"/>
              </a:rPr>
              <a:t>tevbe</a:t>
            </a:r>
            <a:r>
              <a:rPr lang="tr-TR" dirty="0">
                <a:latin typeface="Arial Black" pitchFamily="34" charset="0"/>
              </a:rPr>
              <a:t> ve istiğfarda bulunmalıyız. Efendimiz SAV günde 100 defa istiğfarda bulunurdu ya sen günde kaç kez </a:t>
            </a:r>
            <a:r>
              <a:rPr lang="tr-TR" dirty="0" err="1">
                <a:latin typeface="Arial Black" pitchFamily="34" charset="0"/>
              </a:rPr>
              <a:t>tevbe</a:t>
            </a:r>
            <a:r>
              <a:rPr lang="tr-TR" dirty="0">
                <a:latin typeface="Arial Black" pitchFamily="34" charset="0"/>
              </a:rPr>
              <a:t> ve istiğfardasın?</a:t>
            </a:r>
          </a:p>
          <a:p>
            <a:r>
              <a:rPr lang="tr-TR" dirty="0">
                <a:latin typeface="Arial Black" pitchFamily="34" charset="0"/>
              </a:rPr>
              <a:t>18)Cennete hazır hale gelmek için her türlü gayreti sarf etmeliyiz.</a:t>
            </a:r>
          </a:p>
          <a:p>
            <a:endParaRPr lang="tr-TR" dirty="0"/>
          </a:p>
        </p:txBody>
      </p:sp>
    </p:spTree>
    <p:extLst>
      <p:ext uri="{BB962C8B-B14F-4D97-AF65-F5344CB8AC3E}">
        <p14:creationId xmlns:p14="http://schemas.microsoft.com/office/powerpoint/2010/main" val="3154116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62" y="0"/>
            <a:ext cx="9122537" cy="6858000"/>
          </a:xfrm>
        </p:spPr>
        <p:txBody>
          <a:bodyPr>
            <a:normAutofit fontScale="85000" lnSpcReduction="20000"/>
          </a:bodyPr>
          <a:lstStyle/>
          <a:p>
            <a:r>
              <a:rPr lang="tr-TR" sz="6400" smtClean="0">
                <a:solidFill>
                  <a:srgbClr val="00B050"/>
                </a:solidFill>
                <a:latin typeface="Arial Black" pitchFamily="34" charset="0"/>
              </a:rPr>
              <a:t>17) </a:t>
            </a:r>
            <a:r>
              <a:rPr lang="tr-TR" sz="6400" dirty="0" smtClean="0">
                <a:solidFill>
                  <a:srgbClr val="00B050"/>
                </a:solidFill>
                <a:latin typeface="Arial Black" pitchFamily="34" charset="0"/>
              </a:rPr>
              <a:t>DUAMIZ;</a:t>
            </a:r>
            <a:endParaRPr lang="tr-TR" sz="6400" dirty="0" smtClean="0">
              <a:solidFill>
                <a:srgbClr val="FF0000"/>
              </a:solidFill>
              <a:latin typeface="Arial Black" pitchFamily="34" charset="0"/>
            </a:endParaRPr>
          </a:p>
          <a:p>
            <a:r>
              <a:rPr lang="tr-TR" dirty="0">
                <a:solidFill>
                  <a:srgbClr val="FF0000"/>
                </a:solidFill>
                <a:latin typeface="Arial Black" pitchFamily="34" charset="0"/>
              </a:rPr>
              <a:t>YUSUF(as) KUYUDAKİ DUASI...</a:t>
            </a:r>
          </a:p>
          <a:p>
            <a:r>
              <a:rPr lang="tr-TR" dirty="0">
                <a:latin typeface="Arial Black" pitchFamily="34" charset="0"/>
              </a:rPr>
              <a:t> (ALLAHIM HEPİMİZE YUSUF PEYGEMBER GİBİ MERHAMET EYLE AMİN..)</a:t>
            </a:r>
          </a:p>
          <a:p>
            <a:r>
              <a:rPr lang="tr-TR" dirty="0">
                <a:latin typeface="Arial Black" pitchFamily="34" charset="0"/>
              </a:rPr>
              <a:t> Ey sıkıntılı anımda desteğim, yalnızlığım da dostum,</a:t>
            </a:r>
          </a:p>
          <a:p>
            <a:r>
              <a:rPr lang="tr-TR" dirty="0">
                <a:latin typeface="Arial Black" pitchFamily="34" charset="0"/>
              </a:rPr>
              <a:t> Ey garipliğime merhamet eden,</a:t>
            </a:r>
          </a:p>
          <a:p>
            <a:r>
              <a:rPr lang="tr-TR" dirty="0">
                <a:latin typeface="Arial Black" pitchFamily="34" charset="0"/>
              </a:rPr>
              <a:t> Ey üzüntümü gideren,</a:t>
            </a:r>
          </a:p>
          <a:p>
            <a:r>
              <a:rPr lang="tr-TR" dirty="0">
                <a:latin typeface="Arial Black" pitchFamily="34" charset="0"/>
              </a:rPr>
              <a:t> Ey duama icabet eden,</a:t>
            </a:r>
          </a:p>
          <a:p>
            <a:r>
              <a:rPr lang="tr-TR" dirty="0">
                <a:latin typeface="Arial Black" pitchFamily="34" charset="0"/>
              </a:rPr>
              <a:t> Ey benim İlahım ve babalarım İbrahim, İshak, Yakup'un İlahı, yaşımın küçüklüğüne, gücümün zayıflığına ve çaremin azlığına merhamet et,</a:t>
            </a:r>
          </a:p>
          <a:p>
            <a:r>
              <a:rPr lang="tr-TR" dirty="0">
                <a:latin typeface="Arial Black" pitchFamily="34" charset="0"/>
              </a:rPr>
              <a:t> Ey Hay, </a:t>
            </a:r>
          </a:p>
          <a:p>
            <a:r>
              <a:rPr lang="tr-TR" dirty="0">
                <a:latin typeface="Arial Black" pitchFamily="34" charset="0"/>
              </a:rPr>
              <a:t> Ey Kayyum,</a:t>
            </a:r>
          </a:p>
          <a:p>
            <a:r>
              <a:rPr lang="tr-TR" dirty="0">
                <a:latin typeface="Arial Black" pitchFamily="34" charset="0"/>
              </a:rPr>
              <a:t> Ey celal ve ikram sahibi olan Allah'ım...</a:t>
            </a:r>
          </a:p>
          <a:p>
            <a:endParaRPr lang="tr-TR" dirty="0"/>
          </a:p>
        </p:txBody>
      </p:sp>
    </p:spTree>
    <p:extLst>
      <p:ext uri="{BB962C8B-B14F-4D97-AF65-F5344CB8AC3E}">
        <p14:creationId xmlns:p14="http://schemas.microsoft.com/office/powerpoint/2010/main" val="352833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FF0000"/>
                </a:solidFill>
                <a:latin typeface="Arial Black" pitchFamily="34" charset="0"/>
              </a:rPr>
              <a:t>9) RAMAZAN </a:t>
            </a:r>
            <a:r>
              <a:rPr lang="tr-TR" dirty="0">
                <a:solidFill>
                  <a:srgbClr val="FF0000"/>
                </a:solidFill>
                <a:latin typeface="Arial Black" pitchFamily="34" charset="0"/>
              </a:rPr>
              <a:t>AYI CEHENNEMDEN KURTULUŞ VE CENNETE KAVUŞMA AYIDIR</a:t>
            </a:r>
            <a:r>
              <a:rPr lang="tr-TR" dirty="0" smtClean="0">
                <a:solidFill>
                  <a:srgbClr val="FF0000"/>
                </a:solidFill>
                <a:latin typeface="Arial Black" pitchFamily="34" charset="0"/>
              </a:rPr>
              <a:t>.</a:t>
            </a:r>
          </a:p>
          <a:p>
            <a:r>
              <a:rPr lang="tr-TR" dirty="0" smtClean="0">
                <a:solidFill>
                  <a:srgbClr val="00B050"/>
                </a:solidFill>
                <a:latin typeface="Arial Black" pitchFamily="34" charset="0"/>
              </a:rPr>
              <a:t>10) RAMAZAN AYI ORUÇ AYIDIR.</a:t>
            </a:r>
          </a:p>
          <a:p>
            <a:r>
              <a:rPr lang="tr-TR" dirty="0" smtClean="0">
                <a:solidFill>
                  <a:srgbClr val="002060"/>
                </a:solidFill>
                <a:latin typeface="Arial Black" pitchFamily="34" charset="0"/>
              </a:rPr>
              <a:t>11) RAMAZAN AYI ÇÖMERTLİK AYIDIR.</a:t>
            </a:r>
          </a:p>
          <a:p>
            <a:r>
              <a:rPr lang="tr-TR" dirty="0" smtClean="0">
                <a:solidFill>
                  <a:srgbClr val="00B0F0"/>
                </a:solidFill>
                <a:latin typeface="Arial Black" pitchFamily="34" charset="0"/>
              </a:rPr>
              <a:t>12) RAMAZAN AYI İLAHİ FEYİZLER AYIDIR.</a:t>
            </a:r>
          </a:p>
          <a:p>
            <a:r>
              <a:rPr lang="tr-TR" dirty="0" smtClean="0">
                <a:solidFill>
                  <a:srgbClr val="C00000"/>
                </a:solidFill>
                <a:latin typeface="Arial Black" pitchFamily="34" charset="0"/>
              </a:rPr>
              <a:t>13) RAMAZAN AYI SABIR AYIDIR.</a:t>
            </a:r>
          </a:p>
          <a:p>
            <a:r>
              <a:rPr lang="tr-TR" dirty="0">
                <a:solidFill>
                  <a:srgbClr val="7030A0"/>
                </a:solidFill>
                <a:latin typeface="Arial Black" pitchFamily="34" charset="0"/>
              </a:rPr>
              <a:t>14) RAMAZAN AYI EN ZOR GÖREVLERİN KOLAYLIKLA HALLEDİLDİĞİ </a:t>
            </a:r>
            <a:r>
              <a:rPr lang="tr-TR" dirty="0" smtClean="0">
                <a:solidFill>
                  <a:srgbClr val="7030A0"/>
                </a:solidFill>
                <a:latin typeface="Arial Black" pitchFamily="34" charset="0"/>
              </a:rPr>
              <a:t>AYDIR.</a:t>
            </a:r>
            <a:endParaRPr lang="tr-TR" dirty="0">
              <a:solidFill>
                <a:srgbClr val="7030A0"/>
              </a:solidFill>
              <a:latin typeface="Arial Black" pitchFamily="34" charset="0"/>
            </a:endParaRPr>
          </a:p>
          <a:p>
            <a:r>
              <a:rPr lang="tr-TR" dirty="0" smtClean="0">
                <a:solidFill>
                  <a:srgbClr val="002060"/>
                </a:solidFill>
                <a:latin typeface="Arial Black" pitchFamily="34" charset="0"/>
              </a:rPr>
              <a:t>15) RAMAZAN AYI İNSANIN KENDİSİNİ HESABA ÇEKME AYIDIR.</a:t>
            </a:r>
          </a:p>
          <a:p>
            <a:r>
              <a:rPr lang="tr-TR" dirty="0" smtClean="0">
                <a:solidFill>
                  <a:schemeClr val="accent6">
                    <a:lumMod val="75000"/>
                  </a:schemeClr>
                </a:solidFill>
                <a:latin typeface="Arial Black" pitchFamily="34" charset="0"/>
              </a:rPr>
              <a:t>16) RAMAZAN AYININ NASIL DEĞERLENDİRİLECEĞİ ÖZET ANLATIM</a:t>
            </a:r>
          </a:p>
          <a:p>
            <a:r>
              <a:rPr lang="tr-TR" dirty="0" smtClean="0">
                <a:solidFill>
                  <a:srgbClr val="FF0000"/>
                </a:solidFill>
                <a:latin typeface="Arial Black" pitchFamily="34" charset="0"/>
              </a:rPr>
              <a:t>17) DUAMIZ </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132366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buNone/>
            </a:pPr>
            <a:r>
              <a:rPr lang="tr-TR" sz="5800" dirty="0" smtClean="0">
                <a:solidFill>
                  <a:srgbClr val="FF0000"/>
                </a:solidFill>
                <a:latin typeface="Arial Black" pitchFamily="34" charset="0"/>
              </a:rPr>
              <a:t>1) RAMAZAN KELİMESİNİN ANLAMI</a:t>
            </a:r>
            <a:endParaRPr lang="tr-TR" sz="5800" dirty="0">
              <a:solidFill>
                <a:srgbClr val="FF0000"/>
              </a:solidFill>
              <a:latin typeface="Arial Black" pitchFamily="34" charset="0"/>
            </a:endParaRPr>
          </a:p>
          <a:p>
            <a:endParaRPr lang="tr-TR" dirty="0"/>
          </a:p>
          <a:p>
            <a:pPr marL="0" indent="0">
              <a:buNone/>
            </a:pPr>
            <a:r>
              <a:rPr lang="tr-TR" dirty="0">
                <a:solidFill>
                  <a:srgbClr val="0070C0"/>
                </a:solidFill>
                <a:latin typeface="Arial Black" pitchFamily="34" charset="0"/>
              </a:rPr>
              <a:t>Ramazan Arapça bir kelimedir. Kamerî aylardan dokuzuncusunun ismidir. Ramazan kelimesinin manası ve bu mübarek aya Ramazan isminin verilmesindeki hikmet şöyle belirtilmiştir</a:t>
            </a:r>
            <a:r>
              <a:rPr lang="tr-TR" dirty="0">
                <a:latin typeface="Arial Black" pitchFamily="34" charset="0"/>
              </a:rPr>
              <a:t>: </a:t>
            </a:r>
          </a:p>
          <a:p>
            <a:pPr marL="0" indent="0">
              <a:buNone/>
            </a:pPr>
            <a:r>
              <a:rPr lang="tr-TR" dirty="0" smtClean="0">
                <a:solidFill>
                  <a:srgbClr val="0070C0"/>
                </a:solidFill>
                <a:latin typeface="Arial Black" pitchFamily="34" charset="0"/>
              </a:rPr>
              <a:t>1)  </a:t>
            </a:r>
            <a:r>
              <a:rPr lang="tr-TR" dirty="0">
                <a:latin typeface="Arial Black" pitchFamily="34" charset="0"/>
              </a:rPr>
              <a:t>Ramazan, yaz sonunda güz mevsiminin evvelinde yağıp yeryüzünü tozdan temizleyen yağmur manasına "</a:t>
            </a:r>
            <a:r>
              <a:rPr lang="tr-TR" dirty="0" err="1">
                <a:latin typeface="Arial Black" pitchFamily="34" charset="0"/>
              </a:rPr>
              <a:t>ramdâ</a:t>
            </a:r>
            <a:r>
              <a:rPr lang="tr-TR" dirty="0">
                <a:latin typeface="Arial Black" pitchFamily="34" charset="0"/>
              </a:rPr>
              <a:t>" kelimesinden alınmıştır. Bu yağmur genellikle yeryüzünü temizler. Bunun gibi ramazan da müminleri günah kirlerinden temizler, kalplerini pak eder. </a:t>
            </a:r>
          </a:p>
          <a:p>
            <a:pPr marL="0" indent="0">
              <a:buNone/>
            </a:pPr>
            <a:r>
              <a:rPr lang="tr-TR" dirty="0" smtClean="0">
                <a:solidFill>
                  <a:srgbClr val="0070C0"/>
                </a:solidFill>
                <a:latin typeface="Arial Black" pitchFamily="34" charset="0"/>
              </a:rPr>
              <a:t>2) </a:t>
            </a:r>
            <a:r>
              <a:rPr lang="tr-TR" dirty="0" smtClean="0">
                <a:latin typeface="Arial Black" pitchFamily="34" charset="0"/>
              </a:rPr>
              <a:t>Bir </a:t>
            </a:r>
            <a:r>
              <a:rPr lang="tr-TR" dirty="0">
                <a:latin typeface="Arial Black" pitchFamily="34" charset="0"/>
              </a:rPr>
              <a:t>izaha göre güneşin şiddetli hararetinden taşların yanıp kızması anlamına olan "</a:t>
            </a:r>
            <a:r>
              <a:rPr lang="tr-TR" dirty="0" err="1">
                <a:latin typeface="Arial Black" pitchFamily="34" charset="0"/>
              </a:rPr>
              <a:t>ramad</a:t>
            </a:r>
            <a:r>
              <a:rPr lang="tr-TR" dirty="0">
                <a:latin typeface="Arial Black" pitchFamily="34" charset="0"/>
              </a:rPr>
              <a:t>" kelimesinden alınmıştır. Böyle kızgın yerde yürüyen kimsenin ayakları yanar, zahmet ve meşakkat çeker. Bunun gibi oruç tutan kimse de açlık ve susuzluğun hararetine katlanır, zahmet ve meşakkat çeker, içi yanar. </a:t>
            </a:r>
          </a:p>
          <a:p>
            <a:pPr marL="0" indent="0">
              <a:buNone/>
            </a:pPr>
            <a:r>
              <a:rPr lang="tr-TR" dirty="0" err="1">
                <a:latin typeface="Arial Black" pitchFamily="34" charset="0"/>
              </a:rPr>
              <a:t>Yâhut</a:t>
            </a:r>
            <a:r>
              <a:rPr lang="tr-TR" dirty="0">
                <a:latin typeface="Arial Black" pitchFamily="34" charset="0"/>
              </a:rPr>
              <a:t> kızgın yer ayakları yaktığı gibi Ramazan da müminlerin günahlarını yakar, yok eder. Nitekim Enes b. Mâlik (</a:t>
            </a:r>
            <a:r>
              <a:rPr lang="tr-TR" dirty="0" err="1">
                <a:latin typeface="Arial Black" pitchFamily="34" charset="0"/>
              </a:rPr>
              <a:t>r.a</a:t>
            </a:r>
            <a:r>
              <a:rPr lang="tr-TR" dirty="0">
                <a:latin typeface="Arial Black" pitchFamily="34" charset="0"/>
              </a:rPr>
              <a:t>.)´dan rivayet edilen bir hadis-i şerifte Hz. Peygamber: "Bu aya ramazan isminin verilmesi günahları yaktığı </a:t>
            </a:r>
            <a:r>
              <a:rPr lang="tr-TR" dirty="0" err="1">
                <a:latin typeface="Arial Black" pitchFamily="34" charset="0"/>
              </a:rPr>
              <a:t>içindir</a:t>
            </a:r>
            <a:r>
              <a:rPr lang="tr-TR" dirty="0" err="1" smtClean="0">
                <a:latin typeface="Arial Black" pitchFamily="34" charset="0"/>
              </a:rPr>
              <a:t>."buyurmuştur</a:t>
            </a:r>
            <a:r>
              <a:rPr lang="tr-TR" dirty="0">
                <a:latin typeface="Arial Black" pitchFamily="34" charset="0"/>
              </a:rPr>
              <a:t>. </a:t>
            </a:r>
          </a:p>
          <a:p>
            <a:pPr marL="0" indent="0">
              <a:buNone/>
            </a:pPr>
            <a:r>
              <a:rPr lang="tr-TR" dirty="0">
                <a:latin typeface="Arial Black" pitchFamily="34" charset="0"/>
              </a:rPr>
              <a:t>Şu halde mübarek Ramazan ayında oruç tutan ve ihlasla </a:t>
            </a:r>
            <a:r>
              <a:rPr lang="tr-TR" dirty="0" err="1">
                <a:latin typeface="Arial Black" pitchFamily="34" charset="0"/>
              </a:rPr>
              <a:t>tevbe</a:t>
            </a:r>
            <a:r>
              <a:rPr lang="tr-TR" dirty="0">
                <a:latin typeface="Arial Black" pitchFamily="34" charset="0"/>
              </a:rPr>
              <a:t> eden müminlerin günahları yanar, böylece günah kirlerinden arınırlar, tertemiz olurlar. </a:t>
            </a:r>
          </a:p>
        </p:txBody>
      </p:sp>
    </p:spTree>
    <p:extLst>
      <p:ext uri="{BB962C8B-B14F-4D97-AF65-F5344CB8AC3E}">
        <p14:creationId xmlns:p14="http://schemas.microsoft.com/office/powerpoint/2010/main" val="305297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b="1" dirty="0"/>
              <a:t>3)  Kılıcın namlusunu veya okun ucundaki demiri inceltip keskinleştirmek için kaygan iki taşın arasına koyup döğmek anlamına olan "</a:t>
            </a:r>
            <a:r>
              <a:rPr lang="tr-TR" sz="4000" b="1" dirty="0" err="1"/>
              <a:t>ramd</a:t>
            </a:r>
            <a:r>
              <a:rPr lang="tr-TR" sz="4000" b="1" dirty="0"/>
              <a:t>" kökünden alınmıştır. Bu aya Ramazan isminin verilmesi de Arapların bu ayda silahlarını bileyip hazırladıklarından dolayıdır. </a:t>
            </a:r>
          </a:p>
          <a:p>
            <a:r>
              <a:rPr lang="tr-TR" sz="4000" b="1" dirty="0"/>
              <a:t>4) Bir hadis-i şerifte "</a:t>
            </a:r>
            <a:r>
              <a:rPr lang="tr-TR" sz="4000" b="1" dirty="0" err="1"/>
              <a:t>Ramazan"ın</a:t>
            </a:r>
            <a:r>
              <a:rPr lang="tr-TR" sz="4000" b="1" dirty="0"/>
              <a:t> Allah´ın isimlerinden olduğu belirtilmiştir. Bu, Ramazan´da rahmet-i </a:t>
            </a:r>
            <a:r>
              <a:rPr lang="tr-TR" sz="4000" b="1" dirty="0" err="1"/>
              <a:t>ilâhiyye</a:t>
            </a:r>
            <a:r>
              <a:rPr lang="tr-TR" sz="4000" b="1" dirty="0"/>
              <a:t> ile günahların yok olacağını ifade eder. </a:t>
            </a:r>
          </a:p>
          <a:p>
            <a:endParaRPr lang="tr-TR" dirty="0"/>
          </a:p>
          <a:p>
            <a:endParaRPr lang="tr-TR" dirty="0"/>
          </a:p>
          <a:p>
            <a:endParaRPr lang="tr-TR" dirty="0"/>
          </a:p>
        </p:txBody>
      </p:sp>
    </p:spTree>
    <p:extLst>
      <p:ext uri="{BB962C8B-B14F-4D97-AF65-F5344CB8AC3E}">
        <p14:creationId xmlns:p14="http://schemas.microsoft.com/office/powerpoint/2010/main" val="236468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700" dirty="0" smtClean="0">
                <a:solidFill>
                  <a:srgbClr val="00B050"/>
                </a:solidFill>
                <a:latin typeface="Arial Black" pitchFamily="34" charset="0"/>
              </a:rPr>
              <a:t>2) RAMAZAN AYININ FAZİLETİNİN NEDENLERİ:</a:t>
            </a:r>
          </a:p>
          <a:p>
            <a:r>
              <a:rPr lang="tr-TR" dirty="0" smtClean="0">
                <a:latin typeface="Arial Black" pitchFamily="34" charset="0"/>
              </a:rPr>
              <a:t>Ramazan-ı Şerif ayı, on bir ayın sultanı ve ayların efendisidir. </a:t>
            </a:r>
          </a:p>
          <a:p>
            <a:r>
              <a:rPr lang="tr-TR" dirty="0" smtClean="0">
                <a:latin typeface="Arial Black" pitchFamily="34" charset="0"/>
              </a:rPr>
              <a:t>Kur’an-ı Kerim’in inişi bu ayda başlamıştır. </a:t>
            </a:r>
          </a:p>
          <a:p>
            <a:r>
              <a:rPr lang="tr-TR" dirty="0" smtClean="0">
                <a:latin typeface="Arial Black" pitchFamily="34" charset="0"/>
              </a:rPr>
              <a:t>Ramazan-ı Şerif ayı, </a:t>
            </a:r>
            <a:r>
              <a:rPr lang="tr-TR" dirty="0" err="1" smtClean="0">
                <a:latin typeface="Arial Black" pitchFamily="34" charset="0"/>
              </a:rPr>
              <a:t>Allahü</a:t>
            </a:r>
            <a:r>
              <a:rPr lang="tr-TR" dirty="0" smtClean="0">
                <a:latin typeface="Arial Black" pitchFamily="34" charset="0"/>
              </a:rPr>
              <a:t> Teâlâ’ya (</a:t>
            </a:r>
            <a:r>
              <a:rPr lang="tr-TR" dirty="0" err="1" smtClean="0">
                <a:latin typeface="Arial Black" pitchFamily="34" charset="0"/>
              </a:rPr>
              <a:t>c.c</a:t>
            </a:r>
            <a:r>
              <a:rPr lang="tr-TR" dirty="0" smtClean="0">
                <a:latin typeface="Arial Black" pitchFamily="34" charset="0"/>
              </a:rPr>
              <a:t>.) itaat ve ibadet, iyilik ve ihsan, mağfiret, rahmet ve </a:t>
            </a:r>
            <a:r>
              <a:rPr lang="tr-TR" dirty="0" err="1" smtClean="0">
                <a:latin typeface="Arial Black" pitchFamily="34" charset="0"/>
              </a:rPr>
              <a:t>rıdvan</a:t>
            </a:r>
            <a:r>
              <a:rPr lang="tr-TR" dirty="0" smtClean="0">
                <a:latin typeface="Arial Black" pitchFamily="34" charset="0"/>
              </a:rPr>
              <a:t> ayıdır. </a:t>
            </a:r>
          </a:p>
          <a:p>
            <a:r>
              <a:rPr lang="tr-TR" dirty="0" smtClean="0">
                <a:latin typeface="Arial Black" pitchFamily="34" charset="0"/>
              </a:rPr>
              <a:t>Ramazan-ı Şerif ayı, içinde bin aydan daha hayırlı olan Kadir Gecesi’ni bulundurmaktadır. </a:t>
            </a:r>
          </a:p>
        </p:txBody>
      </p:sp>
    </p:spTree>
    <p:extLst>
      <p:ext uri="{BB962C8B-B14F-4D97-AF65-F5344CB8AC3E}">
        <p14:creationId xmlns:p14="http://schemas.microsoft.com/office/powerpoint/2010/main" val="30862095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480</TotalTime>
  <Words>3858</Words>
  <Application>Microsoft Office PowerPoint</Application>
  <PresentationFormat>Ekran Gösterisi (4:3)</PresentationFormat>
  <Paragraphs>278</Paragraphs>
  <Slides>59</Slides>
  <Notes>0</Notes>
  <HiddenSlides>0</HiddenSlides>
  <MMClips>0</MMClips>
  <ScaleCrop>false</ScaleCrop>
  <HeadingPairs>
    <vt:vector size="4" baseType="variant">
      <vt:variant>
        <vt:lpstr>Tema</vt:lpstr>
      </vt:variant>
      <vt:variant>
        <vt:i4>1</vt:i4>
      </vt:variant>
      <vt:variant>
        <vt:lpstr>Slayt Başlıkları</vt:lpstr>
      </vt:variant>
      <vt:variant>
        <vt:i4>59</vt:i4>
      </vt:variant>
    </vt:vector>
  </HeadingPairs>
  <TitlesOfParts>
    <vt:vector size="6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43</cp:revision>
  <dcterms:created xsi:type="dcterms:W3CDTF">2014-06-07T09:33:18Z</dcterms:created>
  <dcterms:modified xsi:type="dcterms:W3CDTF">2014-06-14T11:47:36Z</dcterms:modified>
</cp:coreProperties>
</file>