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71" r:id="rId5"/>
    <p:sldId id="272" r:id="rId6"/>
    <p:sldId id="270" r:id="rId7"/>
    <p:sldId id="274" r:id="rId8"/>
    <p:sldId id="269" r:id="rId9"/>
    <p:sldId id="267" r:id="rId10"/>
    <p:sldId id="265" r:id="rId11"/>
    <p:sldId id="266" r:id="rId12"/>
    <p:sldId id="264" r:id="rId13"/>
    <p:sldId id="263" r:id="rId14"/>
    <p:sldId id="262" r:id="rId15"/>
    <p:sldId id="261" r:id="rId16"/>
    <p:sldId id="260" r:id="rId17"/>
    <p:sldId id="259" r:id="rId18"/>
    <p:sldId id="276" r:id="rId19"/>
    <p:sldId id="278" r:id="rId20"/>
    <p:sldId id="277" r:id="rId21"/>
    <p:sldId id="279" r:id="rId22"/>
    <p:sldId id="280" r:id="rId23"/>
    <p:sldId id="282" r:id="rId24"/>
    <p:sldId id="281" r:id="rId25"/>
    <p:sldId id="273" r:id="rId26"/>
    <p:sldId id="258"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44D1BED-1A30-4ECD-92F9-44286BE2391C}" type="datetimeFigureOut">
              <a:rPr lang="tr-TR" smtClean="0"/>
              <a:t>29.06.2014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A9A864-2D90-4138-9888-81B63FA6563C}" type="slidenum">
              <a:rPr lang="tr-TR" smtClean="0"/>
              <a:t>‹#›</a:t>
            </a:fld>
            <a:endParaRPr lang="tr-TR"/>
          </a:p>
        </p:txBody>
      </p:sp>
    </p:spTree>
    <p:extLst>
      <p:ext uri="{BB962C8B-B14F-4D97-AF65-F5344CB8AC3E}">
        <p14:creationId xmlns:p14="http://schemas.microsoft.com/office/powerpoint/2010/main" val="285768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4D1BED-1A30-4ECD-92F9-44286BE2391C}" type="datetimeFigureOut">
              <a:rPr lang="tr-TR" smtClean="0"/>
              <a:t>29.06.2014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A9A864-2D90-4138-9888-81B63FA6563C}" type="slidenum">
              <a:rPr lang="tr-TR" smtClean="0"/>
              <a:t>‹#›</a:t>
            </a:fld>
            <a:endParaRPr lang="tr-TR"/>
          </a:p>
        </p:txBody>
      </p:sp>
    </p:spTree>
    <p:extLst>
      <p:ext uri="{BB962C8B-B14F-4D97-AF65-F5344CB8AC3E}">
        <p14:creationId xmlns:p14="http://schemas.microsoft.com/office/powerpoint/2010/main" val="161613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4D1BED-1A30-4ECD-92F9-44286BE2391C}" type="datetimeFigureOut">
              <a:rPr lang="tr-TR" smtClean="0"/>
              <a:t>29.06.2014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A9A864-2D90-4138-9888-81B63FA6563C}" type="slidenum">
              <a:rPr lang="tr-TR" smtClean="0"/>
              <a:t>‹#›</a:t>
            </a:fld>
            <a:endParaRPr lang="tr-TR"/>
          </a:p>
        </p:txBody>
      </p:sp>
    </p:spTree>
    <p:extLst>
      <p:ext uri="{BB962C8B-B14F-4D97-AF65-F5344CB8AC3E}">
        <p14:creationId xmlns:p14="http://schemas.microsoft.com/office/powerpoint/2010/main" val="348561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4D1BED-1A30-4ECD-92F9-44286BE2391C}" type="datetimeFigureOut">
              <a:rPr lang="tr-TR" smtClean="0"/>
              <a:t>29.06.2014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A9A864-2D90-4138-9888-81B63FA6563C}" type="slidenum">
              <a:rPr lang="tr-TR" smtClean="0"/>
              <a:t>‹#›</a:t>
            </a:fld>
            <a:endParaRPr lang="tr-TR"/>
          </a:p>
        </p:txBody>
      </p:sp>
    </p:spTree>
    <p:extLst>
      <p:ext uri="{BB962C8B-B14F-4D97-AF65-F5344CB8AC3E}">
        <p14:creationId xmlns:p14="http://schemas.microsoft.com/office/powerpoint/2010/main" val="1081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44D1BED-1A30-4ECD-92F9-44286BE2391C}" type="datetimeFigureOut">
              <a:rPr lang="tr-TR" smtClean="0"/>
              <a:t>29.06.2014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FA9A864-2D90-4138-9888-81B63FA6563C}" type="slidenum">
              <a:rPr lang="tr-TR" smtClean="0"/>
              <a:t>‹#›</a:t>
            </a:fld>
            <a:endParaRPr lang="tr-TR"/>
          </a:p>
        </p:txBody>
      </p:sp>
    </p:spTree>
    <p:extLst>
      <p:ext uri="{BB962C8B-B14F-4D97-AF65-F5344CB8AC3E}">
        <p14:creationId xmlns:p14="http://schemas.microsoft.com/office/powerpoint/2010/main" val="400073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44D1BED-1A30-4ECD-92F9-44286BE2391C}" type="datetimeFigureOut">
              <a:rPr lang="tr-TR" smtClean="0"/>
              <a:t>29.06.2014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FA9A864-2D90-4138-9888-81B63FA6563C}" type="slidenum">
              <a:rPr lang="tr-TR" smtClean="0"/>
              <a:t>‹#›</a:t>
            </a:fld>
            <a:endParaRPr lang="tr-TR"/>
          </a:p>
        </p:txBody>
      </p:sp>
    </p:spTree>
    <p:extLst>
      <p:ext uri="{BB962C8B-B14F-4D97-AF65-F5344CB8AC3E}">
        <p14:creationId xmlns:p14="http://schemas.microsoft.com/office/powerpoint/2010/main" val="3797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44D1BED-1A30-4ECD-92F9-44286BE2391C}" type="datetimeFigureOut">
              <a:rPr lang="tr-TR" smtClean="0"/>
              <a:t>29.06.2014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FA9A864-2D90-4138-9888-81B63FA6563C}" type="slidenum">
              <a:rPr lang="tr-TR" smtClean="0"/>
              <a:t>‹#›</a:t>
            </a:fld>
            <a:endParaRPr lang="tr-TR"/>
          </a:p>
        </p:txBody>
      </p:sp>
    </p:spTree>
    <p:extLst>
      <p:ext uri="{BB962C8B-B14F-4D97-AF65-F5344CB8AC3E}">
        <p14:creationId xmlns:p14="http://schemas.microsoft.com/office/powerpoint/2010/main" val="65298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44D1BED-1A30-4ECD-92F9-44286BE2391C}" type="datetimeFigureOut">
              <a:rPr lang="tr-TR" smtClean="0"/>
              <a:t>29.06.2014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FA9A864-2D90-4138-9888-81B63FA6563C}" type="slidenum">
              <a:rPr lang="tr-TR" smtClean="0"/>
              <a:t>‹#›</a:t>
            </a:fld>
            <a:endParaRPr lang="tr-TR"/>
          </a:p>
        </p:txBody>
      </p:sp>
    </p:spTree>
    <p:extLst>
      <p:ext uri="{BB962C8B-B14F-4D97-AF65-F5344CB8AC3E}">
        <p14:creationId xmlns:p14="http://schemas.microsoft.com/office/powerpoint/2010/main" val="269902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44D1BED-1A30-4ECD-92F9-44286BE2391C}" type="datetimeFigureOut">
              <a:rPr lang="tr-TR" smtClean="0"/>
              <a:t>29.06.2014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FA9A864-2D90-4138-9888-81B63FA6563C}" type="slidenum">
              <a:rPr lang="tr-TR" smtClean="0"/>
              <a:t>‹#›</a:t>
            </a:fld>
            <a:endParaRPr lang="tr-TR"/>
          </a:p>
        </p:txBody>
      </p:sp>
    </p:spTree>
    <p:extLst>
      <p:ext uri="{BB962C8B-B14F-4D97-AF65-F5344CB8AC3E}">
        <p14:creationId xmlns:p14="http://schemas.microsoft.com/office/powerpoint/2010/main" val="17552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44D1BED-1A30-4ECD-92F9-44286BE2391C}" type="datetimeFigureOut">
              <a:rPr lang="tr-TR" smtClean="0"/>
              <a:t>29.06.2014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FA9A864-2D90-4138-9888-81B63FA6563C}" type="slidenum">
              <a:rPr lang="tr-TR" smtClean="0"/>
              <a:t>‹#›</a:t>
            </a:fld>
            <a:endParaRPr lang="tr-TR"/>
          </a:p>
        </p:txBody>
      </p:sp>
    </p:spTree>
    <p:extLst>
      <p:ext uri="{BB962C8B-B14F-4D97-AF65-F5344CB8AC3E}">
        <p14:creationId xmlns:p14="http://schemas.microsoft.com/office/powerpoint/2010/main" val="424442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44D1BED-1A30-4ECD-92F9-44286BE2391C}" type="datetimeFigureOut">
              <a:rPr lang="tr-TR" smtClean="0"/>
              <a:t>29.06.2014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FA9A864-2D90-4138-9888-81B63FA6563C}" type="slidenum">
              <a:rPr lang="tr-TR" smtClean="0"/>
              <a:t>‹#›</a:t>
            </a:fld>
            <a:endParaRPr lang="tr-TR"/>
          </a:p>
        </p:txBody>
      </p:sp>
    </p:spTree>
    <p:extLst>
      <p:ext uri="{BB962C8B-B14F-4D97-AF65-F5344CB8AC3E}">
        <p14:creationId xmlns:p14="http://schemas.microsoft.com/office/powerpoint/2010/main" val="30502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D1BED-1A30-4ECD-92F9-44286BE2391C}" type="datetimeFigureOut">
              <a:rPr lang="tr-TR" smtClean="0"/>
              <a:t>29.06.2014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9A864-2D90-4138-9888-81B63FA6563C}" type="slidenum">
              <a:rPr lang="tr-TR" smtClean="0"/>
              <a:t>‹#›</a:t>
            </a:fld>
            <a:endParaRPr lang="tr-TR"/>
          </a:p>
        </p:txBody>
      </p:sp>
    </p:spTree>
    <p:extLst>
      <p:ext uri="{BB962C8B-B14F-4D97-AF65-F5344CB8AC3E}">
        <p14:creationId xmlns:p14="http://schemas.microsoft.com/office/powerpoint/2010/main" val="4200378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a:bodyPr>
          <a:lstStyle/>
          <a:p>
            <a:r>
              <a:rPr lang="tr-TR" sz="9600" dirty="0" smtClean="0">
                <a:solidFill>
                  <a:schemeClr val="tx1">
                    <a:lumMod val="95000"/>
                    <a:lumOff val="5000"/>
                  </a:schemeClr>
                </a:solidFill>
                <a:latin typeface="Arial Black" pitchFamily="34" charset="0"/>
              </a:rPr>
              <a:t>ÖLÜME</a:t>
            </a:r>
            <a:r>
              <a:rPr lang="tr-TR" sz="9600" dirty="0" smtClean="0">
                <a:latin typeface="Arial Black" pitchFamily="34" charset="0"/>
              </a:rPr>
              <a:t> </a:t>
            </a:r>
            <a:r>
              <a:rPr lang="tr-TR" sz="9600" dirty="0" smtClean="0">
                <a:solidFill>
                  <a:srgbClr val="00B050"/>
                </a:solidFill>
                <a:latin typeface="Arial Black" pitchFamily="34" charset="0"/>
              </a:rPr>
              <a:t>HAZIRLIK</a:t>
            </a:r>
          </a:p>
          <a:p>
            <a:pPr algn="r"/>
            <a:endParaRPr lang="tr-TR" sz="3600" dirty="0" smtClean="0">
              <a:solidFill>
                <a:srgbClr val="FF0000"/>
              </a:solidFill>
              <a:latin typeface="Arial Black" pitchFamily="34" charset="0"/>
            </a:endParaRPr>
          </a:p>
          <a:p>
            <a:pPr algn="r"/>
            <a:r>
              <a:rPr lang="tr-TR" sz="3600" dirty="0" smtClean="0">
                <a:solidFill>
                  <a:srgbClr val="FF0000"/>
                </a:solidFill>
                <a:latin typeface="Arial Black" pitchFamily="34" charset="0"/>
              </a:rPr>
              <a:t>eminyavuzyigit@hotmail.com</a:t>
            </a:r>
          </a:p>
          <a:p>
            <a:pPr algn="r"/>
            <a:r>
              <a:rPr lang="tr-TR" sz="3600" dirty="0" smtClean="0">
                <a:solidFill>
                  <a:srgbClr val="FF0000"/>
                </a:solidFill>
                <a:latin typeface="Arial Black" pitchFamily="34" charset="0"/>
              </a:rPr>
              <a:t>UZMAN İMAM HATİP</a:t>
            </a:r>
          </a:p>
          <a:p>
            <a:pPr algn="r"/>
            <a:r>
              <a:rPr lang="tr-TR" dirty="0" smtClean="0">
                <a:solidFill>
                  <a:schemeClr val="tx1">
                    <a:lumMod val="95000"/>
                    <a:lumOff val="5000"/>
                  </a:schemeClr>
                </a:solidFill>
                <a:latin typeface="Arial Black" pitchFamily="34" charset="0"/>
              </a:rPr>
              <a:t>BAŞAKŞEHİR MÜFTÜĞÜ</a:t>
            </a:r>
          </a:p>
          <a:p>
            <a:pPr algn="r"/>
            <a:r>
              <a:rPr lang="tr-TR" dirty="0" smtClean="0">
                <a:solidFill>
                  <a:schemeClr val="tx1">
                    <a:lumMod val="95000"/>
                    <a:lumOff val="5000"/>
                  </a:schemeClr>
                </a:solidFill>
                <a:latin typeface="Arial Black" pitchFamily="34" charset="0"/>
              </a:rPr>
              <a:t>DOLAPDERE SAN. SİT. CAMİİ</a:t>
            </a:r>
          </a:p>
          <a:p>
            <a:pPr algn="r"/>
            <a:r>
              <a:rPr lang="tr-TR" dirty="0" smtClean="0">
                <a:solidFill>
                  <a:schemeClr val="tx1">
                    <a:lumMod val="95000"/>
                    <a:lumOff val="5000"/>
                  </a:schemeClr>
                </a:solidFill>
                <a:latin typeface="Arial Black" pitchFamily="34" charset="0"/>
              </a:rPr>
              <a:t>BAŞAKŞEHİR-İSTANBUL</a:t>
            </a:r>
          </a:p>
          <a:p>
            <a:pPr algn="r"/>
            <a:endParaRPr lang="tr-TR" dirty="0">
              <a:solidFill>
                <a:schemeClr val="tx1">
                  <a:lumMod val="95000"/>
                  <a:lumOff val="5000"/>
                </a:schemeClr>
              </a:solidFill>
              <a:latin typeface="Arial Black" pitchFamily="34" charset="0"/>
            </a:endParaRPr>
          </a:p>
        </p:txBody>
      </p:sp>
    </p:spTree>
    <p:extLst>
      <p:ext uri="{BB962C8B-B14F-4D97-AF65-F5344CB8AC3E}">
        <p14:creationId xmlns:p14="http://schemas.microsoft.com/office/powerpoint/2010/main" val="1516721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92500" lnSpcReduction="10000"/>
          </a:bodyPr>
          <a:lstStyle/>
          <a:p>
            <a:r>
              <a:rPr lang="tr-TR" dirty="0" smtClean="0">
                <a:solidFill>
                  <a:srgbClr val="00B050"/>
                </a:solidFill>
                <a:latin typeface="Arial Black" pitchFamily="34" charset="0"/>
              </a:rPr>
              <a:t>2) </a:t>
            </a:r>
            <a:r>
              <a:rPr lang="tr-TR" dirty="0" smtClean="0">
                <a:latin typeface="Arial Black" pitchFamily="34" charset="0"/>
              </a:rPr>
              <a:t>Daha </a:t>
            </a:r>
            <a:r>
              <a:rPr lang="tr-TR" dirty="0">
                <a:latin typeface="Arial Black" pitchFamily="34" charset="0"/>
              </a:rPr>
              <a:t>yeni tövbe edenlerin durumu; Onların Ölümü daha çok hatırlaması, tövbeye devam etmesi ve korkusunun artması için gereklidir</a:t>
            </a:r>
            <a:r>
              <a:rPr lang="tr-TR" dirty="0" smtClean="0">
                <a:latin typeface="Arial Black" pitchFamily="34" charset="0"/>
              </a:rPr>
              <a:t>.. Çünkü </a:t>
            </a:r>
            <a:r>
              <a:rPr lang="tr-TR" dirty="0">
                <a:latin typeface="Arial Black" pitchFamily="34" charset="0"/>
              </a:rPr>
              <a:t>bu adam Allah </a:t>
            </a:r>
            <a:r>
              <a:rPr lang="tr-TR" dirty="0" err="1">
                <a:latin typeface="Arial Black" pitchFamily="34" charset="0"/>
              </a:rPr>
              <a:t>c.c</a:t>
            </a:r>
            <a:r>
              <a:rPr lang="tr-TR" dirty="0">
                <a:latin typeface="Arial Black" pitchFamily="34" charset="0"/>
              </a:rPr>
              <a:t>. a kavuşmayı kötü görmediği gibi, </a:t>
            </a:r>
            <a:r>
              <a:rPr lang="tr-TR" dirty="0" err="1">
                <a:latin typeface="Arial Black" pitchFamily="34" charset="0"/>
              </a:rPr>
              <a:t>ölmeyide</a:t>
            </a:r>
            <a:r>
              <a:rPr lang="tr-TR" dirty="0">
                <a:latin typeface="Arial Black" pitchFamily="34" charset="0"/>
              </a:rPr>
              <a:t> kötü görmüyor</a:t>
            </a:r>
            <a:r>
              <a:rPr lang="tr-TR" dirty="0" smtClean="0">
                <a:latin typeface="Arial Black" pitchFamily="34" charset="0"/>
              </a:rPr>
              <a:t>.. Kusurlarını </a:t>
            </a:r>
            <a:r>
              <a:rPr lang="tr-TR" dirty="0">
                <a:latin typeface="Arial Black" pitchFamily="34" charset="0"/>
              </a:rPr>
              <a:t>ve eksiklerini gidermeye çalışıyor…Bu aynen sevdiğine kavuşabilmek için onun hoşuna gidecek şekilde giyinip hazırlanabilmek için zaman kazanmak isteyenlerin haline benzer</a:t>
            </a:r>
            <a:r>
              <a:rPr lang="tr-TR" dirty="0" smtClean="0">
                <a:latin typeface="Arial Black" pitchFamily="34" charset="0"/>
              </a:rPr>
              <a:t>.. Bu </a:t>
            </a:r>
            <a:r>
              <a:rPr lang="tr-TR" dirty="0">
                <a:latin typeface="Arial Black" pitchFamily="34" charset="0"/>
              </a:rPr>
              <a:t>kavuşmayı kötü görüyor ve kavuşmak istemiyor anlamına gelmez</a:t>
            </a:r>
            <a:r>
              <a:rPr lang="tr-TR" dirty="0" smtClean="0">
                <a:latin typeface="Arial Black" pitchFamily="34" charset="0"/>
              </a:rPr>
              <a:t>.. Bunun </a:t>
            </a:r>
            <a:r>
              <a:rPr lang="tr-TR" dirty="0">
                <a:latin typeface="Arial Black" pitchFamily="34" charset="0"/>
              </a:rPr>
              <a:t>alameti de devamlı ona hazırlıkla </a:t>
            </a:r>
            <a:r>
              <a:rPr lang="tr-TR" dirty="0" err="1">
                <a:latin typeface="Arial Black" pitchFamily="34" charset="0"/>
              </a:rPr>
              <a:t>meşkul</a:t>
            </a:r>
            <a:r>
              <a:rPr lang="tr-TR" dirty="0">
                <a:latin typeface="Arial Black" pitchFamily="34" charset="0"/>
              </a:rPr>
              <a:t> olmaktır</a:t>
            </a:r>
            <a:r>
              <a:rPr lang="tr-TR" dirty="0" smtClean="0">
                <a:latin typeface="Arial Black" pitchFamily="34" charset="0"/>
              </a:rPr>
              <a:t>.. Böyle </a:t>
            </a:r>
            <a:r>
              <a:rPr lang="tr-TR" dirty="0">
                <a:latin typeface="Arial Black" pitchFamily="34" charset="0"/>
              </a:rPr>
              <a:t>olmazsa o kimse dünyaya bağlanmış demektir..</a:t>
            </a:r>
            <a:endParaRPr lang="tr-TR" dirty="0">
              <a:latin typeface="Arial Black" pitchFamily="34" charset="0"/>
            </a:endParaRPr>
          </a:p>
        </p:txBody>
      </p:sp>
    </p:spTree>
    <p:extLst>
      <p:ext uri="{BB962C8B-B14F-4D97-AF65-F5344CB8AC3E}">
        <p14:creationId xmlns:p14="http://schemas.microsoft.com/office/powerpoint/2010/main" val="1451131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3600" dirty="0" smtClean="0">
                <a:solidFill>
                  <a:srgbClr val="00B050"/>
                </a:solidFill>
                <a:latin typeface="Arial Black" pitchFamily="34" charset="0"/>
              </a:rPr>
              <a:t>3) </a:t>
            </a:r>
            <a:r>
              <a:rPr lang="tr-TR" sz="3600" dirty="0" smtClean="0">
                <a:latin typeface="Arial Black" pitchFamily="34" charset="0"/>
              </a:rPr>
              <a:t>Kemale </a:t>
            </a:r>
            <a:r>
              <a:rPr lang="tr-TR" sz="3600" dirty="0">
                <a:latin typeface="Arial Black" pitchFamily="34" charset="0"/>
              </a:rPr>
              <a:t>erenler, ariflerin durumu; Onlar devamlı olarak ölümü anarlar</a:t>
            </a:r>
            <a:r>
              <a:rPr lang="tr-TR" sz="3600" dirty="0" smtClean="0">
                <a:latin typeface="Arial Black" pitchFamily="34" charset="0"/>
              </a:rPr>
              <a:t>. Çünkü </a:t>
            </a:r>
            <a:r>
              <a:rPr lang="tr-TR" sz="3600" dirty="0">
                <a:latin typeface="Arial Black" pitchFamily="34" charset="0"/>
              </a:rPr>
              <a:t>ölüm onların nazarında sevgiliye kavuşmak vaktidir</a:t>
            </a:r>
            <a:r>
              <a:rPr lang="tr-TR" sz="3600" dirty="0" smtClean="0">
                <a:latin typeface="Arial Black" pitchFamily="34" charset="0"/>
              </a:rPr>
              <a:t>. Seven </a:t>
            </a:r>
            <a:r>
              <a:rPr lang="tr-TR" sz="3600" dirty="0">
                <a:latin typeface="Arial Black" pitchFamily="34" charset="0"/>
              </a:rPr>
              <a:t>kimse sevgilisiyle buluşacağı günü hiç aklından </a:t>
            </a:r>
            <a:r>
              <a:rPr lang="tr-TR" sz="3600" dirty="0" smtClean="0">
                <a:latin typeface="Arial Black" pitchFamily="34" charset="0"/>
              </a:rPr>
              <a:t>çıkarabilir mi</a:t>
            </a:r>
            <a:r>
              <a:rPr lang="tr-TR" sz="3600" dirty="0">
                <a:latin typeface="Arial Black" pitchFamily="34" charset="0"/>
              </a:rPr>
              <a:t>? Asla, öyle ki geç kalması onun canının sıkılmasına yol açar</a:t>
            </a:r>
            <a:r>
              <a:rPr lang="tr-TR" sz="3600" dirty="0" smtClean="0">
                <a:latin typeface="Arial Black" pitchFamily="34" charset="0"/>
              </a:rPr>
              <a:t>. Bu </a:t>
            </a:r>
            <a:r>
              <a:rPr lang="tr-TR" sz="3600" dirty="0">
                <a:latin typeface="Arial Black" pitchFamily="34" charset="0"/>
              </a:rPr>
              <a:t>isyan mahalli olan dünyadan bir an önce kurtulmayı ve Allah </a:t>
            </a:r>
            <a:r>
              <a:rPr lang="tr-TR" sz="3600" dirty="0" err="1">
                <a:latin typeface="Arial Black" pitchFamily="34" charset="0"/>
              </a:rPr>
              <a:t>c.c</a:t>
            </a:r>
            <a:r>
              <a:rPr lang="tr-TR" sz="3600" dirty="0">
                <a:latin typeface="Arial Black" pitchFamily="34" charset="0"/>
              </a:rPr>
              <a:t>. a kavuşmayı ister</a:t>
            </a:r>
            <a:r>
              <a:rPr lang="tr-TR" sz="3600" dirty="0" smtClean="0">
                <a:latin typeface="Arial Black" pitchFamily="34" charset="0"/>
              </a:rPr>
              <a:t>.. Hatta </a:t>
            </a:r>
            <a:r>
              <a:rPr lang="tr-TR" sz="3600" dirty="0">
                <a:latin typeface="Arial Black" pitchFamily="34" charset="0"/>
              </a:rPr>
              <a:t>ona can atar..</a:t>
            </a:r>
            <a:endParaRPr lang="tr-TR" sz="3600" dirty="0">
              <a:latin typeface="Arial Black" pitchFamily="34" charset="0"/>
            </a:endParaRPr>
          </a:p>
        </p:txBody>
      </p:sp>
    </p:spTree>
    <p:extLst>
      <p:ext uri="{BB962C8B-B14F-4D97-AF65-F5344CB8AC3E}">
        <p14:creationId xmlns:p14="http://schemas.microsoft.com/office/powerpoint/2010/main" val="2211145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a:latin typeface="Arial Black" pitchFamily="34" charset="0"/>
              </a:rPr>
              <a:t>Şu halde hatalarını gidermek ve sermaye edinmek gayesiyle yeni tövbe kimsenin, ölümden hoşlanması, ölüme hazır olan kimsenin de ölümü sevmesi mazur görülebilir</a:t>
            </a:r>
            <a:r>
              <a:rPr lang="tr-TR" dirty="0" smtClean="0">
                <a:latin typeface="Arial Black" pitchFamily="34" charset="0"/>
              </a:rPr>
              <a:t>. Ancak </a:t>
            </a:r>
            <a:r>
              <a:rPr lang="tr-TR" dirty="0">
                <a:latin typeface="Arial Black" pitchFamily="34" charset="0"/>
              </a:rPr>
              <a:t>bu iki rütbeden daha üstünü ise kendisi için ölümü ve yaşama taraflarından hiç birini tercih etmeden önce işi Allah </a:t>
            </a:r>
            <a:r>
              <a:rPr lang="tr-TR" dirty="0" err="1">
                <a:latin typeface="Arial Black" pitchFamily="34" charset="0"/>
              </a:rPr>
              <a:t>c.c</a:t>
            </a:r>
            <a:r>
              <a:rPr lang="tr-TR" dirty="0">
                <a:latin typeface="Arial Black" pitchFamily="34" charset="0"/>
              </a:rPr>
              <a:t>. a bırakmaktır</a:t>
            </a:r>
            <a:r>
              <a:rPr lang="tr-TR" dirty="0" smtClean="0">
                <a:latin typeface="Arial Black" pitchFamily="34" charset="0"/>
              </a:rPr>
              <a:t>.. Çünkü </a:t>
            </a:r>
            <a:r>
              <a:rPr lang="tr-TR" dirty="0">
                <a:latin typeface="Arial Black" pitchFamily="34" charset="0"/>
              </a:rPr>
              <a:t>Allah </a:t>
            </a:r>
            <a:r>
              <a:rPr lang="tr-TR" dirty="0" err="1">
                <a:latin typeface="Arial Black" pitchFamily="34" charset="0"/>
              </a:rPr>
              <a:t>c.c</a:t>
            </a:r>
            <a:r>
              <a:rPr lang="tr-TR" dirty="0">
                <a:latin typeface="Arial Black" pitchFamily="34" charset="0"/>
              </a:rPr>
              <a:t>. a sevimli olan hangisi ise kendisi içinde sevimli olan odur</a:t>
            </a:r>
            <a:r>
              <a:rPr lang="tr-TR" dirty="0" smtClean="0">
                <a:latin typeface="Arial Black" pitchFamily="34" charset="0"/>
              </a:rPr>
              <a:t>.. Rıza </a:t>
            </a:r>
            <a:r>
              <a:rPr lang="tr-TR" dirty="0">
                <a:latin typeface="Arial Black" pitchFamily="34" charset="0"/>
              </a:rPr>
              <a:t>ve teslim mertebesine aşırı derecedeki sevgi sayesinde çıkan kimsenin durumu işte budur ki; en </a:t>
            </a:r>
            <a:r>
              <a:rPr lang="tr-TR" dirty="0" smtClean="0">
                <a:latin typeface="Arial Black" pitchFamily="34" charset="0"/>
              </a:rPr>
              <a:t>yüksek </a:t>
            </a:r>
            <a:r>
              <a:rPr lang="tr-TR" dirty="0">
                <a:latin typeface="Arial Black" pitchFamily="34" charset="0"/>
              </a:rPr>
              <a:t>rütbedir..</a:t>
            </a:r>
            <a:endParaRPr lang="tr-TR" dirty="0">
              <a:latin typeface="Arial Black" pitchFamily="34" charset="0"/>
            </a:endParaRPr>
          </a:p>
        </p:txBody>
      </p:sp>
    </p:spTree>
    <p:extLst>
      <p:ext uri="{BB962C8B-B14F-4D97-AF65-F5344CB8AC3E}">
        <p14:creationId xmlns:p14="http://schemas.microsoft.com/office/powerpoint/2010/main" val="763146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dirty="0">
                <a:latin typeface="Arial Black" pitchFamily="34" charset="0"/>
              </a:rPr>
              <a:t>Ölümü her hal ve durumda anmakta, sevap ve fazilet vardır</a:t>
            </a:r>
            <a:r>
              <a:rPr lang="tr-TR" dirty="0" smtClean="0">
                <a:latin typeface="Arial Black" pitchFamily="34" charset="0"/>
              </a:rPr>
              <a:t>. Çünkü </a:t>
            </a:r>
            <a:r>
              <a:rPr lang="tr-TR" dirty="0">
                <a:latin typeface="Arial Black" pitchFamily="34" charset="0"/>
              </a:rPr>
              <a:t>dünyaya bağlanan insan devamlı olarak ölümü hatırlarsa, dünyadan yavaş yavaş soğumaya ve dünyayı sevmemeye başlar</a:t>
            </a:r>
            <a:r>
              <a:rPr lang="tr-TR" dirty="0" smtClean="0">
                <a:latin typeface="Arial Black" pitchFamily="34" charset="0"/>
              </a:rPr>
              <a:t>. Çünkü </a:t>
            </a:r>
            <a:r>
              <a:rPr lang="tr-TR" dirty="0">
                <a:latin typeface="Arial Black" pitchFamily="34" charset="0"/>
              </a:rPr>
              <a:t>ondan sonra dünyanın nimetleri ona ağır gelmeye ve onlardan zevk almamaya başlar</a:t>
            </a:r>
            <a:r>
              <a:rPr lang="tr-TR" dirty="0" smtClean="0">
                <a:latin typeface="Arial Black" pitchFamily="34" charset="0"/>
              </a:rPr>
              <a:t>... İnsanı </a:t>
            </a:r>
            <a:r>
              <a:rPr lang="tr-TR" dirty="0">
                <a:latin typeface="Arial Black" pitchFamily="34" charset="0"/>
              </a:rPr>
              <a:t>dünyanın lezzet ve şehvetlerinden soğutan her şey, insanı selamet ve kurtuluşa erdiren sebeplerden sayılır…</a:t>
            </a:r>
            <a:endParaRPr lang="tr-TR" dirty="0">
              <a:latin typeface="Arial Black" pitchFamily="34" charset="0"/>
            </a:endParaRPr>
          </a:p>
        </p:txBody>
      </p:sp>
    </p:spTree>
    <p:extLst>
      <p:ext uri="{BB962C8B-B14F-4D97-AF65-F5344CB8AC3E}">
        <p14:creationId xmlns:p14="http://schemas.microsoft.com/office/powerpoint/2010/main" val="1837193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3600" u="sng" dirty="0">
                <a:solidFill>
                  <a:srgbClr val="00B050"/>
                </a:solidFill>
                <a:latin typeface="Arial Black" pitchFamily="34" charset="0"/>
              </a:rPr>
              <a:t>Ölümü Anmak ve Hatırlamak ile ilgili Efendimiz </a:t>
            </a:r>
            <a:r>
              <a:rPr lang="tr-TR" sz="3600" u="sng" dirty="0" err="1">
                <a:solidFill>
                  <a:srgbClr val="00B050"/>
                </a:solidFill>
                <a:latin typeface="Arial Black" pitchFamily="34" charset="0"/>
              </a:rPr>
              <a:t>s.a.v</a:t>
            </a:r>
            <a:r>
              <a:rPr lang="tr-TR" sz="3600" u="sng" dirty="0">
                <a:solidFill>
                  <a:srgbClr val="00B050"/>
                </a:solidFill>
                <a:latin typeface="Arial Black" pitchFamily="34" charset="0"/>
              </a:rPr>
              <a:t>. den </a:t>
            </a:r>
            <a:r>
              <a:rPr lang="tr-TR" sz="3600" u="sng" dirty="0" smtClean="0">
                <a:solidFill>
                  <a:srgbClr val="00B050"/>
                </a:solidFill>
                <a:latin typeface="Arial Black" pitchFamily="34" charset="0"/>
              </a:rPr>
              <a:t>5( BEŞ) hadis:</a:t>
            </a:r>
            <a:endParaRPr lang="tr-TR" sz="3600" u="sng" dirty="0">
              <a:solidFill>
                <a:srgbClr val="00B050"/>
              </a:solidFill>
              <a:latin typeface="Arial Black" pitchFamily="34" charset="0"/>
            </a:endParaRPr>
          </a:p>
          <a:p>
            <a:pPr marL="0" indent="0">
              <a:buNone/>
            </a:pPr>
            <a:r>
              <a:rPr lang="tr-TR" sz="3600" dirty="0" smtClean="0">
                <a:solidFill>
                  <a:srgbClr val="00B050"/>
                </a:solidFill>
                <a:latin typeface="Arial Black" pitchFamily="34" charset="0"/>
              </a:rPr>
              <a:t>1)“</a:t>
            </a:r>
            <a:r>
              <a:rPr lang="tr-TR" sz="3600" dirty="0" smtClean="0">
                <a:latin typeface="Arial Black" pitchFamily="34" charset="0"/>
              </a:rPr>
              <a:t>Zevkleri </a:t>
            </a:r>
            <a:r>
              <a:rPr lang="tr-TR" sz="3600" dirty="0">
                <a:latin typeface="Arial Black" pitchFamily="34" charset="0"/>
              </a:rPr>
              <a:t>ortadan kaldıran ölümü çok hatırlayın</a:t>
            </a:r>
            <a:r>
              <a:rPr lang="tr-TR" sz="3600" dirty="0" smtClean="0">
                <a:latin typeface="Arial Black" pitchFamily="34" charset="0"/>
              </a:rPr>
              <a:t>”</a:t>
            </a:r>
            <a:endParaRPr lang="tr-TR" sz="3600" dirty="0">
              <a:latin typeface="Arial Black" pitchFamily="34" charset="0"/>
            </a:endParaRPr>
          </a:p>
          <a:p>
            <a:pPr marL="0" indent="0">
              <a:buNone/>
            </a:pPr>
            <a:r>
              <a:rPr lang="tr-TR" sz="3600" dirty="0" smtClean="0">
                <a:solidFill>
                  <a:srgbClr val="00B050"/>
                </a:solidFill>
                <a:latin typeface="Arial Black" pitchFamily="34" charset="0"/>
              </a:rPr>
              <a:t>2)“</a:t>
            </a:r>
            <a:r>
              <a:rPr lang="tr-TR" sz="3600" dirty="0" err="1" smtClean="0">
                <a:latin typeface="Arial Black" pitchFamily="34" charset="0"/>
              </a:rPr>
              <a:t>Hz.Aişe</a:t>
            </a:r>
            <a:r>
              <a:rPr lang="tr-TR" sz="3600" dirty="0" smtClean="0">
                <a:latin typeface="Arial Black" pitchFamily="34" charset="0"/>
              </a:rPr>
              <a:t> </a:t>
            </a:r>
            <a:r>
              <a:rPr lang="tr-TR" sz="3600" dirty="0" err="1">
                <a:latin typeface="Arial Black" pitchFamily="34" charset="0"/>
              </a:rPr>
              <a:t>Rasulullah</a:t>
            </a:r>
            <a:r>
              <a:rPr lang="tr-TR" sz="3600" dirty="0">
                <a:latin typeface="Arial Black" pitchFamily="34" charset="0"/>
              </a:rPr>
              <a:t> </a:t>
            </a:r>
            <a:r>
              <a:rPr lang="tr-TR" sz="3600" dirty="0" err="1">
                <a:latin typeface="Arial Black" pitchFamily="34" charset="0"/>
              </a:rPr>
              <a:t>s.a.v</a:t>
            </a:r>
            <a:r>
              <a:rPr lang="tr-TR" sz="3600" dirty="0">
                <a:latin typeface="Arial Black" pitchFamily="34" charset="0"/>
              </a:rPr>
              <a:t>. e sordu ki; -Şehitlerle </a:t>
            </a:r>
            <a:r>
              <a:rPr lang="tr-TR" sz="3600" dirty="0" err="1">
                <a:latin typeface="Arial Black" pitchFamily="34" charset="0"/>
              </a:rPr>
              <a:t>haşrolacak</a:t>
            </a:r>
            <a:r>
              <a:rPr lang="tr-TR" sz="3600" dirty="0">
                <a:latin typeface="Arial Black" pitchFamily="34" charset="0"/>
              </a:rPr>
              <a:t> başka kimse var mı? Efendimiz </a:t>
            </a:r>
            <a:r>
              <a:rPr lang="tr-TR" sz="3600" dirty="0" err="1">
                <a:latin typeface="Arial Black" pitchFamily="34" charset="0"/>
              </a:rPr>
              <a:t>s.a.v</a:t>
            </a:r>
            <a:r>
              <a:rPr lang="tr-TR" sz="3600" dirty="0">
                <a:latin typeface="Arial Black" pitchFamily="34" charset="0"/>
              </a:rPr>
              <a:t>. buyurdu: -Evet vardır günde 20 kez ölümü anan kimse şehitlerle birlikte </a:t>
            </a:r>
            <a:r>
              <a:rPr lang="tr-TR" sz="3600" dirty="0" err="1">
                <a:latin typeface="Arial Black" pitchFamily="34" charset="0"/>
              </a:rPr>
              <a:t>haşrolunur</a:t>
            </a:r>
            <a:r>
              <a:rPr lang="tr-TR" sz="3600" dirty="0">
                <a:latin typeface="Arial Black" pitchFamily="34" charset="0"/>
              </a:rPr>
              <a:t>.”</a:t>
            </a:r>
          </a:p>
          <a:p>
            <a:endParaRPr lang="tr-TR" dirty="0"/>
          </a:p>
        </p:txBody>
      </p:sp>
    </p:spTree>
    <p:extLst>
      <p:ext uri="{BB962C8B-B14F-4D97-AF65-F5344CB8AC3E}">
        <p14:creationId xmlns:p14="http://schemas.microsoft.com/office/powerpoint/2010/main" val="3468669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sz="4400" dirty="0" smtClean="0">
                <a:solidFill>
                  <a:srgbClr val="00B050"/>
                </a:solidFill>
                <a:latin typeface="Arial Black" pitchFamily="34" charset="0"/>
              </a:rPr>
              <a:t>3) </a:t>
            </a:r>
            <a:r>
              <a:rPr lang="tr-TR" sz="4400" dirty="0" smtClean="0">
                <a:latin typeface="Arial Black" pitchFamily="34" charset="0"/>
              </a:rPr>
              <a:t>“Ölüm </a:t>
            </a:r>
            <a:r>
              <a:rPr lang="tr-TR" sz="4400" dirty="0" err="1">
                <a:latin typeface="Arial Black" pitchFamily="34" charset="0"/>
              </a:rPr>
              <a:t>mü’minin</a:t>
            </a:r>
            <a:r>
              <a:rPr lang="tr-TR" sz="4400" dirty="0">
                <a:latin typeface="Arial Black" pitchFamily="34" charset="0"/>
              </a:rPr>
              <a:t> hediyesidir”(çünkü dünya bir mahpus gibidir</a:t>
            </a:r>
            <a:r>
              <a:rPr lang="tr-TR" sz="4400" dirty="0" smtClean="0">
                <a:latin typeface="Arial Black" pitchFamily="34" charset="0"/>
              </a:rPr>
              <a:t>.. nefsi </a:t>
            </a:r>
            <a:r>
              <a:rPr lang="tr-TR" sz="4400" dirty="0">
                <a:latin typeface="Arial Black" pitchFamily="34" charset="0"/>
              </a:rPr>
              <a:t>ile daima mücadele eder ve şeytanın saldırılarına </a:t>
            </a:r>
            <a:r>
              <a:rPr lang="tr-TR" sz="4400" dirty="0" err="1" smtClean="0">
                <a:latin typeface="Arial Black" pitchFamily="34" charset="0"/>
              </a:rPr>
              <a:t>müdafa</a:t>
            </a:r>
            <a:r>
              <a:rPr lang="tr-TR" sz="4400" dirty="0" smtClean="0">
                <a:latin typeface="Arial Black" pitchFamily="34" charset="0"/>
              </a:rPr>
              <a:t> </a:t>
            </a:r>
            <a:r>
              <a:rPr lang="tr-TR" sz="4400" dirty="0">
                <a:latin typeface="Arial Black" pitchFamily="34" charset="0"/>
              </a:rPr>
              <a:t>eder </a:t>
            </a:r>
            <a:r>
              <a:rPr lang="tr-TR" sz="4400" dirty="0" err="1">
                <a:latin typeface="Arial Black" pitchFamily="34" charset="0"/>
              </a:rPr>
              <a:t>Mü’min</a:t>
            </a:r>
            <a:r>
              <a:rPr lang="tr-TR" sz="4400" dirty="0">
                <a:latin typeface="Arial Black" pitchFamily="34" charset="0"/>
              </a:rPr>
              <a:t> kendini</a:t>
            </a:r>
            <a:r>
              <a:rPr lang="tr-TR" sz="4400" dirty="0" smtClean="0">
                <a:latin typeface="Arial Black" pitchFamily="34" charset="0"/>
              </a:rPr>
              <a:t>.. Ölüm </a:t>
            </a:r>
            <a:r>
              <a:rPr lang="tr-TR" sz="4400" dirty="0">
                <a:latin typeface="Arial Black" pitchFamily="34" charset="0"/>
              </a:rPr>
              <a:t>ise onun bütün bu zorluklardan kurtulması demektir</a:t>
            </a:r>
            <a:r>
              <a:rPr lang="tr-TR" sz="4400" dirty="0" smtClean="0">
                <a:latin typeface="Arial Black" pitchFamily="34" charset="0"/>
              </a:rPr>
              <a:t>..) (Hadis)</a:t>
            </a:r>
            <a:endParaRPr lang="tr-TR" sz="4400" dirty="0">
              <a:latin typeface="Arial Black" pitchFamily="34" charset="0"/>
            </a:endParaRPr>
          </a:p>
        </p:txBody>
      </p:sp>
    </p:spTree>
    <p:extLst>
      <p:ext uri="{BB962C8B-B14F-4D97-AF65-F5344CB8AC3E}">
        <p14:creationId xmlns:p14="http://schemas.microsoft.com/office/powerpoint/2010/main" val="4038108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sz="4000" dirty="0" smtClean="0">
                <a:solidFill>
                  <a:srgbClr val="00B050"/>
                </a:solidFill>
                <a:latin typeface="Arial Black" pitchFamily="34" charset="0"/>
              </a:rPr>
              <a:t>4)“</a:t>
            </a:r>
            <a:r>
              <a:rPr lang="tr-TR" sz="4000" dirty="0" smtClean="0">
                <a:latin typeface="Arial Black" pitchFamily="34" charset="0"/>
              </a:rPr>
              <a:t>Ölümü </a:t>
            </a:r>
            <a:r>
              <a:rPr lang="tr-TR" sz="4000" dirty="0">
                <a:latin typeface="Arial Black" pitchFamily="34" charset="0"/>
              </a:rPr>
              <a:t>çokça anın, çünkü o , (sizi) günah işlemekten alıkoyar ve dünyadan yüz çevirtir</a:t>
            </a:r>
            <a:r>
              <a:rPr lang="tr-TR" sz="4000" dirty="0" smtClean="0">
                <a:latin typeface="Arial Black" pitchFamily="34" charset="0"/>
              </a:rPr>
              <a:t>.”(Hadis)</a:t>
            </a:r>
            <a:endParaRPr lang="tr-TR" sz="4000" dirty="0">
              <a:latin typeface="Arial Black" pitchFamily="34" charset="0"/>
            </a:endParaRPr>
          </a:p>
          <a:p>
            <a:endParaRPr lang="tr-TR" sz="4000" dirty="0">
              <a:latin typeface="Arial Black" pitchFamily="34" charset="0"/>
            </a:endParaRPr>
          </a:p>
          <a:p>
            <a:pPr marL="0" indent="0">
              <a:buNone/>
            </a:pPr>
            <a:r>
              <a:rPr lang="tr-TR" sz="4000" dirty="0" smtClean="0">
                <a:solidFill>
                  <a:srgbClr val="00B050"/>
                </a:solidFill>
                <a:latin typeface="Arial Black" pitchFamily="34" charset="0"/>
              </a:rPr>
              <a:t>5)“</a:t>
            </a:r>
            <a:r>
              <a:rPr lang="tr-TR" sz="4000" dirty="0" smtClean="0">
                <a:latin typeface="Arial Black" pitchFamily="34" charset="0"/>
              </a:rPr>
              <a:t>Ölümü </a:t>
            </a:r>
            <a:r>
              <a:rPr lang="tr-TR" sz="4000" dirty="0">
                <a:latin typeface="Arial Black" pitchFamily="34" charset="0"/>
              </a:rPr>
              <a:t>hatırlayın ve dikkat edin, nefsim kudret elinde olan Allah </a:t>
            </a:r>
            <a:r>
              <a:rPr lang="tr-TR" sz="4000" dirty="0" err="1">
                <a:latin typeface="Arial Black" pitchFamily="34" charset="0"/>
              </a:rPr>
              <a:t>c.c</a:t>
            </a:r>
            <a:r>
              <a:rPr lang="tr-TR" sz="4000" dirty="0">
                <a:latin typeface="Arial Black" pitchFamily="34" charset="0"/>
              </a:rPr>
              <a:t>. a </a:t>
            </a:r>
            <a:r>
              <a:rPr lang="tr-TR" sz="4000" dirty="0" err="1">
                <a:latin typeface="Arial Black" pitchFamily="34" charset="0"/>
              </a:rPr>
              <a:t>and</a:t>
            </a:r>
            <a:r>
              <a:rPr lang="tr-TR" sz="4000" dirty="0">
                <a:latin typeface="Arial Black" pitchFamily="34" charset="0"/>
              </a:rPr>
              <a:t> olsun ki, eğer benim bildiklerimi bilseydiniz, çok ağlar az gülerdiniz</a:t>
            </a:r>
            <a:r>
              <a:rPr lang="tr-TR" sz="4000" dirty="0" smtClean="0">
                <a:latin typeface="Arial Black" pitchFamily="34" charset="0"/>
              </a:rPr>
              <a:t>.”</a:t>
            </a:r>
          </a:p>
          <a:p>
            <a:pPr marL="0" indent="0">
              <a:buNone/>
            </a:pPr>
            <a:r>
              <a:rPr lang="tr-TR" sz="4000" dirty="0">
                <a:latin typeface="Arial Black" pitchFamily="34" charset="0"/>
              </a:rPr>
              <a:t> </a:t>
            </a:r>
            <a:r>
              <a:rPr lang="tr-TR" sz="4000" dirty="0" smtClean="0">
                <a:latin typeface="Arial Black" pitchFamily="34" charset="0"/>
              </a:rPr>
              <a:t>  (Hadis)</a:t>
            </a:r>
            <a:endParaRPr lang="tr-TR" sz="4000" dirty="0">
              <a:latin typeface="Arial Black" pitchFamily="34" charset="0"/>
            </a:endParaRPr>
          </a:p>
          <a:p>
            <a:endParaRPr lang="tr-TR" dirty="0"/>
          </a:p>
          <a:p>
            <a:endParaRPr lang="tr-TR" dirty="0"/>
          </a:p>
        </p:txBody>
      </p:sp>
    </p:spTree>
    <p:extLst>
      <p:ext uri="{BB962C8B-B14F-4D97-AF65-F5344CB8AC3E}">
        <p14:creationId xmlns:p14="http://schemas.microsoft.com/office/powerpoint/2010/main" val="2117266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000" u="sng" dirty="0">
                <a:solidFill>
                  <a:srgbClr val="00B050"/>
                </a:solidFill>
                <a:latin typeface="Arial Black" pitchFamily="34" charset="0"/>
              </a:rPr>
              <a:t>Cahit Sıtkı TARANCI </a:t>
            </a:r>
            <a:endParaRPr lang="tr-TR" sz="4000" u="sng" dirty="0" smtClean="0">
              <a:solidFill>
                <a:srgbClr val="00B050"/>
              </a:solidFill>
              <a:latin typeface="Arial Black" pitchFamily="34" charset="0"/>
            </a:endParaRPr>
          </a:p>
          <a:p>
            <a:r>
              <a:rPr lang="tr-TR" sz="4000" u="sng" dirty="0" smtClean="0">
                <a:solidFill>
                  <a:srgbClr val="00B050"/>
                </a:solidFill>
                <a:latin typeface="Arial Black" pitchFamily="34" charset="0"/>
              </a:rPr>
              <a:t>“</a:t>
            </a:r>
            <a:r>
              <a:rPr lang="tr-TR" sz="4000" u="sng" dirty="0">
                <a:solidFill>
                  <a:srgbClr val="00B050"/>
                </a:solidFill>
                <a:latin typeface="Arial Black" pitchFamily="34" charset="0"/>
              </a:rPr>
              <a:t>Yaş Otuz Beş</a:t>
            </a:r>
            <a:r>
              <a:rPr lang="tr-TR" sz="4000" u="sng" dirty="0" smtClean="0">
                <a:solidFill>
                  <a:srgbClr val="00B050"/>
                </a:solidFill>
                <a:latin typeface="Arial Black" pitchFamily="34" charset="0"/>
              </a:rPr>
              <a:t>” Şiirinde ölümü ne güzel anlatıyor:</a:t>
            </a:r>
            <a:endParaRPr lang="tr-TR" sz="4000" u="sng" dirty="0">
              <a:solidFill>
                <a:srgbClr val="00B050"/>
              </a:solidFill>
              <a:latin typeface="Arial Black" pitchFamily="34" charset="0"/>
            </a:endParaRPr>
          </a:p>
          <a:p>
            <a:pPr marL="0" indent="0">
              <a:buNone/>
            </a:pPr>
            <a:r>
              <a:rPr lang="tr-TR" sz="3600" dirty="0" smtClean="0">
                <a:latin typeface="Arial Black" pitchFamily="34" charset="0"/>
              </a:rPr>
              <a:t>Neylersin </a:t>
            </a:r>
            <a:r>
              <a:rPr lang="tr-TR" sz="3600" dirty="0">
                <a:latin typeface="Arial Black" pitchFamily="34" charset="0"/>
              </a:rPr>
              <a:t>ölüm herkesin başında. </a:t>
            </a:r>
          </a:p>
          <a:p>
            <a:pPr marL="0" indent="0">
              <a:buNone/>
            </a:pPr>
            <a:r>
              <a:rPr lang="tr-TR" sz="3600" dirty="0" smtClean="0">
                <a:latin typeface="Arial Black" pitchFamily="34" charset="0"/>
              </a:rPr>
              <a:t>Uyudun </a:t>
            </a:r>
            <a:r>
              <a:rPr lang="tr-TR" sz="3600" dirty="0">
                <a:latin typeface="Arial Black" pitchFamily="34" charset="0"/>
              </a:rPr>
              <a:t>uyanamadın olacak. </a:t>
            </a:r>
          </a:p>
          <a:p>
            <a:pPr marL="0" indent="0">
              <a:buNone/>
            </a:pPr>
            <a:r>
              <a:rPr lang="tr-TR" sz="3600" dirty="0" smtClean="0">
                <a:latin typeface="Arial Black" pitchFamily="34" charset="0"/>
              </a:rPr>
              <a:t>Kim </a:t>
            </a:r>
            <a:r>
              <a:rPr lang="tr-TR" sz="3600" dirty="0">
                <a:latin typeface="Arial Black" pitchFamily="34" charset="0"/>
              </a:rPr>
              <a:t>bilir nerde, nasıl, kaç yaşında?  </a:t>
            </a:r>
          </a:p>
          <a:p>
            <a:pPr marL="0" indent="0">
              <a:buNone/>
            </a:pPr>
            <a:r>
              <a:rPr lang="tr-TR" sz="3600" dirty="0" smtClean="0">
                <a:latin typeface="Arial Black" pitchFamily="34" charset="0"/>
              </a:rPr>
              <a:t>Bir </a:t>
            </a:r>
            <a:r>
              <a:rPr lang="tr-TR" sz="3600" dirty="0">
                <a:latin typeface="Arial Black" pitchFamily="34" charset="0"/>
              </a:rPr>
              <a:t>namazlık saltanatın olacak, </a:t>
            </a:r>
          </a:p>
          <a:p>
            <a:pPr marL="0" indent="0">
              <a:buNone/>
            </a:pPr>
            <a:r>
              <a:rPr lang="tr-TR" sz="3600" dirty="0" smtClean="0">
                <a:latin typeface="Arial Black" pitchFamily="34" charset="0"/>
              </a:rPr>
              <a:t>Taht </a:t>
            </a:r>
            <a:r>
              <a:rPr lang="tr-TR" sz="3600" dirty="0">
                <a:latin typeface="Arial Black" pitchFamily="34" charset="0"/>
              </a:rPr>
              <a:t>misali o musalla taşında</a:t>
            </a:r>
            <a:r>
              <a:rPr lang="tr-TR" sz="3600" dirty="0" smtClean="0">
                <a:latin typeface="Arial Black" pitchFamily="34" charset="0"/>
              </a:rPr>
              <a:t>.</a:t>
            </a:r>
            <a:endParaRPr lang="tr-TR" sz="3600" dirty="0">
              <a:latin typeface="Arial Black" pitchFamily="34" charset="0"/>
            </a:endParaRPr>
          </a:p>
          <a:p>
            <a:endParaRPr lang="tr-TR" dirty="0"/>
          </a:p>
        </p:txBody>
      </p:sp>
    </p:spTree>
    <p:extLst>
      <p:ext uri="{BB962C8B-B14F-4D97-AF65-F5344CB8AC3E}">
        <p14:creationId xmlns:p14="http://schemas.microsoft.com/office/powerpoint/2010/main" val="2148248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sz="4400" b="1" u="sng" dirty="0" smtClean="0">
                <a:solidFill>
                  <a:srgbClr val="00B050"/>
                </a:solidFill>
                <a:latin typeface="Arial Black" pitchFamily="34" charset="0"/>
              </a:rPr>
              <a:t>HER NE OLURSA OLSUN ALLAH’A GİDEN YOLDAN GERİ DÖNÜLMEMELİDİR:</a:t>
            </a:r>
          </a:p>
          <a:p>
            <a:r>
              <a:rPr lang="ar-AE" sz="4400" b="1" dirty="0" smtClean="0">
                <a:latin typeface="Arial Black" pitchFamily="34" charset="0"/>
              </a:rPr>
              <a:t>يَا </a:t>
            </a:r>
            <a:r>
              <a:rPr lang="ar-AE" sz="4400" b="1" dirty="0">
                <a:latin typeface="Arial Black" pitchFamily="34" charset="0"/>
              </a:rPr>
              <a:t>اَيُّهَا الَّذٖينَ اٰمَنُوا لَا تُلْهِكُمْ اَمْوَالُكُمْ وَلَا اَوْلَادُكُمْ عَنْ ذِكْرِ اللّٰهِ وَمَنْ يَفْعَلْ ذٰلِكَ فَاُولٰئِكَ هُمُ </a:t>
            </a:r>
            <a:r>
              <a:rPr lang="ar-AE" sz="4400" b="1" dirty="0" smtClean="0">
                <a:latin typeface="Arial Black" pitchFamily="34" charset="0"/>
              </a:rPr>
              <a:t>الْخَاسِرُونَ</a:t>
            </a:r>
            <a:endParaRPr lang="ar-AE" sz="4400" b="1" dirty="0">
              <a:latin typeface="Arial Black" pitchFamily="34" charset="0"/>
            </a:endParaRPr>
          </a:p>
          <a:p>
            <a:pPr marL="0" indent="0">
              <a:buNone/>
            </a:pPr>
            <a:r>
              <a:rPr lang="tr-TR" sz="4400" b="1" dirty="0" smtClean="0">
                <a:latin typeface="Arial Black" pitchFamily="34" charset="0"/>
              </a:rPr>
              <a:t>«Ey </a:t>
            </a:r>
            <a:r>
              <a:rPr lang="tr-TR" sz="4400" b="1" dirty="0">
                <a:latin typeface="Arial Black" pitchFamily="34" charset="0"/>
              </a:rPr>
              <a:t>iman edenler! Mallarınız ve evlatlarınız sizi, Allah'ı zikretmekten alıkoymasın. Her kim bunu yaparsa, işte onlar ziyana uğrayanların ta kendileridir</a:t>
            </a:r>
            <a:r>
              <a:rPr lang="tr-TR" sz="4400" b="1" dirty="0" smtClean="0">
                <a:latin typeface="Arial Black" pitchFamily="34" charset="0"/>
              </a:rPr>
              <a:t>.» </a:t>
            </a:r>
            <a:r>
              <a:rPr lang="tr-TR" dirty="0" smtClean="0"/>
              <a:t>(</a:t>
            </a:r>
            <a:r>
              <a:rPr lang="tr-TR" dirty="0" err="1" smtClean="0"/>
              <a:t>Munafikun</a:t>
            </a:r>
            <a:r>
              <a:rPr lang="tr-TR" dirty="0" smtClean="0"/>
              <a:t> suresi 9)</a:t>
            </a:r>
            <a:endParaRPr lang="tr-TR" dirty="0"/>
          </a:p>
        </p:txBody>
      </p:sp>
    </p:spTree>
    <p:extLst>
      <p:ext uri="{BB962C8B-B14F-4D97-AF65-F5344CB8AC3E}">
        <p14:creationId xmlns:p14="http://schemas.microsoft.com/office/powerpoint/2010/main" val="4004931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sz="4000" b="1" u="sng" dirty="0" smtClean="0">
                <a:solidFill>
                  <a:srgbClr val="00B050"/>
                </a:solidFill>
                <a:latin typeface="Arial Black" pitchFamily="34" charset="0"/>
              </a:rPr>
              <a:t>ÖLÜM GELMEZDEN ÖNCE İYİLİK VE HAYIR YAPILMALI VE ÖLÜMDEN GERİ DÖNÜŞ ASLA YOKTUR:</a:t>
            </a:r>
            <a:endParaRPr lang="ar-AE" sz="4000" b="1" u="sng" dirty="0">
              <a:solidFill>
                <a:srgbClr val="00B050"/>
              </a:solidFill>
              <a:latin typeface="Arial Black" pitchFamily="34" charset="0"/>
            </a:endParaRPr>
          </a:p>
          <a:p>
            <a:r>
              <a:rPr lang="ar-AE" sz="4000" b="1" dirty="0" smtClean="0">
                <a:latin typeface="Arial Black" pitchFamily="34" charset="0"/>
              </a:rPr>
              <a:t>وَاَنْفِقُوا </a:t>
            </a:r>
            <a:r>
              <a:rPr lang="ar-AE" sz="4000" b="1" dirty="0">
                <a:latin typeface="Arial Black" pitchFamily="34" charset="0"/>
              </a:rPr>
              <a:t>مِمَّا رَزَقْنَاكُمْ مِنْ قَبْلِ اَنْ يَاْتِىَ اَحَدَكُمُ الْمَوْتُ فَيَقُولَ رَبِّ لَوْلَا اَخَّرْتَنٖى اِلٰى اَجَلٍ قَرٖيبٍ فَاَصَّدَّقَ وَاَكُنْ مِنَ </a:t>
            </a:r>
            <a:r>
              <a:rPr lang="ar-AE" sz="4000" b="1" dirty="0" smtClean="0">
                <a:latin typeface="Arial Black" pitchFamily="34" charset="0"/>
              </a:rPr>
              <a:t>الصَّالِحٖينَ</a:t>
            </a:r>
            <a:endParaRPr lang="ar-AE" sz="4000" b="1" dirty="0">
              <a:latin typeface="Arial Black" pitchFamily="34" charset="0"/>
            </a:endParaRPr>
          </a:p>
          <a:p>
            <a:pPr marL="0" indent="0">
              <a:buNone/>
            </a:pPr>
            <a:r>
              <a:rPr lang="tr-TR" sz="4000" b="1" dirty="0" smtClean="0">
                <a:latin typeface="Arial Black" pitchFamily="34" charset="0"/>
              </a:rPr>
              <a:t>«Herhangi </a:t>
            </a:r>
            <a:r>
              <a:rPr lang="tr-TR" sz="4000" b="1" dirty="0">
                <a:latin typeface="Arial Black" pitchFamily="34" charset="0"/>
              </a:rPr>
              <a:t>birinize ölüm gelip de, "Ey Rabbim! Beni yakın bir zamana kadar geciktirsen de sadaka verip iyilerden olsam!" demeden önce, size rızık olarak verdiğimiz şeylerden Allah yolunda harcayın</a:t>
            </a:r>
            <a:r>
              <a:rPr lang="tr-TR" sz="4000" b="1" dirty="0" smtClean="0">
                <a:latin typeface="Arial Black" pitchFamily="34" charset="0"/>
              </a:rPr>
              <a:t>.» </a:t>
            </a:r>
            <a:r>
              <a:rPr lang="tr-TR" dirty="0" smtClean="0"/>
              <a:t>(</a:t>
            </a:r>
            <a:r>
              <a:rPr lang="tr-TR" dirty="0" err="1" smtClean="0"/>
              <a:t>Munafikun</a:t>
            </a:r>
            <a:r>
              <a:rPr lang="tr-TR" dirty="0" smtClean="0"/>
              <a:t> </a:t>
            </a:r>
            <a:r>
              <a:rPr lang="tr-TR" dirty="0" err="1" smtClean="0"/>
              <a:t>surei</a:t>
            </a:r>
            <a:r>
              <a:rPr lang="tr-TR" dirty="0" smtClean="0"/>
              <a:t> 10)</a:t>
            </a:r>
            <a:endParaRPr lang="tr-TR" dirty="0"/>
          </a:p>
        </p:txBody>
      </p:sp>
    </p:spTree>
    <p:extLst>
      <p:ext uri="{BB962C8B-B14F-4D97-AF65-F5344CB8AC3E}">
        <p14:creationId xmlns:p14="http://schemas.microsoft.com/office/powerpoint/2010/main" val="163814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5400" b="1" dirty="0" smtClean="0">
                <a:solidFill>
                  <a:srgbClr val="00B050"/>
                </a:solidFill>
                <a:latin typeface="Arial Black" pitchFamily="34" charset="0"/>
              </a:rPr>
              <a:t>BİSMİLLAHİRRAHMANİRRAHİM</a:t>
            </a:r>
          </a:p>
          <a:p>
            <a:r>
              <a:rPr lang="ar-AE" sz="5400" b="1" dirty="0" smtClean="0">
                <a:latin typeface="Arial Black" pitchFamily="34" charset="0"/>
              </a:rPr>
              <a:t>كُلُّ </a:t>
            </a:r>
            <a:r>
              <a:rPr lang="ar-AE" sz="5400" b="1" dirty="0">
                <a:latin typeface="Arial Black" pitchFamily="34" charset="0"/>
              </a:rPr>
              <a:t>نَفْسٍ ذَائِقَةُ الْمَوْتِ ثُمَّ اِلَيْنَا </a:t>
            </a:r>
            <a:r>
              <a:rPr lang="ar-AE" sz="5400" b="1" dirty="0" smtClean="0">
                <a:latin typeface="Arial Black" pitchFamily="34" charset="0"/>
              </a:rPr>
              <a:t>تُرْجَعُونَ</a:t>
            </a:r>
          </a:p>
          <a:p>
            <a:pPr marL="0" indent="0">
              <a:buNone/>
            </a:pPr>
            <a:r>
              <a:rPr lang="tr-TR" sz="5400" b="1" dirty="0" smtClean="0">
                <a:latin typeface="Arial Black" pitchFamily="34" charset="0"/>
              </a:rPr>
              <a:t>«Her canlı </a:t>
            </a:r>
            <a:r>
              <a:rPr lang="tr-TR" sz="5400" b="1" dirty="0">
                <a:latin typeface="Arial Black" pitchFamily="34" charset="0"/>
              </a:rPr>
              <a:t>ölümü tadacaktır. Sonra bize döndürüleceksiniz</a:t>
            </a:r>
            <a:r>
              <a:rPr lang="tr-TR" sz="5400" b="1" dirty="0" smtClean="0">
                <a:latin typeface="Arial Black" pitchFamily="34" charset="0"/>
              </a:rPr>
              <a:t>.» </a:t>
            </a:r>
            <a:r>
              <a:rPr lang="tr-TR" dirty="0" smtClean="0"/>
              <a:t>(</a:t>
            </a:r>
            <a:r>
              <a:rPr lang="tr-TR" dirty="0" err="1"/>
              <a:t>A</a:t>
            </a:r>
            <a:r>
              <a:rPr lang="tr-TR" dirty="0" err="1" smtClean="0"/>
              <a:t>nkebut</a:t>
            </a:r>
            <a:r>
              <a:rPr lang="tr-TR" dirty="0" smtClean="0"/>
              <a:t> suresi 57)</a:t>
            </a:r>
            <a:endParaRPr lang="tr-TR" dirty="0"/>
          </a:p>
          <a:p>
            <a:endParaRPr lang="tr-TR" dirty="0"/>
          </a:p>
        </p:txBody>
      </p:sp>
    </p:spTree>
    <p:extLst>
      <p:ext uri="{BB962C8B-B14F-4D97-AF65-F5344CB8AC3E}">
        <p14:creationId xmlns:p14="http://schemas.microsoft.com/office/powerpoint/2010/main" val="2153395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buNone/>
            </a:pPr>
            <a:r>
              <a:rPr lang="tr-TR" sz="5200" b="1" u="sng" dirty="0" smtClean="0">
                <a:solidFill>
                  <a:srgbClr val="00B050"/>
                </a:solidFill>
                <a:latin typeface="Arial Black" pitchFamily="34" charset="0"/>
              </a:rPr>
              <a:t>ÖLÜM ASLA ERTELENMEZ</a:t>
            </a:r>
          </a:p>
          <a:p>
            <a:pPr marL="0" indent="0">
              <a:buNone/>
            </a:pPr>
            <a:r>
              <a:rPr lang="ar-AE" sz="5400" b="1" dirty="0" smtClean="0">
                <a:latin typeface="Arial Black" pitchFamily="34" charset="0"/>
              </a:rPr>
              <a:t>وَلَنْ </a:t>
            </a:r>
            <a:r>
              <a:rPr lang="ar-AE" sz="5400" b="1" dirty="0">
                <a:latin typeface="Arial Black" pitchFamily="34" charset="0"/>
              </a:rPr>
              <a:t>يُؤَخِّرَ اللّٰهُ نَفْسًا اِذَا جَاءَ اَجَلُهَا </a:t>
            </a:r>
            <a:r>
              <a:rPr lang="ar-AE" sz="5400" b="1" dirty="0" smtClean="0">
                <a:latin typeface="Arial Black" pitchFamily="34" charset="0"/>
              </a:rPr>
              <a:t>وَاللّٰهُ </a:t>
            </a:r>
            <a:r>
              <a:rPr lang="ar-AE" sz="5400" b="1" dirty="0">
                <a:latin typeface="Arial Black" pitchFamily="34" charset="0"/>
              </a:rPr>
              <a:t>خَبٖيرٌ بِمَا تَعْمَلُونَ</a:t>
            </a:r>
          </a:p>
          <a:p>
            <a:pPr marL="0" indent="0">
              <a:buNone/>
            </a:pPr>
            <a:r>
              <a:rPr lang="tr-TR" sz="5400" b="1" dirty="0" smtClean="0">
                <a:latin typeface="Arial Black" pitchFamily="34" charset="0"/>
              </a:rPr>
              <a:t>«Allah</a:t>
            </a:r>
            <a:r>
              <a:rPr lang="tr-TR" sz="5400" b="1" dirty="0">
                <a:latin typeface="Arial Black" pitchFamily="34" charset="0"/>
              </a:rPr>
              <a:t>, eceli geldiğinde hiçbir kimseyi asla ertelemez. Allah, bütün yaptıklarınızdan haberdardır</a:t>
            </a:r>
            <a:r>
              <a:rPr lang="tr-TR" sz="5400" b="1" dirty="0" smtClean="0">
                <a:latin typeface="Arial Black" pitchFamily="34" charset="0"/>
              </a:rPr>
              <a:t>.» </a:t>
            </a:r>
            <a:r>
              <a:rPr lang="tr-TR" dirty="0" smtClean="0"/>
              <a:t>(</a:t>
            </a:r>
            <a:r>
              <a:rPr lang="tr-TR" dirty="0" err="1" smtClean="0"/>
              <a:t>Munafikun</a:t>
            </a:r>
            <a:r>
              <a:rPr lang="tr-TR" dirty="0" smtClean="0"/>
              <a:t> suresi 11)</a:t>
            </a:r>
            <a:endParaRPr lang="tr-TR" dirty="0"/>
          </a:p>
          <a:p>
            <a:endParaRPr lang="tr-TR" dirty="0"/>
          </a:p>
        </p:txBody>
      </p:sp>
    </p:spTree>
    <p:extLst>
      <p:ext uri="{BB962C8B-B14F-4D97-AF65-F5344CB8AC3E}">
        <p14:creationId xmlns:p14="http://schemas.microsoft.com/office/powerpoint/2010/main" val="1880557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3600" b="1" u="sng" dirty="0" smtClean="0">
                <a:solidFill>
                  <a:srgbClr val="00B050"/>
                </a:solidFill>
                <a:latin typeface="Arial Black" pitchFamily="34" charset="0"/>
              </a:rPr>
              <a:t>ÖLEN KİŞİYİ TAKİP EDEN AMELLER:</a:t>
            </a:r>
            <a:endParaRPr lang="ar-AE" sz="3600" b="1" u="sng" dirty="0">
              <a:solidFill>
                <a:srgbClr val="00B050"/>
              </a:solidFill>
              <a:latin typeface="Arial Black" pitchFamily="34" charset="0"/>
            </a:endParaRPr>
          </a:p>
          <a:p>
            <a:r>
              <a:rPr lang="tr-TR" sz="3600" b="1" u="sng" dirty="0" smtClean="0">
                <a:latin typeface="Arial Black" pitchFamily="34" charset="0"/>
              </a:rPr>
              <a:t>Hz Muhammed SAV Efendimiz SAV şöyle buyuruyor:</a:t>
            </a:r>
            <a:endParaRPr lang="ar-AE" sz="3600" b="1" u="sng" dirty="0">
              <a:latin typeface="Arial Black" pitchFamily="34" charset="0"/>
            </a:endParaRPr>
          </a:p>
          <a:p>
            <a:r>
              <a:rPr lang="ar-AE" sz="3600" b="1" dirty="0">
                <a:latin typeface="Arial Black" pitchFamily="34" charset="0"/>
              </a:rPr>
              <a:t>يَتْبَعُ المَيِّتَ ثَلاثَةٌ : أَهْلُهُ وَمالُهُ وَعَمَلُهُ : فَيَرْجِعُ اثْنَانِ . وَيَبْقَى وَاحدٌ : يَرْجِعُ أَهْلُهُ وَمَالُهُ وَيَبْقَى </a:t>
            </a:r>
            <a:r>
              <a:rPr lang="ar-AE" sz="3600" b="1" dirty="0" smtClean="0">
                <a:latin typeface="Arial Black" pitchFamily="34" charset="0"/>
              </a:rPr>
              <a:t>عَمَلُهُ</a:t>
            </a:r>
            <a:endParaRPr lang="ar-AE" sz="3600" b="1" dirty="0">
              <a:latin typeface="Arial Black" pitchFamily="34" charset="0"/>
            </a:endParaRPr>
          </a:p>
          <a:p>
            <a:pPr marL="0" indent="0">
              <a:buNone/>
            </a:pPr>
            <a:r>
              <a:rPr lang="tr-TR" sz="3600" b="1" dirty="0" smtClean="0">
                <a:latin typeface="Arial Black" pitchFamily="34" charset="0"/>
              </a:rPr>
              <a:t>«Ölen </a:t>
            </a:r>
            <a:r>
              <a:rPr lang="tr-TR" sz="3600" b="1" dirty="0">
                <a:latin typeface="Arial Black" pitchFamily="34" charset="0"/>
              </a:rPr>
              <a:t>kimseyi peşinden üç şey takip eder: Aile çevresi, malı ve yaptığı işler. Bunlardan ikisi geri döner, biri ise kendisiyle birlikte kalır. Aile çevresi ve malı geri döner; yaptığı işler kendisiyle birlikte kalır</a:t>
            </a:r>
            <a:r>
              <a:rPr lang="tr-TR" sz="3600" b="1" dirty="0" smtClean="0">
                <a:latin typeface="Arial Black" pitchFamily="34" charset="0"/>
              </a:rPr>
              <a:t>.» </a:t>
            </a:r>
            <a:r>
              <a:rPr lang="tr-TR" dirty="0" smtClean="0"/>
              <a:t>(</a:t>
            </a:r>
            <a:r>
              <a:rPr lang="tr-TR" dirty="0" err="1" smtClean="0"/>
              <a:t>Riyazussalihin</a:t>
            </a:r>
            <a:r>
              <a:rPr lang="tr-TR" dirty="0" smtClean="0"/>
              <a:t> 462)</a:t>
            </a:r>
            <a:endParaRPr lang="tr-TR" dirty="0"/>
          </a:p>
          <a:p>
            <a:endParaRPr lang="tr-TR" dirty="0"/>
          </a:p>
        </p:txBody>
      </p:sp>
    </p:spTree>
    <p:extLst>
      <p:ext uri="{BB962C8B-B14F-4D97-AF65-F5344CB8AC3E}">
        <p14:creationId xmlns:p14="http://schemas.microsoft.com/office/powerpoint/2010/main" val="2662975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u="sng" dirty="0" err="1">
                <a:latin typeface="Arial Black" pitchFamily="34" charset="0"/>
              </a:rPr>
              <a:t>İbni</a:t>
            </a:r>
            <a:r>
              <a:rPr lang="tr-TR" u="sng" dirty="0">
                <a:latin typeface="Arial Black" pitchFamily="34" charset="0"/>
              </a:rPr>
              <a:t> Ömer (</a:t>
            </a:r>
            <a:r>
              <a:rPr lang="tr-TR" u="sng" dirty="0" err="1">
                <a:latin typeface="Arial Black" pitchFamily="34" charset="0"/>
              </a:rPr>
              <a:t>r.a</a:t>
            </a:r>
            <a:r>
              <a:rPr lang="tr-TR" u="sng" dirty="0">
                <a:latin typeface="Arial Black" pitchFamily="34" charset="0"/>
              </a:rPr>
              <a:t>.)’tan aktarılan bir hadiste; </a:t>
            </a:r>
            <a:endParaRPr lang="tr-TR" u="sng" dirty="0" smtClean="0">
              <a:latin typeface="Arial Black" pitchFamily="34" charset="0"/>
            </a:endParaRPr>
          </a:p>
          <a:p>
            <a:r>
              <a:rPr lang="tr-TR" u="sng" dirty="0" err="1" smtClean="0">
                <a:latin typeface="Arial Black" pitchFamily="34" charset="0"/>
              </a:rPr>
              <a:t>Resûlullah</a:t>
            </a:r>
            <a:r>
              <a:rPr lang="tr-TR" u="sng" dirty="0" smtClean="0">
                <a:latin typeface="Arial Black" pitchFamily="34" charset="0"/>
              </a:rPr>
              <a:t> SAV omuzumu </a:t>
            </a:r>
            <a:r>
              <a:rPr lang="tr-TR" u="sng" dirty="0">
                <a:latin typeface="Arial Black" pitchFamily="34" charset="0"/>
              </a:rPr>
              <a:t>tutarak şöyle buyurdu: </a:t>
            </a:r>
            <a:endParaRPr lang="tr-TR" u="sng" dirty="0" smtClean="0">
              <a:latin typeface="Arial Black" pitchFamily="34" charset="0"/>
            </a:endParaRPr>
          </a:p>
          <a:p>
            <a:r>
              <a:rPr lang="tr-TR" u="sng" dirty="0" smtClean="0">
                <a:solidFill>
                  <a:srgbClr val="00B050"/>
                </a:solidFill>
                <a:latin typeface="Arial Black" pitchFamily="34" charset="0"/>
              </a:rPr>
              <a:t>“</a:t>
            </a:r>
            <a:r>
              <a:rPr lang="tr-TR" u="sng" dirty="0">
                <a:solidFill>
                  <a:srgbClr val="00B050"/>
                </a:solidFill>
                <a:latin typeface="Arial Black" pitchFamily="34" charset="0"/>
              </a:rPr>
              <a:t>Dünyada tıpkı bir garip hatta bir yolcu gibi davran!” </a:t>
            </a:r>
          </a:p>
          <a:p>
            <a:endParaRPr lang="tr-TR" u="sng" dirty="0">
              <a:latin typeface="Arial Black" pitchFamily="34" charset="0"/>
            </a:endParaRPr>
          </a:p>
          <a:p>
            <a:r>
              <a:rPr lang="tr-TR" u="sng" dirty="0" err="1">
                <a:latin typeface="Arial Black" pitchFamily="34" charset="0"/>
              </a:rPr>
              <a:t>İbni</a:t>
            </a:r>
            <a:r>
              <a:rPr lang="tr-TR" u="sng" dirty="0">
                <a:latin typeface="Arial Black" pitchFamily="34" charset="0"/>
              </a:rPr>
              <a:t> Ömer </a:t>
            </a:r>
            <a:r>
              <a:rPr lang="tr-TR" u="sng" dirty="0" err="1">
                <a:latin typeface="Arial Black" pitchFamily="34" charset="0"/>
              </a:rPr>
              <a:t>radıyallahu</a:t>
            </a:r>
            <a:r>
              <a:rPr lang="tr-TR" u="sng" dirty="0">
                <a:latin typeface="Arial Black" pitchFamily="34" charset="0"/>
              </a:rPr>
              <a:t> </a:t>
            </a:r>
            <a:r>
              <a:rPr lang="tr-TR" u="sng" dirty="0" err="1">
                <a:latin typeface="Arial Black" pitchFamily="34" charset="0"/>
              </a:rPr>
              <a:t>anhümâ</a:t>
            </a:r>
            <a:r>
              <a:rPr lang="tr-TR" u="sng" dirty="0">
                <a:latin typeface="Arial Black" pitchFamily="34" charset="0"/>
              </a:rPr>
              <a:t> şöyle derdi: </a:t>
            </a:r>
          </a:p>
          <a:p>
            <a:pPr marL="0" indent="0">
              <a:buNone/>
            </a:pPr>
            <a:r>
              <a:rPr lang="tr-TR" dirty="0">
                <a:solidFill>
                  <a:srgbClr val="00B050"/>
                </a:solidFill>
                <a:latin typeface="Arial Black" pitchFamily="34" charset="0"/>
              </a:rPr>
              <a:t>Akşamı ettiğinde, sabahı bekleme</a:t>
            </a:r>
            <a:r>
              <a:rPr lang="tr-TR" dirty="0" smtClean="0">
                <a:solidFill>
                  <a:srgbClr val="00B050"/>
                </a:solidFill>
                <a:latin typeface="Arial Black" pitchFamily="34" charset="0"/>
              </a:rPr>
              <a:t>!</a:t>
            </a:r>
            <a:endParaRPr lang="tr-TR" dirty="0">
              <a:solidFill>
                <a:srgbClr val="00B050"/>
              </a:solidFill>
              <a:latin typeface="Arial Black" pitchFamily="34" charset="0"/>
            </a:endParaRPr>
          </a:p>
          <a:p>
            <a:pPr marL="0" indent="0">
              <a:buNone/>
            </a:pPr>
            <a:r>
              <a:rPr lang="tr-TR" dirty="0">
                <a:solidFill>
                  <a:srgbClr val="00B050"/>
                </a:solidFill>
                <a:latin typeface="Arial Black" pitchFamily="34" charset="0"/>
              </a:rPr>
              <a:t>Sabaha çıktığında, akşamı bekleme</a:t>
            </a:r>
            <a:r>
              <a:rPr lang="tr-TR" dirty="0" smtClean="0">
                <a:solidFill>
                  <a:srgbClr val="00B050"/>
                </a:solidFill>
                <a:latin typeface="Arial Black" pitchFamily="34" charset="0"/>
              </a:rPr>
              <a:t>!</a:t>
            </a:r>
            <a:endParaRPr lang="tr-TR" dirty="0">
              <a:solidFill>
                <a:srgbClr val="00B050"/>
              </a:solidFill>
              <a:latin typeface="Arial Black" pitchFamily="34" charset="0"/>
            </a:endParaRPr>
          </a:p>
          <a:p>
            <a:pPr marL="0" indent="0">
              <a:buNone/>
            </a:pPr>
            <a:r>
              <a:rPr lang="tr-TR" dirty="0" smtClean="0">
                <a:solidFill>
                  <a:srgbClr val="00B050"/>
                </a:solidFill>
                <a:latin typeface="Arial Black" pitchFamily="34" charset="0"/>
              </a:rPr>
              <a:t>Sağlıklı </a:t>
            </a:r>
            <a:r>
              <a:rPr lang="tr-TR" dirty="0">
                <a:solidFill>
                  <a:srgbClr val="00B050"/>
                </a:solidFill>
                <a:latin typeface="Arial Black" pitchFamily="34" charset="0"/>
              </a:rPr>
              <a:t>günlerinde, hastalanacağın vakit için; hayatın boyunca da öleceğin zaman için tedbir </a:t>
            </a:r>
            <a:r>
              <a:rPr lang="tr-TR" dirty="0" smtClean="0">
                <a:solidFill>
                  <a:srgbClr val="00B050"/>
                </a:solidFill>
                <a:latin typeface="Arial Black" pitchFamily="34" charset="0"/>
              </a:rPr>
              <a:t>al!» </a:t>
            </a:r>
            <a:r>
              <a:rPr lang="tr-TR" dirty="0" smtClean="0"/>
              <a:t>(</a:t>
            </a:r>
            <a:r>
              <a:rPr lang="tr-TR" dirty="0" err="1" smtClean="0"/>
              <a:t>Riyazussalihin</a:t>
            </a:r>
            <a:r>
              <a:rPr lang="tr-TR" dirty="0" smtClean="0"/>
              <a:t> 575)</a:t>
            </a:r>
            <a:endParaRPr lang="tr-TR" dirty="0"/>
          </a:p>
          <a:p>
            <a:endParaRPr lang="tr-TR" dirty="0"/>
          </a:p>
        </p:txBody>
      </p:sp>
    </p:spTree>
    <p:extLst>
      <p:ext uri="{BB962C8B-B14F-4D97-AF65-F5344CB8AC3E}">
        <p14:creationId xmlns:p14="http://schemas.microsoft.com/office/powerpoint/2010/main" val="628443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44145"/>
          </a:xfrm>
        </p:spPr>
        <p:txBody>
          <a:bodyPr>
            <a:normAutofit fontScale="85000" lnSpcReduction="20000"/>
          </a:bodyPr>
          <a:lstStyle/>
          <a:p>
            <a:pPr marL="0" indent="0">
              <a:buNone/>
            </a:pPr>
            <a:r>
              <a:rPr lang="tr-TR" sz="6000" b="1" u="sng" dirty="0" smtClean="0">
                <a:solidFill>
                  <a:srgbClr val="00B050"/>
                </a:solidFill>
                <a:latin typeface="Arial Black" pitchFamily="34" charset="0"/>
              </a:rPr>
              <a:t>KIYMETİNİ BİLMEMİZ GEREKEN 5 GANİMET:</a:t>
            </a:r>
            <a:endParaRPr lang="ar-AE" sz="6000" b="1" u="sng" dirty="0">
              <a:solidFill>
                <a:srgbClr val="00B050"/>
              </a:solidFill>
              <a:latin typeface="Arial Black" pitchFamily="34" charset="0"/>
            </a:endParaRPr>
          </a:p>
          <a:p>
            <a:pPr marL="0" indent="0">
              <a:buNone/>
            </a:pPr>
            <a:r>
              <a:rPr lang="ar-AE" sz="6000" b="1" dirty="0">
                <a:latin typeface="Arial Black" pitchFamily="34" charset="0"/>
              </a:rPr>
              <a:t> عَنِ بْنِ عَبَّاسٍ رَضِيَ اللهُ عَنْهُمَا قَالَ : قَالَ رَسُولَ اللَّهِ صَلَّى اللَّهُ عَلَيْهِ </a:t>
            </a:r>
            <a:r>
              <a:rPr lang="ar-AE" sz="6000" b="1" dirty="0" smtClean="0">
                <a:latin typeface="Arial Black" pitchFamily="34" charset="0"/>
              </a:rPr>
              <a:t>وَسَلَّمَ</a:t>
            </a:r>
            <a:endParaRPr lang="ar-AE" sz="6000" b="1" dirty="0">
              <a:latin typeface="Arial Black" pitchFamily="34" charset="0"/>
            </a:endParaRPr>
          </a:p>
          <a:p>
            <a:pPr marL="0" indent="0">
              <a:buNone/>
            </a:pPr>
            <a:r>
              <a:rPr lang="ar-AE" sz="6000" b="1" dirty="0">
                <a:latin typeface="Arial Black" pitchFamily="34" charset="0"/>
              </a:rPr>
              <a:t> اِغْتَنِمْ خَمْسًا قَبْلَ خَمْسٍ</a:t>
            </a:r>
            <a:r>
              <a:rPr lang="ar-AE" sz="6000" b="1" dirty="0" smtClean="0">
                <a:latin typeface="Arial Black" pitchFamily="34" charset="0"/>
              </a:rPr>
              <a:t>:</a:t>
            </a:r>
            <a:endParaRPr lang="tr-TR" sz="6000" b="1" dirty="0" smtClean="0">
              <a:latin typeface="Arial Black" pitchFamily="34" charset="0"/>
            </a:endParaRPr>
          </a:p>
          <a:p>
            <a:pPr marL="0" indent="0">
              <a:buNone/>
            </a:pPr>
            <a:r>
              <a:rPr lang="ar-AE" sz="6000" b="1" dirty="0" smtClean="0">
                <a:latin typeface="Arial Black" pitchFamily="34" charset="0"/>
              </a:rPr>
              <a:t> شَبَابَكَ قَبْلَ هَرَمِكَ </a:t>
            </a:r>
            <a:r>
              <a:rPr lang="ar-AE" sz="6000" b="1" dirty="0">
                <a:latin typeface="Arial Black" pitchFamily="34" charset="0"/>
              </a:rPr>
              <a:t>وَصِحَّتَكَ قَبْلَ </a:t>
            </a:r>
            <a:r>
              <a:rPr lang="ar-AE" sz="6000" b="1" dirty="0" smtClean="0">
                <a:latin typeface="Arial Black" pitchFamily="34" charset="0"/>
              </a:rPr>
              <a:t>سَقَمِكَ</a:t>
            </a:r>
            <a:endParaRPr lang="ar-AE" sz="6000" b="1" dirty="0">
              <a:latin typeface="Arial Black" pitchFamily="34" charset="0"/>
            </a:endParaRPr>
          </a:p>
          <a:p>
            <a:pPr marL="0" indent="0">
              <a:buNone/>
            </a:pPr>
            <a:r>
              <a:rPr lang="ar-AE" sz="6000" b="1" dirty="0" smtClean="0">
                <a:latin typeface="Arial Black" pitchFamily="34" charset="0"/>
              </a:rPr>
              <a:t> </a:t>
            </a:r>
            <a:r>
              <a:rPr lang="ar-AE" sz="6000" b="1" dirty="0">
                <a:latin typeface="Arial Black" pitchFamily="34" charset="0"/>
              </a:rPr>
              <a:t>وَغِنَاءَكَ قَبْلَ </a:t>
            </a:r>
            <a:r>
              <a:rPr lang="ar-AE" sz="6000" b="1" dirty="0" smtClean="0">
                <a:latin typeface="Arial Black" pitchFamily="34" charset="0"/>
              </a:rPr>
              <a:t>فَقْرِكَ </a:t>
            </a:r>
            <a:r>
              <a:rPr lang="ar-AE" sz="6000" b="1" dirty="0">
                <a:latin typeface="Arial Black" pitchFamily="34" charset="0"/>
              </a:rPr>
              <a:t>وَفَرَاغَكَ قَبْلَ </a:t>
            </a:r>
            <a:r>
              <a:rPr lang="ar-AE" sz="6000" b="1" dirty="0" smtClean="0">
                <a:latin typeface="Arial Black" pitchFamily="34" charset="0"/>
              </a:rPr>
              <a:t>شُغْلِكَ </a:t>
            </a:r>
            <a:r>
              <a:rPr lang="ar-AE" sz="6000" b="1" dirty="0">
                <a:latin typeface="Arial Black" pitchFamily="34" charset="0"/>
              </a:rPr>
              <a:t>وَحَيَاتَكَ قَبْلَ مَوْتِكَ</a:t>
            </a:r>
          </a:p>
          <a:p>
            <a:pPr marL="0" indent="0">
              <a:buNone/>
            </a:pPr>
            <a:r>
              <a:rPr lang="ar-AE" sz="6000" b="1" dirty="0" smtClean="0">
                <a:latin typeface="Arial Black" pitchFamily="34" charset="0"/>
              </a:rPr>
              <a:t> </a:t>
            </a:r>
            <a:endParaRPr lang="ar-AE" dirty="0"/>
          </a:p>
          <a:p>
            <a:pPr marL="0" indent="0">
              <a:buNone/>
            </a:pPr>
            <a:endParaRPr lang="tr-TR" dirty="0"/>
          </a:p>
        </p:txBody>
      </p:sp>
    </p:spTree>
    <p:extLst>
      <p:ext uri="{BB962C8B-B14F-4D97-AF65-F5344CB8AC3E}">
        <p14:creationId xmlns:p14="http://schemas.microsoft.com/office/powerpoint/2010/main" val="867229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4000" u="sng" dirty="0">
                <a:solidFill>
                  <a:srgbClr val="00B050"/>
                </a:solidFill>
                <a:latin typeface="Arial Black" pitchFamily="34" charset="0"/>
              </a:rPr>
              <a:t>“Beş şey gelmeden evvel beş şeyi ganimet bil</a:t>
            </a:r>
            <a:r>
              <a:rPr lang="tr-TR" sz="4000" u="sng" dirty="0" smtClean="0">
                <a:solidFill>
                  <a:srgbClr val="00B050"/>
                </a:solidFill>
                <a:latin typeface="Arial Black" pitchFamily="34" charset="0"/>
              </a:rPr>
              <a:t>:</a:t>
            </a:r>
            <a:endParaRPr lang="tr-TR" sz="4000" u="sng" dirty="0">
              <a:solidFill>
                <a:srgbClr val="00B050"/>
              </a:solidFill>
              <a:latin typeface="Arial Black" pitchFamily="34" charset="0"/>
            </a:endParaRPr>
          </a:p>
          <a:p>
            <a:pPr marL="0" indent="0">
              <a:buNone/>
            </a:pPr>
            <a:r>
              <a:rPr lang="tr-TR" sz="4000" dirty="0" smtClean="0">
                <a:latin typeface="Arial Black" pitchFamily="34" charset="0"/>
              </a:rPr>
              <a:t>1) İhtiyarlık </a:t>
            </a:r>
            <a:r>
              <a:rPr lang="tr-TR" sz="4000" dirty="0">
                <a:latin typeface="Arial Black" pitchFamily="34" charset="0"/>
              </a:rPr>
              <a:t>gelmeden gençliğini</a:t>
            </a:r>
            <a:r>
              <a:rPr lang="tr-TR" sz="4000" dirty="0" smtClean="0">
                <a:latin typeface="Arial Black" pitchFamily="34" charset="0"/>
              </a:rPr>
              <a:t>,</a:t>
            </a:r>
          </a:p>
          <a:p>
            <a:pPr marL="0" indent="0">
              <a:buNone/>
            </a:pPr>
            <a:r>
              <a:rPr lang="tr-TR" sz="4000" dirty="0" smtClean="0">
                <a:latin typeface="Arial Black" pitchFamily="34" charset="0"/>
              </a:rPr>
              <a:t>2) </a:t>
            </a:r>
            <a:r>
              <a:rPr lang="tr-TR" sz="4000" dirty="0">
                <a:latin typeface="Arial Black" pitchFamily="34" charset="0"/>
              </a:rPr>
              <a:t>Hastalık gelmeden sıhhatini,</a:t>
            </a:r>
          </a:p>
          <a:p>
            <a:pPr marL="0" indent="0">
              <a:buNone/>
            </a:pPr>
            <a:r>
              <a:rPr lang="tr-TR" sz="4000" dirty="0" smtClean="0">
                <a:latin typeface="Arial Black" pitchFamily="34" charset="0"/>
              </a:rPr>
              <a:t>3) Fakirlik </a:t>
            </a:r>
            <a:r>
              <a:rPr lang="tr-TR" sz="4000" dirty="0">
                <a:latin typeface="Arial Black" pitchFamily="34" charset="0"/>
              </a:rPr>
              <a:t>gelmeden zenginliğini,</a:t>
            </a:r>
          </a:p>
          <a:p>
            <a:pPr marL="0" indent="0">
              <a:buNone/>
            </a:pPr>
            <a:r>
              <a:rPr lang="tr-TR" sz="4000" dirty="0" smtClean="0">
                <a:latin typeface="Arial Black" pitchFamily="34" charset="0"/>
              </a:rPr>
              <a:t>4) Meşguliyet </a:t>
            </a:r>
            <a:r>
              <a:rPr lang="tr-TR" sz="4000" dirty="0">
                <a:latin typeface="Arial Black" pitchFamily="34" charset="0"/>
              </a:rPr>
              <a:t>gelmeden boş vaktini</a:t>
            </a:r>
            <a:r>
              <a:rPr lang="tr-TR" sz="4000" dirty="0" smtClean="0">
                <a:latin typeface="Arial Black" pitchFamily="34" charset="0"/>
              </a:rPr>
              <a:t>,</a:t>
            </a:r>
          </a:p>
          <a:p>
            <a:pPr marL="0" indent="0">
              <a:buNone/>
            </a:pPr>
            <a:r>
              <a:rPr lang="tr-TR" sz="4000" dirty="0" smtClean="0">
                <a:latin typeface="Arial Black" pitchFamily="34" charset="0"/>
              </a:rPr>
              <a:t>5) </a:t>
            </a:r>
            <a:r>
              <a:rPr lang="tr-TR" sz="4000" u="sng" dirty="0" smtClean="0">
                <a:solidFill>
                  <a:srgbClr val="00B050"/>
                </a:solidFill>
                <a:latin typeface="Arial Black" pitchFamily="34" charset="0"/>
              </a:rPr>
              <a:t>Ecel(Ölü) </a:t>
            </a:r>
            <a:r>
              <a:rPr lang="tr-TR" sz="4000" u="sng" dirty="0">
                <a:solidFill>
                  <a:srgbClr val="00B050"/>
                </a:solidFill>
                <a:latin typeface="Arial Black" pitchFamily="34" charset="0"/>
              </a:rPr>
              <a:t>gelmeden </a:t>
            </a:r>
            <a:r>
              <a:rPr lang="tr-TR" sz="4000" u="sng" dirty="0" smtClean="0">
                <a:solidFill>
                  <a:srgbClr val="00B050"/>
                </a:solidFill>
                <a:latin typeface="Arial Black" pitchFamily="34" charset="0"/>
              </a:rPr>
              <a:t>hayatın kıymetini bil” </a:t>
            </a:r>
            <a:r>
              <a:rPr lang="tr-TR" dirty="0"/>
              <a:t>(Hakim, </a:t>
            </a:r>
            <a:r>
              <a:rPr lang="tr-TR" dirty="0" err="1"/>
              <a:t>Müstedrek</a:t>
            </a:r>
            <a:r>
              <a:rPr lang="tr-TR" dirty="0"/>
              <a:t>, 7846)</a:t>
            </a:r>
          </a:p>
          <a:p>
            <a:endParaRPr lang="tr-TR" dirty="0"/>
          </a:p>
        </p:txBody>
      </p:sp>
    </p:spTree>
    <p:extLst>
      <p:ext uri="{BB962C8B-B14F-4D97-AF65-F5344CB8AC3E}">
        <p14:creationId xmlns:p14="http://schemas.microsoft.com/office/powerpoint/2010/main" val="3897766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r>
              <a:rPr lang="tr-TR" u="sng" dirty="0" smtClean="0">
                <a:solidFill>
                  <a:srgbClr val="00B050"/>
                </a:solidFill>
                <a:latin typeface="Arial Black" pitchFamily="34" charset="0"/>
              </a:rPr>
              <a:t>ÖLÜME HAZIRLIK NASIL OLMALI</a:t>
            </a:r>
          </a:p>
          <a:p>
            <a:r>
              <a:rPr lang="tr-TR" dirty="0" smtClean="0">
                <a:latin typeface="Arial Black" pitchFamily="34" charset="0"/>
              </a:rPr>
              <a:t>1- </a:t>
            </a:r>
            <a:r>
              <a:rPr lang="tr-TR" dirty="0">
                <a:latin typeface="Arial Black" pitchFamily="34" charset="0"/>
              </a:rPr>
              <a:t>İnsan, nefsine hâkim </a:t>
            </a:r>
            <a:r>
              <a:rPr lang="tr-TR" dirty="0" smtClean="0">
                <a:latin typeface="Arial Black" pitchFamily="34" charset="0"/>
              </a:rPr>
              <a:t>olup, </a:t>
            </a:r>
            <a:r>
              <a:rPr lang="tr-TR" dirty="0">
                <a:latin typeface="Arial Black" pitchFamily="34" charset="0"/>
              </a:rPr>
              <a:t>onu kendi iradesine </a:t>
            </a:r>
            <a:r>
              <a:rPr lang="tr-TR" dirty="0" smtClean="0">
                <a:latin typeface="Arial Black" pitchFamily="34" charset="0"/>
              </a:rPr>
              <a:t>göre yönlendirmelidir.</a:t>
            </a:r>
            <a:endParaRPr lang="tr-TR" dirty="0">
              <a:latin typeface="Arial Black" pitchFamily="34" charset="0"/>
            </a:endParaRPr>
          </a:p>
          <a:p>
            <a:r>
              <a:rPr lang="tr-TR" dirty="0">
                <a:latin typeface="Arial Black" pitchFamily="34" charset="0"/>
              </a:rPr>
              <a:t>2- </a:t>
            </a:r>
            <a:r>
              <a:rPr lang="tr-TR" dirty="0" smtClean="0">
                <a:latin typeface="Arial Black" pitchFamily="34" charset="0"/>
              </a:rPr>
              <a:t>Ölüm; </a:t>
            </a:r>
            <a:r>
              <a:rPr lang="tr-TR" dirty="0">
                <a:latin typeface="Arial Black" pitchFamily="34" charset="0"/>
              </a:rPr>
              <a:t>Hiçbir zaman unutulmamalı</a:t>
            </a:r>
          </a:p>
          <a:p>
            <a:r>
              <a:rPr lang="tr-TR" dirty="0">
                <a:latin typeface="Arial Black" pitchFamily="34" charset="0"/>
              </a:rPr>
              <a:t>3- </a:t>
            </a:r>
            <a:r>
              <a:rPr lang="tr-TR" dirty="0" smtClean="0">
                <a:latin typeface="Arial Black" pitchFamily="34" charset="0"/>
              </a:rPr>
              <a:t>Allah’ın rahmetine güvenerek ameller aksatılmamalı ve dünyaya dalıp ahiret yurdunu hesabı unutulmamalı</a:t>
            </a:r>
            <a:endParaRPr lang="tr-TR" dirty="0">
              <a:latin typeface="Arial Black" pitchFamily="34" charset="0"/>
            </a:endParaRPr>
          </a:p>
          <a:p>
            <a:r>
              <a:rPr lang="tr-TR" dirty="0">
                <a:latin typeface="Arial Black" pitchFamily="34" charset="0"/>
              </a:rPr>
              <a:t>4- </a:t>
            </a:r>
            <a:r>
              <a:rPr lang="tr-TR" dirty="0" smtClean="0">
                <a:latin typeface="Arial Black" pitchFamily="34" charset="0"/>
              </a:rPr>
              <a:t>İnsan kendi hatalarının hesabını her zaman yapmalı ve ahirette hesabın varlığını asla akıldan çıkartmamalı</a:t>
            </a:r>
            <a:endParaRPr lang="tr-TR" dirty="0">
              <a:latin typeface="Arial Black" pitchFamily="34" charset="0"/>
            </a:endParaRPr>
          </a:p>
          <a:p>
            <a:r>
              <a:rPr lang="tr-TR" dirty="0">
                <a:latin typeface="Arial Black" pitchFamily="34" charset="0"/>
              </a:rPr>
              <a:t>5- </a:t>
            </a:r>
            <a:r>
              <a:rPr lang="tr-TR" dirty="0" smtClean="0">
                <a:latin typeface="Arial Black" pitchFamily="34" charset="0"/>
              </a:rPr>
              <a:t>Günahları yapmamaya ve her zaman </a:t>
            </a:r>
            <a:r>
              <a:rPr lang="tr-TR" dirty="0" err="1" smtClean="0">
                <a:latin typeface="Arial Black" pitchFamily="34" charset="0"/>
              </a:rPr>
              <a:t>tavbe</a:t>
            </a:r>
            <a:r>
              <a:rPr lang="tr-TR" dirty="0" smtClean="0">
                <a:latin typeface="Arial Black" pitchFamily="34" charset="0"/>
              </a:rPr>
              <a:t> etmeye çalışılmalı ve küçük veya büyük günah ayrımı yapmaktan sakınmalı ve günah işlememeye azami gayret sarf etmeliyiz</a:t>
            </a:r>
            <a:endParaRPr lang="tr-TR" dirty="0">
              <a:latin typeface="Arial Black" pitchFamily="34" charset="0"/>
            </a:endParaRPr>
          </a:p>
          <a:p>
            <a:r>
              <a:rPr lang="tr-TR" dirty="0">
                <a:latin typeface="Arial Black" pitchFamily="34" charset="0"/>
              </a:rPr>
              <a:t>6- </a:t>
            </a:r>
            <a:r>
              <a:rPr lang="tr-TR" dirty="0" smtClean="0">
                <a:latin typeface="Arial Black" pitchFamily="34" charset="0"/>
              </a:rPr>
              <a:t>İnsan, duayı </a:t>
            </a:r>
            <a:r>
              <a:rPr lang="tr-TR" dirty="0">
                <a:latin typeface="Arial Black" pitchFamily="34" charset="0"/>
              </a:rPr>
              <a:t>elden bırakmamalı, </a:t>
            </a:r>
            <a:r>
              <a:rPr lang="tr-TR" dirty="0" err="1" smtClean="0">
                <a:latin typeface="Arial Black" pitchFamily="34" charset="0"/>
              </a:rPr>
              <a:t>salih</a:t>
            </a:r>
            <a:r>
              <a:rPr lang="tr-TR" dirty="0" smtClean="0">
                <a:latin typeface="Arial Black" pitchFamily="34" charset="0"/>
              </a:rPr>
              <a:t> </a:t>
            </a:r>
            <a:r>
              <a:rPr lang="tr-TR" dirty="0">
                <a:latin typeface="Arial Black" pitchFamily="34" charset="0"/>
              </a:rPr>
              <a:t>kimselerle birlikte </a:t>
            </a:r>
            <a:r>
              <a:rPr lang="tr-TR" dirty="0" smtClean="0">
                <a:latin typeface="Arial Black" pitchFamily="34" charset="0"/>
              </a:rPr>
              <a:t>olmalı, </a:t>
            </a:r>
            <a:r>
              <a:rPr lang="tr-TR" dirty="0" err="1">
                <a:latin typeface="Arial Black" pitchFamily="34" charset="0"/>
              </a:rPr>
              <a:t>Kur’ân</a:t>
            </a:r>
            <a:r>
              <a:rPr lang="tr-TR" dirty="0">
                <a:latin typeface="Arial Black" pitchFamily="34" charset="0"/>
              </a:rPr>
              <a:t> ve </a:t>
            </a:r>
            <a:r>
              <a:rPr lang="tr-TR" dirty="0" smtClean="0">
                <a:latin typeface="Arial Black" pitchFamily="34" charset="0"/>
              </a:rPr>
              <a:t>sünnet ölçülerine göre yaşamaya gayret göstermelidir.</a:t>
            </a:r>
            <a:endParaRPr lang="tr-TR" dirty="0">
              <a:latin typeface="Arial Black" pitchFamily="34" charset="0"/>
            </a:endParaRPr>
          </a:p>
          <a:p>
            <a:r>
              <a:rPr lang="tr-TR" dirty="0">
                <a:latin typeface="Arial Black" pitchFamily="34" charset="0"/>
              </a:rPr>
              <a:t>7- </a:t>
            </a:r>
            <a:r>
              <a:rPr lang="tr-TR" dirty="0" smtClean="0">
                <a:latin typeface="Arial Black" pitchFamily="34" charset="0"/>
              </a:rPr>
              <a:t>Hz peygamber Efendimizin yaşayışına göre hayat sürmelidir. Rehberin göstermiş olduğu yolda </a:t>
            </a:r>
            <a:r>
              <a:rPr lang="tr-TR" dirty="0" err="1" smtClean="0">
                <a:latin typeface="Arial Black" pitchFamily="34" charset="0"/>
              </a:rPr>
              <a:t>samimiyyetle</a:t>
            </a:r>
            <a:r>
              <a:rPr lang="tr-TR" dirty="0" smtClean="0">
                <a:latin typeface="Arial Black" pitchFamily="34" charset="0"/>
              </a:rPr>
              <a:t> ve aşkla yürümelidir.</a:t>
            </a:r>
          </a:p>
          <a:p>
            <a:r>
              <a:rPr lang="tr-TR" dirty="0" smtClean="0">
                <a:latin typeface="Arial Black" pitchFamily="34" charset="0"/>
              </a:rPr>
              <a:t>8-Ölüm bizi bir gün yakalayacağını asla unutmamalıyız. Yaşantımızdan ve aklımızdan ölümü asla çıkarmamalıyız.</a:t>
            </a:r>
            <a:endParaRPr lang="tr-TR" dirty="0">
              <a:latin typeface="Arial Black" pitchFamily="34" charset="0"/>
            </a:endParaRPr>
          </a:p>
          <a:p>
            <a:endParaRPr lang="tr-TR" dirty="0"/>
          </a:p>
          <a:p>
            <a:endParaRPr lang="tr-TR" dirty="0"/>
          </a:p>
        </p:txBody>
      </p:sp>
    </p:spTree>
    <p:extLst>
      <p:ext uri="{BB962C8B-B14F-4D97-AF65-F5344CB8AC3E}">
        <p14:creationId xmlns:p14="http://schemas.microsoft.com/office/powerpoint/2010/main" val="696855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9294"/>
            <a:ext cx="9144000" cy="6877294"/>
          </a:xfrm>
        </p:spPr>
        <p:txBody>
          <a:bodyPr>
            <a:normAutofit fontScale="85000" lnSpcReduction="20000"/>
          </a:bodyPr>
          <a:lstStyle/>
          <a:p>
            <a:pPr algn="ctr"/>
            <a:r>
              <a:rPr lang="tr-TR" dirty="0" smtClean="0">
                <a:solidFill>
                  <a:srgbClr val="00B050"/>
                </a:solidFill>
                <a:latin typeface="Arial Black" pitchFamily="34" charset="0"/>
              </a:rPr>
              <a:t>DUAMIZ</a:t>
            </a:r>
          </a:p>
          <a:p>
            <a:r>
              <a:rPr lang="tr-TR" dirty="0" smtClean="0">
                <a:latin typeface="Arial Black" pitchFamily="34" charset="0"/>
              </a:rPr>
              <a:t>YA RAB DÜNYANIN FİTNESİNDEN VE ÖLÜMÜN FİTNESİNDEN SANA SIĞINIYORUZ</a:t>
            </a:r>
          </a:p>
          <a:p>
            <a:r>
              <a:rPr lang="tr-TR" dirty="0" smtClean="0">
                <a:latin typeface="Arial Black" pitchFamily="34" charset="0"/>
              </a:rPr>
              <a:t>YA RAB ÖLÜM GELİNCEYE KADAR SANA KULLUK ETMEYİ VE SALİH AMELLER İŞLEMEYİ İHSAN EYLE</a:t>
            </a:r>
          </a:p>
          <a:p>
            <a:r>
              <a:rPr lang="tr-TR" dirty="0" smtClean="0">
                <a:latin typeface="Arial Black" pitchFamily="34" charset="0"/>
              </a:rPr>
              <a:t>YA RAB ÖLÜMÜ HER ZAMAN TEFEKKÜR EDİP ÖLÜM BİZE BİR GÜN GELECEĞİNİ BİZE UNUTTURMA</a:t>
            </a:r>
          </a:p>
          <a:p>
            <a:r>
              <a:rPr lang="tr-TR" dirty="0" smtClean="0">
                <a:latin typeface="Arial Black" pitchFamily="34" charset="0"/>
              </a:rPr>
              <a:t>YA RAB BİZE DÜNYADA GÜZELLİKLER İYİLİKLER İHSAN EYLE </a:t>
            </a:r>
          </a:p>
          <a:p>
            <a:r>
              <a:rPr lang="tr-TR" dirty="0" smtClean="0">
                <a:latin typeface="Arial Black" pitchFamily="34" charset="0"/>
              </a:rPr>
              <a:t>YA RAB BİZE AHİRETTEDE BİZLERE GÜZELLİKLER VE İYİLİKLER İHSAN EYLE </a:t>
            </a:r>
          </a:p>
          <a:p>
            <a:r>
              <a:rPr lang="tr-TR" dirty="0" smtClean="0">
                <a:latin typeface="Arial Black" pitchFamily="34" charset="0"/>
              </a:rPr>
              <a:t>YA RAB BİZLERİ CEHENNEM AZABINDAN KORU VE MUHAFAZA EYLE</a:t>
            </a:r>
          </a:p>
          <a:p>
            <a:pPr algn="ctr"/>
            <a:r>
              <a:rPr lang="tr-TR" dirty="0" smtClean="0">
                <a:solidFill>
                  <a:srgbClr val="00B050"/>
                </a:solidFill>
                <a:latin typeface="Arial Black" pitchFamily="34" charset="0"/>
              </a:rPr>
              <a:t>AMİN</a:t>
            </a:r>
          </a:p>
          <a:p>
            <a:r>
              <a:rPr lang="tr-TR" dirty="0" smtClean="0"/>
              <a:t>(Not: Bu vaaz İmam-ı </a:t>
            </a:r>
            <a:r>
              <a:rPr lang="tr-TR" dirty="0" err="1"/>
              <a:t>G</a:t>
            </a:r>
            <a:r>
              <a:rPr lang="tr-TR" dirty="0" err="1" smtClean="0"/>
              <a:t>azaliden</a:t>
            </a:r>
            <a:r>
              <a:rPr lang="tr-TR" dirty="0" smtClean="0"/>
              <a:t> ve Diyanet KM </a:t>
            </a:r>
            <a:r>
              <a:rPr lang="tr-TR" dirty="0" err="1" smtClean="0"/>
              <a:t>faydalınarak</a:t>
            </a:r>
            <a:r>
              <a:rPr lang="tr-TR" dirty="0" smtClean="0"/>
              <a:t> hazırlanmıştır.)</a:t>
            </a:r>
            <a:endParaRPr lang="tr-TR" dirty="0" smtClean="0"/>
          </a:p>
          <a:p>
            <a:endParaRPr lang="tr-TR" dirty="0"/>
          </a:p>
        </p:txBody>
      </p:sp>
    </p:spTree>
    <p:extLst>
      <p:ext uri="{BB962C8B-B14F-4D97-AF65-F5344CB8AC3E}">
        <p14:creationId xmlns:p14="http://schemas.microsoft.com/office/powerpoint/2010/main" val="1366479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b="1" u="sng" dirty="0" smtClean="0">
                <a:solidFill>
                  <a:srgbClr val="00B050"/>
                </a:solidFill>
                <a:latin typeface="Arial Black" pitchFamily="34" charset="0"/>
              </a:rPr>
              <a:t>ÖLÜM MUTLAKA HER CANLI İÇİN GELECEKTİR.</a:t>
            </a:r>
          </a:p>
          <a:p>
            <a:pPr marL="0" indent="0">
              <a:buNone/>
            </a:pPr>
            <a:r>
              <a:rPr lang="ar-AE" b="1" dirty="0" smtClean="0">
                <a:latin typeface="Arial Black" pitchFamily="34" charset="0"/>
              </a:rPr>
              <a:t>قُلْ </a:t>
            </a:r>
            <a:r>
              <a:rPr lang="ar-AE" b="1" dirty="0">
                <a:latin typeface="Arial Black" pitchFamily="34" charset="0"/>
              </a:rPr>
              <a:t>اِنَّ الْمَوْتَ الَّذٖى تَفِرُّونَ مِنْهُ فَاِنَّهُ مُلَاقٖيكُمْ ثُمَّ تُرَدُّونَ اِلٰى عَالِمِ </a:t>
            </a:r>
            <a:r>
              <a:rPr lang="ar-AE" b="1" dirty="0" smtClean="0">
                <a:latin typeface="Arial Black" pitchFamily="34" charset="0"/>
              </a:rPr>
              <a:t>الْغَيْب</a:t>
            </a:r>
            <a:endParaRPr lang="tr-TR" b="1" dirty="0" smtClean="0">
              <a:latin typeface="Arial Black" pitchFamily="34" charset="0"/>
            </a:endParaRPr>
          </a:p>
          <a:p>
            <a:pPr marL="0" indent="0">
              <a:buNone/>
            </a:pPr>
            <a:r>
              <a:rPr lang="ar-AE" b="1" dirty="0" smtClean="0">
                <a:latin typeface="Arial Black" pitchFamily="34" charset="0"/>
              </a:rPr>
              <a:t> </a:t>
            </a:r>
            <a:r>
              <a:rPr lang="ar-AE" b="1" dirty="0">
                <a:latin typeface="Arial Black" pitchFamily="34" charset="0"/>
              </a:rPr>
              <a:t>وَالشَّهَادَةِ فَيُنَبِّئُكُمْ بِمَا كُنْتُمْ تَعْمَلُونَ</a:t>
            </a:r>
          </a:p>
          <a:p>
            <a:endParaRPr lang="ar-AE" b="1" dirty="0">
              <a:latin typeface="Arial Black" pitchFamily="34" charset="0"/>
            </a:endParaRPr>
          </a:p>
          <a:p>
            <a:pPr marL="0" indent="0">
              <a:buNone/>
            </a:pPr>
            <a:r>
              <a:rPr lang="tr-TR" b="1" dirty="0" smtClean="0">
                <a:latin typeface="Arial Black" pitchFamily="34" charset="0"/>
              </a:rPr>
              <a:t>«De </a:t>
            </a:r>
            <a:r>
              <a:rPr lang="tr-TR" b="1" dirty="0">
                <a:latin typeface="Arial Black" pitchFamily="34" charset="0"/>
              </a:rPr>
              <a:t>ki: "Sizin kendisinden kaçıp durduğunuz ölüm var ya, o mutlaka size ulaşacaktır. Sonra </a:t>
            </a:r>
            <a:r>
              <a:rPr lang="tr-TR" b="1" dirty="0" err="1">
                <a:latin typeface="Arial Black" pitchFamily="34" charset="0"/>
              </a:rPr>
              <a:t>gaybı</a:t>
            </a:r>
            <a:r>
              <a:rPr lang="tr-TR" b="1" dirty="0">
                <a:latin typeface="Arial Black" pitchFamily="34" charset="0"/>
              </a:rPr>
              <a:t> da, görünen âlemi de bilen Allah'a döndürüleceksiniz de, O size yapmakta olduklarınızı haber verecektir</a:t>
            </a:r>
            <a:r>
              <a:rPr lang="tr-TR" b="1" dirty="0" smtClean="0">
                <a:latin typeface="Arial Black" pitchFamily="34" charset="0"/>
              </a:rPr>
              <a:t>.» </a:t>
            </a:r>
            <a:r>
              <a:rPr lang="tr-TR" dirty="0" smtClean="0"/>
              <a:t>(Cuma suresi 8)</a:t>
            </a:r>
            <a:endParaRPr lang="tr-TR" dirty="0"/>
          </a:p>
        </p:txBody>
      </p:sp>
    </p:spTree>
    <p:extLst>
      <p:ext uri="{BB962C8B-B14F-4D97-AF65-F5344CB8AC3E}">
        <p14:creationId xmlns:p14="http://schemas.microsoft.com/office/powerpoint/2010/main" val="3065279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a:latin typeface="Arial Black" pitchFamily="34" charset="0"/>
              </a:rPr>
              <a:t>Dünyanın zevk ve sefasından hoşlanan, ona aldanarak meyleden kimsenin ölümden bahsedildiği zaman, ondan nefret duyacağını </a:t>
            </a:r>
            <a:r>
              <a:rPr lang="tr-TR" dirty="0" smtClean="0">
                <a:latin typeface="Arial Black" pitchFamily="34" charset="0"/>
              </a:rPr>
              <a:t>unutma ve sen her daim ölüme hazırlıklı olmalısın çünkü ölüm mutlak gelecek bir gerçektir. En sonunda da ölüm insanı </a:t>
            </a:r>
            <a:r>
              <a:rPr lang="tr-TR" dirty="0" err="1" smtClean="0">
                <a:latin typeface="Arial Black" pitchFamily="34" charset="0"/>
              </a:rPr>
              <a:t>yakalayı</a:t>
            </a:r>
            <a:r>
              <a:rPr lang="tr-TR" dirty="0" smtClean="0">
                <a:latin typeface="Arial Black" pitchFamily="34" charset="0"/>
              </a:rPr>
              <a:t> verecektir. İşte ölüm gelince yiğitler gibi ölüm geçirmek isterse ölümü her zaman tefekkür edip ölüm anından sonrası için hazırlık yapmalıdır. Dünya hayatı oyun ve oyalanmadan ibarettir </a:t>
            </a:r>
            <a:r>
              <a:rPr lang="tr-TR" u="sng" dirty="0" err="1" smtClean="0">
                <a:solidFill>
                  <a:srgbClr val="00B050"/>
                </a:solidFill>
                <a:latin typeface="Arial Black" pitchFamily="34" charset="0"/>
              </a:rPr>
              <a:t>ayyette</a:t>
            </a:r>
            <a:r>
              <a:rPr lang="tr-TR" u="sng" dirty="0" smtClean="0">
                <a:solidFill>
                  <a:srgbClr val="00B050"/>
                </a:solidFill>
                <a:latin typeface="Arial Black" pitchFamily="34" charset="0"/>
              </a:rPr>
              <a:t> Allah şöyle buyuruyor:</a:t>
            </a:r>
            <a:endParaRPr lang="tr-TR" u="sng" dirty="0">
              <a:solidFill>
                <a:srgbClr val="00B050"/>
              </a:solidFill>
              <a:latin typeface="Arial Black" pitchFamily="34" charset="0"/>
            </a:endParaRPr>
          </a:p>
        </p:txBody>
      </p:sp>
    </p:spTree>
    <p:extLst>
      <p:ext uri="{BB962C8B-B14F-4D97-AF65-F5344CB8AC3E}">
        <p14:creationId xmlns:p14="http://schemas.microsoft.com/office/powerpoint/2010/main" val="3160239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b="1" u="sng" dirty="0" smtClean="0">
                <a:solidFill>
                  <a:srgbClr val="00B050"/>
                </a:solidFill>
                <a:latin typeface="Arial Black" pitchFamily="34" charset="0"/>
              </a:rPr>
              <a:t>DÜNYA HAYATI OYUN VE OYALANMADAN İBARETTİR</a:t>
            </a:r>
          </a:p>
          <a:p>
            <a:r>
              <a:rPr lang="ar-AE" b="1" dirty="0" smtClean="0">
                <a:latin typeface="Arial Black" pitchFamily="34" charset="0"/>
              </a:rPr>
              <a:t>اِعْلَمُوا </a:t>
            </a:r>
            <a:r>
              <a:rPr lang="ar-AE" b="1" dirty="0">
                <a:latin typeface="Arial Black" pitchFamily="34" charset="0"/>
              </a:rPr>
              <a:t>اَنَّمَا الْحَيٰوةُ الدُّنْيَا لَعِبٌ وَلَهْوٌ وَزٖينَةٌ وَتَفَاخُرٌ بَيْنَكُمْ وَتَكَاثُرٌ فِى الْاَمْوَالِ وَالْاَوْلَادِ كَمَثَلِ غَيْثٍ اَعْجَبَ الْكُفَّارَ نَبَاتُهُ ثُمَّ يَهٖيجُ فَتَرٰیهُ مُصْفَرًّا ثُمَّ يَكُونُ حُطَامًا وَفِى الْاٰخِرَةِ عَذَابٌ شَدٖيدٌ وَمَغْفِرَةٌ مِنَ اللّٰهِ وَرِضْوَانٌ وَمَا الْحَيٰوةُ الدُّنْيَا اِلَّا مَتَاعُ الْغُرُورِ</a:t>
            </a:r>
          </a:p>
          <a:p>
            <a:pPr marL="0" indent="0">
              <a:buNone/>
            </a:pPr>
            <a:r>
              <a:rPr lang="tr-TR" b="1" dirty="0" smtClean="0">
                <a:latin typeface="Arial Black" pitchFamily="34" charset="0"/>
              </a:rPr>
              <a:t>«Bilin </a:t>
            </a:r>
            <a:r>
              <a:rPr lang="tr-TR" b="1" dirty="0">
                <a:latin typeface="Arial Black" pitchFamily="34" charset="0"/>
              </a:rPr>
              <a:t>ki, dünya hayatı ancak bir oyun, bir eğlence, bir süs, aranızda karşılıklı bir övünme, çok mal ve evlat sahibi olma yarışından ibarettir. (Nihayet hepsi yok olur gider). Tıpkı şöyle: Bir yağmur ki, bitirdiği bitki çiftçilerin hoşuna gider. Sonra kurumaya yüz tutar da sen onu sararmış olarak görürsün. Sonra da çer çöp olur. Ahirette ise (dünyadaki amele göre ya) çetin bir azap ve(ya) Allah'ın mağfiret ve rızası vardır. Dünya hayatı, aldanış metaından başka bir şey değildir</a:t>
            </a:r>
            <a:r>
              <a:rPr lang="tr-TR" b="1" dirty="0" smtClean="0">
                <a:latin typeface="Arial Black" pitchFamily="34" charset="0"/>
              </a:rPr>
              <a:t>.» </a:t>
            </a:r>
            <a:r>
              <a:rPr lang="tr-TR" dirty="0" smtClean="0"/>
              <a:t>(</a:t>
            </a:r>
            <a:r>
              <a:rPr lang="tr-TR" dirty="0" err="1" smtClean="0"/>
              <a:t>Hadid</a:t>
            </a:r>
            <a:r>
              <a:rPr lang="tr-TR" dirty="0" smtClean="0"/>
              <a:t> suresi 20)</a:t>
            </a:r>
            <a:endParaRPr lang="tr-TR" dirty="0"/>
          </a:p>
        </p:txBody>
      </p:sp>
    </p:spTree>
    <p:extLst>
      <p:ext uri="{BB962C8B-B14F-4D97-AF65-F5344CB8AC3E}">
        <p14:creationId xmlns:p14="http://schemas.microsoft.com/office/powerpoint/2010/main" val="310612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a:bodyPr>
          <a:lstStyle/>
          <a:p>
            <a:pPr marL="0" indent="0">
              <a:buNone/>
            </a:pPr>
            <a:r>
              <a:rPr lang="tr-TR" b="1" u="sng" dirty="0" smtClean="0">
                <a:solidFill>
                  <a:srgbClr val="00B050"/>
                </a:solidFill>
                <a:latin typeface="Arial Black" pitchFamily="34" charset="0"/>
              </a:rPr>
              <a:t>MÜSLÜMAN ALLAH’A KARŞI DİKKATLİ OLMALIDIR</a:t>
            </a:r>
          </a:p>
          <a:p>
            <a:pPr marL="0" indent="0">
              <a:buNone/>
            </a:pPr>
            <a:r>
              <a:rPr lang="ar-AE" b="1" dirty="0" smtClean="0">
                <a:latin typeface="Arial Black" pitchFamily="34" charset="0"/>
              </a:rPr>
              <a:t>يَوْمَ </a:t>
            </a:r>
            <a:r>
              <a:rPr lang="ar-AE" b="1" dirty="0">
                <a:latin typeface="Arial Black" pitchFamily="34" charset="0"/>
              </a:rPr>
              <a:t>تَجِدُ كُلُّ نَفْسٍ مَا عَمِلَتْ مِنْ خَيْرٍ مُحْضَرًا وَمَا عَمِلَتْ مِنْ سُوءٍ تَوَدُّ لَوْ اَنَّ بَيْنَهَا وَبَيْنَهُ اَمَدًا بَعٖيدًا وَيُحَذِّرُكُمُ اللّٰهُ نَفْسَهُ وَاللّٰهُ رَؤُفٌ بِالْعِبَادِ</a:t>
            </a:r>
          </a:p>
          <a:p>
            <a:endParaRPr lang="ar-AE" b="1" dirty="0">
              <a:latin typeface="Arial Black" pitchFamily="34" charset="0"/>
            </a:endParaRPr>
          </a:p>
          <a:p>
            <a:pPr marL="0" indent="0">
              <a:buNone/>
            </a:pPr>
            <a:r>
              <a:rPr lang="tr-TR" b="1" dirty="0" smtClean="0">
                <a:latin typeface="Arial Black" pitchFamily="34" charset="0"/>
              </a:rPr>
              <a:t>«Herkesin </a:t>
            </a:r>
            <a:r>
              <a:rPr lang="tr-TR" b="1" dirty="0">
                <a:latin typeface="Arial Black" pitchFamily="34" charset="0"/>
              </a:rPr>
              <a:t>yaptığı iyiliği ve yaptığı kötülüğü hazır bulacağı günde kişi, kötülükleri ile kendi arasında uzak bir mesafe bulunmasını ister. Yine Allah, sizi kendisine karşı dikkatli olmanız hakkında uyarmaktadır. Allah, kullarını çok esirgeyicidir</a:t>
            </a:r>
            <a:r>
              <a:rPr lang="tr-TR" b="1" dirty="0" smtClean="0">
                <a:latin typeface="Arial Black" pitchFamily="34" charset="0"/>
              </a:rPr>
              <a:t>.» </a:t>
            </a:r>
            <a:r>
              <a:rPr lang="tr-TR" dirty="0" smtClean="0"/>
              <a:t>(Ali İmran suresi 30)</a:t>
            </a:r>
            <a:endParaRPr lang="tr-TR" dirty="0"/>
          </a:p>
        </p:txBody>
      </p:sp>
    </p:spTree>
    <p:extLst>
      <p:ext uri="{BB962C8B-B14F-4D97-AF65-F5344CB8AC3E}">
        <p14:creationId xmlns:p14="http://schemas.microsoft.com/office/powerpoint/2010/main" val="2435466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ar-AE" sz="6600" b="1" dirty="0" smtClean="0">
                <a:latin typeface="Arial Black" pitchFamily="34" charset="0"/>
              </a:rPr>
              <a:t>أَكْثِرُوا </a:t>
            </a:r>
            <a:r>
              <a:rPr lang="ar-AE" sz="6600" b="1" dirty="0">
                <a:latin typeface="Arial Black" pitchFamily="34" charset="0"/>
              </a:rPr>
              <a:t>ذِكْرَ هَاذِمِ </a:t>
            </a:r>
            <a:r>
              <a:rPr lang="ar-AE" sz="6600" b="1" dirty="0" smtClean="0">
                <a:latin typeface="Arial Black" pitchFamily="34" charset="0"/>
              </a:rPr>
              <a:t>اللَّذَّاتِ</a:t>
            </a:r>
            <a:endParaRPr lang="ar-AE" sz="6600" b="1" dirty="0">
              <a:latin typeface="Arial Black" pitchFamily="34" charset="0"/>
            </a:endParaRPr>
          </a:p>
          <a:p>
            <a:r>
              <a:rPr lang="ar-AE" sz="6600" b="1" dirty="0">
                <a:latin typeface="Arial Black" pitchFamily="34" charset="0"/>
              </a:rPr>
              <a:t>“</a:t>
            </a:r>
            <a:r>
              <a:rPr lang="tr-TR" sz="6600" b="1" dirty="0">
                <a:latin typeface="Arial Black" pitchFamily="34" charset="0"/>
              </a:rPr>
              <a:t>Lezzetleri bıçak gibi </a:t>
            </a:r>
            <a:r>
              <a:rPr lang="tr-TR" sz="6600" b="1" dirty="0" smtClean="0">
                <a:latin typeface="Arial Black" pitchFamily="34" charset="0"/>
              </a:rPr>
              <a:t>kesen </a:t>
            </a:r>
            <a:r>
              <a:rPr lang="tr-TR" sz="6600" b="1" dirty="0">
                <a:latin typeface="Arial Black" pitchFamily="34" charset="0"/>
              </a:rPr>
              <a:t>-ölümü- çok hatırlayın</a:t>
            </a:r>
            <a:r>
              <a:rPr lang="tr-TR" sz="6600" b="1" dirty="0" smtClean="0">
                <a:latin typeface="Arial Black" pitchFamily="34" charset="0"/>
              </a:rPr>
              <a:t>!”</a:t>
            </a:r>
          </a:p>
          <a:p>
            <a:pPr marL="0" indent="0">
              <a:buNone/>
            </a:pPr>
            <a:r>
              <a:rPr lang="tr-TR" sz="2800" b="1" dirty="0" smtClean="0">
                <a:latin typeface="Arial Black" pitchFamily="34" charset="0"/>
              </a:rPr>
              <a:t>            (</a:t>
            </a:r>
            <a:r>
              <a:rPr lang="tr-TR" dirty="0" err="1" smtClean="0"/>
              <a:t>Riyazussalihin</a:t>
            </a:r>
            <a:r>
              <a:rPr lang="tr-TR" dirty="0" smtClean="0"/>
              <a:t> 580)</a:t>
            </a:r>
            <a:endParaRPr lang="tr-TR" dirty="0"/>
          </a:p>
          <a:p>
            <a:endParaRPr lang="tr-TR" dirty="0"/>
          </a:p>
        </p:txBody>
      </p:sp>
    </p:spTree>
    <p:extLst>
      <p:ext uri="{BB962C8B-B14F-4D97-AF65-F5344CB8AC3E}">
        <p14:creationId xmlns:p14="http://schemas.microsoft.com/office/powerpoint/2010/main" val="1265759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buNone/>
            </a:pPr>
            <a:r>
              <a:rPr lang="tr-TR" sz="4800" u="sng" dirty="0" smtClean="0">
                <a:solidFill>
                  <a:srgbClr val="00B050"/>
                </a:solidFill>
                <a:latin typeface="Arial Black" pitchFamily="34" charset="0"/>
              </a:rPr>
              <a:t>İMAM-I GAZALİ; </a:t>
            </a:r>
            <a:r>
              <a:rPr lang="tr-TR" sz="4800" u="sng" dirty="0" smtClean="0">
                <a:solidFill>
                  <a:srgbClr val="FF0000"/>
                </a:solidFill>
                <a:latin typeface="Arial Black" pitchFamily="34" charset="0"/>
              </a:rPr>
              <a:t>ÜÇ TÜR İNSANDAN BAHSEDER:</a:t>
            </a:r>
            <a:endParaRPr lang="tr-TR" sz="4800" u="sng" dirty="0">
              <a:solidFill>
                <a:srgbClr val="FF0000"/>
              </a:solidFill>
              <a:latin typeface="Arial Black" pitchFamily="34" charset="0"/>
            </a:endParaRPr>
          </a:p>
          <a:p>
            <a:pPr marL="0" indent="0">
              <a:buNone/>
            </a:pPr>
            <a:r>
              <a:rPr lang="tr-TR" sz="4800" dirty="0" smtClean="0">
                <a:solidFill>
                  <a:srgbClr val="FF0000"/>
                </a:solidFill>
                <a:latin typeface="Arial Black" pitchFamily="34" charset="0"/>
              </a:rPr>
              <a:t>1) </a:t>
            </a:r>
            <a:r>
              <a:rPr lang="tr-TR" sz="4800" dirty="0" smtClean="0">
                <a:latin typeface="Arial Black" pitchFamily="34" charset="0"/>
              </a:rPr>
              <a:t>Tamamen </a:t>
            </a:r>
            <a:r>
              <a:rPr lang="tr-TR" sz="4800" dirty="0">
                <a:latin typeface="Arial Black" pitchFamily="34" charset="0"/>
              </a:rPr>
              <a:t>Dünyaya Dalıp Gidenler</a:t>
            </a:r>
          </a:p>
          <a:p>
            <a:pPr marL="0" indent="0">
              <a:buNone/>
            </a:pPr>
            <a:r>
              <a:rPr lang="tr-TR" sz="4800" dirty="0" smtClean="0">
                <a:solidFill>
                  <a:srgbClr val="FF0000"/>
                </a:solidFill>
                <a:latin typeface="Arial Black" pitchFamily="34" charset="0"/>
              </a:rPr>
              <a:t>2) </a:t>
            </a:r>
            <a:r>
              <a:rPr lang="tr-TR" sz="4800" dirty="0">
                <a:latin typeface="Arial Black" pitchFamily="34" charset="0"/>
              </a:rPr>
              <a:t>Yeni Tövbe Edip </a:t>
            </a:r>
            <a:r>
              <a:rPr lang="tr-TR" sz="4800" dirty="0" smtClean="0">
                <a:latin typeface="Arial Black" pitchFamily="34" charset="0"/>
              </a:rPr>
              <a:t>Hakka </a:t>
            </a:r>
            <a:r>
              <a:rPr lang="tr-TR" sz="4800" dirty="0">
                <a:latin typeface="Arial Black" pitchFamily="34" charset="0"/>
              </a:rPr>
              <a:t>Yönelenler</a:t>
            </a:r>
          </a:p>
          <a:p>
            <a:pPr marL="0" indent="0">
              <a:buNone/>
            </a:pPr>
            <a:r>
              <a:rPr lang="tr-TR" sz="4800" dirty="0" smtClean="0">
                <a:solidFill>
                  <a:srgbClr val="FF0000"/>
                </a:solidFill>
                <a:latin typeface="Arial Black" pitchFamily="34" charset="0"/>
              </a:rPr>
              <a:t>3) </a:t>
            </a:r>
            <a:r>
              <a:rPr lang="tr-TR" sz="4800" dirty="0">
                <a:latin typeface="Arial Black" pitchFamily="34" charset="0"/>
              </a:rPr>
              <a:t>Kemale </a:t>
            </a:r>
            <a:r>
              <a:rPr lang="tr-TR" sz="4800" dirty="0" smtClean="0">
                <a:latin typeface="Arial Black" pitchFamily="34" charset="0"/>
              </a:rPr>
              <a:t>Erenler.</a:t>
            </a:r>
            <a:endParaRPr lang="tr-TR" sz="4800" dirty="0">
              <a:latin typeface="Arial Black" pitchFamily="34" charset="0"/>
            </a:endParaRPr>
          </a:p>
          <a:p>
            <a:endParaRPr lang="tr-TR" dirty="0"/>
          </a:p>
        </p:txBody>
      </p:sp>
    </p:spTree>
    <p:extLst>
      <p:ext uri="{BB962C8B-B14F-4D97-AF65-F5344CB8AC3E}">
        <p14:creationId xmlns:p14="http://schemas.microsoft.com/office/powerpoint/2010/main" val="1817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000" dirty="0" smtClean="0">
                <a:solidFill>
                  <a:srgbClr val="00B050"/>
                </a:solidFill>
                <a:latin typeface="Arial Black" pitchFamily="34" charset="0"/>
              </a:rPr>
              <a:t>1) </a:t>
            </a:r>
            <a:r>
              <a:rPr lang="tr-TR" sz="4000" dirty="0" smtClean="0">
                <a:latin typeface="Arial Black" pitchFamily="34" charset="0"/>
              </a:rPr>
              <a:t>Dünyaya </a:t>
            </a:r>
            <a:r>
              <a:rPr lang="tr-TR" sz="4000" dirty="0">
                <a:latin typeface="Arial Black" pitchFamily="34" charset="0"/>
              </a:rPr>
              <a:t>dalmış olanlar, </a:t>
            </a:r>
            <a:r>
              <a:rPr lang="tr-TR" sz="4000" dirty="0" smtClean="0">
                <a:latin typeface="Arial Black" pitchFamily="34" charset="0"/>
              </a:rPr>
              <a:t>ölümü hatırlamazlar</a:t>
            </a:r>
            <a:r>
              <a:rPr lang="tr-TR" sz="4000" dirty="0">
                <a:latin typeface="Arial Black" pitchFamily="34" charset="0"/>
              </a:rPr>
              <a:t>, hatırlasalar bile dünyadan nasıl kopacaklarına üzüldükleri için hatırlarlar</a:t>
            </a:r>
            <a:r>
              <a:rPr lang="tr-TR" sz="4000" dirty="0" smtClean="0">
                <a:latin typeface="Arial Black" pitchFamily="34" charset="0"/>
              </a:rPr>
              <a:t>. </a:t>
            </a:r>
            <a:r>
              <a:rPr lang="tr-TR" sz="4000" dirty="0">
                <a:latin typeface="Arial Black" pitchFamily="34" charset="0"/>
              </a:rPr>
              <a:t>B</a:t>
            </a:r>
            <a:r>
              <a:rPr lang="tr-TR" sz="4000" dirty="0" smtClean="0">
                <a:latin typeface="Arial Black" pitchFamily="34" charset="0"/>
              </a:rPr>
              <a:t>u </a:t>
            </a:r>
            <a:r>
              <a:rPr lang="tr-TR" sz="4000" dirty="0">
                <a:latin typeface="Arial Black" pitchFamily="34" charset="0"/>
              </a:rPr>
              <a:t>sebepler ölümü </a:t>
            </a:r>
            <a:r>
              <a:rPr lang="tr-TR" sz="4000" dirty="0" err="1">
                <a:latin typeface="Arial Black" pitchFamily="34" charset="0"/>
              </a:rPr>
              <a:t>zemmederler..Bu</a:t>
            </a:r>
            <a:r>
              <a:rPr lang="tr-TR" sz="4000" dirty="0">
                <a:latin typeface="Arial Black" pitchFamily="34" charset="0"/>
              </a:rPr>
              <a:t> kimselerin bu gaye ile ölümü hatırlamaları, kendilerine Allah </a:t>
            </a:r>
            <a:r>
              <a:rPr lang="tr-TR" sz="4000" dirty="0" err="1">
                <a:latin typeface="Arial Black" pitchFamily="34" charset="0"/>
              </a:rPr>
              <a:t>c.c</a:t>
            </a:r>
            <a:r>
              <a:rPr lang="tr-TR" sz="4000" dirty="0">
                <a:latin typeface="Arial Black" pitchFamily="34" charset="0"/>
              </a:rPr>
              <a:t>. tan uzaklaşmaktan başka bir fayda temin etmez.</a:t>
            </a:r>
            <a:endParaRPr lang="tr-TR" sz="4000" dirty="0">
              <a:latin typeface="Arial Black" pitchFamily="34" charset="0"/>
            </a:endParaRPr>
          </a:p>
        </p:txBody>
      </p:sp>
    </p:spTree>
    <p:extLst>
      <p:ext uri="{BB962C8B-B14F-4D97-AF65-F5344CB8AC3E}">
        <p14:creationId xmlns:p14="http://schemas.microsoft.com/office/powerpoint/2010/main" val="303794357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1602</Words>
  <Application>Microsoft Office PowerPoint</Application>
  <PresentationFormat>Ekran Gösterisi (4:3)</PresentationFormat>
  <Paragraphs>101</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12</cp:revision>
  <dcterms:created xsi:type="dcterms:W3CDTF">2014-06-28T15:58:47Z</dcterms:created>
  <dcterms:modified xsi:type="dcterms:W3CDTF">2014-06-28T23:28:50Z</dcterms:modified>
</cp:coreProperties>
</file>