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2" r:id="rId5"/>
    <p:sldId id="279" r:id="rId6"/>
    <p:sldId id="280" r:id="rId7"/>
    <p:sldId id="278" r:id="rId8"/>
    <p:sldId id="281" r:id="rId9"/>
    <p:sldId id="262" r:id="rId10"/>
    <p:sldId id="268" r:id="rId11"/>
    <p:sldId id="266" r:id="rId12"/>
    <p:sldId id="261" r:id="rId13"/>
    <p:sldId id="267" r:id="rId14"/>
    <p:sldId id="260" r:id="rId15"/>
    <p:sldId id="259" r:id="rId16"/>
    <p:sldId id="258" r:id="rId17"/>
    <p:sldId id="264" r:id="rId18"/>
    <p:sldId id="275" r:id="rId19"/>
    <p:sldId id="276"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9922718-89FF-4B0C-959F-33121845EE3A}"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855202-88C2-49E7-B87F-1BEC3F83258A}" type="slidenum">
              <a:rPr lang="tr-TR" smtClean="0"/>
              <a:t>‹#›</a:t>
            </a:fld>
            <a:endParaRPr lang="tr-TR"/>
          </a:p>
        </p:txBody>
      </p:sp>
    </p:spTree>
    <p:extLst>
      <p:ext uri="{BB962C8B-B14F-4D97-AF65-F5344CB8AC3E}">
        <p14:creationId xmlns:p14="http://schemas.microsoft.com/office/powerpoint/2010/main" val="2349676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9922718-89FF-4B0C-959F-33121845EE3A}"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855202-88C2-49E7-B87F-1BEC3F83258A}" type="slidenum">
              <a:rPr lang="tr-TR" smtClean="0"/>
              <a:t>‹#›</a:t>
            </a:fld>
            <a:endParaRPr lang="tr-TR"/>
          </a:p>
        </p:txBody>
      </p:sp>
    </p:spTree>
    <p:extLst>
      <p:ext uri="{BB962C8B-B14F-4D97-AF65-F5344CB8AC3E}">
        <p14:creationId xmlns:p14="http://schemas.microsoft.com/office/powerpoint/2010/main" val="232602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9922718-89FF-4B0C-959F-33121845EE3A}"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855202-88C2-49E7-B87F-1BEC3F83258A}" type="slidenum">
              <a:rPr lang="tr-TR" smtClean="0"/>
              <a:t>‹#›</a:t>
            </a:fld>
            <a:endParaRPr lang="tr-TR"/>
          </a:p>
        </p:txBody>
      </p:sp>
    </p:spTree>
    <p:extLst>
      <p:ext uri="{BB962C8B-B14F-4D97-AF65-F5344CB8AC3E}">
        <p14:creationId xmlns:p14="http://schemas.microsoft.com/office/powerpoint/2010/main" val="342093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9922718-89FF-4B0C-959F-33121845EE3A}"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855202-88C2-49E7-B87F-1BEC3F83258A}" type="slidenum">
              <a:rPr lang="tr-TR" smtClean="0"/>
              <a:t>‹#›</a:t>
            </a:fld>
            <a:endParaRPr lang="tr-TR"/>
          </a:p>
        </p:txBody>
      </p:sp>
    </p:spTree>
    <p:extLst>
      <p:ext uri="{BB962C8B-B14F-4D97-AF65-F5344CB8AC3E}">
        <p14:creationId xmlns:p14="http://schemas.microsoft.com/office/powerpoint/2010/main" val="3523147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9922718-89FF-4B0C-959F-33121845EE3A}"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855202-88C2-49E7-B87F-1BEC3F83258A}" type="slidenum">
              <a:rPr lang="tr-TR" smtClean="0"/>
              <a:t>‹#›</a:t>
            </a:fld>
            <a:endParaRPr lang="tr-TR"/>
          </a:p>
        </p:txBody>
      </p:sp>
    </p:spTree>
    <p:extLst>
      <p:ext uri="{BB962C8B-B14F-4D97-AF65-F5344CB8AC3E}">
        <p14:creationId xmlns:p14="http://schemas.microsoft.com/office/powerpoint/2010/main" val="71645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9922718-89FF-4B0C-959F-33121845EE3A}" type="datetimeFigureOut">
              <a:rPr lang="tr-TR" smtClean="0"/>
              <a:t>30.06.2014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855202-88C2-49E7-B87F-1BEC3F83258A}" type="slidenum">
              <a:rPr lang="tr-TR" smtClean="0"/>
              <a:t>‹#›</a:t>
            </a:fld>
            <a:endParaRPr lang="tr-TR"/>
          </a:p>
        </p:txBody>
      </p:sp>
    </p:spTree>
    <p:extLst>
      <p:ext uri="{BB962C8B-B14F-4D97-AF65-F5344CB8AC3E}">
        <p14:creationId xmlns:p14="http://schemas.microsoft.com/office/powerpoint/2010/main" val="1966638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9922718-89FF-4B0C-959F-33121845EE3A}" type="datetimeFigureOut">
              <a:rPr lang="tr-TR" smtClean="0"/>
              <a:t>30.06.2014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6855202-88C2-49E7-B87F-1BEC3F83258A}" type="slidenum">
              <a:rPr lang="tr-TR" smtClean="0"/>
              <a:t>‹#›</a:t>
            </a:fld>
            <a:endParaRPr lang="tr-TR"/>
          </a:p>
        </p:txBody>
      </p:sp>
    </p:spTree>
    <p:extLst>
      <p:ext uri="{BB962C8B-B14F-4D97-AF65-F5344CB8AC3E}">
        <p14:creationId xmlns:p14="http://schemas.microsoft.com/office/powerpoint/2010/main" val="154611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9922718-89FF-4B0C-959F-33121845EE3A}" type="datetimeFigureOut">
              <a:rPr lang="tr-TR" smtClean="0"/>
              <a:t>30.06.2014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6855202-88C2-49E7-B87F-1BEC3F83258A}" type="slidenum">
              <a:rPr lang="tr-TR" smtClean="0"/>
              <a:t>‹#›</a:t>
            </a:fld>
            <a:endParaRPr lang="tr-TR"/>
          </a:p>
        </p:txBody>
      </p:sp>
    </p:spTree>
    <p:extLst>
      <p:ext uri="{BB962C8B-B14F-4D97-AF65-F5344CB8AC3E}">
        <p14:creationId xmlns:p14="http://schemas.microsoft.com/office/powerpoint/2010/main" val="2119159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922718-89FF-4B0C-959F-33121845EE3A}" type="datetimeFigureOut">
              <a:rPr lang="tr-TR" smtClean="0"/>
              <a:t>30.06.2014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6855202-88C2-49E7-B87F-1BEC3F83258A}" type="slidenum">
              <a:rPr lang="tr-TR" smtClean="0"/>
              <a:t>‹#›</a:t>
            </a:fld>
            <a:endParaRPr lang="tr-TR"/>
          </a:p>
        </p:txBody>
      </p:sp>
    </p:spTree>
    <p:extLst>
      <p:ext uri="{BB962C8B-B14F-4D97-AF65-F5344CB8AC3E}">
        <p14:creationId xmlns:p14="http://schemas.microsoft.com/office/powerpoint/2010/main" val="263459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9922718-89FF-4B0C-959F-33121845EE3A}" type="datetimeFigureOut">
              <a:rPr lang="tr-TR" smtClean="0"/>
              <a:t>30.06.2014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855202-88C2-49E7-B87F-1BEC3F83258A}" type="slidenum">
              <a:rPr lang="tr-TR" smtClean="0"/>
              <a:t>‹#›</a:t>
            </a:fld>
            <a:endParaRPr lang="tr-TR"/>
          </a:p>
        </p:txBody>
      </p:sp>
    </p:spTree>
    <p:extLst>
      <p:ext uri="{BB962C8B-B14F-4D97-AF65-F5344CB8AC3E}">
        <p14:creationId xmlns:p14="http://schemas.microsoft.com/office/powerpoint/2010/main" val="2459280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9922718-89FF-4B0C-959F-33121845EE3A}" type="datetimeFigureOut">
              <a:rPr lang="tr-TR" smtClean="0"/>
              <a:t>30.06.2014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855202-88C2-49E7-B87F-1BEC3F83258A}" type="slidenum">
              <a:rPr lang="tr-TR" smtClean="0"/>
              <a:t>‹#›</a:t>
            </a:fld>
            <a:endParaRPr lang="tr-TR"/>
          </a:p>
        </p:txBody>
      </p:sp>
    </p:spTree>
    <p:extLst>
      <p:ext uri="{BB962C8B-B14F-4D97-AF65-F5344CB8AC3E}">
        <p14:creationId xmlns:p14="http://schemas.microsoft.com/office/powerpoint/2010/main" val="2145980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22718-89FF-4B0C-959F-33121845EE3A}" type="datetimeFigureOut">
              <a:rPr lang="tr-TR" smtClean="0"/>
              <a:t>30.06.2014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55202-88C2-49E7-B87F-1BEC3F83258A}" type="slidenum">
              <a:rPr lang="tr-TR" smtClean="0"/>
              <a:t>‹#›</a:t>
            </a:fld>
            <a:endParaRPr lang="tr-TR"/>
          </a:p>
        </p:txBody>
      </p:sp>
    </p:spTree>
    <p:extLst>
      <p:ext uri="{BB962C8B-B14F-4D97-AF65-F5344CB8AC3E}">
        <p14:creationId xmlns:p14="http://schemas.microsoft.com/office/powerpoint/2010/main" val="3590459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r>
              <a:rPr lang="tr-TR" sz="7200" dirty="0" smtClean="0">
                <a:solidFill>
                  <a:srgbClr val="00B050"/>
                </a:solidFill>
                <a:latin typeface="Arial Black" pitchFamily="34" charset="0"/>
              </a:rPr>
              <a:t>DİLİMİZE</a:t>
            </a:r>
            <a:r>
              <a:rPr lang="tr-TR" sz="7200" dirty="0" smtClean="0">
                <a:latin typeface="Arial Black" pitchFamily="34" charset="0"/>
              </a:rPr>
              <a:t> </a:t>
            </a:r>
            <a:r>
              <a:rPr lang="tr-TR" sz="7200" i="1" u="sng" dirty="0" smtClean="0">
                <a:solidFill>
                  <a:srgbClr val="FF0000"/>
                </a:solidFill>
                <a:latin typeface="Algerian" pitchFamily="82" charset="0"/>
              </a:rPr>
              <a:t>(Gıybet etmeden) </a:t>
            </a:r>
            <a:r>
              <a:rPr lang="tr-TR" sz="7200" dirty="0" smtClean="0">
                <a:solidFill>
                  <a:srgbClr val="00B050"/>
                </a:solidFill>
                <a:latin typeface="Arial Black" pitchFamily="34" charset="0"/>
              </a:rPr>
              <a:t>ORUÇ TUTTURMAK</a:t>
            </a:r>
          </a:p>
          <a:p>
            <a:pPr algn="r"/>
            <a:endParaRPr lang="tr-TR" u="sng" dirty="0" smtClean="0">
              <a:solidFill>
                <a:srgbClr val="FF0000"/>
              </a:solidFill>
              <a:latin typeface="Arial Black" pitchFamily="34" charset="0"/>
            </a:endParaRPr>
          </a:p>
          <a:p>
            <a:r>
              <a:rPr lang="tr-TR" u="sng" dirty="0" smtClean="0">
                <a:solidFill>
                  <a:srgbClr val="FF0000"/>
                </a:solidFill>
                <a:latin typeface="Arial Black" pitchFamily="34" charset="0"/>
              </a:rPr>
              <a:t>eminyavuzyigit@hotmail.com</a:t>
            </a:r>
          </a:p>
          <a:p>
            <a:r>
              <a:rPr lang="tr-TR" u="sng" dirty="0" smtClean="0">
                <a:solidFill>
                  <a:srgbClr val="FF0000"/>
                </a:solidFill>
                <a:latin typeface="Arial Black" pitchFamily="34" charset="0"/>
              </a:rPr>
              <a:t>UZMAN İMAM HATİP</a:t>
            </a:r>
          </a:p>
          <a:p>
            <a:r>
              <a:rPr lang="tr-TR" dirty="0" smtClean="0">
                <a:solidFill>
                  <a:schemeClr val="tx1">
                    <a:lumMod val="95000"/>
                    <a:lumOff val="5000"/>
                  </a:schemeClr>
                </a:solidFill>
                <a:latin typeface="Arial Black" pitchFamily="34" charset="0"/>
              </a:rPr>
              <a:t>BAŞAKŞEHİR-İSTANBUL</a:t>
            </a:r>
          </a:p>
          <a:p>
            <a:endParaRPr lang="tr-TR" dirty="0">
              <a:solidFill>
                <a:schemeClr val="tx1">
                  <a:lumMod val="95000"/>
                  <a:lumOff val="5000"/>
                </a:schemeClr>
              </a:solidFill>
            </a:endParaRPr>
          </a:p>
        </p:txBody>
      </p:sp>
    </p:spTree>
    <p:extLst>
      <p:ext uri="{BB962C8B-B14F-4D97-AF65-F5344CB8AC3E}">
        <p14:creationId xmlns:p14="http://schemas.microsoft.com/office/powerpoint/2010/main" val="1702572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ar-AE" b="1" dirty="0" smtClean="0">
                <a:latin typeface="Arial Black" pitchFamily="34" charset="0"/>
              </a:rPr>
              <a:t>إذا أَصْبح ابْنُ آدم ، فَإنَّ الأعْضَاءَ كُلَّهَا تُكَفِّرُ اللِّسانَ ، تَقُولُ : اتِّقِ اللَّه فينَا ، فَإنَّما نحنُ بِكًَ: فَإنِ اسْتَقَمْتَ اسَتقَمْنا وإنِ اعْوججت اعْوَججْنَا</a:t>
            </a:r>
          </a:p>
          <a:p>
            <a:r>
              <a:rPr lang="tr-TR" b="1" u="sng" dirty="0" smtClean="0">
                <a:solidFill>
                  <a:srgbClr val="00B050"/>
                </a:solidFill>
                <a:latin typeface="Arial Black" pitchFamily="34" charset="0"/>
              </a:rPr>
              <a:t>HADİS-İ ŞERİFTE DİLİN FOKSİYONU:</a:t>
            </a:r>
            <a:endParaRPr lang="ar-AE" b="1" u="sng" dirty="0" smtClean="0">
              <a:solidFill>
                <a:srgbClr val="00B050"/>
              </a:solidFill>
              <a:latin typeface="Arial Black" pitchFamily="34" charset="0"/>
            </a:endParaRPr>
          </a:p>
          <a:p>
            <a:r>
              <a:rPr lang="ar-AE" b="1" dirty="0" smtClean="0">
                <a:latin typeface="Arial Black" pitchFamily="34" charset="0"/>
              </a:rPr>
              <a:t>"</a:t>
            </a:r>
            <a:r>
              <a:rPr lang="tr-TR" b="1" dirty="0" smtClean="0">
                <a:latin typeface="Arial Black" pitchFamily="34" charset="0"/>
              </a:rPr>
              <a:t>İnsan sabahlayınca, bütün organları </a:t>
            </a:r>
            <a:r>
              <a:rPr lang="tr-TR" b="1" dirty="0" err="1" smtClean="0">
                <a:latin typeface="Arial Black" pitchFamily="34" charset="0"/>
              </a:rPr>
              <a:t>dil'e</a:t>
            </a:r>
            <a:r>
              <a:rPr lang="tr-TR" b="1" dirty="0" smtClean="0">
                <a:latin typeface="Arial Black" pitchFamily="34" charset="0"/>
              </a:rPr>
              <a:t> baş vurur ve (âdeta ona) şöyle derler: Bizim haklarımızı korumakta </a:t>
            </a:r>
            <a:r>
              <a:rPr lang="tr-TR" b="1" dirty="0" err="1" smtClean="0">
                <a:latin typeface="Arial Black" pitchFamily="34" charset="0"/>
              </a:rPr>
              <a:t>Allah'dan</a:t>
            </a:r>
            <a:r>
              <a:rPr lang="tr-TR" b="1" dirty="0" smtClean="0">
                <a:latin typeface="Arial Black" pitchFamily="34" charset="0"/>
              </a:rPr>
              <a:t> kork. Biz ancak senin söyleyeceklerinle ceza görürüz. Biz, sana bağlıyız. Eğer sen doğru olursan, biz de doğru oluruz. Eğer sen eğrilir, yoldan çıkarsan biz de sana uyar, senin gibi oluruz.» </a:t>
            </a:r>
            <a:r>
              <a:rPr lang="tr-TR" dirty="0" smtClean="0"/>
              <a:t>(</a:t>
            </a:r>
            <a:r>
              <a:rPr lang="tr-TR" dirty="0" err="1" smtClean="0"/>
              <a:t>Riyazussalihin</a:t>
            </a:r>
            <a:r>
              <a:rPr lang="tr-TR" dirty="0" smtClean="0"/>
              <a:t> 1524)</a:t>
            </a:r>
          </a:p>
          <a:p>
            <a:endParaRPr lang="tr-TR" dirty="0"/>
          </a:p>
        </p:txBody>
      </p:sp>
    </p:spTree>
    <p:extLst>
      <p:ext uri="{BB962C8B-B14F-4D97-AF65-F5344CB8AC3E}">
        <p14:creationId xmlns:p14="http://schemas.microsoft.com/office/powerpoint/2010/main" val="2537972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buNone/>
            </a:pPr>
            <a:r>
              <a:rPr lang="ar-AE" sz="4000" b="1" dirty="0" smtClean="0">
                <a:latin typeface="Arial Black" pitchFamily="34" charset="0"/>
              </a:rPr>
              <a:t>إنَّ الْعَبْدَ لَيَتَكَلَّمُ بِالكَلِمةِ مِنْ رِضْوَانِ اللَّهِ تَعَالى مَا يُلقِي لهَا بَالاً يَرْفَعُهُ اللَّه بهَا دَرَجاتٍ ، وَإنَّ الْعبْدَ لَيَتَكلَّمُ بالْكَلِمَةِ مِنْ سَخَطِ اللَّهِ تَعالى لا يُلْقي لهَا بالاً يهِوي بهَا في جَهَنَّم</a:t>
            </a:r>
          </a:p>
          <a:p>
            <a:pPr marL="0" indent="0">
              <a:buNone/>
            </a:pPr>
            <a:r>
              <a:rPr lang="tr-TR" sz="4000" b="1" dirty="0" smtClean="0">
                <a:solidFill>
                  <a:srgbClr val="00B050"/>
                </a:solidFill>
                <a:latin typeface="Arial Black" pitchFamily="34" charset="0"/>
              </a:rPr>
              <a:t>HADİS-İ ŞERİFTE; </a:t>
            </a:r>
            <a:r>
              <a:rPr lang="tr-TR" sz="4000" b="1" dirty="0" smtClean="0">
                <a:solidFill>
                  <a:srgbClr val="FF0000"/>
                </a:solidFill>
                <a:latin typeface="Arial Black" pitchFamily="34" charset="0"/>
              </a:rPr>
              <a:t>DİLDEN ÇIKAN SÖZLER VE SONUÇLARI ŞÖYLE ANLATILMAKTADIR:</a:t>
            </a:r>
          </a:p>
          <a:p>
            <a:pPr marL="0" indent="0">
              <a:buNone/>
            </a:pPr>
            <a:r>
              <a:rPr lang="tr-TR" sz="4000" b="1" dirty="0" smtClean="0">
                <a:latin typeface="Arial Black" pitchFamily="34" charset="0"/>
              </a:rPr>
              <a:t>«Kul, Allah'ın hoşnut olduğu bir sözü önemsemeksizin </a:t>
            </a:r>
            <a:r>
              <a:rPr lang="tr-TR" sz="4000" dirty="0" smtClean="0">
                <a:latin typeface="Arial Black" pitchFamily="34" charset="0"/>
              </a:rPr>
              <a:t>söyleyiverir de Allah onun derecesini yüceltir. Yine bir kul Allah'ın gazabını gerektiren bir sözü hiç önemsemeksizin söyleyiverir de Allah onu bu sözü sebebiyle cehennemin dibine atar.» </a:t>
            </a:r>
            <a:r>
              <a:rPr lang="tr-TR" dirty="0" smtClean="0"/>
              <a:t>(</a:t>
            </a:r>
            <a:r>
              <a:rPr lang="tr-TR" dirty="0" err="1" smtClean="0"/>
              <a:t>Riyazussalihin</a:t>
            </a:r>
            <a:r>
              <a:rPr lang="tr-TR" dirty="0" smtClean="0"/>
              <a:t> 1518)</a:t>
            </a:r>
          </a:p>
          <a:p>
            <a:endParaRPr lang="tr-TR" dirty="0"/>
          </a:p>
        </p:txBody>
      </p:sp>
    </p:spTree>
    <p:extLst>
      <p:ext uri="{BB962C8B-B14F-4D97-AF65-F5344CB8AC3E}">
        <p14:creationId xmlns:p14="http://schemas.microsoft.com/office/powerpoint/2010/main" val="119616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sz="3600" dirty="0" smtClean="0">
                <a:solidFill>
                  <a:srgbClr val="00B050"/>
                </a:solidFill>
                <a:latin typeface="Arial Black" pitchFamily="34" charset="0"/>
              </a:rPr>
              <a:t>CENNETİN ÖZLEMLE BEKLEDİĞİ DÖRT SINIF İNSAN KİMDİR? </a:t>
            </a:r>
          </a:p>
          <a:p>
            <a:r>
              <a:rPr lang="tr-TR" sz="3600" u="sng" dirty="0" smtClean="0">
                <a:latin typeface="Arial Black" pitchFamily="34" charset="0"/>
              </a:rPr>
              <a:t>Peygamberimiz (SAV) şöyle buyuruyor:</a:t>
            </a:r>
          </a:p>
          <a:p>
            <a:r>
              <a:rPr lang="tr-TR" sz="3600" dirty="0" smtClean="0">
                <a:latin typeface="Arial Black" pitchFamily="34" charset="0"/>
              </a:rPr>
              <a:t> “Cennet şu dört sınıf kimseye özlemle kucak açmış beklemektedir:         </a:t>
            </a:r>
          </a:p>
          <a:p>
            <a:r>
              <a:rPr lang="tr-TR" sz="3600" dirty="0" smtClean="0">
                <a:latin typeface="Arial Black" pitchFamily="34" charset="0"/>
              </a:rPr>
              <a:t>1) Kur’an-ı Kerim’i okuyan         </a:t>
            </a:r>
          </a:p>
          <a:p>
            <a:r>
              <a:rPr lang="tr-TR" sz="3600" dirty="0" smtClean="0">
                <a:latin typeface="Arial Black" pitchFamily="34" charset="0"/>
              </a:rPr>
              <a:t>2) Ramazanda oruç tutan</a:t>
            </a:r>
          </a:p>
          <a:p>
            <a:r>
              <a:rPr lang="tr-TR" sz="3600" dirty="0" smtClean="0">
                <a:latin typeface="Arial Black" pitchFamily="34" charset="0"/>
              </a:rPr>
              <a:t>3) Açları doyuran  </a:t>
            </a:r>
          </a:p>
          <a:p>
            <a:r>
              <a:rPr lang="tr-TR" sz="3600" i="1" u="sng" dirty="0" smtClean="0">
                <a:solidFill>
                  <a:srgbClr val="00B050"/>
                </a:solidFill>
                <a:latin typeface="Arial Black" pitchFamily="34" charset="0"/>
              </a:rPr>
              <a:t>4) Dilini tutan (Yalan, gıybet, iftira ve çirkin sözlerden muhafaza eden)</a:t>
            </a:r>
          </a:p>
          <a:p>
            <a:endParaRPr lang="tr-TR" dirty="0"/>
          </a:p>
        </p:txBody>
      </p:sp>
    </p:spTree>
    <p:extLst>
      <p:ext uri="{BB962C8B-B14F-4D97-AF65-F5344CB8AC3E}">
        <p14:creationId xmlns:p14="http://schemas.microsoft.com/office/powerpoint/2010/main" val="1446376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48" y="-19294"/>
            <a:ext cx="9138351" cy="6877294"/>
          </a:xfrm>
        </p:spPr>
        <p:txBody>
          <a:bodyPr>
            <a:normAutofit fontScale="92500"/>
          </a:bodyPr>
          <a:lstStyle/>
          <a:p>
            <a:r>
              <a:rPr lang="tr-TR" sz="4800" b="1" dirty="0" smtClean="0">
                <a:solidFill>
                  <a:srgbClr val="00B050"/>
                </a:solidFill>
                <a:latin typeface="Arial Black" pitchFamily="34" charset="0"/>
              </a:rPr>
              <a:t>DİLİ KORUYAN CENNETE GİDER</a:t>
            </a:r>
          </a:p>
          <a:p>
            <a:r>
              <a:rPr lang="ar-AE" sz="4800" b="1" dirty="0" smtClean="0">
                <a:latin typeface="Arial Black" pitchFamily="34" charset="0"/>
              </a:rPr>
              <a:t>مَنْ يَضْمَنْ لي ما بيْنَ لَحْيَيْهِ وَمَا بيْنَ رِجْلَيْهِ أضْمنْ لهُ الجَنَّة</a:t>
            </a:r>
          </a:p>
          <a:p>
            <a:pPr marL="0" indent="0">
              <a:buNone/>
            </a:pPr>
            <a:r>
              <a:rPr lang="tr-TR" sz="4800" b="1" dirty="0" smtClean="0">
                <a:latin typeface="Arial Black" pitchFamily="34" charset="0"/>
              </a:rPr>
              <a:t>«Kim bana iki çenesi arasındaki (dili) ile iki budu arasındaki (üreme) organını koruma sözü verirse, ben de ona cennet sözü veririm.» </a:t>
            </a:r>
            <a:r>
              <a:rPr lang="tr-TR" dirty="0" smtClean="0"/>
              <a:t>(</a:t>
            </a:r>
            <a:r>
              <a:rPr lang="tr-TR" dirty="0" err="1" smtClean="0"/>
              <a:t>Riyazussalihin</a:t>
            </a:r>
            <a:r>
              <a:rPr lang="tr-TR" dirty="0" smtClean="0"/>
              <a:t> 1516)</a:t>
            </a:r>
          </a:p>
          <a:p>
            <a:endParaRPr lang="tr-TR" dirty="0"/>
          </a:p>
        </p:txBody>
      </p:sp>
    </p:spTree>
    <p:extLst>
      <p:ext uri="{BB962C8B-B14F-4D97-AF65-F5344CB8AC3E}">
        <p14:creationId xmlns:p14="http://schemas.microsoft.com/office/powerpoint/2010/main" val="1062126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u="sng" dirty="0" smtClean="0">
                <a:solidFill>
                  <a:srgbClr val="00B050"/>
                </a:solidFill>
                <a:latin typeface="Arial Black" pitchFamily="34" charset="0"/>
              </a:rPr>
              <a:t>ORUÇLUNUN DİKKAT ETMESİ GEREKEN YANLIŞLAR</a:t>
            </a:r>
          </a:p>
          <a:p>
            <a:r>
              <a:rPr lang="tr-TR" dirty="0" smtClean="0">
                <a:solidFill>
                  <a:srgbClr val="FF0000"/>
                </a:solidFill>
                <a:latin typeface="Arial Black" pitchFamily="34" charset="0"/>
              </a:rPr>
              <a:t> “Gıybet </a:t>
            </a:r>
            <a:r>
              <a:rPr lang="tr-TR" dirty="0" smtClean="0">
                <a:latin typeface="Arial Black" pitchFamily="34" charset="0"/>
              </a:rPr>
              <a:t>ederek insanların etini yemeyi sürdürenler gerçek anlamda oruç tutmuş olamazlar. “(el-</a:t>
            </a:r>
            <a:r>
              <a:rPr lang="tr-TR" dirty="0" err="1" smtClean="0">
                <a:latin typeface="Arial Black" pitchFamily="34" charset="0"/>
              </a:rPr>
              <a:t>Musannaf</a:t>
            </a:r>
            <a:r>
              <a:rPr lang="tr-TR" dirty="0" smtClean="0">
                <a:latin typeface="Arial Black" pitchFamily="34" charset="0"/>
              </a:rPr>
              <a:t>, 2/272)</a:t>
            </a:r>
          </a:p>
          <a:p>
            <a:endParaRPr lang="tr-TR" dirty="0" smtClean="0">
              <a:latin typeface="Arial Black" pitchFamily="34" charset="0"/>
            </a:endParaRPr>
          </a:p>
          <a:p>
            <a:r>
              <a:rPr lang="tr-TR" sz="3900" dirty="0" smtClean="0">
                <a:latin typeface="Arial Black" pitchFamily="34" charset="0"/>
              </a:rPr>
              <a:t>“Kim ki </a:t>
            </a:r>
            <a:r>
              <a:rPr lang="tr-TR" sz="3900" dirty="0" smtClean="0">
                <a:solidFill>
                  <a:srgbClr val="FF0000"/>
                </a:solidFill>
                <a:latin typeface="Arial Black" pitchFamily="34" charset="0"/>
              </a:rPr>
              <a:t>yalan</a:t>
            </a:r>
            <a:r>
              <a:rPr lang="tr-TR" sz="3900" dirty="0" smtClean="0">
                <a:latin typeface="Arial Black" pitchFamily="34" charset="0"/>
              </a:rPr>
              <a:t> söylemeyi ve </a:t>
            </a:r>
            <a:r>
              <a:rPr lang="tr-TR" sz="3900" dirty="0" smtClean="0">
                <a:solidFill>
                  <a:srgbClr val="FF0000"/>
                </a:solidFill>
                <a:latin typeface="Arial Black" pitchFamily="34" charset="0"/>
              </a:rPr>
              <a:t>yalanla iş yapmayı</a:t>
            </a:r>
            <a:r>
              <a:rPr lang="tr-TR" sz="3900" dirty="0" smtClean="0">
                <a:latin typeface="Arial Black" pitchFamily="34" charset="0"/>
              </a:rPr>
              <a:t> bırakmaz ise Allah o kimsenin yemesini, içmesini bırakmasına değer vermez.” </a:t>
            </a:r>
            <a:r>
              <a:rPr lang="tr-TR" dirty="0" smtClean="0">
                <a:latin typeface="Arial Black" pitchFamily="34" charset="0"/>
              </a:rPr>
              <a:t>(Ebu Davud, II, 307, Had. No. 2362)</a:t>
            </a:r>
          </a:p>
          <a:p>
            <a:endParaRPr lang="tr-TR" dirty="0" smtClean="0">
              <a:latin typeface="Arial Black" pitchFamily="34" charset="0"/>
            </a:endParaRPr>
          </a:p>
          <a:p>
            <a:r>
              <a:rPr lang="tr-TR" u="sng" dirty="0" smtClean="0">
                <a:solidFill>
                  <a:srgbClr val="FF0000"/>
                </a:solidFill>
                <a:latin typeface="Arial Black" pitchFamily="34" charset="0"/>
              </a:rPr>
              <a:t>“Nice oruç tutanlar vardır ki tuttukları oruç karşılığı elde ettikleri şey, aç kalmış olmaktan ibarettir.”</a:t>
            </a:r>
            <a:r>
              <a:rPr lang="tr-TR" dirty="0" smtClean="0">
                <a:latin typeface="Arial Black" pitchFamily="34" charset="0"/>
              </a:rPr>
              <a:t> (</a:t>
            </a:r>
            <a:r>
              <a:rPr lang="tr-TR" dirty="0" err="1" smtClean="0">
                <a:latin typeface="Arial Black" pitchFamily="34" charset="0"/>
              </a:rPr>
              <a:t>Keşfü’l</a:t>
            </a:r>
            <a:r>
              <a:rPr lang="tr-TR" dirty="0" smtClean="0">
                <a:latin typeface="Arial Black" pitchFamily="34" charset="0"/>
              </a:rPr>
              <a:t>-Hafa, I, 425)</a:t>
            </a:r>
          </a:p>
          <a:p>
            <a:endParaRPr lang="tr-TR" dirty="0"/>
          </a:p>
        </p:txBody>
      </p:sp>
    </p:spTree>
    <p:extLst>
      <p:ext uri="{BB962C8B-B14F-4D97-AF65-F5344CB8AC3E}">
        <p14:creationId xmlns:p14="http://schemas.microsoft.com/office/powerpoint/2010/main" val="2915974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33656" cy="6858000"/>
          </a:xfrm>
        </p:spPr>
        <p:txBody>
          <a:bodyPr/>
          <a:lstStyle/>
          <a:p>
            <a:r>
              <a:rPr lang="ar-AE" dirty="0" smtClean="0"/>
              <a:t>و</a:t>
            </a:r>
            <a:r>
              <a:rPr lang="ar-AE" dirty="0" smtClean="0">
                <a:latin typeface="Arial Black" pitchFamily="34" charset="0"/>
              </a:rPr>
              <a:t>َاِذَا سَمِعُوا اللَّغْوَ اَعْرَضُوا عَنْهُ وَقَالُوا لَنَا اَعْمَالُنَا وَلَكُمْ اَعْمَالُكُمْ سَلَامٌ عَلَيْكُمْ لَا نَبْتَغِى الْجَاهِلٖينَ</a:t>
            </a:r>
          </a:p>
          <a:p>
            <a:endParaRPr lang="ar-AE" dirty="0" smtClean="0">
              <a:latin typeface="Arial Black" pitchFamily="34" charset="0"/>
            </a:endParaRPr>
          </a:p>
          <a:p>
            <a:pPr marL="0" indent="0">
              <a:buNone/>
            </a:pPr>
            <a:r>
              <a:rPr lang="tr-TR" sz="4400" dirty="0" smtClean="0">
                <a:latin typeface="Arial Black" pitchFamily="34" charset="0"/>
              </a:rPr>
              <a:t>«Boş sözü işittikleri vakit ondan yüz çevirirler ve, "Bizim işlerimiz bize, sizin işleriniz de size. Selâm olsun size (bizden size zarar gelmez). Biz cahilleri istemeyiz" derler.» </a:t>
            </a:r>
            <a:r>
              <a:rPr lang="tr-TR" dirty="0" smtClean="0"/>
              <a:t>(</a:t>
            </a:r>
            <a:r>
              <a:rPr lang="tr-TR" dirty="0" err="1" smtClean="0"/>
              <a:t>Kasas</a:t>
            </a:r>
            <a:r>
              <a:rPr lang="tr-TR" dirty="0" smtClean="0"/>
              <a:t> suresi 55)</a:t>
            </a:r>
            <a:endParaRPr lang="tr-TR" dirty="0"/>
          </a:p>
        </p:txBody>
      </p:sp>
    </p:spTree>
    <p:extLst>
      <p:ext uri="{BB962C8B-B14F-4D97-AF65-F5344CB8AC3E}">
        <p14:creationId xmlns:p14="http://schemas.microsoft.com/office/powerpoint/2010/main" val="204451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buNone/>
            </a:pPr>
            <a:r>
              <a:rPr lang="ar-AE" sz="4400" b="1" dirty="0" smtClean="0">
                <a:latin typeface="Arial Black" pitchFamily="34" charset="0"/>
              </a:rPr>
              <a:t>مَنْ كَانَ يُؤْمِنُ بِاللَّهِ وَاليَوْمِ الآخِرِ فَليقُلْ خَيْراً ، أوْ ليَصْمُتْ</a:t>
            </a:r>
            <a:endParaRPr lang="tr-TR" sz="4400" b="1" dirty="0" smtClean="0">
              <a:latin typeface="Arial Black" pitchFamily="34" charset="0"/>
            </a:endParaRPr>
          </a:p>
          <a:p>
            <a:pPr marL="0" indent="0">
              <a:buNone/>
            </a:pPr>
            <a:r>
              <a:rPr lang="tr-TR" sz="7200" b="1" dirty="0" smtClean="0">
                <a:latin typeface="Arial Black" pitchFamily="34" charset="0"/>
              </a:rPr>
              <a:t>«Allah'a ve </a:t>
            </a:r>
            <a:r>
              <a:rPr lang="tr-TR" sz="7200" b="1" dirty="0" err="1" smtClean="0">
                <a:latin typeface="Arial Black" pitchFamily="34" charset="0"/>
              </a:rPr>
              <a:t>âhiret</a:t>
            </a:r>
            <a:r>
              <a:rPr lang="tr-TR" sz="7200" b="1" dirty="0" smtClean="0">
                <a:latin typeface="Arial Black" pitchFamily="34" charset="0"/>
              </a:rPr>
              <a:t> gününe inanan, ya hayır söylesin ya da sussun.»(</a:t>
            </a:r>
            <a:r>
              <a:rPr lang="tr-TR" dirty="0" smtClean="0"/>
              <a:t>Buhari edep 31)</a:t>
            </a:r>
          </a:p>
          <a:p>
            <a:endParaRPr lang="tr-TR" dirty="0"/>
          </a:p>
        </p:txBody>
      </p:sp>
    </p:spTree>
    <p:extLst>
      <p:ext uri="{BB962C8B-B14F-4D97-AF65-F5344CB8AC3E}">
        <p14:creationId xmlns:p14="http://schemas.microsoft.com/office/powerpoint/2010/main" val="1448937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85000" lnSpcReduction="10000"/>
          </a:bodyPr>
          <a:lstStyle/>
          <a:p>
            <a:pPr marL="0" indent="0">
              <a:buNone/>
            </a:pPr>
            <a:r>
              <a:rPr lang="ar-AE" sz="6600" dirty="0" smtClean="0">
                <a:latin typeface="Arial Black" pitchFamily="34" charset="0"/>
              </a:rPr>
              <a:t>مَنْ سَلِمَ المُسْلِمُونَ مِن لِسَانِهِ وَيَدِهِ</a:t>
            </a:r>
          </a:p>
          <a:p>
            <a:pPr marL="0" indent="0">
              <a:buNone/>
            </a:pPr>
            <a:r>
              <a:rPr lang="tr-TR" sz="6600" dirty="0" smtClean="0">
                <a:solidFill>
                  <a:srgbClr val="FF0000"/>
                </a:solidFill>
                <a:latin typeface="Arial Black" pitchFamily="34" charset="0"/>
              </a:rPr>
              <a:t>(MÜSLÜMAN KİMDİR?)</a:t>
            </a:r>
          </a:p>
          <a:p>
            <a:pPr marL="0" indent="0">
              <a:buNone/>
            </a:pPr>
            <a:r>
              <a:rPr lang="tr-TR" sz="6600" dirty="0" smtClean="0">
                <a:latin typeface="Arial Black" pitchFamily="34" charset="0"/>
              </a:rPr>
              <a:t>«Müslüman; dilinden ve elinden diğer </a:t>
            </a:r>
            <a:r>
              <a:rPr lang="tr-TR" sz="6600" dirty="0" err="1" smtClean="0">
                <a:latin typeface="Arial Black" pitchFamily="34" charset="0"/>
              </a:rPr>
              <a:t>müslümanların</a:t>
            </a:r>
            <a:r>
              <a:rPr lang="tr-TR" sz="6600" dirty="0" smtClean="0">
                <a:latin typeface="Arial Black" pitchFamily="34" charset="0"/>
              </a:rPr>
              <a:t> emniyette olduğu kimse" diye cevap vermiştir.» </a:t>
            </a:r>
            <a:r>
              <a:rPr lang="tr-TR" dirty="0" smtClean="0"/>
              <a:t>(Buhari İman 4)</a:t>
            </a:r>
          </a:p>
          <a:p>
            <a:endParaRPr lang="tr-TR" dirty="0"/>
          </a:p>
        </p:txBody>
      </p:sp>
    </p:spTree>
    <p:extLst>
      <p:ext uri="{BB962C8B-B14F-4D97-AF65-F5344CB8AC3E}">
        <p14:creationId xmlns:p14="http://schemas.microsoft.com/office/powerpoint/2010/main" val="523904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normAutofit fontScale="85000" lnSpcReduction="20000"/>
          </a:bodyPr>
          <a:lstStyle/>
          <a:p>
            <a:pPr algn="ctr"/>
            <a:r>
              <a:rPr lang="tr-TR" dirty="0" smtClean="0">
                <a:solidFill>
                  <a:srgbClr val="00B050"/>
                </a:solidFill>
                <a:latin typeface="Arial Black" pitchFamily="34" charset="0"/>
              </a:rPr>
              <a:t>ÖZETLE</a:t>
            </a:r>
          </a:p>
          <a:p>
            <a:r>
              <a:rPr lang="tr-TR" dirty="0" smtClean="0">
                <a:latin typeface="Arial Black" pitchFamily="34" charset="0"/>
              </a:rPr>
              <a:t>MÜSLÜMAN EFENDİSİ SAV’İN YOLUNDAN GİDER GIYBET VE YALAN İŞLERDEN UZAK DURUR.</a:t>
            </a:r>
          </a:p>
          <a:p>
            <a:r>
              <a:rPr lang="tr-TR" dirty="0" smtClean="0">
                <a:latin typeface="Arial Black" pitchFamily="34" charset="0"/>
              </a:rPr>
              <a:t>MÜSLÜMAN KONUŞTUĞU ZAMAN YA HAYIR SÖYLER YA DA SUSAR. </a:t>
            </a:r>
          </a:p>
          <a:p>
            <a:r>
              <a:rPr lang="tr-TR" dirty="0" smtClean="0">
                <a:latin typeface="Arial Black" pitchFamily="34" charset="0"/>
              </a:rPr>
              <a:t>ATALARIMIZ SÖZ GÜMÜŞSE SÜKUT ALTINDIR CÜMLESİYLE SUSMAK KONUŞMAKTAN DAHA ÜSTÜNDÜR.</a:t>
            </a:r>
          </a:p>
          <a:p>
            <a:r>
              <a:rPr lang="tr-TR" dirty="0" smtClean="0">
                <a:latin typeface="Arial Black" pitchFamily="34" charset="0"/>
              </a:rPr>
              <a:t> ÇOK LAF YALANSIZ ÇOK MALDA HARAMSIZ OLMAZ.</a:t>
            </a:r>
          </a:p>
          <a:p>
            <a:r>
              <a:rPr lang="tr-TR" dirty="0" smtClean="0">
                <a:latin typeface="Arial Black" pitchFamily="34" charset="0"/>
              </a:rPr>
              <a:t>KURTULUŞA ERECEK KİMSELER ELİNİ,DİLİNİ VE BELİNİ MUHAFAZA EDENLERDİR. </a:t>
            </a:r>
          </a:p>
          <a:p>
            <a:r>
              <a:rPr lang="tr-TR" dirty="0" smtClean="0">
                <a:latin typeface="Arial Black" pitchFamily="34" charset="0"/>
              </a:rPr>
              <a:t>ORUÇ TUTAN DİLİNİ TUTMALIDIR Kİ REYYAN KAPISINDAN GİRİŞİ CENNETE HAK ETSİN</a:t>
            </a:r>
          </a:p>
          <a:p>
            <a:r>
              <a:rPr lang="tr-TR" dirty="0" smtClean="0">
                <a:latin typeface="Arial Black" pitchFamily="34" charset="0"/>
              </a:rPr>
              <a:t>CENNET ÖZLEMLE GIYBET ETMEYEN VE YALAN SÖYLEMEYENLERİ BEKLEMEKTEDİR…!</a:t>
            </a:r>
            <a:endParaRPr lang="tr-TR" dirty="0">
              <a:latin typeface="Arial Black" pitchFamily="34" charset="0"/>
            </a:endParaRPr>
          </a:p>
        </p:txBody>
      </p:sp>
    </p:spTree>
    <p:extLst>
      <p:ext uri="{BB962C8B-B14F-4D97-AF65-F5344CB8AC3E}">
        <p14:creationId xmlns:p14="http://schemas.microsoft.com/office/powerpoint/2010/main" val="2650583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lgn="ctr"/>
            <a:r>
              <a:rPr lang="tr-TR" dirty="0" smtClean="0">
                <a:solidFill>
                  <a:srgbClr val="00B050"/>
                </a:solidFill>
                <a:latin typeface="Arial Black" pitchFamily="34" charset="0"/>
              </a:rPr>
              <a:t>DUAMIZ</a:t>
            </a:r>
            <a:r>
              <a:rPr lang="tr-TR" dirty="0" smtClean="0">
                <a:latin typeface="Arial Black" pitchFamily="34" charset="0"/>
              </a:rPr>
              <a:t> </a:t>
            </a:r>
          </a:p>
          <a:p>
            <a:r>
              <a:rPr lang="tr-TR" dirty="0" smtClean="0">
                <a:latin typeface="Arial Black" pitchFamily="34" charset="0"/>
              </a:rPr>
              <a:t>GIYBETTEN, YALANDAN VE YALAN İŞLER YAPMAKTAN BİZLERİ KURTAR ALLAHIM</a:t>
            </a:r>
          </a:p>
          <a:p>
            <a:r>
              <a:rPr lang="tr-TR" dirty="0" smtClean="0">
                <a:latin typeface="Arial Black" pitchFamily="34" charset="0"/>
              </a:rPr>
              <a:t>YANLIŞ İŞ VE FİİLELRDEN, GAFLET VE DALALETTEN BİZLERİ KURTAR ALLAHIM</a:t>
            </a:r>
          </a:p>
          <a:p>
            <a:r>
              <a:rPr lang="tr-TR" sz="2800" dirty="0" smtClean="0">
                <a:latin typeface="Arial Black" pitchFamily="34" charset="0"/>
              </a:rPr>
              <a:t>GIYBET ETMEK ÖLÜ KARDEŞİNİN ETİNİ YEMEKTİR BUYURUYORSUN YA RABBİ; BİZLERİ ZAAFLARIMIZDAN  VE ZAAF İŞLERLE UĞRAŞMAKTAN KURTAR ALLAHIM</a:t>
            </a:r>
          </a:p>
          <a:p>
            <a:r>
              <a:rPr lang="tr-TR" sz="2800" dirty="0" smtClean="0">
                <a:latin typeface="Arial Black" pitchFamily="34" charset="0"/>
              </a:rPr>
              <a:t>BİZLERİ NEFSİMİZLE, ŞEYTANLA VE ŞEYTANLAŞMIŞ İNSANLARLA BAŞBAŞA BIRAKMA ALLAHIM</a:t>
            </a:r>
          </a:p>
          <a:p>
            <a:pPr algn="ctr"/>
            <a:r>
              <a:rPr lang="tr-TR" sz="2800" dirty="0" smtClean="0">
                <a:solidFill>
                  <a:srgbClr val="00B050"/>
                </a:solidFill>
                <a:latin typeface="Arial Black" pitchFamily="34" charset="0"/>
              </a:rPr>
              <a:t>AMİN</a:t>
            </a:r>
          </a:p>
          <a:p>
            <a:r>
              <a:rPr lang="tr-TR" sz="2800" dirty="0" smtClean="0"/>
              <a:t>(Not: Bu sunum vaaz Diyanet KM, DKS faydalanarak hazırlanmıştır.)</a:t>
            </a:r>
            <a:endParaRPr lang="tr-TR" sz="2800" dirty="0"/>
          </a:p>
        </p:txBody>
      </p:sp>
    </p:spTree>
    <p:extLst>
      <p:ext uri="{BB962C8B-B14F-4D97-AF65-F5344CB8AC3E}">
        <p14:creationId xmlns:p14="http://schemas.microsoft.com/office/powerpoint/2010/main" val="815833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ar-AE" dirty="0" smtClean="0"/>
              <a:t>ي</a:t>
            </a:r>
            <a:r>
              <a:rPr lang="ar-AE" dirty="0" smtClean="0">
                <a:latin typeface="Arial Black" pitchFamily="34" charset="0"/>
              </a:rPr>
              <a:t>َا اَيُّهَا الَّذٖينَ اٰمَنُوا اجْتَنِبُوا كَثٖيرًا مِنَ الظَّنِّ اِنَّ بَعْضَ الظَّنِّ اِثْمٌ وَلَا تَجَسَّسُوا وَلَا يَغْتَبْ بَعْضُكُمْ بَعْضًا اَيُحِبُّ اَحَدُكُمْ اَنْ يَاْكُلَ لَحْمَ اَخٖيهِ مَيْتًا فَكَرِهْتُمُوهُ وَاتَّقُوا اللّٰهَ اِنَّ اللّٰهَ تَوَّابٌ رَحٖيمٌ</a:t>
            </a:r>
          </a:p>
          <a:p>
            <a:pPr marL="0" indent="0">
              <a:buNone/>
            </a:pPr>
            <a:r>
              <a:rPr lang="tr-TR" dirty="0" smtClean="0">
                <a:latin typeface="Arial Black" pitchFamily="34" charset="0"/>
              </a:rPr>
              <a:t>«Ey iman edenler! Zannın birçoğundan sakının. Çünkü zannın bir kısmı günahtır. Birbirinizin kusurlarını ve mahremiyetlerini araştırmayın. </a:t>
            </a:r>
            <a:r>
              <a:rPr lang="tr-TR" u="sng" dirty="0" smtClean="0">
                <a:solidFill>
                  <a:srgbClr val="FF0000"/>
                </a:solidFill>
                <a:latin typeface="Arial Black" pitchFamily="34" charset="0"/>
              </a:rPr>
              <a:t>Birbirinizin gıybetini yapmayın. Herhangi biriniz ölü kardeşinin etini yemekten hoşlanır mı? İşte bundan tiksindiniz! </a:t>
            </a:r>
            <a:r>
              <a:rPr lang="tr-TR" dirty="0" smtClean="0">
                <a:latin typeface="Arial Black" pitchFamily="34" charset="0"/>
              </a:rPr>
              <a:t>Allah'a karşı gelmekten sakının. Şüphesiz Allah tövbeyi çok kabul edendir, çok merhamet edendir.» </a:t>
            </a:r>
            <a:r>
              <a:rPr lang="tr-TR" dirty="0" smtClean="0"/>
              <a:t>(</a:t>
            </a:r>
            <a:r>
              <a:rPr lang="tr-TR" dirty="0" err="1" smtClean="0"/>
              <a:t>Hucurat</a:t>
            </a:r>
            <a:r>
              <a:rPr lang="tr-TR" dirty="0" smtClean="0"/>
              <a:t> suresi 12)</a:t>
            </a:r>
          </a:p>
          <a:p>
            <a:endParaRPr lang="tr-TR" dirty="0"/>
          </a:p>
        </p:txBody>
      </p:sp>
    </p:spTree>
    <p:extLst>
      <p:ext uri="{BB962C8B-B14F-4D97-AF65-F5344CB8AC3E}">
        <p14:creationId xmlns:p14="http://schemas.microsoft.com/office/powerpoint/2010/main" val="48384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4000" u="sng" dirty="0" smtClean="0">
                <a:solidFill>
                  <a:srgbClr val="FF0000"/>
                </a:solidFill>
                <a:latin typeface="Arial Black" pitchFamily="34" charset="0"/>
              </a:rPr>
              <a:t>GIYBET NEDİR?</a:t>
            </a:r>
          </a:p>
          <a:p>
            <a:r>
              <a:rPr lang="tr-TR" sz="4000" dirty="0" smtClean="0">
                <a:latin typeface="Arial Black" pitchFamily="34" charset="0"/>
              </a:rPr>
              <a:t>Sözlükte "uzaklaşmak, gözden kaybolmak, gizli kalmak" gibi anlamlara gelir.</a:t>
            </a:r>
          </a:p>
          <a:p>
            <a:r>
              <a:rPr lang="tr-TR" sz="4000" dirty="0" smtClean="0">
                <a:latin typeface="Arial Black" pitchFamily="34" charset="0"/>
              </a:rPr>
              <a:t> "</a:t>
            </a:r>
            <a:r>
              <a:rPr lang="tr-TR" sz="4000" dirty="0" err="1" smtClean="0">
                <a:latin typeface="Arial Black" pitchFamily="34" charset="0"/>
              </a:rPr>
              <a:t>gayb</a:t>
            </a:r>
            <a:r>
              <a:rPr lang="tr-TR" sz="4000" dirty="0" smtClean="0">
                <a:latin typeface="Arial Black" pitchFamily="34" charset="0"/>
              </a:rPr>
              <a:t>" kökünden türeyen gıybet, dinî bir kavram olarak, bir kimseden, gıyabında hoşlanmadığı sözlerle bahsetmek demektir.</a:t>
            </a:r>
            <a:endParaRPr lang="tr-TR" sz="4000" dirty="0">
              <a:latin typeface="Arial Black" pitchFamily="34" charset="0"/>
            </a:endParaRPr>
          </a:p>
        </p:txBody>
      </p:sp>
    </p:spTree>
    <p:extLst>
      <p:ext uri="{BB962C8B-B14F-4D97-AF65-F5344CB8AC3E}">
        <p14:creationId xmlns:p14="http://schemas.microsoft.com/office/powerpoint/2010/main" val="1061887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b="1" u="sng" dirty="0" smtClean="0">
                <a:solidFill>
                  <a:srgbClr val="FF0000"/>
                </a:solidFill>
                <a:latin typeface="Arial Black" pitchFamily="34" charset="0"/>
              </a:rPr>
              <a:t>EFENDİMİZ SAV GIYBETİ ŞÖYLE TARİF EDER:</a:t>
            </a:r>
          </a:p>
          <a:p>
            <a:r>
              <a:rPr lang="ar-AE" b="1" dirty="0" smtClean="0">
                <a:latin typeface="Arial Black" pitchFamily="34" charset="0"/>
              </a:rPr>
              <a:t>وعنْ أبي هُرَيرةَ رضي اللَّه عنهُ أنَّ رسُول اللَّه صَلّى اللهُ عَلَيْهِ وسَلَّم قال : </a:t>
            </a:r>
            <a:endParaRPr lang="tr-TR" b="1" dirty="0" smtClean="0">
              <a:latin typeface="Arial Black" pitchFamily="34" charset="0"/>
            </a:endParaRPr>
          </a:p>
          <a:p>
            <a:r>
              <a:rPr lang="ar-AE" b="1" dirty="0" smtClean="0">
                <a:latin typeface="Arial Black" pitchFamily="34" charset="0"/>
              </a:rPr>
              <a:t>أَتَدْرُونَ ما الغِيبةُ؟» قَالُوا : اللَّه ورسُولُهُ أَعْلَمُ . قال : « ذِكرُكَ أَخَاكَ بما يكْرَهُ قِيل : أَفرأيْتَ إن كان في أخِي ما أَقُولُ ؟ قَالَ : « إنْ كانَ فِيهِ ما تقُولُ فَقَدِ اغْتَبْته ، وإنْ لَمْ يكُن فِيهِ ما تَقُولُ فَقَدْ بهتَّهُ</a:t>
            </a:r>
          </a:p>
          <a:p>
            <a:endParaRPr lang="ar-AE" b="1" dirty="0" smtClean="0">
              <a:latin typeface="Arial Black" pitchFamily="34" charset="0"/>
            </a:endParaRPr>
          </a:p>
          <a:p>
            <a:r>
              <a:rPr lang="tr-TR" b="1" dirty="0" err="1" smtClean="0">
                <a:solidFill>
                  <a:srgbClr val="00B050"/>
                </a:solidFill>
                <a:latin typeface="Arial Black" pitchFamily="34" charset="0"/>
              </a:rPr>
              <a:t>Ebû</a:t>
            </a:r>
            <a:r>
              <a:rPr lang="tr-TR" b="1" dirty="0" smtClean="0">
                <a:solidFill>
                  <a:srgbClr val="00B050"/>
                </a:solidFill>
                <a:latin typeface="Arial Black" pitchFamily="34" charset="0"/>
              </a:rPr>
              <a:t> </a:t>
            </a:r>
            <a:r>
              <a:rPr lang="tr-TR" b="1" dirty="0" err="1" smtClean="0">
                <a:solidFill>
                  <a:srgbClr val="00B050"/>
                </a:solidFill>
                <a:latin typeface="Arial Black" pitchFamily="34" charset="0"/>
              </a:rPr>
              <a:t>Hüreyre</a:t>
            </a:r>
            <a:r>
              <a:rPr lang="tr-TR" b="1" dirty="0" smtClean="0">
                <a:solidFill>
                  <a:srgbClr val="00B050"/>
                </a:solidFill>
                <a:latin typeface="Arial Black" pitchFamily="34" charset="0"/>
              </a:rPr>
              <a:t> </a:t>
            </a:r>
            <a:r>
              <a:rPr lang="tr-TR" b="1" dirty="0" err="1" smtClean="0">
                <a:solidFill>
                  <a:srgbClr val="00B050"/>
                </a:solidFill>
                <a:latin typeface="Arial Black" pitchFamily="34" charset="0"/>
              </a:rPr>
              <a:t>RA'den</a:t>
            </a:r>
            <a:r>
              <a:rPr lang="tr-TR" b="1" dirty="0" smtClean="0">
                <a:solidFill>
                  <a:srgbClr val="00B050"/>
                </a:solidFill>
                <a:latin typeface="Arial Black" pitchFamily="34" charset="0"/>
              </a:rPr>
              <a:t> rivayet edildiğine göre </a:t>
            </a:r>
            <a:r>
              <a:rPr lang="tr-TR" b="1" dirty="0" err="1" smtClean="0">
                <a:solidFill>
                  <a:srgbClr val="00B050"/>
                </a:solidFill>
                <a:latin typeface="Arial Black" pitchFamily="34" charset="0"/>
              </a:rPr>
              <a:t>Resûlullah</a:t>
            </a:r>
            <a:r>
              <a:rPr lang="tr-TR" b="1" dirty="0" smtClean="0">
                <a:solidFill>
                  <a:srgbClr val="00B050"/>
                </a:solidFill>
                <a:latin typeface="Arial Black" pitchFamily="34" charset="0"/>
              </a:rPr>
              <a:t>  SAV şöyle buyurdu:</a:t>
            </a:r>
          </a:p>
          <a:p>
            <a:r>
              <a:rPr lang="tr-TR" b="1" u="sng" dirty="0" smtClean="0">
                <a:solidFill>
                  <a:srgbClr val="00B050"/>
                </a:solidFill>
                <a:latin typeface="Arial Black" pitchFamily="34" charset="0"/>
              </a:rPr>
              <a:t>- "Gıybet nedir, bilir misiniz?"</a:t>
            </a:r>
          </a:p>
          <a:p>
            <a:r>
              <a:rPr lang="tr-TR" b="1" dirty="0" smtClean="0">
                <a:latin typeface="Arial Black" pitchFamily="34" charset="0"/>
              </a:rPr>
              <a:t>- Allah ve </a:t>
            </a:r>
            <a:r>
              <a:rPr lang="tr-TR" b="1" dirty="0" err="1" smtClean="0">
                <a:latin typeface="Arial Black" pitchFamily="34" charset="0"/>
              </a:rPr>
              <a:t>Resûlü</a:t>
            </a:r>
            <a:r>
              <a:rPr lang="tr-TR" b="1" dirty="0" smtClean="0">
                <a:latin typeface="Arial Black" pitchFamily="34" charset="0"/>
              </a:rPr>
              <a:t> daha iyi bilir, dediler. Hz. Peygamber:</a:t>
            </a:r>
          </a:p>
          <a:p>
            <a:r>
              <a:rPr lang="tr-TR" b="1" dirty="0" smtClean="0">
                <a:latin typeface="Arial Black" pitchFamily="34" charset="0"/>
              </a:rPr>
              <a:t>- "Gıybet, din kardeşini hoşlanmadığı bir şey ile anmandır" buyurdu.</a:t>
            </a:r>
          </a:p>
          <a:p>
            <a:r>
              <a:rPr lang="tr-TR" b="1" dirty="0" smtClean="0">
                <a:latin typeface="Arial Black" pitchFamily="34" charset="0"/>
              </a:rPr>
              <a:t>- Söylenen ayıp eğer o kardeşim de varsa, ne dersiniz?" diye soruldu.</a:t>
            </a:r>
          </a:p>
          <a:p>
            <a:r>
              <a:rPr lang="tr-TR" b="1" u="sng" dirty="0" smtClean="0">
                <a:solidFill>
                  <a:srgbClr val="FF0000"/>
                </a:solidFill>
                <a:latin typeface="Arial Black" pitchFamily="34" charset="0"/>
              </a:rPr>
              <a:t>- "Eğer söylediğin şey onda varsa gıybet ettin;  yoksa, o zaman  ona iftira ettin demektir," buyurdu.</a:t>
            </a:r>
          </a:p>
          <a:p>
            <a:endParaRPr lang="tr-TR" u="sng" dirty="0">
              <a:solidFill>
                <a:srgbClr val="FF0000"/>
              </a:solidFill>
            </a:endParaRPr>
          </a:p>
        </p:txBody>
      </p:sp>
    </p:spTree>
    <p:extLst>
      <p:ext uri="{BB962C8B-B14F-4D97-AF65-F5344CB8AC3E}">
        <p14:creationId xmlns:p14="http://schemas.microsoft.com/office/powerpoint/2010/main" val="4007870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u="sng" dirty="0" smtClean="0">
                <a:solidFill>
                  <a:srgbClr val="FF0000"/>
                </a:solidFill>
                <a:latin typeface="Arial Black" pitchFamily="34" charset="0"/>
              </a:rPr>
              <a:t>GIYBET’İN GENEL HÜKÜMLERİ</a:t>
            </a:r>
          </a:p>
          <a:p>
            <a:r>
              <a:rPr lang="tr-TR" dirty="0" smtClean="0">
                <a:solidFill>
                  <a:srgbClr val="FF0000"/>
                </a:solidFill>
                <a:latin typeface="Arial Black" pitchFamily="34" charset="0"/>
              </a:rPr>
              <a:t>1) </a:t>
            </a:r>
            <a:r>
              <a:rPr lang="tr-TR" dirty="0" smtClean="0">
                <a:latin typeface="Arial Black" pitchFamily="34" charset="0"/>
              </a:rPr>
              <a:t>Bir kimsenin yanlışlarının sırf onu küçük düşürmek amacıyla söylenmesi gıybet sayılırken, yanlışlarının düzeltilmesi maksadıyla söylenmesi gıybet sayılmaz. </a:t>
            </a:r>
          </a:p>
          <a:p>
            <a:r>
              <a:rPr lang="tr-TR" dirty="0" smtClean="0">
                <a:solidFill>
                  <a:srgbClr val="FF0000"/>
                </a:solidFill>
                <a:latin typeface="Arial Black" pitchFamily="34" charset="0"/>
              </a:rPr>
              <a:t>2) </a:t>
            </a:r>
            <a:r>
              <a:rPr lang="tr-TR" dirty="0" smtClean="0">
                <a:latin typeface="Arial Black" pitchFamily="34" charset="0"/>
              </a:rPr>
              <a:t>Herhangi bir kişi veya zümreyi kastetmeden genel olarak insanların kötülüğünden söz etmek de gıybet olmaz. </a:t>
            </a:r>
          </a:p>
          <a:p>
            <a:r>
              <a:rPr lang="tr-TR" dirty="0" smtClean="0">
                <a:solidFill>
                  <a:srgbClr val="FF0000"/>
                </a:solidFill>
                <a:latin typeface="Arial Black" pitchFamily="34" charset="0"/>
              </a:rPr>
              <a:t>3) </a:t>
            </a:r>
            <a:r>
              <a:rPr lang="tr-TR" dirty="0" smtClean="0">
                <a:latin typeface="Arial Black" pitchFamily="34" charset="0"/>
              </a:rPr>
              <a:t>Gıybetin yapılması gibi dinlenmesi de haramdır. </a:t>
            </a:r>
          </a:p>
          <a:p>
            <a:r>
              <a:rPr lang="tr-TR" dirty="0" smtClean="0">
                <a:solidFill>
                  <a:srgbClr val="FF0000"/>
                </a:solidFill>
                <a:latin typeface="Arial Black" pitchFamily="34" charset="0"/>
              </a:rPr>
              <a:t>4) </a:t>
            </a:r>
            <a:r>
              <a:rPr lang="tr-TR" dirty="0" smtClean="0">
                <a:latin typeface="Arial Black" pitchFamily="34" charset="0"/>
              </a:rPr>
              <a:t>Bir zarar doğurma ihtimali yoksa sözle veya fiilî olarak gıybete engel olunması, bu mümkün olmazsa gıybet edilen yerin terkedilmesi, bu da mümkün değilse gıybete karşı bir hoşnutsuzluk duygusu içinde bulunulması gerekir. </a:t>
            </a:r>
          </a:p>
        </p:txBody>
      </p:sp>
    </p:spTree>
    <p:extLst>
      <p:ext uri="{BB962C8B-B14F-4D97-AF65-F5344CB8AC3E}">
        <p14:creationId xmlns:p14="http://schemas.microsoft.com/office/powerpoint/2010/main" val="990359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dirty="0" smtClean="0">
                <a:solidFill>
                  <a:srgbClr val="FF0000"/>
                </a:solidFill>
                <a:latin typeface="Arial Black" pitchFamily="34" charset="0"/>
              </a:rPr>
              <a:t>5) </a:t>
            </a:r>
            <a:r>
              <a:rPr lang="tr-TR" dirty="0" smtClean="0">
                <a:latin typeface="Arial Black" pitchFamily="34" charset="0"/>
              </a:rPr>
              <a:t>Gıybetin sebepleri kin ve öfke, başkasını kötüleyerek kendi itibarını yükseltme düşüncesi, kıskançlık vb. hususlardır. Tedavisi de bunlardan kurtulmaktır. </a:t>
            </a:r>
          </a:p>
          <a:p>
            <a:r>
              <a:rPr lang="tr-TR" dirty="0" smtClean="0">
                <a:solidFill>
                  <a:srgbClr val="FF0000"/>
                </a:solidFill>
                <a:latin typeface="Arial Black" pitchFamily="34" charset="0"/>
              </a:rPr>
              <a:t>6) </a:t>
            </a:r>
            <a:r>
              <a:rPr lang="tr-TR" dirty="0" smtClean="0">
                <a:latin typeface="Arial Black" pitchFamily="34" charset="0"/>
              </a:rPr>
              <a:t>Haksızlık yapanı ilgili mercilere şikâyet etmek, </a:t>
            </a:r>
            <a:r>
              <a:rPr lang="tr-TR" dirty="0" err="1" smtClean="0">
                <a:latin typeface="Arial Black" pitchFamily="34" charset="0"/>
              </a:rPr>
              <a:t>fetvâ</a:t>
            </a:r>
            <a:r>
              <a:rPr lang="tr-TR" dirty="0" smtClean="0">
                <a:latin typeface="Arial Black" pitchFamily="34" charset="0"/>
              </a:rPr>
              <a:t> sormak, insanları kötülüklerden korumak, kötülüğe engel olmak için destek aramak, lakabıyla şöhret bulmuş birini lakapla tanıtmak, zulüm ve ahlâksızlığı hayat tarzı haline getirenleri kınamak amacıyla aleyhinde konuşmak gıybet sayılmaz.</a:t>
            </a:r>
          </a:p>
          <a:p>
            <a:r>
              <a:rPr lang="tr-TR" dirty="0" smtClean="0">
                <a:solidFill>
                  <a:srgbClr val="FF0000"/>
                </a:solidFill>
                <a:latin typeface="Arial Black" pitchFamily="34" charset="0"/>
              </a:rPr>
              <a:t> 7) </a:t>
            </a:r>
            <a:r>
              <a:rPr lang="tr-TR" dirty="0" smtClean="0">
                <a:latin typeface="Arial Black" pitchFamily="34" charset="0"/>
              </a:rPr>
              <a:t>Gıybetten dolayı </a:t>
            </a:r>
            <a:r>
              <a:rPr lang="tr-TR" dirty="0" err="1" smtClean="0">
                <a:latin typeface="Arial Black" pitchFamily="34" charset="0"/>
              </a:rPr>
              <a:t>tevbe</a:t>
            </a:r>
            <a:r>
              <a:rPr lang="tr-TR" dirty="0" smtClean="0">
                <a:latin typeface="Arial Black" pitchFamily="34" charset="0"/>
              </a:rPr>
              <a:t> etmek farzdır.</a:t>
            </a:r>
          </a:p>
          <a:p>
            <a:endParaRPr lang="tr-TR" dirty="0"/>
          </a:p>
        </p:txBody>
      </p:sp>
    </p:spTree>
    <p:extLst>
      <p:ext uri="{BB962C8B-B14F-4D97-AF65-F5344CB8AC3E}">
        <p14:creationId xmlns:p14="http://schemas.microsoft.com/office/powerpoint/2010/main" val="3963258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marL="0" indent="0" algn="ctr">
              <a:buNone/>
            </a:pPr>
            <a:r>
              <a:rPr lang="tr-TR" dirty="0" smtClean="0">
                <a:solidFill>
                  <a:srgbClr val="FF0000"/>
                </a:solidFill>
                <a:latin typeface="Arial Black" pitchFamily="34" charset="0"/>
              </a:rPr>
              <a:t>GIYBETİN ZARARALARI</a:t>
            </a:r>
          </a:p>
          <a:p>
            <a:pPr marL="0" indent="0">
              <a:buNone/>
            </a:pPr>
            <a:r>
              <a:rPr lang="tr-TR" dirty="0" smtClean="0">
                <a:latin typeface="Arial Black" pitchFamily="34" charset="0"/>
              </a:rPr>
              <a:t>1) Gıybet sevgi ve muhabbeti öldürür.</a:t>
            </a:r>
          </a:p>
          <a:p>
            <a:pPr marL="0" indent="0">
              <a:buNone/>
            </a:pPr>
            <a:r>
              <a:rPr lang="tr-TR" dirty="0" smtClean="0">
                <a:latin typeface="Arial Black" pitchFamily="34" charset="0"/>
              </a:rPr>
              <a:t>2) İnsanların kusurları ile meşgul olan kişi kendi kusurlarını göremez</a:t>
            </a:r>
          </a:p>
          <a:p>
            <a:pPr marL="0" indent="0">
              <a:buNone/>
            </a:pPr>
            <a:r>
              <a:rPr lang="tr-TR" dirty="0" smtClean="0">
                <a:latin typeface="Arial Black" pitchFamily="34" charset="0"/>
              </a:rPr>
              <a:t>3) Gıybet kişiyi kibre ve bencilliğe teşvik eder</a:t>
            </a:r>
          </a:p>
          <a:p>
            <a:pPr marL="0" indent="0">
              <a:buNone/>
            </a:pPr>
            <a:r>
              <a:rPr lang="tr-TR" dirty="0" smtClean="0">
                <a:latin typeface="Arial Black" pitchFamily="34" charset="0"/>
              </a:rPr>
              <a:t>4) Kişi gıybetin zararlarını hesaba katmaz ve iyiliklerini zayi eder.</a:t>
            </a:r>
          </a:p>
          <a:p>
            <a:pPr marL="0" indent="0">
              <a:buNone/>
            </a:pPr>
            <a:r>
              <a:rPr lang="tr-TR" dirty="0" smtClean="0">
                <a:latin typeface="Arial Black" pitchFamily="34" charset="0"/>
              </a:rPr>
              <a:t>5) Gıybet insanlıktan eksiltir ve bu kişi dedikoducu olarak anılır.</a:t>
            </a:r>
          </a:p>
          <a:p>
            <a:pPr marL="0" indent="0">
              <a:buNone/>
            </a:pPr>
            <a:r>
              <a:rPr lang="tr-TR" dirty="0" smtClean="0">
                <a:latin typeface="Arial Black" pitchFamily="34" charset="0"/>
              </a:rPr>
              <a:t>6) Gıybet sebebiyle kinin iyilikleri zarar görür ve gıybet ettiği kişinin günahlarını yüklenerek ayrılır.</a:t>
            </a:r>
          </a:p>
          <a:p>
            <a:pPr marL="0" indent="0">
              <a:buNone/>
            </a:pPr>
            <a:r>
              <a:rPr lang="tr-TR" dirty="0" smtClean="0">
                <a:latin typeface="Arial Black" pitchFamily="34" charset="0"/>
              </a:rPr>
              <a:t>7) Gıybet eden kişi insanların kendisini övmesini ister.</a:t>
            </a:r>
          </a:p>
          <a:p>
            <a:pPr marL="0" indent="0">
              <a:buNone/>
            </a:pPr>
            <a:r>
              <a:rPr lang="tr-TR" dirty="0" smtClean="0">
                <a:latin typeface="Arial Black" pitchFamily="34" charset="0"/>
              </a:rPr>
              <a:t>8) Bunun için kendine farklı yollar seçer. İçinde duyduğu rahatsızlığı ise ben bunları zaten onun yüzüne de söylerim diyerek hafifletmeye çalışır..</a:t>
            </a:r>
          </a:p>
          <a:p>
            <a:endParaRPr lang="tr-TR" dirty="0"/>
          </a:p>
        </p:txBody>
      </p:sp>
    </p:spTree>
    <p:extLst>
      <p:ext uri="{BB962C8B-B14F-4D97-AF65-F5344CB8AC3E}">
        <p14:creationId xmlns:p14="http://schemas.microsoft.com/office/powerpoint/2010/main" val="1333934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4400" u="sng" dirty="0" smtClean="0">
                <a:solidFill>
                  <a:srgbClr val="FF0000"/>
                </a:solidFill>
                <a:latin typeface="Arial Black" pitchFamily="34" charset="0"/>
              </a:rPr>
              <a:t>GIYBETİN AHİRET CEZASI </a:t>
            </a:r>
          </a:p>
          <a:p>
            <a:pPr marL="0" indent="0">
              <a:buNone/>
            </a:pPr>
            <a:r>
              <a:rPr lang="tr-TR" sz="4400" dirty="0" smtClean="0">
                <a:latin typeface="Arial Black" pitchFamily="34" charset="0"/>
              </a:rPr>
              <a:t>«(Miraca çıkarıldığımda, bakırdan tırnaklarıyla yüzlerini ve göğüslerini tırmalayan kimseler gördüm. "Bunlar kim" dedim. </a:t>
            </a:r>
          </a:p>
          <a:p>
            <a:pPr marL="0" indent="0">
              <a:buNone/>
            </a:pPr>
            <a:r>
              <a:rPr lang="tr-TR" sz="4400" dirty="0" smtClean="0">
                <a:latin typeface="Arial Black" pitchFamily="34" charset="0"/>
              </a:rPr>
              <a:t>Cebrail AS, </a:t>
            </a:r>
            <a:r>
              <a:rPr lang="tr-TR" sz="4400" u="sng" dirty="0" smtClean="0">
                <a:solidFill>
                  <a:srgbClr val="0070C0"/>
                </a:solidFill>
                <a:latin typeface="Arial Black" pitchFamily="34" charset="0"/>
              </a:rPr>
              <a:t>"Gıybet ederek insanların etini yiyen, şahsiyetlerini zedeleyen kimselerdir" dedi.) </a:t>
            </a:r>
            <a:r>
              <a:rPr lang="tr-TR" dirty="0" smtClean="0"/>
              <a:t>(Ebu Davud)</a:t>
            </a:r>
            <a:endParaRPr lang="tr-TR" dirty="0"/>
          </a:p>
        </p:txBody>
      </p:sp>
    </p:spTree>
    <p:extLst>
      <p:ext uri="{BB962C8B-B14F-4D97-AF65-F5344CB8AC3E}">
        <p14:creationId xmlns:p14="http://schemas.microsoft.com/office/powerpoint/2010/main" val="983171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ar-AE" sz="4400" b="1" dirty="0" smtClean="0">
                <a:latin typeface="Arial Black" pitchFamily="34" charset="0"/>
              </a:rPr>
              <a:t>وَلَا تَقْفُ مَا لَيْسَ لَكَ بِهٖ عِلْمٌ اِنَّ السَّمْعَ وَالْبَصَرَ وَالْفُؤَادَ كُلُّ اُولٰئِكَ كَانَ عَنْهُ مَسْؤُلًا</a:t>
            </a:r>
          </a:p>
          <a:p>
            <a:endParaRPr lang="ar-AE" sz="4400" b="1" dirty="0" smtClean="0">
              <a:latin typeface="Arial Black" pitchFamily="34" charset="0"/>
            </a:endParaRPr>
          </a:p>
          <a:p>
            <a:pPr marL="0" indent="0">
              <a:buNone/>
            </a:pPr>
            <a:r>
              <a:rPr lang="tr-TR" sz="4400" b="1" dirty="0" smtClean="0">
                <a:latin typeface="Arial Black" pitchFamily="34" charset="0"/>
              </a:rPr>
              <a:t>«Hakkında kesin bilgi sahibi olmadığın şeyin peşine düşme. Çünkü kulak, göz ve kalp, bunların hepsi ondan sorumludur.» </a:t>
            </a:r>
            <a:r>
              <a:rPr lang="tr-TR" dirty="0" smtClean="0"/>
              <a:t>(</a:t>
            </a:r>
            <a:r>
              <a:rPr lang="tr-TR" dirty="0" err="1" smtClean="0"/>
              <a:t>İsra</a:t>
            </a:r>
            <a:r>
              <a:rPr lang="tr-TR" dirty="0" smtClean="0"/>
              <a:t> suresi 36)</a:t>
            </a:r>
            <a:endParaRPr lang="tr-TR" dirty="0"/>
          </a:p>
        </p:txBody>
      </p:sp>
    </p:spTree>
    <p:extLst>
      <p:ext uri="{BB962C8B-B14F-4D97-AF65-F5344CB8AC3E}">
        <p14:creationId xmlns:p14="http://schemas.microsoft.com/office/powerpoint/2010/main" val="29766930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1268</Words>
  <Application>Microsoft Office PowerPoint</Application>
  <PresentationFormat>Ekran Gösterisi (4:3)</PresentationFormat>
  <Paragraphs>88</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13</cp:revision>
  <dcterms:created xsi:type="dcterms:W3CDTF">2014-06-30T08:52:11Z</dcterms:created>
  <dcterms:modified xsi:type="dcterms:W3CDTF">2014-06-30T11:49:25Z</dcterms:modified>
</cp:coreProperties>
</file>