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8" r:id="rId5"/>
    <p:sldId id="267" r:id="rId6"/>
    <p:sldId id="269" r:id="rId7"/>
    <p:sldId id="265" r:id="rId8"/>
    <p:sldId id="264" r:id="rId9"/>
    <p:sldId id="263" r:id="rId10"/>
    <p:sldId id="262" r:id="rId11"/>
    <p:sldId id="261" r:id="rId12"/>
    <p:sldId id="260" r:id="rId13"/>
    <p:sldId id="259" r:id="rId14"/>
    <p:sldId id="258"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3E20F17-EB0F-427F-B4D6-8BCC9BCDC5E9}"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375828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E20F17-EB0F-427F-B4D6-8BCC9BCDC5E9}"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4187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E20F17-EB0F-427F-B4D6-8BCC9BCDC5E9}"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347276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3E20F17-EB0F-427F-B4D6-8BCC9BCDC5E9}"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185040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3E20F17-EB0F-427F-B4D6-8BCC9BCDC5E9}" type="datetimeFigureOut">
              <a:rPr lang="tr-TR" smtClean="0"/>
              <a:t>30.06.2014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418648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3E20F17-EB0F-427F-B4D6-8BCC9BCDC5E9}"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160948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3E20F17-EB0F-427F-B4D6-8BCC9BCDC5E9}" type="datetimeFigureOut">
              <a:rPr lang="tr-TR" smtClean="0"/>
              <a:t>30.06.2014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96805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3E20F17-EB0F-427F-B4D6-8BCC9BCDC5E9}" type="datetimeFigureOut">
              <a:rPr lang="tr-TR" smtClean="0"/>
              <a:t>30.06.2014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222149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3E20F17-EB0F-427F-B4D6-8BCC9BCDC5E9}" type="datetimeFigureOut">
              <a:rPr lang="tr-TR" smtClean="0"/>
              <a:t>30.06.2014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397881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3E20F17-EB0F-427F-B4D6-8BCC9BCDC5E9}"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373737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3E20F17-EB0F-427F-B4D6-8BCC9BCDC5E9}" type="datetimeFigureOut">
              <a:rPr lang="tr-TR" smtClean="0"/>
              <a:t>30.06.2014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E75793C-DABF-4F58-AF0C-92310DEDA13F}" type="slidenum">
              <a:rPr lang="tr-TR" smtClean="0"/>
              <a:t>‹#›</a:t>
            </a:fld>
            <a:endParaRPr lang="tr-TR"/>
          </a:p>
        </p:txBody>
      </p:sp>
    </p:spTree>
    <p:extLst>
      <p:ext uri="{BB962C8B-B14F-4D97-AF65-F5344CB8AC3E}">
        <p14:creationId xmlns:p14="http://schemas.microsoft.com/office/powerpoint/2010/main" val="49400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20F17-EB0F-427F-B4D6-8BCC9BCDC5E9}" type="datetimeFigureOut">
              <a:rPr lang="tr-TR" smtClean="0"/>
              <a:t>30.06.2014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5793C-DABF-4F58-AF0C-92310DEDA13F}" type="slidenum">
              <a:rPr lang="tr-TR" smtClean="0"/>
              <a:t>‹#›</a:t>
            </a:fld>
            <a:endParaRPr lang="tr-TR"/>
          </a:p>
        </p:txBody>
      </p:sp>
    </p:spTree>
    <p:extLst>
      <p:ext uri="{BB962C8B-B14F-4D97-AF65-F5344CB8AC3E}">
        <p14:creationId xmlns:p14="http://schemas.microsoft.com/office/powerpoint/2010/main" val="3220425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fontScale="92500" lnSpcReduction="10000"/>
          </a:bodyPr>
          <a:lstStyle/>
          <a:p>
            <a:r>
              <a:rPr lang="tr-TR" sz="8000" dirty="0" smtClean="0">
                <a:solidFill>
                  <a:srgbClr val="0070C0"/>
                </a:solidFill>
                <a:latin typeface="Arial Black" pitchFamily="34" charset="0"/>
              </a:rPr>
              <a:t>DÜNYAMIZDAN </a:t>
            </a:r>
            <a:r>
              <a:rPr lang="tr-TR" sz="8000" dirty="0" smtClean="0">
                <a:solidFill>
                  <a:srgbClr val="FF0000"/>
                </a:solidFill>
                <a:latin typeface="Arial Black" pitchFamily="34" charset="0"/>
              </a:rPr>
              <a:t>İBRET</a:t>
            </a:r>
            <a:r>
              <a:rPr lang="tr-TR" sz="8000" dirty="0" smtClean="0">
                <a:solidFill>
                  <a:srgbClr val="0070C0"/>
                </a:solidFill>
                <a:latin typeface="Arial Black" pitchFamily="34" charset="0"/>
              </a:rPr>
              <a:t> ALMAK</a:t>
            </a:r>
          </a:p>
          <a:p>
            <a:pPr algn="r"/>
            <a:r>
              <a:rPr lang="tr-TR" sz="3500" dirty="0" smtClean="0">
                <a:solidFill>
                  <a:schemeClr val="accent6">
                    <a:lumMod val="50000"/>
                  </a:schemeClr>
                </a:solidFill>
                <a:latin typeface="Arial Black" pitchFamily="34" charset="0"/>
              </a:rPr>
              <a:t>(</a:t>
            </a:r>
            <a:r>
              <a:rPr lang="tr-TR" sz="3500" u="sng" dirty="0" smtClean="0">
                <a:solidFill>
                  <a:schemeClr val="accent6">
                    <a:lumMod val="50000"/>
                  </a:schemeClr>
                </a:solidFill>
                <a:latin typeface="Arial Black" pitchFamily="34" charset="0"/>
              </a:rPr>
              <a:t>KURAN-I KERİM’DEN İBRET AYETLERİ)</a:t>
            </a:r>
            <a:endParaRPr lang="tr-TR" sz="3500" u="sng" dirty="0" smtClean="0">
              <a:solidFill>
                <a:schemeClr val="accent6">
                  <a:lumMod val="50000"/>
                </a:schemeClr>
              </a:solidFill>
              <a:latin typeface="Arial Black" pitchFamily="34" charset="0"/>
            </a:endParaRPr>
          </a:p>
          <a:p>
            <a:pPr algn="r"/>
            <a:endParaRPr lang="tr-TR" sz="4000" dirty="0">
              <a:latin typeface="Arial Black" pitchFamily="34" charset="0"/>
            </a:endParaRPr>
          </a:p>
          <a:p>
            <a:pPr algn="r"/>
            <a:r>
              <a:rPr lang="tr-TR" sz="4000" dirty="0" smtClean="0">
                <a:solidFill>
                  <a:srgbClr val="00B050"/>
                </a:solidFill>
                <a:latin typeface="Arial Black" pitchFamily="34" charset="0"/>
              </a:rPr>
              <a:t>eminyavuzyigit@hotmail.com</a:t>
            </a:r>
          </a:p>
          <a:p>
            <a:pPr algn="r"/>
            <a:r>
              <a:rPr lang="tr-TR" sz="4000" dirty="0" smtClean="0">
                <a:solidFill>
                  <a:srgbClr val="00B050"/>
                </a:solidFill>
                <a:latin typeface="Arial Black" pitchFamily="34" charset="0"/>
              </a:rPr>
              <a:t>UZMAN İMAM HATİP</a:t>
            </a:r>
          </a:p>
          <a:p>
            <a:pPr algn="r"/>
            <a:r>
              <a:rPr lang="tr-TR" sz="4000" dirty="0" smtClean="0">
                <a:solidFill>
                  <a:schemeClr val="tx1">
                    <a:lumMod val="95000"/>
                    <a:lumOff val="5000"/>
                  </a:schemeClr>
                </a:solidFill>
                <a:latin typeface="Arial Black" pitchFamily="34" charset="0"/>
              </a:rPr>
              <a:t>BAŞAKŞEHİR MÜFTÜĞÜ</a:t>
            </a:r>
          </a:p>
          <a:p>
            <a:pPr algn="r"/>
            <a:r>
              <a:rPr lang="tr-TR" sz="4000" dirty="0" smtClean="0">
                <a:solidFill>
                  <a:schemeClr val="tx1">
                    <a:lumMod val="95000"/>
                    <a:lumOff val="5000"/>
                  </a:schemeClr>
                </a:solidFill>
                <a:latin typeface="Arial Black" pitchFamily="34" charset="0"/>
              </a:rPr>
              <a:t>DOLAPDERE SAN. SİT. CAMİİ</a:t>
            </a:r>
          </a:p>
          <a:p>
            <a:pPr algn="r"/>
            <a:r>
              <a:rPr lang="tr-TR" sz="4000" dirty="0" smtClean="0">
                <a:solidFill>
                  <a:schemeClr val="tx1">
                    <a:lumMod val="95000"/>
                    <a:lumOff val="5000"/>
                  </a:schemeClr>
                </a:solidFill>
                <a:latin typeface="Arial Black" pitchFamily="34" charset="0"/>
              </a:rPr>
              <a:t>BAŞAKŞEHİR-İSTANBUL</a:t>
            </a:r>
          </a:p>
          <a:p>
            <a:pPr algn="r"/>
            <a:endParaRPr lang="tr-TR" sz="4000" dirty="0" smtClean="0"/>
          </a:p>
          <a:p>
            <a:endParaRPr lang="tr-TR" dirty="0"/>
          </a:p>
        </p:txBody>
      </p:sp>
    </p:spTree>
    <p:extLst>
      <p:ext uri="{BB962C8B-B14F-4D97-AF65-F5344CB8AC3E}">
        <p14:creationId xmlns:p14="http://schemas.microsoft.com/office/powerpoint/2010/main" val="1891190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5400" b="1" u="sng" dirty="0" smtClean="0">
                <a:solidFill>
                  <a:srgbClr val="FF0000"/>
                </a:solidFill>
                <a:latin typeface="Arial Black" pitchFamily="34" charset="0"/>
              </a:rPr>
              <a:t>9) YER YÜZÜNE BİR BAKABİLSEK NELER </a:t>
            </a:r>
            <a:r>
              <a:rPr lang="tr-TR" sz="5400" b="1" u="sng" dirty="0" err="1" smtClean="0">
                <a:solidFill>
                  <a:srgbClr val="FF0000"/>
                </a:solidFill>
                <a:latin typeface="Arial Black" pitchFamily="34" charset="0"/>
              </a:rPr>
              <a:t>NELER</a:t>
            </a:r>
            <a:r>
              <a:rPr lang="tr-TR" sz="5400" b="1" u="sng" dirty="0" smtClean="0">
                <a:solidFill>
                  <a:srgbClr val="FF0000"/>
                </a:solidFill>
                <a:latin typeface="Arial Black" pitchFamily="34" charset="0"/>
              </a:rPr>
              <a:t> GÖRÜP TEFEKKÜR EDECEĞİZ</a:t>
            </a:r>
          </a:p>
          <a:p>
            <a:r>
              <a:rPr lang="ar-AE" sz="5400" b="1" dirty="0" smtClean="0">
                <a:latin typeface="Arial Black" pitchFamily="34" charset="0"/>
              </a:rPr>
              <a:t>وَاِلَى </a:t>
            </a:r>
            <a:r>
              <a:rPr lang="ar-AE" sz="5400" b="1" dirty="0">
                <a:latin typeface="Arial Black" pitchFamily="34" charset="0"/>
              </a:rPr>
              <a:t>الْاَرْضِ كَيْفَ </a:t>
            </a:r>
            <a:r>
              <a:rPr lang="ar-AE" sz="5400" b="1" dirty="0" smtClean="0">
                <a:latin typeface="Arial Black" pitchFamily="34" charset="0"/>
              </a:rPr>
              <a:t>سُطِحَتْ</a:t>
            </a:r>
            <a:endParaRPr lang="ar-AE" sz="5400" b="1" dirty="0">
              <a:latin typeface="Arial Black" pitchFamily="34" charset="0"/>
            </a:endParaRPr>
          </a:p>
          <a:p>
            <a:pPr marL="0" indent="0">
              <a:buNone/>
            </a:pPr>
            <a:r>
              <a:rPr lang="tr-TR" sz="5400" b="1" dirty="0" smtClean="0">
                <a:latin typeface="Arial Black" pitchFamily="34" charset="0"/>
              </a:rPr>
              <a:t>«Yeryüzüne </a:t>
            </a:r>
            <a:r>
              <a:rPr lang="tr-TR" sz="5400" b="1" dirty="0">
                <a:latin typeface="Arial Black" pitchFamily="34" charset="0"/>
              </a:rPr>
              <a:t>bakmıyorlar mı, nasıl yayılmıştır</a:t>
            </a:r>
            <a:r>
              <a:rPr lang="tr-TR" sz="5400" b="1" dirty="0" smtClean="0">
                <a:latin typeface="Arial Black" pitchFamily="34" charset="0"/>
              </a:rPr>
              <a:t>!»</a:t>
            </a:r>
            <a:r>
              <a:rPr lang="tr-TR" sz="5400" b="1" dirty="0" smtClean="0"/>
              <a:t> </a:t>
            </a:r>
            <a:r>
              <a:rPr lang="tr-TR" dirty="0"/>
              <a:t>(</a:t>
            </a:r>
            <a:r>
              <a:rPr lang="tr-TR" dirty="0" err="1"/>
              <a:t>Ğaşiye</a:t>
            </a:r>
            <a:r>
              <a:rPr lang="tr-TR" dirty="0"/>
              <a:t> suresi </a:t>
            </a:r>
            <a:r>
              <a:rPr lang="tr-TR" dirty="0" smtClean="0"/>
              <a:t>20)</a:t>
            </a:r>
            <a:endParaRPr lang="tr-TR" dirty="0"/>
          </a:p>
        </p:txBody>
      </p:sp>
    </p:spTree>
    <p:extLst>
      <p:ext uri="{BB962C8B-B14F-4D97-AF65-F5344CB8AC3E}">
        <p14:creationId xmlns:p14="http://schemas.microsoft.com/office/powerpoint/2010/main" val="3256811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3600" b="1" u="sng" dirty="0" smtClean="0">
                <a:solidFill>
                  <a:srgbClr val="FF0000"/>
                </a:solidFill>
                <a:latin typeface="Arial Black" pitchFamily="34" charset="0"/>
              </a:rPr>
              <a:t>10) HER TÜRLÜ NİMETİ YARATANA KARŞI HALA ŞÜKÜRSÜZMÜSÜNÜZ!</a:t>
            </a:r>
          </a:p>
          <a:p>
            <a:pPr marL="0" indent="0">
              <a:buNone/>
            </a:pPr>
            <a:r>
              <a:rPr lang="ar-AE" sz="3600" b="1" dirty="0" smtClean="0">
                <a:latin typeface="Arial Black" pitchFamily="34" charset="0"/>
              </a:rPr>
              <a:t>وَجَعَلْنَا </a:t>
            </a:r>
            <a:r>
              <a:rPr lang="ar-AE" sz="3600" b="1" dirty="0">
                <a:latin typeface="Arial Black" pitchFamily="34" charset="0"/>
              </a:rPr>
              <a:t>فٖيهَا جَنَّاتٍ مِنْ نَخٖيلٍ وَاَعْنَابٍ وَفَجَّرْنَا فٖيهَا مِنَ </a:t>
            </a:r>
            <a:r>
              <a:rPr lang="ar-AE" sz="3600" b="1" dirty="0" smtClean="0">
                <a:latin typeface="Arial Black" pitchFamily="34" charset="0"/>
              </a:rPr>
              <a:t>الْعُيُونِ</a:t>
            </a:r>
            <a:endParaRPr lang="tr-TR" sz="3600" b="1" dirty="0">
              <a:latin typeface="Arial Black" pitchFamily="34" charset="0"/>
            </a:endParaRPr>
          </a:p>
          <a:p>
            <a:pPr marL="0" indent="0">
              <a:buNone/>
            </a:pPr>
            <a:r>
              <a:rPr lang="ar-AE" sz="3600" b="1" dirty="0" smtClean="0">
                <a:latin typeface="Arial Black" pitchFamily="34" charset="0"/>
              </a:rPr>
              <a:t>لِيَاْكُلُوا </a:t>
            </a:r>
            <a:r>
              <a:rPr lang="ar-AE" sz="3600" b="1" dirty="0">
                <a:latin typeface="Arial Black" pitchFamily="34" charset="0"/>
              </a:rPr>
              <a:t>مِنْ ثَمَرِهٖ وَمَا عَمِلَتْهُ اَيْدٖيهِمْ اَفَلَا يَشْكُرُونَ</a:t>
            </a:r>
          </a:p>
          <a:p>
            <a:endParaRPr lang="ar-AE" sz="3600" b="1" dirty="0">
              <a:latin typeface="Arial Black" pitchFamily="34" charset="0"/>
            </a:endParaRPr>
          </a:p>
          <a:p>
            <a:pPr marL="0" indent="0">
              <a:buNone/>
            </a:pPr>
            <a:r>
              <a:rPr lang="tr-TR" sz="3600" b="1" dirty="0" smtClean="0">
                <a:latin typeface="Arial Black" pitchFamily="34" charset="0"/>
              </a:rPr>
              <a:t>«Meyvelerinden </a:t>
            </a:r>
            <a:r>
              <a:rPr lang="tr-TR" sz="3600" b="1" dirty="0">
                <a:latin typeface="Arial Black" pitchFamily="34" charset="0"/>
              </a:rPr>
              <a:t>yesinler diye biz orada hurmalıklar, üzüm bağları var ettik ve içlerinde pınarlar fışkırttık. Bunları onların elleri yapmış değildir. Hâlâ şükretmeyecekler </a:t>
            </a:r>
            <a:r>
              <a:rPr lang="tr-TR" sz="3600" b="1" dirty="0" smtClean="0">
                <a:latin typeface="Arial Black" pitchFamily="34" charset="0"/>
              </a:rPr>
              <a:t>mi?» </a:t>
            </a:r>
            <a:r>
              <a:rPr lang="tr-TR" dirty="0" smtClean="0"/>
              <a:t>(Yasin suresi 34-35)</a:t>
            </a:r>
            <a:endParaRPr lang="tr-TR" dirty="0"/>
          </a:p>
        </p:txBody>
      </p:sp>
    </p:spTree>
    <p:extLst>
      <p:ext uri="{BB962C8B-B14F-4D97-AF65-F5344CB8AC3E}">
        <p14:creationId xmlns:p14="http://schemas.microsoft.com/office/powerpoint/2010/main" val="1452216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u="sng" dirty="0" smtClean="0">
                <a:solidFill>
                  <a:srgbClr val="FF0000"/>
                </a:solidFill>
                <a:latin typeface="Arial Black" pitchFamily="34" charset="0"/>
              </a:rPr>
              <a:t>11) ALLAH’IN LÜTFU OLAN İKİ DENİZİN BİRBİRİNE KARIŞMAMASI RABBİMİZİ TANIMAYA YETMEZ Mİ?</a:t>
            </a:r>
            <a:endParaRPr lang="ar-AE" b="1" u="sng" dirty="0">
              <a:solidFill>
                <a:srgbClr val="FF0000"/>
              </a:solidFill>
              <a:latin typeface="Arial Black" pitchFamily="34" charset="0"/>
            </a:endParaRPr>
          </a:p>
          <a:p>
            <a:r>
              <a:rPr lang="ar-AE" b="1" dirty="0" smtClean="0">
                <a:latin typeface="Arial Black" pitchFamily="34" charset="0"/>
              </a:rPr>
              <a:t>وَمَا </a:t>
            </a:r>
            <a:r>
              <a:rPr lang="ar-AE" b="1" dirty="0">
                <a:latin typeface="Arial Black" pitchFamily="34" charset="0"/>
              </a:rPr>
              <a:t>يَسْتَوِى الْبَحْرَانِ هٰذَا عَذْبٌ فُرَاتٌ سَائِغٌ شَرَابُهُ وَهٰذَا مِلْحٌ اُجَاجٌ وَمِنْ كُلٍّ تَاْكُلُونَ لَحْمًا طَرِیًّا وَتَسْتَخْرِجُونَ حِلْيَةً تَلْبَسُونَهَا وَتَرَى الْفُلْكَ فٖيهِ مَوَاخِرَ لِتَبْتَغُوا مِنْ فَضْلِهٖ وَلَعَلَّكُمْ تَشْكُرُونَ</a:t>
            </a:r>
          </a:p>
          <a:p>
            <a:endParaRPr lang="ar-AE" b="1" dirty="0">
              <a:latin typeface="Arial Black" pitchFamily="34" charset="0"/>
            </a:endParaRPr>
          </a:p>
          <a:p>
            <a:pPr marL="0" indent="0">
              <a:buNone/>
            </a:pPr>
            <a:r>
              <a:rPr lang="tr-TR" b="1" dirty="0" smtClean="0">
                <a:latin typeface="Arial Black" pitchFamily="34" charset="0"/>
              </a:rPr>
              <a:t>«İki </a:t>
            </a:r>
            <a:r>
              <a:rPr lang="tr-TR" b="1" dirty="0">
                <a:latin typeface="Arial Black" pitchFamily="34" charset="0"/>
              </a:rPr>
              <a:t>deniz aynı olmaz. Şu tatlıdır, susuzluğu giderir, içimi kolaydır. Şu ise tuzludur, acıdır. Bununla beraber her birinden taze et yersiniz ve takınacağınız süs eşyası çıkarırsınız. Allah'ın lütfundan istemeniz ve şükretmeniz için gemilerin orada suyu yara yara gittiğini görürsün</a:t>
            </a:r>
            <a:r>
              <a:rPr lang="tr-TR" b="1" dirty="0" smtClean="0">
                <a:latin typeface="Arial Black" pitchFamily="34" charset="0"/>
              </a:rPr>
              <a:t>.» </a:t>
            </a:r>
            <a:r>
              <a:rPr lang="tr-TR" dirty="0" smtClean="0"/>
              <a:t>(</a:t>
            </a:r>
            <a:r>
              <a:rPr lang="tr-TR" dirty="0" err="1" smtClean="0"/>
              <a:t>Fatır</a:t>
            </a:r>
            <a:r>
              <a:rPr lang="tr-TR" dirty="0" smtClean="0"/>
              <a:t> suresi 12)</a:t>
            </a:r>
            <a:endParaRPr lang="tr-TR" dirty="0"/>
          </a:p>
        </p:txBody>
      </p:sp>
    </p:spTree>
    <p:extLst>
      <p:ext uri="{BB962C8B-B14F-4D97-AF65-F5344CB8AC3E}">
        <p14:creationId xmlns:p14="http://schemas.microsoft.com/office/powerpoint/2010/main" val="3482851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144000" cy="6825208"/>
          </a:xfrm>
        </p:spPr>
        <p:txBody>
          <a:bodyPr>
            <a:normAutofit fontScale="92500" lnSpcReduction="10000"/>
          </a:bodyPr>
          <a:lstStyle/>
          <a:p>
            <a:r>
              <a:rPr lang="tr-TR" b="1" u="sng" dirty="0" smtClean="0">
                <a:solidFill>
                  <a:srgbClr val="FF0000"/>
                </a:solidFill>
                <a:latin typeface="Arial Black" pitchFamily="34" charset="0"/>
              </a:rPr>
              <a:t>12) KAİNATTA HER ŞEY ALLAH’A BOYUN EĞMEKTEDİR YA SEN EY İNSAN HALA BOYUN EĞMEYECEKMİSİN?</a:t>
            </a:r>
          </a:p>
          <a:p>
            <a:r>
              <a:rPr lang="ar-AE" b="1" dirty="0" smtClean="0">
                <a:latin typeface="Arial Black" pitchFamily="34" charset="0"/>
              </a:rPr>
              <a:t>يُولِجُ </a:t>
            </a:r>
            <a:r>
              <a:rPr lang="ar-AE" b="1" dirty="0">
                <a:latin typeface="Arial Black" pitchFamily="34" charset="0"/>
              </a:rPr>
              <a:t>الَّيْلَ فِى النَّهَارِ وَيُولِجُ النَّهَارَ فِى الَّيْلِ وَسَخَّرَ الشَّمْسَ وَالْقَمَرَ كُلٌّ يَجْرٖى لِاَجَلٍ مُسَمًّى ذٰلِكُمُ اللّٰهُ رَبُّكُمْ لَهُ الْمُلْكُ وَالَّذٖينَ تَدْعُونَ مِنْ دُونِهٖ مَا يَمْلِكُونَ مِنْ قِطْمٖيرٍ</a:t>
            </a:r>
          </a:p>
          <a:p>
            <a:endParaRPr lang="ar-AE" b="1" dirty="0">
              <a:latin typeface="Arial Black" pitchFamily="34" charset="0"/>
            </a:endParaRPr>
          </a:p>
          <a:p>
            <a:pPr marL="0" indent="0">
              <a:buNone/>
            </a:pPr>
            <a:r>
              <a:rPr lang="tr-TR" b="1" dirty="0" smtClean="0">
                <a:latin typeface="Arial Black" pitchFamily="34" charset="0"/>
              </a:rPr>
              <a:t>«Allah</a:t>
            </a:r>
            <a:r>
              <a:rPr lang="tr-TR" b="1" dirty="0">
                <a:latin typeface="Arial Black" pitchFamily="34" charset="0"/>
              </a:rPr>
              <a:t>, geceyi gündüzün içine sokar, gündüzü de gecenin içine sokar. Güneşi ve Ay'ı da koyduğu kanunlara boyun eğdirmiştir. Her biri belirli bir vakte kadar akıp gitmektedir. İşte bu, Allah'tır, Rabbinizdir. Mülk yalnızca O'nundur. Allah'ı bırakıp da ibadet ettikleriniz, bir çekirdek zarına bile hükmedemezler</a:t>
            </a:r>
            <a:r>
              <a:rPr lang="tr-TR" b="1" dirty="0" smtClean="0">
                <a:latin typeface="Arial Black" pitchFamily="34" charset="0"/>
              </a:rPr>
              <a:t>.» </a:t>
            </a:r>
            <a:r>
              <a:rPr lang="tr-TR" dirty="0" smtClean="0"/>
              <a:t>(</a:t>
            </a:r>
            <a:r>
              <a:rPr lang="tr-TR" dirty="0" err="1" smtClean="0"/>
              <a:t>Fatır</a:t>
            </a:r>
            <a:r>
              <a:rPr lang="tr-TR" dirty="0" smtClean="0"/>
              <a:t> suresi 13)</a:t>
            </a:r>
            <a:endParaRPr lang="tr-TR" dirty="0"/>
          </a:p>
        </p:txBody>
      </p:sp>
    </p:spTree>
    <p:extLst>
      <p:ext uri="{BB962C8B-B14F-4D97-AF65-F5344CB8AC3E}">
        <p14:creationId xmlns:p14="http://schemas.microsoft.com/office/powerpoint/2010/main" val="305209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000" b="1" u="sng" dirty="0" smtClean="0">
                <a:solidFill>
                  <a:srgbClr val="FF0000"/>
                </a:solidFill>
                <a:latin typeface="Arial Black" pitchFamily="34" charset="0"/>
              </a:rPr>
              <a:t>13) HER ŞEY ALLAH’A MUHTAÇTIR HEM DÜNYA DA HEM DE AHİRETTE </a:t>
            </a:r>
          </a:p>
          <a:p>
            <a:r>
              <a:rPr lang="ar-AE" sz="4000" b="1" dirty="0" smtClean="0">
                <a:latin typeface="Arial Black" pitchFamily="34" charset="0"/>
              </a:rPr>
              <a:t>وَهُوَ </a:t>
            </a:r>
            <a:r>
              <a:rPr lang="ar-AE" sz="4000" b="1" dirty="0">
                <a:latin typeface="Arial Black" pitchFamily="34" charset="0"/>
              </a:rPr>
              <a:t>الَّذٖى اَرْسَلَ الرِّيَاحَ بُشْرًا بَيْنَ يَدَيْ رَحْمَتِهٖ وَاَنْزَلْنَا مِنَ السَّمَاءِ مَاءً </a:t>
            </a:r>
            <a:r>
              <a:rPr lang="ar-AE" sz="4000" b="1" dirty="0" smtClean="0">
                <a:latin typeface="Arial Black" pitchFamily="34" charset="0"/>
              </a:rPr>
              <a:t>طَهُورًا</a:t>
            </a:r>
            <a:endParaRPr lang="ar-AE" sz="4000" b="1" dirty="0">
              <a:latin typeface="Arial Black" pitchFamily="34" charset="0"/>
            </a:endParaRPr>
          </a:p>
          <a:p>
            <a:pPr marL="0" indent="0">
              <a:buNone/>
            </a:pPr>
            <a:r>
              <a:rPr lang="ar-AE" sz="4000" b="1" dirty="0" smtClean="0">
                <a:latin typeface="Arial Black" pitchFamily="34" charset="0"/>
              </a:rPr>
              <a:t>لِنُحْيِىَ </a:t>
            </a:r>
            <a:r>
              <a:rPr lang="ar-AE" sz="4000" b="1" dirty="0">
                <a:latin typeface="Arial Black" pitchFamily="34" charset="0"/>
              </a:rPr>
              <a:t>بِهٖ بَلْدَةً مَيْتًا وَنُسْقِيَهُ مِمَّا خَلَقْنَا اَنْعَامًا وَاَنَاسِىَّ كَثٖيرًا</a:t>
            </a:r>
          </a:p>
          <a:p>
            <a:pPr marL="0" indent="0">
              <a:buNone/>
            </a:pPr>
            <a:r>
              <a:rPr lang="tr-TR" sz="4000" b="1" dirty="0" smtClean="0">
                <a:latin typeface="Arial Black" pitchFamily="34" charset="0"/>
              </a:rPr>
              <a:t>«O</a:t>
            </a:r>
            <a:r>
              <a:rPr lang="tr-TR" sz="4000" b="1" dirty="0">
                <a:latin typeface="Arial Black" pitchFamily="34" charset="0"/>
              </a:rPr>
              <a:t>, rahmetinin önünde rüzgârları müjdeci olarak gönderendir. Ölü toprağı canlandıralım, yarattıklarımızdan birçok hayvanları ve insanları sulayalım diye gökten tertemiz bir su indirdik</a:t>
            </a:r>
            <a:r>
              <a:rPr lang="tr-TR" sz="4000" b="1" dirty="0" smtClean="0">
                <a:latin typeface="Arial Black" pitchFamily="34" charset="0"/>
              </a:rPr>
              <a:t>.» </a:t>
            </a:r>
            <a:r>
              <a:rPr lang="tr-TR" dirty="0" smtClean="0"/>
              <a:t>(Furkan 48-49)</a:t>
            </a:r>
            <a:endParaRPr lang="tr-TR" dirty="0"/>
          </a:p>
        </p:txBody>
      </p:sp>
    </p:spTree>
    <p:extLst>
      <p:ext uri="{BB962C8B-B14F-4D97-AF65-F5344CB8AC3E}">
        <p14:creationId xmlns:p14="http://schemas.microsoft.com/office/powerpoint/2010/main" val="403203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algn="ctr"/>
            <a:r>
              <a:rPr lang="tr-TR" u="sng" dirty="0" smtClean="0">
                <a:solidFill>
                  <a:srgbClr val="FF0000"/>
                </a:solidFill>
                <a:latin typeface="Arial Black" pitchFamily="34" charset="0"/>
              </a:rPr>
              <a:t>DÜNYAMIZDAN İBRET ALMAK</a:t>
            </a:r>
          </a:p>
          <a:p>
            <a:r>
              <a:rPr lang="tr-TR" dirty="0" smtClean="0">
                <a:latin typeface="Arial Black" pitchFamily="34" charset="0"/>
              </a:rPr>
              <a:t>GEÇİCİ HAZLAR İÇİN EBEDİ ALEMİ KAYBETMEYE DEĞMEZ</a:t>
            </a:r>
          </a:p>
          <a:p>
            <a:r>
              <a:rPr lang="tr-TR" dirty="0" smtClean="0">
                <a:latin typeface="Arial Black" pitchFamily="34" charset="0"/>
              </a:rPr>
              <a:t>DÜNYADA YAŞARKEN ETRAFIMIZA BİR BAKMALI VE BU SANATIN BİR SAHİBİ VAR VE HİÇ BİR ŞEYİ BOŞUNA YARATMAMIŞTIR OLAN ALLAH’TIR BUNUN FARKINDALIĞINI SAĞLAMAK GEREKİR.</a:t>
            </a:r>
          </a:p>
          <a:p>
            <a:r>
              <a:rPr lang="tr-TR" dirty="0" smtClean="0">
                <a:latin typeface="Arial Black" pitchFamily="34" charset="0"/>
              </a:rPr>
              <a:t>GECE GÜNDÜZÜN BİR </a:t>
            </a:r>
            <a:r>
              <a:rPr lang="tr-TR" dirty="0" err="1" smtClean="0">
                <a:latin typeface="Arial Black" pitchFamily="34" charset="0"/>
              </a:rPr>
              <a:t>BİR</a:t>
            </a:r>
            <a:r>
              <a:rPr lang="tr-TR" dirty="0" smtClean="0">
                <a:latin typeface="Arial Black" pitchFamily="34" charset="0"/>
              </a:rPr>
              <a:t> PEŞİNE GİDİŞİNDE VE YAĞMURUN YAĞIŞINDA VE DENİZLERDE DEMİRDEN GEMİLERİN BATMADAN GİDİŞİNDE İBRETLER VARDIR.</a:t>
            </a:r>
          </a:p>
          <a:p>
            <a:r>
              <a:rPr lang="tr-TR" dirty="0" smtClean="0">
                <a:latin typeface="Arial Black" pitchFamily="34" charset="0"/>
              </a:rPr>
              <a:t>ASIL OLAN DÜNYAYA HANGİ GÖZLE BAKTIĞINDIR= DÜNYALIK MENFAAT GÖZÜ İLE Mİ? YOKSA KURAN GÖZÜ İLE Mİ?</a:t>
            </a:r>
          </a:p>
          <a:p>
            <a:r>
              <a:rPr lang="tr-TR" dirty="0" smtClean="0">
                <a:solidFill>
                  <a:srgbClr val="FF0000"/>
                </a:solidFill>
                <a:latin typeface="Arial Black" pitchFamily="34" charset="0"/>
              </a:rPr>
              <a:t>MENFAAT GÖZÜ ŞEYTANİDİR</a:t>
            </a:r>
            <a:r>
              <a:rPr lang="tr-TR" dirty="0" smtClean="0">
                <a:latin typeface="Arial Black" pitchFamily="34" charset="0"/>
              </a:rPr>
              <a:t>, </a:t>
            </a:r>
            <a:r>
              <a:rPr lang="tr-TR" dirty="0" smtClean="0">
                <a:solidFill>
                  <a:srgbClr val="00B050"/>
                </a:solidFill>
                <a:latin typeface="Arial Black" pitchFamily="34" charset="0"/>
              </a:rPr>
              <a:t>KURAN GÖZÜ RAHMANİDİR.</a:t>
            </a:r>
          </a:p>
          <a:p>
            <a:pPr marL="0" indent="0">
              <a:buNone/>
            </a:pPr>
            <a:r>
              <a:rPr lang="tr-TR" dirty="0" smtClean="0">
                <a:latin typeface="Arial Black" pitchFamily="34" charset="0"/>
              </a:rPr>
              <a:t>                </a:t>
            </a:r>
            <a:r>
              <a:rPr lang="tr-TR" u="sng" dirty="0" smtClean="0">
                <a:solidFill>
                  <a:srgbClr val="FF0000"/>
                </a:solidFill>
                <a:latin typeface="Arial Black" pitchFamily="34" charset="0"/>
              </a:rPr>
              <a:t>TERCİH SENİN EY YOLCU</a:t>
            </a:r>
            <a:r>
              <a:rPr lang="tr-TR" dirty="0" smtClean="0">
                <a:latin typeface="Arial Black" pitchFamily="34" charset="0"/>
              </a:rPr>
              <a:t>?</a:t>
            </a:r>
          </a:p>
          <a:p>
            <a:endParaRPr lang="tr-TR" dirty="0"/>
          </a:p>
        </p:txBody>
      </p:sp>
    </p:spTree>
    <p:extLst>
      <p:ext uri="{BB962C8B-B14F-4D97-AF65-F5344CB8AC3E}">
        <p14:creationId xmlns:p14="http://schemas.microsoft.com/office/powerpoint/2010/main" val="276074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dirty="0" smtClean="0">
                <a:solidFill>
                  <a:srgbClr val="FF0000"/>
                </a:solidFill>
                <a:latin typeface="Arial Black" pitchFamily="34" charset="0"/>
              </a:rPr>
              <a:t>DUAMIZ</a:t>
            </a:r>
          </a:p>
          <a:p>
            <a:r>
              <a:rPr lang="tr-TR" dirty="0" smtClean="0">
                <a:latin typeface="Arial Black" pitchFamily="34" charset="0"/>
              </a:rPr>
              <a:t>ALLAHIM BUNCA NİMETLERE RAĞMAN SANA LAYIKI VECHİ İLE ŞÜKREDEMEDİK BİZİ BAĞIŞLA</a:t>
            </a:r>
          </a:p>
          <a:p>
            <a:r>
              <a:rPr lang="tr-TR" dirty="0" smtClean="0">
                <a:latin typeface="Arial Black" pitchFamily="34" charset="0"/>
              </a:rPr>
              <a:t>ALLAHIM BUNCA DÜNYA NİMETLERİNİ VAR EDEN SENSİZ; İBRET ALAMIYORUZ, GAFLETE DÜŞÜYORUZ BİZLERİ GAFLETTEN VE DALALETTEN KURTAR ALLAHIM</a:t>
            </a:r>
          </a:p>
          <a:p>
            <a:r>
              <a:rPr lang="tr-TR" dirty="0" smtClean="0">
                <a:latin typeface="Arial Black" pitchFamily="34" charset="0"/>
              </a:rPr>
              <a:t>DÜNYADAN İBRET ALAN VE AHİRET YURDU İÇİN AZIK BİRİKTİREN MÜMİN OLMAYI BİZLERE İHSAN EYLE</a:t>
            </a:r>
          </a:p>
          <a:p>
            <a:r>
              <a:rPr lang="tr-TR" dirty="0" smtClean="0">
                <a:latin typeface="Arial Black" pitchFamily="34" charset="0"/>
              </a:rPr>
              <a:t>YA RAB GAZABINDAN RAHMETİNE SIĞINIYORUZ BİZLERİ KORU</a:t>
            </a:r>
          </a:p>
          <a:p>
            <a:pPr marL="0" indent="0" algn="ctr">
              <a:buNone/>
            </a:pPr>
            <a:r>
              <a:rPr lang="tr-TR" dirty="0" smtClean="0">
                <a:solidFill>
                  <a:srgbClr val="FF0000"/>
                </a:solidFill>
                <a:latin typeface="Arial Black" pitchFamily="34" charset="0"/>
              </a:rPr>
              <a:t>AMİN</a:t>
            </a:r>
          </a:p>
          <a:p>
            <a:endParaRPr lang="tr-TR" dirty="0"/>
          </a:p>
        </p:txBody>
      </p:sp>
    </p:spTree>
    <p:extLst>
      <p:ext uri="{BB962C8B-B14F-4D97-AF65-F5344CB8AC3E}">
        <p14:creationId xmlns:p14="http://schemas.microsoft.com/office/powerpoint/2010/main" val="89426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7709"/>
            <a:ext cx="9144000" cy="6858000"/>
          </a:xfrm>
        </p:spPr>
        <p:txBody>
          <a:bodyPr>
            <a:normAutofit fontScale="92500"/>
          </a:bodyPr>
          <a:lstStyle/>
          <a:p>
            <a:pPr algn="ctr"/>
            <a:r>
              <a:rPr lang="tr-TR" b="1" dirty="0" smtClean="0">
                <a:solidFill>
                  <a:srgbClr val="00B050"/>
                </a:solidFill>
                <a:latin typeface="Arial Black" pitchFamily="34" charset="0"/>
              </a:rPr>
              <a:t>BİSMİLLAHİRRAHMANİRRAHİM</a:t>
            </a:r>
          </a:p>
          <a:p>
            <a:r>
              <a:rPr lang="ar-AE" sz="4000" b="1" dirty="0" smtClean="0">
                <a:latin typeface="Arial Black" pitchFamily="34" charset="0"/>
              </a:rPr>
              <a:t>اَلَّذٖى </a:t>
            </a:r>
            <a:r>
              <a:rPr lang="ar-AE" sz="4000" b="1" dirty="0">
                <a:latin typeface="Arial Black" pitchFamily="34" charset="0"/>
              </a:rPr>
              <a:t>خَلَقَ سَبْعَ سَمٰوَاتٍ طِبَاقًا مَا تَرٰى فٖى خَلْقِ الرَّحْمٰنِ مِنْ تَفَاوُتٍ فَارْجِعِ الْبَصَرَ هَلْ تَرٰى مِنْ فُطُورٍ</a:t>
            </a:r>
          </a:p>
          <a:p>
            <a:r>
              <a:rPr lang="tr-TR" sz="4000" b="1" u="sng" dirty="0" smtClean="0">
                <a:solidFill>
                  <a:srgbClr val="FF0000"/>
                </a:solidFill>
                <a:latin typeface="Arial Black" pitchFamily="34" charset="0"/>
              </a:rPr>
              <a:t>1)Göklerin nasıl tabaka </a:t>
            </a:r>
            <a:r>
              <a:rPr lang="tr-TR" sz="4000" b="1" u="sng" dirty="0" err="1" smtClean="0">
                <a:solidFill>
                  <a:srgbClr val="FF0000"/>
                </a:solidFill>
                <a:latin typeface="Arial Black" pitchFamily="34" charset="0"/>
              </a:rPr>
              <a:t>tabaka</a:t>
            </a:r>
            <a:r>
              <a:rPr lang="tr-TR" sz="4000" b="1" u="sng" dirty="0" smtClean="0">
                <a:solidFill>
                  <a:srgbClr val="FF0000"/>
                </a:solidFill>
                <a:latin typeface="Arial Black" pitchFamily="34" charset="0"/>
              </a:rPr>
              <a:t> nasıl yaratıldığından ibret almak!</a:t>
            </a:r>
            <a:endParaRPr lang="ar-AE" sz="4000" b="1" u="sng" dirty="0">
              <a:solidFill>
                <a:srgbClr val="FF0000"/>
              </a:solidFill>
              <a:latin typeface="Arial Black" pitchFamily="34" charset="0"/>
            </a:endParaRPr>
          </a:p>
          <a:p>
            <a:pPr marL="0" indent="0">
              <a:buNone/>
            </a:pPr>
            <a:r>
              <a:rPr lang="tr-TR" sz="4000" b="1" dirty="0" smtClean="0">
                <a:latin typeface="Arial Black" pitchFamily="34" charset="0"/>
              </a:rPr>
              <a:t>«O</a:t>
            </a:r>
            <a:r>
              <a:rPr lang="tr-TR" sz="4000" b="1" dirty="0">
                <a:latin typeface="Arial Black" pitchFamily="34" charset="0"/>
              </a:rPr>
              <a:t>, yedi göğü tabaka </a:t>
            </a:r>
            <a:r>
              <a:rPr lang="tr-TR" sz="4000" b="1" dirty="0" err="1">
                <a:latin typeface="Arial Black" pitchFamily="34" charset="0"/>
              </a:rPr>
              <a:t>tabaka</a:t>
            </a:r>
            <a:r>
              <a:rPr lang="tr-TR" sz="4000" b="1" dirty="0">
                <a:latin typeface="Arial Black" pitchFamily="34" charset="0"/>
              </a:rPr>
              <a:t> yaratandır. </a:t>
            </a:r>
            <a:r>
              <a:rPr lang="tr-TR" sz="4000" b="1" dirty="0" err="1">
                <a:latin typeface="Arial Black" pitchFamily="34" charset="0"/>
              </a:rPr>
              <a:t>Rahmân'ın</a:t>
            </a:r>
            <a:r>
              <a:rPr lang="tr-TR" sz="4000" b="1" dirty="0">
                <a:latin typeface="Arial Black" pitchFamily="34" charset="0"/>
              </a:rPr>
              <a:t> yaratışında hiçbir uyumsuzluk göremezsin. Bir kere daha bak! Hiçbir çatlak (ve düzensizlik) görüyor musun</a:t>
            </a:r>
            <a:r>
              <a:rPr lang="tr-TR" sz="4000" b="1" dirty="0" smtClean="0">
                <a:latin typeface="Arial Black" pitchFamily="34" charset="0"/>
              </a:rPr>
              <a:t>?.» </a:t>
            </a:r>
            <a:r>
              <a:rPr lang="tr-TR" dirty="0" smtClean="0"/>
              <a:t>(Mülk suresi 3)</a:t>
            </a:r>
            <a:endParaRPr lang="tr-TR" dirty="0"/>
          </a:p>
        </p:txBody>
      </p:sp>
    </p:spTree>
    <p:extLst>
      <p:ext uri="{BB962C8B-B14F-4D97-AF65-F5344CB8AC3E}">
        <p14:creationId xmlns:p14="http://schemas.microsoft.com/office/powerpoint/2010/main" val="20675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144000" cy="6825208"/>
          </a:xfrm>
        </p:spPr>
        <p:txBody>
          <a:bodyPr/>
          <a:lstStyle/>
          <a:p>
            <a:r>
              <a:rPr lang="tr-TR" sz="4000" b="1" u="sng" dirty="0" smtClean="0">
                <a:solidFill>
                  <a:srgbClr val="FF0000"/>
                </a:solidFill>
                <a:latin typeface="Arial Black" pitchFamily="34" charset="0"/>
              </a:rPr>
              <a:t>2) DÜNYAMIZDAKİ MÜKEMMEL SANATA BİR BAK KUSUR BULABİLİRMİSİN</a:t>
            </a:r>
          </a:p>
          <a:p>
            <a:r>
              <a:rPr lang="ar-AE" sz="4000" b="1" dirty="0" smtClean="0">
                <a:latin typeface="Arial Black" pitchFamily="34" charset="0"/>
              </a:rPr>
              <a:t>ثُمَّ </a:t>
            </a:r>
            <a:r>
              <a:rPr lang="ar-AE" sz="4000" b="1" dirty="0">
                <a:latin typeface="Arial Black" pitchFamily="34" charset="0"/>
              </a:rPr>
              <a:t>ارْجِعِ الْبَصَرَ كَرَّتَيْنِ يَنْقَلِبْ اِلَيْكَ الْبَصَرُ خَاسِپًا وَهُوَ حَسٖيرٌ</a:t>
            </a:r>
          </a:p>
          <a:p>
            <a:pPr marL="0" indent="0">
              <a:buNone/>
            </a:pPr>
            <a:r>
              <a:rPr lang="tr-TR" sz="4000" b="1" dirty="0" smtClean="0">
                <a:latin typeface="Arial Black" pitchFamily="34" charset="0"/>
              </a:rPr>
              <a:t>«Sonra </a:t>
            </a:r>
            <a:r>
              <a:rPr lang="tr-TR" sz="4000" b="1" dirty="0">
                <a:latin typeface="Arial Black" pitchFamily="34" charset="0"/>
              </a:rPr>
              <a:t>tekrar tekrar bak; bakışların (aradığı çatlak ve düzensizliği bulamayıp) âciz ve bitkin hâlde sana dönecektir</a:t>
            </a:r>
            <a:r>
              <a:rPr lang="tr-TR" sz="4000" b="1" dirty="0" smtClean="0">
                <a:latin typeface="Arial Black" pitchFamily="34" charset="0"/>
              </a:rPr>
              <a:t>.» </a:t>
            </a:r>
            <a:r>
              <a:rPr lang="tr-TR" dirty="0" smtClean="0"/>
              <a:t>(Mülk suresi 4)</a:t>
            </a:r>
            <a:endParaRPr lang="tr-TR" dirty="0"/>
          </a:p>
        </p:txBody>
      </p:sp>
    </p:spTree>
    <p:extLst>
      <p:ext uri="{BB962C8B-B14F-4D97-AF65-F5344CB8AC3E}">
        <p14:creationId xmlns:p14="http://schemas.microsoft.com/office/powerpoint/2010/main" val="41569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u="sng" dirty="0" smtClean="0">
                <a:solidFill>
                  <a:srgbClr val="FF0000"/>
                </a:solidFill>
                <a:latin typeface="Arial Black" pitchFamily="34" charset="0"/>
              </a:rPr>
              <a:t>3)DÜNYA HAYATININ MUHTEŞEM ÖZETİ VE İBRET ALINMASI GEREKLİ DÜZEN</a:t>
            </a:r>
          </a:p>
          <a:p>
            <a:r>
              <a:rPr lang="ar-AE" b="1" dirty="0" smtClean="0">
                <a:latin typeface="Arial Black" pitchFamily="34" charset="0"/>
              </a:rPr>
              <a:t>اِنَّ </a:t>
            </a:r>
            <a:r>
              <a:rPr lang="ar-AE" b="1" dirty="0">
                <a:latin typeface="Arial Black" pitchFamily="34" charset="0"/>
              </a:rPr>
              <a:t>فٖى خَلْقِ السَّمٰوَاتِ وَالْاَرْضِ وَاخْتِلَافِ الَّيْلِ وَالنَّهَارِ وَالْفُلْكِ الَّتٖى تَجْرٖى فِى الْبَحْرِ بِمَا يَنْفَعُ النَّاسَ وَمَا اَنْزَلَ اللّٰهُ مِنَ السَّمَاءِ مِنْ مَاءٍ فَاَحْيَا بِهِ الْاَرْضَ بَعْدَ مَوْتِهَا وَبَثَّ فٖيهَا مِنْ كُلِّ دَابَّةٍ وَتَصْرٖيفِ الرِّياَحِ وَالسَّحَابِ الْمُسَخَّرِ بَيْنَ السَّمَاءِ وَالْاَرْضِ لَاٰيَاتٍ لِقَوْمٍ يَعْقِلُونَ</a:t>
            </a:r>
          </a:p>
          <a:p>
            <a:pPr marL="0" indent="0">
              <a:buNone/>
            </a:pPr>
            <a:r>
              <a:rPr lang="tr-TR" b="1" dirty="0" smtClean="0">
                <a:latin typeface="Arial Black" pitchFamily="34" charset="0"/>
              </a:rPr>
              <a:t>«Şüphesiz</a:t>
            </a:r>
            <a:r>
              <a:rPr lang="tr-TR" b="1" dirty="0">
                <a:latin typeface="Arial Black" pitchFamily="34" charset="0"/>
              </a:rPr>
              <a:t>, göklerin ve yerin yaratılışında, gece ile gündüzün birbiri ardınca gelişinde, insanlara yarar sağlayacak şeylerle denizde seyreden gemilerde, Allah'ın gökyüzünden indirip kendisiyle ölmüş toprağı dirilttiği yağmurda, yeryüzünde her çeşit canlıyı yaymasında, rüzgârları ve gökle yer arasındaki emre amade bulutları evirip çevirmesinde elbette düşünen bir topluluk için deliller vardır</a:t>
            </a:r>
            <a:r>
              <a:rPr lang="tr-TR" b="1" dirty="0" smtClean="0">
                <a:latin typeface="Arial Black" pitchFamily="34" charset="0"/>
              </a:rPr>
              <a:t>.» </a:t>
            </a:r>
            <a:r>
              <a:rPr lang="tr-TR" dirty="0" smtClean="0"/>
              <a:t>(Bakara suresi 164)</a:t>
            </a:r>
            <a:endParaRPr lang="tr-TR" dirty="0"/>
          </a:p>
        </p:txBody>
      </p:sp>
    </p:spTree>
    <p:extLst>
      <p:ext uri="{BB962C8B-B14F-4D97-AF65-F5344CB8AC3E}">
        <p14:creationId xmlns:p14="http://schemas.microsoft.com/office/powerpoint/2010/main" val="280719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u="sng" dirty="0" smtClean="0">
                <a:solidFill>
                  <a:srgbClr val="FF0000"/>
                </a:solidFill>
                <a:latin typeface="Arial Black" pitchFamily="34" charset="0"/>
              </a:rPr>
              <a:t>4) DÜNYAMIZDA HER TÜRÜ DİŞİLİ ERKEKLİ YARATAN ALLAH’IN SANATINI DÜŞÜNÜPTE İBRET ALINMALIDIR</a:t>
            </a:r>
          </a:p>
          <a:p>
            <a:r>
              <a:rPr lang="ar-AE" b="1" dirty="0" smtClean="0">
                <a:latin typeface="Arial Black" pitchFamily="34" charset="0"/>
              </a:rPr>
              <a:t>وَهُوَ </a:t>
            </a:r>
            <a:r>
              <a:rPr lang="ar-AE" b="1" dirty="0">
                <a:latin typeface="Arial Black" pitchFamily="34" charset="0"/>
              </a:rPr>
              <a:t>الَّذٖى مَدَّ الْاَرْضَ وَجَعَلَ فٖيهَا رَوَاسِىَ وَاَنْهَارًا وَمِنْ كُلِّ الثَّمَرَاتِ جَعَلَ فٖيهَا زَوْجَيْنِ اثْنَيْنِ يُغْشِى الَّيْلَ النَّهَارَ اِنَّ فٖى ذٰلِكَ لَاٰيَاتٍ لِقَوْمٍ يَتَفَكَّرُونَ</a:t>
            </a:r>
          </a:p>
          <a:p>
            <a:pPr marL="0" indent="0">
              <a:buNone/>
            </a:pPr>
            <a:r>
              <a:rPr lang="tr-TR" b="1" dirty="0" smtClean="0">
                <a:latin typeface="Arial Black" pitchFamily="34" charset="0"/>
              </a:rPr>
              <a:t>«O</a:t>
            </a:r>
            <a:r>
              <a:rPr lang="tr-TR" b="1" dirty="0">
                <a:latin typeface="Arial Black" pitchFamily="34" charset="0"/>
              </a:rPr>
              <a:t>, yeri yayıp döşeyen, orada dağlar, nehirler meydana getiren, orada her türlü meyveden (erkekli-dişili) iki eş yaratandır.  O, geceyi gündüze bürüyor. Şüphesiz bunlarda, düşünen bir kavim için (Allah'ın varlığını gösteren) deliller vardır</a:t>
            </a:r>
            <a:r>
              <a:rPr lang="tr-TR" b="1" dirty="0" smtClean="0">
                <a:latin typeface="Arial Black" pitchFamily="34" charset="0"/>
              </a:rPr>
              <a:t>.» </a:t>
            </a:r>
            <a:r>
              <a:rPr lang="tr-TR" dirty="0" smtClean="0"/>
              <a:t>(</a:t>
            </a:r>
            <a:r>
              <a:rPr lang="tr-TR" dirty="0" err="1" smtClean="0"/>
              <a:t>Rad</a:t>
            </a:r>
            <a:r>
              <a:rPr lang="tr-TR" dirty="0" smtClean="0"/>
              <a:t> suresi 3)</a:t>
            </a:r>
            <a:endParaRPr lang="tr-TR" dirty="0"/>
          </a:p>
        </p:txBody>
      </p:sp>
    </p:spTree>
    <p:extLst>
      <p:ext uri="{BB962C8B-B14F-4D97-AF65-F5344CB8AC3E}">
        <p14:creationId xmlns:p14="http://schemas.microsoft.com/office/powerpoint/2010/main" val="315230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b="1" u="sng" dirty="0" smtClean="0">
                <a:solidFill>
                  <a:srgbClr val="FF0000"/>
                </a:solidFill>
                <a:latin typeface="Arial Black" pitchFamily="34" charset="0"/>
              </a:rPr>
              <a:t>5) YER YÜZÜ NİMETLERİ İNSAN OĞLUNUN HİZMETİNE ALLAH VERMİŞ VE BUNU KARŞILIĞINDA İBRET AL  VE RABBİNE KULLUKTAN GAFİL OLMA</a:t>
            </a:r>
            <a:endParaRPr lang="ar-AE" b="1" u="sng" dirty="0">
              <a:solidFill>
                <a:srgbClr val="FF0000"/>
              </a:solidFill>
              <a:latin typeface="Arial Black" pitchFamily="34" charset="0"/>
            </a:endParaRPr>
          </a:p>
          <a:p>
            <a:r>
              <a:rPr lang="ar-AE" b="1" dirty="0" smtClean="0">
                <a:latin typeface="Arial Black" pitchFamily="34" charset="0"/>
              </a:rPr>
              <a:t>اَللّٰهُ </a:t>
            </a:r>
            <a:r>
              <a:rPr lang="ar-AE" b="1" dirty="0">
                <a:latin typeface="Arial Black" pitchFamily="34" charset="0"/>
              </a:rPr>
              <a:t>الَّذٖى خَلَقَ السَّمٰوَاتِ وَالْاَرْضَ وَاَنْزَلَ مِنَ السَّمَاءِ مَاءً فَاَخْرَجَ بِهٖ مِنَ الثَّمَرَاتِ رِزْقًا لَكُمْ وَسَخَّرَ لَكُمُ الْفُلْكَ لِتَجْرِىَ فِى الْبَحْرِ بِاَمْرِهٖ وَسَخَّرَ لَكُمُ الْاَنْهَارَ</a:t>
            </a:r>
          </a:p>
          <a:p>
            <a:pPr marL="0" indent="0">
              <a:buNone/>
            </a:pPr>
            <a:r>
              <a:rPr lang="tr-TR" b="1" dirty="0" smtClean="0">
                <a:latin typeface="Arial Black" pitchFamily="34" charset="0"/>
              </a:rPr>
              <a:t>«Allah</a:t>
            </a:r>
            <a:r>
              <a:rPr lang="tr-TR" b="1" dirty="0">
                <a:latin typeface="Arial Black" pitchFamily="34" charset="0"/>
              </a:rPr>
              <a:t>, gökleri ve yeri yaratan, gökten yağmur indiren ve onunla size rızık olarak türlü meyveler çıkaran, emri  gereğince denizde yüzmek üzere gemileri emrinize veren, nehirleri de hizmetinize sunandır</a:t>
            </a:r>
            <a:r>
              <a:rPr lang="tr-TR" b="1" dirty="0" smtClean="0">
                <a:latin typeface="Arial Black" pitchFamily="34" charset="0"/>
              </a:rPr>
              <a:t>.» </a:t>
            </a:r>
            <a:r>
              <a:rPr lang="tr-TR" dirty="0" smtClean="0"/>
              <a:t>(İbrahim suresi 32)</a:t>
            </a:r>
            <a:endParaRPr lang="tr-TR" dirty="0"/>
          </a:p>
          <a:p>
            <a:endParaRPr lang="tr-TR" dirty="0"/>
          </a:p>
        </p:txBody>
      </p:sp>
    </p:spTree>
    <p:extLst>
      <p:ext uri="{BB962C8B-B14F-4D97-AF65-F5344CB8AC3E}">
        <p14:creationId xmlns:p14="http://schemas.microsoft.com/office/powerpoint/2010/main" val="143705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6000" b="1" u="sng" dirty="0" smtClean="0">
                <a:solidFill>
                  <a:srgbClr val="FF0000"/>
                </a:solidFill>
                <a:latin typeface="Arial Black" pitchFamily="34" charset="0"/>
              </a:rPr>
              <a:t>6) İBRET ALMAK İÇİN DEVEYE BAK! </a:t>
            </a:r>
          </a:p>
          <a:p>
            <a:r>
              <a:rPr lang="ar-AE" sz="6000" b="1" dirty="0" smtClean="0">
                <a:latin typeface="Arial Black" pitchFamily="34" charset="0"/>
              </a:rPr>
              <a:t>اَفَلَا </a:t>
            </a:r>
            <a:r>
              <a:rPr lang="ar-AE" sz="6000" b="1" dirty="0">
                <a:latin typeface="Arial Black" pitchFamily="34" charset="0"/>
              </a:rPr>
              <a:t>يَنْظُرُونَ اِلَى الْاِبِلِ كَيْفَ </a:t>
            </a:r>
            <a:r>
              <a:rPr lang="ar-AE" sz="6000" b="1" dirty="0" smtClean="0">
                <a:latin typeface="Arial Black" pitchFamily="34" charset="0"/>
              </a:rPr>
              <a:t>خُلِقَتْ</a:t>
            </a:r>
            <a:endParaRPr lang="tr-TR" sz="6000" b="1" dirty="0" smtClean="0">
              <a:latin typeface="Arial Black" pitchFamily="34" charset="0"/>
            </a:endParaRPr>
          </a:p>
          <a:p>
            <a:r>
              <a:rPr lang="tr-TR" sz="6000" b="1" dirty="0" smtClean="0">
                <a:latin typeface="Arial Black" pitchFamily="34" charset="0"/>
              </a:rPr>
              <a:t>«Deveye </a:t>
            </a:r>
            <a:r>
              <a:rPr lang="tr-TR" sz="6000" b="1" dirty="0">
                <a:latin typeface="Arial Black" pitchFamily="34" charset="0"/>
              </a:rPr>
              <a:t>bakmıyorlar mı, nasıl yaratılmıştır</a:t>
            </a:r>
            <a:r>
              <a:rPr lang="tr-TR" sz="6000" b="1" dirty="0" smtClean="0">
                <a:latin typeface="Arial Black" pitchFamily="34" charset="0"/>
              </a:rPr>
              <a:t>!» </a:t>
            </a:r>
            <a:r>
              <a:rPr lang="tr-TR" dirty="0" smtClean="0"/>
              <a:t>(</a:t>
            </a:r>
            <a:r>
              <a:rPr lang="tr-TR" dirty="0" err="1"/>
              <a:t>Ğ</a:t>
            </a:r>
            <a:r>
              <a:rPr lang="tr-TR" dirty="0" err="1" smtClean="0"/>
              <a:t>aşiye</a:t>
            </a:r>
            <a:r>
              <a:rPr lang="tr-TR" dirty="0" smtClean="0"/>
              <a:t> suresi 17)</a:t>
            </a:r>
            <a:endParaRPr lang="tr-TR" dirty="0"/>
          </a:p>
        </p:txBody>
      </p:sp>
    </p:spTree>
    <p:extLst>
      <p:ext uri="{BB962C8B-B14F-4D97-AF65-F5344CB8AC3E}">
        <p14:creationId xmlns:p14="http://schemas.microsoft.com/office/powerpoint/2010/main" val="3582671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6000" b="1" u="sng" dirty="0" smtClean="0">
                <a:solidFill>
                  <a:srgbClr val="FF0000"/>
                </a:solidFill>
                <a:latin typeface="Arial Black" pitchFamily="34" charset="0"/>
              </a:rPr>
              <a:t>7) İBRET ALMAK İÇİ GÖK YÜZÜNE BAK</a:t>
            </a:r>
          </a:p>
          <a:p>
            <a:r>
              <a:rPr lang="ar-AE" sz="6000" b="1" dirty="0" smtClean="0">
                <a:latin typeface="Arial Black" pitchFamily="34" charset="0"/>
              </a:rPr>
              <a:t>وَاِلَى </a:t>
            </a:r>
            <a:r>
              <a:rPr lang="ar-AE" sz="6000" b="1" dirty="0">
                <a:latin typeface="Arial Black" pitchFamily="34" charset="0"/>
              </a:rPr>
              <a:t>السَّمَاءِ كَيْفَ </a:t>
            </a:r>
            <a:r>
              <a:rPr lang="ar-AE" sz="6000" b="1" dirty="0" smtClean="0">
                <a:latin typeface="Arial Black" pitchFamily="34" charset="0"/>
              </a:rPr>
              <a:t>رُفِعَتْ</a:t>
            </a:r>
            <a:endParaRPr lang="ar-AE" sz="6000" b="1" dirty="0">
              <a:latin typeface="Arial Black" pitchFamily="34" charset="0"/>
            </a:endParaRPr>
          </a:p>
          <a:p>
            <a:pPr marL="0" indent="0">
              <a:buNone/>
            </a:pPr>
            <a:r>
              <a:rPr lang="tr-TR" sz="6000" b="1" dirty="0" smtClean="0">
                <a:latin typeface="Arial Black" pitchFamily="34" charset="0"/>
              </a:rPr>
              <a:t>«Göğe </a:t>
            </a:r>
            <a:r>
              <a:rPr lang="tr-TR" sz="6000" b="1" dirty="0">
                <a:latin typeface="Arial Black" pitchFamily="34" charset="0"/>
              </a:rPr>
              <a:t>bakmıyorlar mı, nasıl </a:t>
            </a:r>
            <a:r>
              <a:rPr lang="tr-TR" sz="6000" b="1" dirty="0" smtClean="0">
                <a:latin typeface="Arial Black" pitchFamily="34" charset="0"/>
              </a:rPr>
              <a:t>yükseltilmiştir!» </a:t>
            </a:r>
            <a:r>
              <a:rPr lang="tr-TR" dirty="0" smtClean="0"/>
              <a:t>(</a:t>
            </a:r>
            <a:r>
              <a:rPr lang="tr-TR" dirty="0" err="1" smtClean="0"/>
              <a:t>Ğaşiye</a:t>
            </a:r>
            <a:r>
              <a:rPr lang="tr-TR" dirty="0" smtClean="0"/>
              <a:t> suresi 18)</a:t>
            </a:r>
            <a:endParaRPr lang="tr-TR" dirty="0"/>
          </a:p>
        </p:txBody>
      </p:sp>
    </p:spTree>
    <p:extLst>
      <p:ext uri="{BB962C8B-B14F-4D97-AF65-F5344CB8AC3E}">
        <p14:creationId xmlns:p14="http://schemas.microsoft.com/office/powerpoint/2010/main" val="1371390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tr-TR" sz="4800" b="1" u="sng" dirty="0" smtClean="0">
                <a:solidFill>
                  <a:srgbClr val="FF0000"/>
                </a:solidFill>
                <a:latin typeface="Arial Black" pitchFamily="34" charset="0"/>
              </a:rPr>
              <a:t>8) HER ZAMAN GÖRE BİLECEĞİMİZ DAĞLARA BİR BAKIPTA İBRET ALMALIYIZ</a:t>
            </a:r>
          </a:p>
          <a:p>
            <a:pPr marL="0" indent="0">
              <a:buNone/>
            </a:pPr>
            <a:r>
              <a:rPr lang="ar-AE" sz="4800" b="1" dirty="0" smtClean="0">
                <a:latin typeface="Arial Black" pitchFamily="34" charset="0"/>
              </a:rPr>
              <a:t>وَاِلَى </a:t>
            </a:r>
            <a:r>
              <a:rPr lang="ar-AE" sz="4800" b="1" dirty="0">
                <a:latin typeface="Arial Black" pitchFamily="34" charset="0"/>
              </a:rPr>
              <a:t>الْجِبَالِ كَيْفَ </a:t>
            </a:r>
            <a:r>
              <a:rPr lang="ar-AE" sz="4800" b="1" dirty="0" smtClean="0">
                <a:latin typeface="Arial Black" pitchFamily="34" charset="0"/>
              </a:rPr>
              <a:t>نُصِبَتْ</a:t>
            </a:r>
            <a:endParaRPr lang="ar-AE" sz="4800" b="1" dirty="0">
              <a:latin typeface="Arial Black" pitchFamily="34" charset="0"/>
            </a:endParaRPr>
          </a:p>
          <a:p>
            <a:pPr marL="0" indent="0">
              <a:buNone/>
            </a:pPr>
            <a:r>
              <a:rPr lang="tr-TR" sz="4800" b="1" dirty="0" smtClean="0">
                <a:latin typeface="Arial Black" pitchFamily="34" charset="0"/>
              </a:rPr>
              <a:t>«Dağlara </a:t>
            </a:r>
            <a:r>
              <a:rPr lang="tr-TR" sz="4800" b="1" dirty="0">
                <a:latin typeface="Arial Black" pitchFamily="34" charset="0"/>
              </a:rPr>
              <a:t>bakmıyorlar mı, nasıl dikilmişlerdir!» </a:t>
            </a:r>
            <a:r>
              <a:rPr lang="tr-TR" dirty="0"/>
              <a:t>((</a:t>
            </a:r>
            <a:r>
              <a:rPr lang="tr-TR" dirty="0" err="1"/>
              <a:t>Ğaşiye</a:t>
            </a:r>
            <a:r>
              <a:rPr lang="tr-TR" dirty="0"/>
              <a:t> suresi </a:t>
            </a:r>
            <a:r>
              <a:rPr lang="tr-TR" dirty="0" smtClean="0"/>
              <a:t>19)</a:t>
            </a:r>
            <a:endParaRPr lang="tr-TR" dirty="0"/>
          </a:p>
          <a:p>
            <a:pPr marL="0" indent="0">
              <a:buNone/>
            </a:pPr>
            <a:endParaRPr lang="tr-TR" dirty="0"/>
          </a:p>
        </p:txBody>
      </p:sp>
    </p:spTree>
    <p:extLst>
      <p:ext uri="{BB962C8B-B14F-4D97-AF65-F5344CB8AC3E}">
        <p14:creationId xmlns:p14="http://schemas.microsoft.com/office/powerpoint/2010/main" val="11399823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985</Words>
  <Application>Microsoft Office PowerPoint</Application>
  <PresentationFormat>Ekran Gösterisi (4:3)</PresentationFormat>
  <Paragraphs>66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9</cp:revision>
  <dcterms:created xsi:type="dcterms:W3CDTF">2014-06-30T11:57:00Z</dcterms:created>
  <dcterms:modified xsi:type="dcterms:W3CDTF">2014-06-30T16:51:30Z</dcterms:modified>
</cp:coreProperties>
</file>