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8" r:id="rId4"/>
    <p:sldId id="267" r:id="rId5"/>
    <p:sldId id="266" r:id="rId6"/>
    <p:sldId id="290" r:id="rId7"/>
    <p:sldId id="265" r:id="rId8"/>
    <p:sldId id="264" r:id="rId9"/>
    <p:sldId id="263" r:id="rId10"/>
    <p:sldId id="262" r:id="rId11"/>
    <p:sldId id="261" r:id="rId12"/>
    <p:sldId id="260" r:id="rId13"/>
    <p:sldId id="259" r:id="rId14"/>
    <p:sldId id="257" r:id="rId15"/>
    <p:sldId id="269" r:id="rId16"/>
    <p:sldId id="274" r:id="rId17"/>
    <p:sldId id="273" r:id="rId18"/>
    <p:sldId id="272" r:id="rId19"/>
    <p:sldId id="271" r:id="rId20"/>
    <p:sldId id="270" r:id="rId21"/>
    <p:sldId id="275" r:id="rId22"/>
    <p:sldId id="276" r:id="rId23"/>
    <p:sldId id="277" r:id="rId24"/>
    <p:sldId id="279" r:id="rId25"/>
    <p:sldId id="278" r:id="rId26"/>
    <p:sldId id="281" r:id="rId27"/>
    <p:sldId id="294" r:id="rId28"/>
    <p:sldId id="291" r:id="rId29"/>
    <p:sldId id="292" r:id="rId30"/>
    <p:sldId id="293" r:id="rId31"/>
    <p:sldId id="280" r:id="rId32"/>
    <p:sldId id="286" r:id="rId33"/>
    <p:sldId id="287" r:id="rId34"/>
    <p:sldId id="282" r:id="rId35"/>
    <p:sldId id="283" r:id="rId36"/>
    <p:sldId id="284" r:id="rId37"/>
    <p:sldId id="285" r:id="rId38"/>
    <p:sldId id="288" r:id="rId39"/>
    <p:sldId id="289"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6FCC440-D514-471E-A04C-13411F0F50C1}"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5BBD77-D377-4664-8335-A30AC10B16EE}" type="slidenum">
              <a:rPr lang="tr-TR" smtClean="0"/>
              <a:t>‹#›</a:t>
            </a:fld>
            <a:endParaRPr lang="tr-TR"/>
          </a:p>
        </p:txBody>
      </p:sp>
    </p:spTree>
    <p:extLst>
      <p:ext uri="{BB962C8B-B14F-4D97-AF65-F5344CB8AC3E}">
        <p14:creationId xmlns:p14="http://schemas.microsoft.com/office/powerpoint/2010/main" val="214421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FCC440-D514-471E-A04C-13411F0F50C1}"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5BBD77-D377-4664-8335-A30AC10B16EE}" type="slidenum">
              <a:rPr lang="tr-TR" smtClean="0"/>
              <a:t>‹#›</a:t>
            </a:fld>
            <a:endParaRPr lang="tr-TR"/>
          </a:p>
        </p:txBody>
      </p:sp>
    </p:spTree>
    <p:extLst>
      <p:ext uri="{BB962C8B-B14F-4D97-AF65-F5344CB8AC3E}">
        <p14:creationId xmlns:p14="http://schemas.microsoft.com/office/powerpoint/2010/main" val="3669655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FCC440-D514-471E-A04C-13411F0F50C1}"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5BBD77-D377-4664-8335-A30AC10B16EE}" type="slidenum">
              <a:rPr lang="tr-TR" smtClean="0"/>
              <a:t>‹#›</a:t>
            </a:fld>
            <a:endParaRPr lang="tr-TR"/>
          </a:p>
        </p:txBody>
      </p:sp>
    </p:spTree>
    <p:extLst>
      <p:ext uri="{BB962C8B-B14F-4D97-AF65-F5344CB8AC3E}">
        <p14:creationId xmlns:p14="http://schemas.microsoft.com/office/powerpoint/2010/main" val="1515580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FCC440-D514-471E-A04C-13411F0F50C1}"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5BBD77-D377-4664-8335-A30AC10B16EE}" type="slidenum">
              <a:rPr lang="tr-TR" smtClean="0"/>
              <a:t>‹#›</a:t>
            </a:fld>
            <a:endParaRPr lang="tr-TR"/>
          </a:p>
        </p:txBody>
      </p:sp>
    </p:spTree>
    <p:extLst>
      <p:ext uri="{BB962C8B-B14F-4D97-AF65-F5344CB8AC3E}">
        <p14:creationId xmlns:p14="http://schemas.microsoft.com/office/powerpoint/2010/main" val="1009584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6FCC440-D514-471E-A04C-13411F0F50C1}"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5BBD77-D377-4664-8335-A30AC10B16EE}" type="slidenum">
              <a:rPr lang="tr-TR" smtClean="0"/>
              <a:t>‹#›</a:t>
            </a:fld>
            <a:endParaRPr lang="tr-TR"/>
          </a:p>
        </p:txBody>
      </p:sp>
    </p:spTree>
    <p:extLst>
      <p:ext uri="{BB962C8B-B14F-4D97-AF65-F5344CB8AC3E}">
        <p14:creationId xmlns:p14="http://schemas.microsoft.com/office/powerpoint/2010/main" val="1476006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6FCC440-D514-471E-A04C-13411F0F50C1}" type="datetimeFigureOut">
              <a:rPr lang="tr-TR" smtClean="0"/>
              <a:t>30.06.2014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5BBD77-D377-4664-8335-A30AC10B16EE}" type="slidenum">
              <a:rPr lang="tr-TR" smtClean="0"/>
              <a:t>‹#›</a:t>
            </a:fld>
            <a:endParaRPr lang="tr-TR"/>
          </a:p>
        </p:txBody>
      </p:sp>
    </p:spTree>
    <p:extLst>
      <p:ext uri="{BB962C8B-B14F-4D97-AF65-F5344CB8AC3E}">
        <p14:creationId xmlns:p14="http://schemas.microsoft.com/office/powerpoint/2010/main" val="1675466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6FCC440-D514-471E-A04C-13411F0F50C1}" type="datetimeFigureOut">
              <a:rPr lang="tr-TR" smtClean="0"/>
              <a:t>30.06.2014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B5BBD77-D377-4664-8335-A30AC10B16EE}" type="slidenum">
              <a:rPr lang="tr-TR" smtClean="0"/>
              <a:t>‹#›</a:t>
            </a:fld>
            <a:endParaRPr lang="tr-TR"/>
          </a:p>
        </p:txBody>
      </p:sp>
    </p:spTree>
    <p:extLst>
      <p:ext uri="{BB962C8B-B14F-4D97-AF65-F5344CB8AC3E}">
        <p14:creationId xmlns:p14="http://schemas.microsoft.com/office/powerpoint/2010/main" val="2004572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6FCC440-D514-471E-A04C-13411F0F50C1}" type="datetimeFigureOut">
              <a:rPr lang="tr-TR" smtClean="0"/>
              <a:t>30.06.2014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B5BBD77-D377-4664-8335-A30AC10B16EE}" type="slidenum">
              <a:rPr lang="tr-TR" smtClean="0"/>
              <a:t>‹#›</a:t>
            </a:fld>
            <a:endParaRPr lang="tr-TR"/>
          </a:p>
        </p:txBody>
      </p:sp>
    </p:spTree>
    <p:extLst>
      <p:ext uri="{BB962C8B-B14F-4D97-AF65-F5344CB8AC3E}">
        <p14:creationId xmlns:p14="http://schemas.microsoft.com/office/powerpoint/2010/main" val="126902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6FCC440-D514-471E-A04C-13411F0F50C1}" type="datetimeFigureOut">
              <a:rPr lang="tr-TR" smtClean="0"/>
              <a:t>30.06.2014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B5BBD77-D377-4664-8335-A30AC10B16EE}" type="slidenum">
              <a:rPr lang="tr-TR" smtClean="0"/>
              <a:t>‹#›</a:t>
            </a:fld>
            <a:endParaRPr lang="tr-TR"/>
          </a:p>
        </p:txBody>
      </p:sp>
    </p:spTree>
    <p:extLst>
      <p:ext uri="{BB962C8B-B14F-4D97-AF65-F5344CB8AC3E}">
        <p14:creationId xmlns:p14="http://schemas.microsoft.com/office/powerpoint/2010/main" val="294625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6FCC440-D514-471E-A04C-13411F0F50C1}" type="datetimeFigureOut">
              <a:rPr lang="tr-TR" smtClean="0"/>
              <a:t>30.06.2014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5BBD77-D377-4664-8335-A30AC10B16EE}" type="slidenum">
              <a:rPr lang="tr-TR" smtClean="0"/>
              <a:t>‹#›</a:t>
            </a:fld>
            <a:endParaRPr lang="tr-TR"/>
          </a:p>
        </p:txBody>
      </p:sp>
    </p:spTree>
    <p:extLst>
      <p:ext uri="{BB962C8B-B14F-4D97-AF65-F5344CB8AC3E}">
        <p14:creationId xmlns:p14="http://schemas.microsoft.com/office/powerpoint/2010/main" val="578930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6FCC440-D514-471E-A04C-13411F0F50C1}" type="datetimeFigureOut">
              <a:rPr lang="tr-TR" smtClean="0"/>
              <a:t>30.06.2014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5BBD77-D377-4664-8335-A30AC10B16EE}" type="slidenum">
              <a:rPr lang="tr-TR" smtClean="0"/>
              <a:t>‹#›</a:t>
            </a:fld>
            <a:endParaRPr lang="tr-TR"/>
          </a:p>
        </p:txBody>
      </p:sp>
    </p:spTree>
    <p:extLst>
      <p:ext uri="{BB962C8B-B14F-4D97-AF65-F5344CB8AC3E}">
        <p14:creationId xmlns:p14="http://schemas.microsoft.com/office/powerpoint/2010/main" val="1224022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FCC440-D514-471E-A04C-13411F0F50C1}" type="datetimeFigureOut">
              <a:rPr lang="tr-TR" smtClean="0"/>
              <a:t>30.06.2014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5BBD77-D377-4664-8335-A30AC10B16EE}" type="slidenum">
              <a:rPr lang="tr-TR" smtClean="0"/>
              <a:t>‹#›</a:t>
            </a:fld>
            <a:endParaRPr lang="tr-TR"/>
          </a:p>
        </p:txBody>
      </p:sp>
    </p:spTree>
    <p:extLst>
      <p:ext uri="{BB962C8B-B14F-4D97-AF65-F5344CB8AC3E}">
        <p14:creationId xmlns:p14="http://schemas.microsoft.com/office/powerpoint/2010/main" val="1093704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rmAutofit/>
          </a:bodyPr>
          <a:lstStyle/>
          <a:p>
            <a:r>
              <a:rPr lang="tr-TR" sz="8000" b="1" dirty="0" smtClean="0">
                <a:solidFill>
                  <a:srgbClr val="00B050"/>
                </a:solidFill>
                <a:latin typeface="Arial Black" pitchFamily="34" charset="0"/>
              </a:rPr>
              <a:t>RAMAZANDA DUALARIMIZI SIKLAŞTIRALIM</a:t>
            </a:r>
            <a:endParaRPr lang="tr-TR" sz="8000" b="1" dirty="0" smtClean="0">
              <a:solidFill>
                <a:srgbClr val="00B050"/>
              </a:solidFill>
              <a:latin typeface="Arial Black" pitchFamily="34" charset="0"/>
            </a:endParaRPr>
          </a:p>
          <a:p>
            <a:pPr algn="r"/>
            <a:r>
              <a:rPr lang="tr-TR" b="1" dirty="0" smtClean="0">
                <a:solidFill>
                  <a:srgbClr val="002060"/>
                </a:solidFill>
                <a:latin typeface="Arial Black" pitchFamily="34" charset="0"/>
              </a:rPr>
              <a:t>eminyavuzyigit@hotmail.com</a:t>
            </a:r>
            <a:endParaRPr lang="tr-TR" b="1" dirty="0" smtClean="0">
              <a:solidFill>
                <a:srgbClr val="002060"/>
              </a:solidFill>
              <a:latin typeface="Arial Black" pitchFamily="34" charset="0"/>
            </a:endParaRPr>
          </a:p>
          <a:p>
            <a:pPr algn="r"/>
            <a:r>
              <a:rPr lang="tr-TR" b="1" dirty="0" smtClean="0">
                <a:solidFill>
                  <a:srgbClr val="002060"/>
                </a:solidFill>
                <a:latin typeface="Arial Black" pitchFamily="34" charset="0"/>
              </a:rPr>
              <a:t>UZMAN İMAM HATİP</a:t>
            </a:r>
          </a:p>
          <a:p>
            <a:pPr algn="r"/>
            <a:r>
              <a:rPr lang="tr-TR" b="1" dirty="0" smtClean="0">
                <a:solidFill>
                  <a:srgbClr val="FF0000"/>
                </a:solidFill>
                <a:latin typeface="Arial Black" pitchFamily="34" charset="0"/>
              </a:rPr>
              <a:t>BAŞAKŞEHİR MÜFTÜĞÜ</a:t>
            </a:r>
          </a:p>
          <a:p>
            <a:pPr algn="r"/>
            <a:r>
              <a:rPr lang="tr-TR" b="1" dirty="0" smtClean="0">
                <a:solidFill>
                  <a:srgbClr val="FF0000"/>
                </a:solidFill>
                <a:latin typeface="Arial Black" pitchFamily="34" charset="0"/>
              </a:rPr>
              <a:t>DOLAPDERE SAN. SİT. CAMİİ</a:t>
            </a:r>
          </a:p>
          <a:p>
            <a:pPr algn="r"/>
            <a:r>
              <a:rPr lang="tr-TR" b="1" dirty="0" smtClean="0">
                <a:solidFill>
                  <a:srgbClr val="FF0000"/>
                </a:solidFill>
                <a:latin typeface="Arial Black" pitchFamily="34" charset="0"/>
              </a:rPr>
              <a:t>BAŞAKŞEHİR-İSTANBUL</a:t>
            </a:r>
          </a:p>
          <a:p>
            <a:endParaRPr lang="tr-TR" dirty="0">
              <a:solidFill>
                <a:srgbClr val="FF0000"/>
              </a:solidFill>
            </a:endParaRPr>
          </a:p>
        </p:txBody>
      </p:sp>
    </p:spTree>
    <p:extLst>
      <p:ext uri="{BB962C8B-B14F-4D97-AF65-F5344CB8AC3E}">
        <p14:creationId xmlns:p14="http://schemas.microsoft.com/office/powerpoint/2010/main" val="144674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3600" b="1" dirty="0" smtClean="0">
                <a:latin typeface="Arial Black" pitchFamily="34" charset="0"/>
              </a:rPr>
              <a:t>ALLAH HER VESİLE İLE KENDİSİNE YÖNELMEYİ İSTEMEKTEDİR:</a:t>
            </a:r>
          </a:p>
          <a:p>
            <a:r>
              <a:rPr lang="ar-AE" sz="3600" b="1" dirty="0" smtClean="0">
                <a:latin typeface="Arial Black" pitchFamily="34" charset="0"/>
              </a:rPr>
              <a:t>وَقَالَ رَبُّكُمُ ادْعُونٖى اَسْتَجِبْ لَكُمْ اِنَّ الَّذٖينَ يَسْتَكْبِرُونَ عَنْ عِبَادَتٖى سَيَدْخُلُونَ جَهَنَّمَ دَاخِرٖينَ</a:t>
            </a:r>
          </a:p>
          <a:p>
            <a:endParaRPr lang="ar-AE" sz="3600" b="1" dirty="0" smtClean="0">
              <a:latin typeface="Arial Black" pitchFamily="34" charset="0"/>
            </a:endParaRPr>
          </a:p>
          <a:p>
            <a:pPr marL="0" indent="0">
              <a:buNone/>
            </a:pPr>
            <a:r>
              <a:rPr lang="tr-TR" sz="3600" b="1" dirty="0" smtClean="0">
                <a:latin typeface="Arial Black" pitchFamily="34" charset="0"/>
              </a:rPr>
              <a:t>«Rabbiniz şöyle dedi: "Bana dua edin, </a:t>
            </a:r>
            <a:r>
              <a:rPr lang="tr-TR" sz="3600" b="1" dirty="0" err="1" smtClean="0">
                <a:latin typeface="Arial Black" pitchFamily="34" charset="0"/>
              </a:rPr>
              <a:t>duânıza</a:t>
            </a:r>
            <a:r>
              <a:rPr lang="tr-TR" sz="3600" b="1" dirty="0" smtClean="0">
                <a:latin typeface="Arial Black" pitchFamily="34" charset="0"/>
              </a:rPr>
              <a:t> cevap vereyim. Bana kulluk etmeyi kibirlerine yediremeyenler aşağılanmış bir hâlde cehenneme gireceklerdir.» (Mümin suresi 60)</a:t>
            </a:r>
          </a:p>
          <a:p>
            <a:endParaRPr lang="tr-TR" dirty="0"/>
          </a:p>
        </p:txBody>
      </p:sp>
    </p:spTree>
    <p:extLst>
      <p:ext uri="{BB962C8B-B14F-4D97-AF65-F5344CB8AC3E}">
        <p14:creationId xmlns:p14="http://schemas.microsoft.com/office/powerpoint/2010/main" val="828701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dirty="0" smtClean="0">
                <a:solidFill>
                  <a:srgbClr val="FF0000"/>
                </a:solidFill>
                <a:latin typeface="Arial Black" pitchFamily="34" charset="0"/>
              </a:rPr>
              <a:t>DUANIN MAHİYYETİNİ ANLATACAK EN ÖNEMLİ HADİS-İ ŞERİF!</a:t>
            </a:r>
          </a:p>
          <a:p>
            <a:r>
              <a:rPr lang="tr-TR" dirty="0" smtClean="0">
                <a:solidFill>
                  <a:srgbClr val="00B050"/>
                </a:solidFill>
                <a:latin typeface="Arial Black" pitchFamily="34" charset="0"/>
              </a:rPr>
              <a:t>DUANIN TESİRİ </a:t>
            </a:r>
            <a:r>
              <a:rPr lang="tr-TR" b="1" dirty="0" smtClean="0">
                <a:solidFill>
                  <a:srgbClr val="00B050"/>
                </a:solidFill>
                <a:latin typeface="Arial Black" pitchFamily="34" charset="0"/>
              </a:rPr>
              <a:t>VE KARŞILIĞI:</a:t>
            </a:r>
          </a:p>
          <a:p>
            <a:r>
              <a:rPr lang="ar-AE" b="1" dirty="0" smtClean="0">
                <a:latin typeface="Arial Black" pitchFamily="34" charset="0"/>
              </a:rPr>
              <a:t>مَا مِنْ رَجُلٍ يَدْعُو اللّهَ تَعالى إَّﻻ اسْتَجَابَ لَهُ، فإمَّا أنْ يُعَجِّلَ لَهُ في الدُّنْيَا، وَإمَّا أنْ يَدَّخِرَ لَهُ في اﻵخِرَةِ، وَإمَّا أنْ يُكَفِّرَ عَنْهُ مِنْ ذُنُوبِهِ بِقَدْرِ مَا دَعَا، مَالَمْ يَدْعُ بِإثْمٍ، أوْ قَطِيعَةِ رَحِمٍ، أوْ يَسْتَعْجِلْ.</a:t>
            </a:r>
          </a:p>
          <a:p>
            <a:endParaRPr lang="ar-AE" dirty="0" smtClean="0">
              <a:latin typeface="Arial Black" pitchFamily="34" charset="0"/>
            </a:endParaRPr>
          </a:p>
          <a:p>
            <a:r>
              <a:rPr lang="ar-AE" dirty="0" smtClean="0">
                <a:latin typeface="Arial Black" pitchFamily="34" charset="0"/>
              </a:rPr>
              <a:t> “</a:t>
            </a:r>
            <a:r>
              <a:rPr lang="tr-TR" dirty="0" smtClean="0">
                <a:latin typeface="Arial Black" pitchFamily="34" charset="0"/>
              </a:rPr>
              <a:t>Allah'a dua eden herkese Allah </a:t>
            </a:r>
            <a:r>
              <a:rPr lang="tr-TR" dirty="0" err="1" smtClean="0">
                <a:latin typeface="Arial Black" pitchFamily="34" charset="0"/>
              </a:rPr>
              <a:t>icâbet</a:t>
            </a:r>
            <a:r>
              <a:rPr lang="tr-TR" dirty="0" smtClean="0">
                <a:latin typeface="Arial Black" pitchFamily="34" charset="0"/>
              </a:rPr>
              <a:t> eder. Bu </a:t>
            </a:r>
            <a:r>
              <a:rPr lang="tr-TR" dirty="0" err="1" smtClean="0">
                <a:latin typeface="Arial Black" pitchFamily="34" charset="0"/>
              </a:rPr>
              <a:t>icâbet</a:t>
            </a:r>
            <a:r>
              <a:rPr lang="tr-TR" dirty="0" smtClean="0">
                <a:latin typeface="Arial Black" pitchFamily="34" charset="0"/>
              </a:rPr>
              <a:t>, ya dünyada peşin olur, ya da ahirete saklanır, yahut da dua ettiği miktarca günahından hafifletilmek </a:t>
            </a:r>
            <a:r>
              <a:rPr lang="tr-TR" dirty="0" err="1" smtClean="0">
                <a:latin typeface="Arial Black" pitchFamily="34" charset="0"/>
              </a:rPr>
              <a:t>sûretiyle</a:t>
            </a:r>
            <a:r>
              <a:rPr lang="tr-TR" dirty="0" smtClean="0">
                <a:latin typeface="Arial Black" pitchFamily="34" charset="0"/>
              </a:rPr>
              <a:t> olur, yeter ki günah talep etmemiş veya sıla-ı rahmin kopmasını istememiş olsun, ya da acele etmemiş olsun.” </a:t>
            </a:r>
            <a:r>
              <a:rPr lang="tr-TR" dirty="0" smtClean="0"/>
              <a:t>(</a:t>
            </a:r>
            <a:r>
              <a:rPr lang="tr-TR" dirty="0" err="1" smtClean="0"/>
              <a:t>Tirmizî</a:t>
            </a:r>
            <a:r>
              <a:rPr lang="tr-TR" dirty="0" smtClean="0"/>
              <a:t>, </a:t>
            </a:r>
            <a:r>
              <a:rPr lang="tr-TR" dirty="0" err="1" smtClean="0"/>
              <a:t>Da'avât</a:t>
            </a:r>
            <a:r>
              <a:rPr lang="tr-TR" dirty="0" smtClean="0"/>
              <a:t> 133 , No: 3604. V,582.)</a:t>
            </a:r>
          </a:p>
          <a:p>
            <a:endParaRPr lang="tr-TR" dirty="0"/>
          </a:p>
        </p:txBody>
      </p:sp>
    </p:spTree>
    <p:extLst>
      <p:ext uri="{BB962C8B-B14F-4D97-AF65-F5344CB8AC3E}">
        <p14:creationId xmlns:p14="http://schemas.microsoft.com/office/powerpoint/2010/main" val="3005181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b="1" dirty="0" smtClean="0">
                <a:solidFill>
                  <a:srgbClr val="FF0000"/>
                </a:solidFill>
                <a:latin typeface="Arial Black" pitchFamily="34" charset="0"/>
              </a:rPr>
              <a:t>DUA İNSANIN RUHUNU TEMİZLER:</a:t>
            </a:r>
          </a:p>
          <a:p>
            <a:r>
              <a:rPr lang="tr-TR" b="1" dirty="0" smtClean="0">
                <a:latin typeface="Arial Black" pitchFamily="34" charset="0"/>
              </a:rPr>
              <a:t>Dua, kişide psikolojik bakımdan bir rahatlık, huzur ve mutluluk doğurur. Ahlaki arınma ve yücelmeye, duyarlı bir vicdan ve sağ duyunun gelişmesine yol açar. </a:t>
            </a:r>
          </a:p>
          <a:p>
            <a:r>
              <a:rPr lang="tr-TR" b="1" dirty="0" smtClean="0">
                <a:latin typeface="Arial Black" pitchFamily="34" charset="0"/>
              </a:rPr>
              <a:t>   </a:t>
            </a:r>
            <a:r>
              <a:rPr lang="ar-AE" b="1" dirty="0" smtClean="0">
                <a:latin typeface="Arial Black" pitchFamily="34" charset="0"/>
              </a:rPr>
              <a:t>اللَّهُمَّ نَقِّنِى مِنْ خَطَايَاىَ كَمَا يُنَقَّى الثَّوْبُ اﻷبْيَضُ مِنَ الدَّنَسِ. اللَّهمَّ اغْسِلْنِى مِنْ خَطَايَاىَ بِالْمَاءِ وَالثَّلْجِ وَالْبَرَدِ  </a:t>
            </a:r>
          </a:p>
          <a:p>
            <a:endParaRPr lang="ar-AE" b="1" dirty="0" smtClean="0">
              <a:latin typeface="Arial Black" pitchFamily="34" charset="0"/>
            </a:endParaRPr>
          </a:p>
          <a:p>
            <a:pPr marL="0" indent="0">
              <a:buNone/>
            </a:pPr>
            <a:r>
              <a:rPr lang="tr-TR" b="1" dirty="0" smtClean="0">
                <a:latin typeface="Arial Black" pitchFamily="34" charset="0"/>
              </a:rPr>
              <a:t>«Allah’ım! beyaz elbiseyi kirden temizlediğin gibi kalbimi günahlardan arındır, hatalarımı kar ve dolu suyuyla temizle.» </a:t>
            </a:r>
            <a:r>
              <a:rPr lang="tr-TR" dirty="0" smtClean="0"/>
              <a:t>(</a:t>
            </a:r>
            <a:r>
              <a:rPr lang="tr-TR" dirty="0" err="1" smtClean="0"/>
              <a:t>Buhârî</a:t>
            </a:r>
            <a:r>
              <a:rPr lang="tr-TR" dirty="0" smtClean="0"/>
              <a:t>, </a:t>
            </a:r>
            <a:r>
              <a:rPr lang="tr-TR" dirty="0" err="1" smtClean="0"/>
              <a:t>Ezân</a:t>
            </a:r>
            <a:r>
              <a:rPr lang="tr-TR" dirty="0" smtClean="0"/>
              <a:t> 89. I,181; Müslim, Salât 40. I,346-347; </a:t>
            </a:r>
            <a:r>
              <a:rPr lang="tr-TR" dirty="0" err="1" smtClean="0"/>
              <a:t>İbn</a:t>
            </a:r>
            <a:r>
              <a:rPr lang="tr-TR" dirty="0" smtClean="0"/>
              <a:t> </a:t>
            </a:r>
            <a:r>
              <a:rPr lang="tr-TR" dirty="0" err="1" smtClean="0"/>
              <a:t>Mâce</a:t>
            </a:r>
            <a:r>
              <a:rPr lang="tr-TR" dirty="0" smtClean="0"/>
              <a:t>, Dua, 3. II,1262)</a:t>
            </a:r>
          </a:p>
          <a:p>
            <a:endParaRPr lang="tr-TR" dirty="0"/>
          </a:p>
        </p:txBody>
      </p:sp>
    </p:spTree>
    <p:extLst>
      <p:ext uri="{BB962C8B-B14F-4D97-AF65-F5344CB8AC3E}">
        <p14:creationId xmlns:p14="http://schemas.microsoft.com/office/powerpoint/2010/main" val="2512209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3600" b="1" dirty="0" smtClean="0">
                <a:solidFill>
                  <a:srgbClr val="00B050"/>
                </a:solidFill>
                <a:latin typeface="Arial Black" pitchFamily="34" charset="0"/>
              </a:rPr>
              <a:t>DUANIN KABUL ŞARTLARI:</a:t>
            </a:r>
          </a:p>
          <a:p>
            <a:r>
              <a:rPr lang="tr-TR" sz="3600" b="1" dirty="0" smtClean="0">
                <a:solidFill>
                  <a:srgbClr val="FF0000"/>
                </a:solidFill>
                <a:latin typeface="Arial Black" pitchFamily="34" charset="0"/>
              </a:rPr>
              <a:t>1) DUA, SAMİMİYETLE YAPILMALIDIR:</a:t>
            </a:r>
          </a:p>
          <a:p>
            <a:r>
              <a:rPr lang="ar-AE" sz="3600" b="1" dirty="0" smtClean="0">
                <a:latin typeface="Arial Black" pitchFamily="34" charset="0"/>
              </a:rPr>
              <a:t>هُوَ الْحَیُّ لَا اِلٰهَ اِلَّا هُوَ فَادْعُوهُ مُخْلِصٖينَ لَهُ الدّٖينَ اَلْحَمْدُ لِلّٰهِ رَبِّ الْعَالَمٖينَ</a:t>
            </a:r>
          </a:p>
          <a:p>
            <a:endParaRPr lang="ar-AE" sz="3600" b="1" dirty="0" smtClean="0">
              <a:latin typeface="Arial Black" pitchFamily="34" charset="0"/>
            </a:endParaRPr>
          </a:p>
          <a:p>
            <a:pPr marL="0" indent="0">
              <a:buNone/>
            </a:pPr>
            <a:r>
              <a:rPr lang="tr-TR" sz="3600" b="1" dirty="0" smtClean="0">
                <a:latin typeface="Arial Black" pitchFamily="34" charset="0"/>
              </a:rPr>
              <a:t>«O, diridir. O'ndan başka hiçbir ilâh yoktur. O hâlde sadece Allah'a itaat ederek (samimi olarak)  O'na ibadet edin. </a:t>
            </a:r>
            <a:r>
              <a:rPr lang="tr-TR" sz="3600" b="1" dirty="0" err="1" smtClean="0">
                <a:latin typeface="Arial Black" pitchFamily="34" charset="0"/>
              </a:rPr>
              <a:t>Hamd</a:t>
            </a:r>
            <a:r>
              <a:rPr lang="tr-TR" sz="3600" b="1" dirty="0" smtClean="0">
                <a:latin typeface="Arial Black" pitchFamily="34" charset="0"/>
              </a:rPr>
              <a:t>, âlemlerin Rabbine mahsustur.» </a:t>
            </a:r>
            <a:r>
              <a:rPr lang="tr-TR" dirty="0" smtClean="0"/>
              <a:t>(Mümin suresi 65)</a:t>
            </a:r>
            <a:endParaRPr lang="tr-TR" dirty="0"/>
          </a:p>
        </p:txBody>
      </p:sp>
    </p:spTree>
    <p:extLst>
      <p:ext uri="{BB962C8B-B14F-4D97-AF65-F5344CB8AC3E}">
        <p14:creationId xmlns:p14="http://schemas.microsoft.com/office/powerpoint/2010/main" val="208922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a:bodyPr>
          <a:lstStyle/>
          <a:p>
            <a:pPr marL="0" indent="0">
              <a:buNone/>
            </a:pPr>
            <a:r>
              <a:rPr lang="tr-TR" sz="3600" b="1" dirty="0" smtClean="0">
                <a:solidFill>
                  <a:srgbClr val="FF0000"/>
                </a:solidFill>
                <a:latin typeface="Arial Black" pitchFamily="34" charset="0"/>
              </a:rPr>
              <a:t>2)DUANIN KABUL EDİLECEĞİNE KESİN İNANARAK YAPILMALIDIR:</a:t>
            </a:r>
          </a:p>
          <a:p>
            <a:r>
              <a:rPr lang="ar-AE" sz="4000" b="1" dirty="0" smtClean="0">
                <a:latin typeface="Arial Black" pitchFamily="34" charset="0"/>
              </a:rPr>
              <a:t>ادْعُوا اللَّهَ وَأَنْتُمْ مُوقِنُونَ بِالإِجَابَةِ وَاعْلَمُوا أَنَّ اللَّهَ لاَ يَسْتَجِيبُ دُعَاءً مِنْ قَلْبٍ غَافِلٍ لاَهٍ.</a:t>
            </a:r>
          </a:p>
          <a:p>
            <a:endParaRPr lang="ar-AE" sz="4000" b="1" dirty="0" smtClean="0">
              <a:latin typeface="Arial Black" pitchFamily="34" charset="0"/>
            </a:endParaRPr>
          </a:p>
          <a:p>
            <a:pPr marL="0" indent="0">
              <a:buNone/>
            </a:pPr>
            <a:r>
              <a:rPr lang="tr-TR" sz="4000" b="1" dirty="0" smtClean="0">
                <a:latin typeface="Arial Black" pitchFamily="34" charset="0"/>
              </a:rPr>
              <a:t>«Kabul edileceğine kesin olarak inanarak Allah’a dua ediniz ve biliniz ki, Allah gafil bir kalpten gelen duayı kabul etmez» </a:t>
            </a:r>
            <a:r>
              <a:rPr lang="tr-TR" dirty="0" smtClean="0"/>
              <a:t>(</a:t>
            </a:r>
            <a:r>
              <a:rPr lang="tr-TR" dirty="0" err="1" smtClean="0"/>
              <a:t>Tirmîzi</a:t>
            </a:r>
            <a:r>
              <a:rPr lang="tr-TR" dirty="0" smtClean="0"/>
              <a:t>, </a:t>
            </a:r>
            <a:r>
              <a:rPr lang="tr-TR" dirty="0" err="1" smtClean="0"/>
              <a:t>Da’vât</a:t>
            </a:r>
            <a:r>
              <a:rPr lang="tr-TR" dirty="0" smtClean="0"/>
              <a:t>, 66)</a:t>
            </a:r>
          </a:p>
          <a:p>
            <a:endParaRPr lang="tr-TR" dirty="0"/>
          </a:p>
        </p:txBody>
      </p:sp>
    </p:spTree>
    <p:extLst>
      <p:ext uri="{BB962C8B-B14F-4D97-AF65-F5344CB8AC3E}">
        <p14:creationId xmlns:p14="http://schemas.microsoft.com/office/powerpoint/2010/main" val="3003659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ar-AE" sz="4000" b="1" dirty="0" smtClean="0">
                <a:latin typeface="Arial Black" pitchFamily="34" charset="0"/>
              </a:rPr>
              <a:t>إِذَا دَعَا أَحَدُكُمْ فَلْيَعْزِمِ الْمَسْأَلَةَ ، وَلاَ يَقُولَنَّ اللَّهُمَّ إِنْ شِئْتَ فَأَعْطِنِى . فَإِنَّهُ لاَ مُسْتَكْرِهَ لَهُ </a:t>
            </a:r>
          </a:p>
          <a:p>
            <a:endParaRPr lang="ar-AE" sz="4000" b="1" dirty="0" smtClean="0">
              <a:latin typeface="Arial Black" pitchFamily="34" charset="0"/>
            </a:endParaRPr>
          </a:p>
          <a:p>
            <a:pPr marL="0" indent="0">
              <a:buNone/>
            </a:pPr>
            <a:r>
              <a:rPr lang="tr-TR" sz="4000" b="1" dirty="0" smtClean="0">
                <a:latin typeface="Arial Black" pitchFamily="34" charset="0"/>
              </a:rPr>
              <a:t>«Dua ettiğiniz zaman, İsteğinizi kesin olarak isteyin. “Allah’ım! Dilersen beni affeyle, dilersen bana merhamet eyle” demeyiniz. Çünkü Allah’ı zorlayacak herhangi bir güç yoktur» (</a:t>
            </a:r>
            <a:r>
              <a:rPr lang="tr-TR" sz="4000" b="1" dirty="0" err="1" smtClean="0">
                <a:latin typeface="Arial Black" pitchFamily="34" charset="0"/>
              </a:rPr>
              <a:t>Buhârî</a:t>
            </a:r>
            <a:r>
              <a:rPr lang="tr-TR" sz="4000" b="1" dirty="0" smtClean="0">
                <a:latin typeface="Arial Black" pitchFamily="34" charset="0"/>
              </a:rPr>
              <a:t>, </a:t>
            </a:r>
            <a:r>
              <a:rPr lang="tr-TR" sz="4000" b="1" dirty="0" err="1" smtClean="0">
                <a:latin typeface="Arial Black" pitchFamily="34" charset="0"/>
              </a:rPr>
              <a:t>Da’vât</a:t>
            </a:r>
            <a:r>
              <a:rPr lang="tr-TR" sz="4000" b="1" dirty="0" smtClean="0">
                <a:latin typeface="Arial Black" pitchFamily="34" charset="0"/>
              </a:rPr>
              <a:t>, 21)</a:t>
            </a:r>
          </a:p>
          <a:p>
            <a:endParaRPr lang="tr-TR" dirty="0"/>
          </a:p>
        </p:txBody>
      </p:sp>
    </p:spTree>
    <p:extLst>
      <p:ext uri="{BB962C8B-B14F-4D97-AF65-F5344CB8AC3E}">
        <p14:creationId xmlns:p14="http://schemas.microsoft.com/office/powerpoint/2010/main" val="244063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3600" b="1" dirty="0" smtClean="0">
                <a:solidFill>
                  <a:srgbClr val="FF0000"/>
                </a:solidFill>
                <a:latin typeface="Arial Black" pitchFamily="34" charset="0"/>
              </a:rPr>
              <a:t>3) DUA İSRAR EDİLEREK YAPILMALIDIR, AMA ACELECİ OLMAMAK LAZIMDIR:</a:t>
            </a:r>
            <a:endParaRPr lang="ar-AE" sz="3600" b="1" dirty="0" smtClean="0">
              <a:solidFill>
                <a:srgbClr val="FF0000"/>
              </a:solidFill>
              <a:latin typeface="Arial Black" pitchFamily="34" charset="0"/>
            </a:endParaRPr>
          </a:p>
          <a:p>
            <a:r>
              <a:rPr lang="tr-TR" sz="3600" b="1" dirty="0" smtClean="0">
                <a:latin typeface="Arial Black" pitchFamily="34" charset="0"/>
              </a:rPr>
              <a:t>EFENDİMİZ SAV ŞÖYLE BUYURUYOR:</a:t>
            </a:r>
            <a:endParaRPr lang="ar-AE" sz="3600" b="1" dirty="0" smtClean="0">
              <a:latin typeface="Arial Black" pitchFamily="34" charset="0"/>
            </a:endParaRPr>
          </a:p>
          <a:p>
            <a:r>
              <a:rPr lang="ar-AE" sz="3600" b="1" dirty="0" smtClean="0">
                <a:latin typeface="Arial Black" pitchFamily="34" charset="0"/>
              </a:rPr>
              <a:t>يُسْتَجَابُ ﻷحَدِكُمْ مَالَمْ يَعْجَلْ، يَقُولُ: قَدْ دَعَوْتُ رَبِّى فَلَمْ يَسْتَجِبْ لِى</a:t>
            </a:r>
          </a:p>
          <a:p>
            <a:endParaRPr lang="ar-AE" sz="3600" b="1" dirty="0" smtClean="0">
              <a:latin typeface="Arial Black" pitchFamily="34" charset="0"/>
            </a:endParaRPr>
          </a:p>
          <a:p>
            <a:r>
              <a:rPr lang="ar-AE" sz="3600" b="1" dirty="0" smtClean="0">
                <a:latin typeface="Arial Black" pitchFamily="34" charset="0"/>
              </a:rPr>
              <a:t> “</a:t>
            </a:r>
            <a:r>
              <a:rPr lang="tr-TR" sz="3600" b="1" dirty="0" smtClean="0">
                <a:latin typeface="Arial Black" pitchFamily="34" charset="0"/>
              </a:rPr>
              <a:t>Allah dualarınızı kabul eder. Ancak kabul edilmesi için acele etmeyin; dua ettim de kabul edilmedi (demeyin).» </a:t>
            </a:r>
            <a:r>
              <a:rPr lang="tr-TR" dirty="0" smtClean="0"/>
              <a:t>(</a:t>
            </a:r>
            <a:r>
              <a:rPr lang="tr-TR" dirty="0" err="1" smtClean="0"/>
              <a:t>Buhârî</a:t>
            </a:r>
            <a:r>
              <a:rPr lang="tr-TR" dirty="0" smtClean="0"/>
              <a:t>, </a:t>
            </a:r>
            <a:r>
              <a:rPr lang="tr-TR" dirty="0" err="1" smtClean="0"/>
              <a:t>Da’vât</a:t>
            </a:r>
            <a:r>
              <a:rPr lang="tr-TR" dirty="0" smtClean="0"/>
              <a:t>, 22)</a:t>
            </a:r>
          </a:p>
          <a:p>
            <a:endParaRPr lang="tr-TR" dirty="0" smtClean="0"/>
          </a:p>
          <a:p>
            <a:endParaRPr lang="tr-TR" dirty="0" smtClean="0"/>
          </a:p>
          <a:p>
            <a:endParaRPr lang="tr-TR" dirty="0"/>
          </a:p>
        </p:txBody>
      </p:sp>
    </p:spTree>
    <p:extLst>
      <p:ext uri="{BB962C8B-B14F-4D97-AF65-F5344CB8AC3E}">
        <p14:creationId xmlns:p14="http://schemas.microsoft.com/office/powerpoint/2010/main" val="2147281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4400" b="1" dirty="0" smtClean="0">
                <a:solidFill>
                  <a:srgbClr val="FF0000"/>
                </a:solidFill>
                <a:latin typeface="Arial Black" pitchFamily="34" charset="0"/>
              </a:rPr>
              <a:t>4) İÇİN </a:t>
            </a:r>
            <a:r>
              <a:rPr lang="tr-TR" sz="4400" b="1" dirty="0" err="1" smtClean="0">
                <a:solidFill>
                  <a:srgbClr val="FF0000"/>
                </a:solidFill>
                <a:latin typeface="Arial Black" pitchFamily="34" charset="0"/>
              </a:rPr>
              <a:t>İÇİN</a:t>
            </a:r>
            <a:r>
              <a:rPr lang="tr-TR" sz="4400" b="1" dirty="0" smtClean="0">
                <a:solidFill>
                  <a:srgbClr val="FF0000"/>
                </a:solidFill>
                <a:latin typeface="Arial Black" pitchFamily="34" charset="0"/>
              </a:rPr>
              <a:t> YALVARARAK DUA EDİLMELİDİR:</a:t>
            </a:r>
          </a:p>
          <a:p>
            <a:r>
              <a:rPr lang="tr-TR" sz="4400" b="1" dirty="0" smtClean="0">
                <a:latin typeface="Arial Black" pitchFamily="34" charset="0"/>
              </a:rPr>
              <a:t>KURAN-I KERİMDE ALLAH (CC) ŞÖYLE BUYURUYOR:</a:t>
            </a:r>
          </a:p>
          <a:p>
            <a:r>
              <a:rPr lang="ar-AE" sz="4400" b="1" dirty="0" smtClean="0">
                <a:latin typeface="Arial Black" pitchFamily="34" charset="0"/>
              </a:rPr>
              <a:t>اُدْعُوا رَبَّكُمْ تَضَرُّعًا وَخُفْيَةً اِنَّهُ لَا يُحِبُّ الْمُعْتَدٖينَ</a:t>
            </a:r>
          </a:p>
          <a:p>
            <a:endParaRPr lang="ar-AE" sz="4400" b="1" dirty="0" smtClean="0">
              <a:latin typeface="Arial Black" pitchFamily="34" charset="0"/>
            </a:endParaRPr>
          </a:p>
          <a:p>
            <a:pPr marL="0" indent="0">
              <a:buNone/>
            </a:pPr>
            <a:r>
              <a:rPr lang="tr-TR" sz="4400" b="1" dirty="0" smtClean="0">
                <a:latin typeface="Arial Black" pitchFamily="34" charset="0"/>
              </a:rPr>
              <a:t>«Rabbinize alçak gönüllüce ve için </a:t>
            </a:r>
            <a:r>
              <a:rPr lang="tr-TR" sz="4400" b="1" dirty="0" err="1" smtClean="0">
                <a:latin typeface="Arial Black" pitchFamily="34" charset="0"/>
              </a:rPr>
              <a:t>için</a:t>
            </a:r>
            <a:r>
              <a:rPr lang="tr-TR" sz="4400" b="1" dirty="0" smtClean="0">
                <a:latin typeface="Arial Black" pitchFamily="34" charset="0"/>
              </a:rPr>
              <a:t> dua edin. Çünkü O, haddi aşanları sevmez.» </a:t>
            </a:r>
            <a:r>
              <a:rPr lang="tr-TR" dirty="0" smtClean="0"/>
              <a:t>(Araf suresi 55)</a:t>
            </a:r>
            <a:endParaRPr lang="tr-TR" dirty="0"/>
          </a:p>
        </p:txBody>
      </p:sp>
    </p:spTree>
    <p:extLst>
      <p:ext uri="{BB962C8B-B14F-4D97-AF65-F5344CB8AC3E}">
        <p14:creationId xmlns:p14="http://schemas.microsoft.com/office/powerpoint/2010/main" val="2268938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ar-AE" sz="4400" b="1" dirty="0" smtClean="0">
                <a:latin typeface="Arial Black" pitchFamily="34" charset="0"/>
              </a:rPr>
              <a:t>يَا اَيّهَا النّاسُ ارْبَعُوا عَلى أنْفُسِكُمْ، فَإنَّكُمْ َلا تَدْعُونَ أصَمَّ وَلاغَائِباً إنَّكُمْ تَدْعُونَ سَمِيعاً قَرِيبًا وَهُوَ مَعَكُمْ</a:t>
            </a:r>
          </a:p>
          <a:p>
            <a:endParaRPr lang="ar-AE" sz="4400" b="1" dirty="0" smtClean="0">
              <a:latin typeface="Arial Black" pitchFamily="34" charset="0"/>
            </a:endParaRPr>
          </a:p>
          <a:p>
            <a:pPr marL="0" indent="0">
              <a:buNone/>
            </a:pPr>
            <a:r>
              <a:rPr lang="tr-TR" sz="4400" b="1" dirty="0" smtClean="0">
                <a:latin typeface="Arial Black" pitchFamily="34" charset="0"/>
              </a:rPr>
              <a:t>«Ey İnsanlar! Kendinizi yormayınız. Çünkü sizler sağır ve uzaktaki birine değil, her an sizinle olan, her şeyi duyan Allah’a dua ediyorsunuz.» </a:t>
            </a:r>
          </a:p>
          <a:p>
            <a:pPr marL="0" indent="0">
              <a:buNone/>
            </a:pPr>
            <a:r>
              <a:rPr lang="tr-TR" sz="4400" b="1" dirty="0" smtClean="0"/>
              <a:t>(</a:t>
            </a:r>
            <a:r>
              <a:rPr lang="tr-TR" sz="4400" b="1" dirty="0" err="1" smtClean="0"/>
              <a:t>Buharî</a:t>
            </a:r>
            <a:r>
              <a:rPr lang="tr-TR" sz="4400" b="1" dirty="0" smtClean="0"/>
              <a:t>, Cihad,131)</a:t>
            </a:r>
          </a:p>
          <a:p>
            <a:endParaRPr lang="tr-TR" dirty="0"/>
          </a:p>
        </p:txBody>
      </p:sp>
    </p:spTree>
    <p:extLst>
      <p:ext uri="{BB962C8B-B14F-4D97-AF65-F5344CB8AC3E}">
        <p14:creationId xmlns:p14="http://schemas.microsoft.com/office/powerpoint/2010/main" val="2032975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4000" dirty="0" smtClean="0">
                <a:solidFill>
                  <a:srgbClr val="00B050"/>
                </a:solidFill>
                <a:latin typeface="Arial Black" pitchFamily="34" charset="0"/>
              </a:rPr>
              <a:t>YÜCE ALLAH ZEKERİYYA AS DUASINDAN DOLAYI ÖVMÜŞTÜR:</a:t>
            </a:r>
          </a:p>
          <a:p>
            <a:r>
              <a:rPr lang="tr-TR" sz="4000" dirty="0" smtClean="0">
                <a:latin typeface="Arial Black" pitchFamily="34" charset="0"/>
              </a:rPr>
              <a:t>Yüce Allah, Zekeriya peygamber hakkında,</a:t>
            </a:r>
          </a:p>
          <a:p>
            <a:endParaRPr lang="tr-TR" sz="4000" dirty="0" smtClean="0">
              <a:latin typeface="Arial Black" pitchFamily="34" charset="0"/>
            </a:endParaRPr>
          </a:p>
          <a:p>
            <a:r>
              <a:rPr lang="tr-TR" sz="4000" dirty="0" smtClean="0">
                <a:latin typeface="Arial Black" pitchFamily="34" charset="0"/>
              </a:rPr>
              <a:t> </a:t>
            </a:r>
            <a:r>
              <a:rPr lang="ar-AE" sz="4000" dirty="0" smtClean="0">
                <a:latin typeface="Arial Black" pitchFamily="34" charset="0"/>
              </a:rPr>
              <a:t>اِذْ نَادى رَبَّهُ نِدَاءً خَفِيًّا    </a:t>
            </a:r>
          </a:p>
          <a:p>
            <a:pPr marL="0" indent="0">
              <a:buNone/>
            </a:pPr>
            <a:r>
              <a:rPr lang="tr-TR" sz="4000" dirty="0" smtClean="0">
                <a:latin typeface="Arial Black" pitchFamily="34" charset="0"/>
              </a:rPr>
              <a:t>«Hani o, Rabbine gizli bir sesle yalvarmıştı»  </a:t>
            </a:r>
            <a:r>
              <a:rPr lang="tr-TR" dirty="0" smtClean="0"/>
              <a:t>(Meryem  suresi 3)</a:t>
            </a:r>
          </a:p>
          <a:p>
            <a:endParaRPr lang="tr-TR" dirty="0"/>
          </a:p>
        </p:txBody>
      </p:sp>
    </p:spTree>
    <p:extLst>
      <p:ext uri="{BB962C8B-B14F-4D97-AF65-F5344CB8AC3E}">
        <p14:creationId xmlns:p14="http://schemas.microsoft.com/office/powerpoint/2010/main" val="372852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kk-KZ" sz="4800" b="1" dirty="0" smtClean="0">
                <a:solidFill>
                  <a:srgbClr val="FF0000"/>
                </a:solidFill>
                <a:latin typeface="Arial Black" pitchFamily="34" charset="0"/>
              </a:rPr>
              <a:t>قُلْ مَا يَعْبَٶُا بِكُمْ رَبّٖى لَوْلَا دُعَاؤُكُمْ </a:t>
            </a:r>
            <a:r>
              <a:rPr lang="kk-KZ" sz="4800" b="1" dirty="0" smtClean="0">
                <a:latin typeface="Arial Black" pitchFamily="34" charset="0"/>
              </a:rPr>
              <a:t>فَقَدْ كَذَّبْتُمْ فَسَوْفَ يَكُونُ لِزَامًا</a:t>
            </a:r>
          </a:p>
          <a:p>
            <a:endParaRPr lang="kk-KZ" sz="4800" b="1" dirty="0" smtClean="0">
              <a:latin typeface="Arial Black" pitchFamily="34" charset="0"/>
            </a:endParaRPr>
          </a:p>
          <a:p>
            <a:pPr marL="0" indent="0">
              <a:buNone/>
            </a:pPr>
            <a:r>
              <a:rPr lang="tr-TR" sz="4800" b="1" dirty="0" smtClean="0">
                <a:solidFill>
                  <a:srgbClr val="FF0000"/>
                </a:solidFill>
                <a:latin typeface="Arial Black" pitchFamily="34" charset="0"/>
              </a:rPr>
              <a:t>«(Ey Muhammed!) De ki: "Duanız olmasa, Rabbim size ne diye değer versin! </a:t>
            </a:r>
            <a:r>
              <a:rPr lang="tr-TR" sz="4800" b="1" dirty="0" smtClean="0">
                <a:latin typeface="Arial Black" pitchFamily="34" charset="0"/>
              </a:rPr>
              <a:t>Siz yalanladınız. Öyle ise azap yakanızı bırakmayacak.» </a:t>
            </a:r>
            <a:r>
              <a:rPr lang="tr-TR" dirty="0" smtClean="0"/>
              <a:t>(Furkan suresi 77)</a:t>
            </a:r>
            <a:endParaRPr lang="tr-TR" dirty="0"/>
          </a:p>
        </p:txBody>
      </p:sp>
    </p:spTree>
    <p:extLst>
      <p:ext uri="{BB962C8B-B14F-4D97-AF65-F5344CB8AC3E}">
        <p14:creationId xmlns:p14="http://schemas.microsoft.com/office/powerpoint/2010/main" val="194769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dirty="0" smtClean="0">
                <a:solidFill>
                  <a:srgbClr val="00B050"/>
                </a:solidFill>
                <a:latin typeface="Arial Black" pitchFamily="34" charset="0"/>
              </a:rPr>
              <a:t>SANA ŞAH DAMARINDAN DAHA YAKIN BİR OLAN RABBİN VAR EDEPLE ONA YÖNEL VE İÇİN </a:t>
            </a:r>
            <a:r>
              <a:rPr lang="tr-TR" dirty="0" err="1" smtClean="0">
                <a:solidFill>
                  <a:srgbClr val="00B050"/>
                </a:solidFill>
                <a:latin typeface="Arial Black" pitchFamily="34" charset="0"/>
              </a:rPr>
              <a:t>İÇİN</a:t>
            </a:r>
            <a:r>
              <a:rPr lang="tr-TR" dirty="0" smtClean="0">
                <a:solidFill>
                  <a:srgbClr val="00B050"/>
                </a:solidFill>
                <a:latin typeface="Arial Black" pitchFamily="34" charset="0"/>
              </a:rPr>
              <a:t> O’NA DUA VE NİYAZDA BULUN!</a:t>
            </a:r>
          </a:p>
          <a:p>
            <a:r>
              <a:rPr lang="tr-TR" dirty="0" smtClean="0">
                <a:solidFill>
                  <a:srgbClr val="0070C0"/>
                </a:solidFill>
                <a:latin typeface="Arial Black" pitchFamily="34" charset="0"/>
              </a:rPr>
              <a:t>ALLAH’DAN DAHA YAKIN İNSANA KİM VAR Kİ?</a:t>
            </a:r>
            <a:endParaRPr lang="ar-AE" dirty="0" smtClean="0">
              <a:solidFill>
                <a:srgbClr val="0070C0"/>
              </a:solidFill>
              <a:latin typeface="Arial Black" pitchFamily="34" charset="0"/>
            </a:endParaRPr>
          </a:p>
          <a:p>
            <a:r>
              <a:rPr lang="ar-AE" dirty="0" smtClean="0">
                <a:solidFill>
                  <a:srgbClr val="0070C0"/>
                </a:solidFill>
                <a:latin typeface="Arial Black" pitchFamily="34" charset="0"/>
              </a:rPr>
              <a:t>وَلَقَدْ خَلَقْنَا الْاِنْسَانَ وَنَعْلَمُ مَاتُوَسْوِسُ بِه نَفْسُهُ وَنَحْنُ اَقْرَبُ اِلَيْهِ مِنْ حَبْلِ الْوَريدِ</a:t>
            </a:r>
          </a:p>
          <a:p>
            <a:pPr marL="0" indent="0">
              <a:buNone/>
            </a:pPr>
            <a:r>
              <a:rPr lang="tr-TR" dirty="0" smtClean="0">
                <a:solidFill>
                  <a:srgbClr val="0070C0"/>
                </a:solidFill>
                <a:latin typeface="Arial Black" pitchFamily="34" charset="0"/>
              </a:rPr>
              <a:t>«</a:t>
            </a:r>
            <a:r>
              <a:rPr lang="tr-TR" dirty="0" err="1" smtClean="0">
                <a:solidFill>
                  <a:srgbClr val="0070C0"/>
                </a:solidFill>
                <a:latin typeface="Arial Black" pitchFamily="34" charset="0"/>
              </a:rPr>
              <a:t>Andolsun</a:t>
            </a:r>
            <a:r>
              <a:rPr lang="tr-TR" dirty="0" smtClean="0">
                <a:solidFill>
                  <a:srgbClr val="0070C0"/>
                </a:solidFill>
                <a:latin typeface="Arial Black" pitchFamily="34" charset="0"/>
              </a:rPr>
              <a:t>, insanı biz yarattık ve nefsinin ona verdiği vesveseyi de biz biliriz. Çünkü biz ona şah damarından daha yakınız» </a:t>
            </a:r>
            <a:r>
              <a:rPr lang="tr-TR" dirty="0" smtClean="0">
                <a:solidFill>
                  <a:srgbClr val="0070C0"/>
                </a:solidFill>
              </a:rPr>
              <a:t>(</a:t>
            </a:r>
            <a:r>
              <a:rPr lang="tr-TR" dirty="0" err="1" smtClean="0">
                <a:solidFill>
                  <a:srgbClr val="0070C0"/>
                </a:solidFill>
              </a:rPr>
              <a:t>Kâf</a:t>
            </a:r>
            <a:r>
              <a:rPr lang="tr-TR" dirty="0" smtClean="0">
                <a:solidFill>
                  <a:srgbClr val="0070C0"/>
                </a:solidFill>
              </a:rPr>
              <a:t> suresi 16)</a:t>
            </a:r>
          </a:p>
          <a:p>
            <a:endParaRPr lang="tr-TR" dirty="0">
              <a:solidFill>
                <a:srgbClr val="0070C0"/>
              </a:solidFill>
            </a:endParaRPr>
          </a:p>
        </p:txBody>
      </p:sp>
    </p:spTree>
    <p:extLst>
      <p:ext uri="{BB962C8B-B14F-4D97-AF65-F5344CB8AC3E}">
        <p14:creationId xmlns:p14="http://schemas.microsoft.com/office/powerpoint/2010/main" val="1980726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buNone/>
            </a:pPr>
            <a:r>
              <a:rPr lang="tr-TR" b="1" dirty="0" smtClean="0">
                <a:solidFill>
                  <a:srgbClr val="FF0000"/>
                </a:solidFill>
                <a:latin typeface="Arial Black" pitchFamily="34" charset="0"/>
              </a:rPr>
              <a:t>5) ALLAH’DAN UMUT EDEREK VE O’NDAN KORKARAK UMUT VE KORKU İÇİNDE DUA EDİLMELİDİR:</a:t>
            </a:r>
          </a:p>
          <a:p>
            <a:pPr marL="0" indent="0">
              <a:buNone/>
            </a:pPr>
            <a:endParaRPr lang="tr-TR" b="1" dirty="0" smtClean="0">
              <a:latin typeface="Arial Black" pitchFamily="34" charset="0"/>
            </a:endParaRPr>
          </a:p>
          <a:p>
            <a:r>
              <a:rPr lang="ar-AE" b="1" dirty="0" smtClean="0">
                <a:latin typeface="Arial Black" pitchFamily="34" charset="0"/>
              </a:rPr>
              <a:t>اِنَّهُمْ كَانُوا يُسَارِعُونَ فِى الْخَيْرَاتِ وَيَدْعُونَنَا رَغَبًا وَرَهَبًا وَكَانُوا لَنَا خَاشِعينَ </a:t>
            </a:r>
          </a:p>
          <a:p>
            <a:pPr marL="0" indent="0">
              <a:buNone/>
            </a:pPr>
            <a:r>
              <a:rPr lang="tr-TR" b="1" dirty="0" smtClean="0">
                <a:latin typeface="Arial Black" pitchFamily="34" charset="0"/>
              </a:rPr>
              <a:t>«</a:t>
            </a:r>
            <a:r>
              <a:rPr lang="ar-AE" b="1" dirty="0" smtClean="0">
                <a:latin typeface="Arial Black" pitchFamily="34" charset="0"/>
              </a:rPr>
              <a:t>… </a:t>
            </a:r>
            <a:r>
              <a:rPr lang="tr-TR" b="1" dirty="0" smtClean="0">
                <a:latin typeface="Arial Black" pitchFamily="34" charset="0"/>
              </a:rPr>
              <a:t>Onlar gerçekten hayır işlerinde yarışırlar, (rahmetimizi) umarak ve (azabımızdan) korkarak bize dua ederlerdi. Onlar bize derin saygı duyan kimselerdi.» </a:t>
            </a:r>
            <a:r>
              <a:rPr lang="tr-TR" dirty="0" smtClean="0"/>
              <a:t>(Enbiya suresi 90)</a:t>
            </a:r>
          </a:p>
          <a:p>
            <a:endParaRPr lang="tr-TR" dirty="0"/>
          </a:p>
        </p:txBody>
      </p:sp>
    </p:spTree>
    <p:extLst>
      <p:ext uri="{BB962C8B-B14F-4D97-AF65-F5344CB8AC3E}">
        <p14:creationId xmlns:p14="http://schemas.microsoft.com/office/powerpoint/2010/main" val="164717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sz="4000" dirty="0" smtClean="0">
                <a:solidFill>
                  <a:srgbClr val="FF0000"/>
                </a:solidFill>
                <a:latin typeface="Arial Black" pitchFamily="34" charset="0"/>
              </a:rPr>
              <a:t>6)DUAYA BAŞLARKEN İSTİAZE, BESLMELE, HAMDELE VE SALVELE İLE BAŞLANMALIDIR:</a:t>
            </a:r>
          </a:p>
          <a:p>
            <a:endParaRPr lang="tr-TR" sz="4000" dirty="0" smtClean="0">
              <a:latin typeface="Arial Black" pitchFamily="34" charset="0"/>
            </a:endParaRPr>
          </a:p>
          <a:p>
            <a:r>
              <a:rPr lang="ar-AE" sz="4000" b="1" dirty="0" smtClean="0">
                <a:latin typeface="Arial Black" pitchFamily="34" charset="0"/>
              </a:rPr>
              <a:t>سُبْحانَ رَبَّيَ الْعَلِيُّ ﺍﻷعْلَى الوَهَّاب. </a:t>
            </a:r>
          </a:p>
          <a:p>
            <a:endParaRPr lang="ar-AE" sz="4000" dirty="0" smtClean="0">
              <a:latin typeface="Arial Black" pitchFamily="34" charset="0"/>
            </a:endParaRPr>
          </a:p>
          <a:p>
            <a:r>
              <a:rPr lang="tr-TR" sz="4000" dirty="0" smtClean="0">
                <a:latin typeface="Arial Black" pitchFamily="34" charset="0"/>
              </a:rPr>
              <a:t>«Yücelerin yücesi ve bağışlayıcı olan Rabbimi, bütün noksanlardan tenzih ederim” diyerek başlardı.» </a:t>
            </a:r>
            <a:r>
              <a:rPr lang="tr-TR" dirty="0" smtClean="0"/>
              <a:t>(</a:t>
            </a:r>
            <a:r>
              <a:rPr lang="tr-TR" dirty="0" err="1" smtClean="0"/>
              <a:t>Ahmed</a:t>
            </a:r>
            <a:r>
              <a:rPr lang="tr-TR" dirty="0" smtClean="0"/>
              <a:t>, IV, 54.)</a:t>
            </a:r>
          </a:p>
          <a:p>
            <a:endParaRPr lang="tr-TR" dirty="0"/>
          </a:p>
        </p:txBody>
      </p:sp>
    </p:spTree>
    <p:extLst>
      <p:ext uri="{BB962C8B-B14F-4D97-AF65-F5344CB8AC3E}">
        <p14:creationId xmlns:p14="http://schemas.microsoft.com/office/powerpoint/2010/main" val="1594688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b="1" dirty="0" smtClean="0">
                <a:solidFill>
                  <a:srgbClr val="FF0000"/>
                </a:solidFill>
                <a:latin typeface="Arial Black" pitchFamily="34" charset="0"/>
              </a:rPr>
              <a:t>7) DUA EDERKEN KIBLEYE YÖNELEREK VE ELLERİ KOLTUK ALTLARI GÖRÜNECEK ŞEKİLDE KALDIRARAK YAPILMALIDIR:</a:t>
            </a:r>
          </a:p>
          <a:p>
            <a:endParaRPr lang="tr-TR" b="1" dirty="0" smtClean="0">
              <a:latin typeface="Arial Black" pitchFamily="34" charset="0"/>
            </a:endParaRPr>
          </a:p>
          <a:p>
            <a:r>
              <a:rPr lang="tr-TR" b="1" dirty="0" smtClean="0">
                <a:latin typeface="Arial Black" pitchFamily="34" charset="0"/>
              </a:rPr>
              <a:t>Sahabeden Cabir b. Abdullah şöyle demektedir:</a:t>
            </a:r>
          </a:p>
          <a:p>
            <a:r>
              <a:rPr lang="ar-AE" b="1" dirty="0" smtClean="0">
                <a:latin typeface="Arial Black" pitchFamily="34" charset="0"/>
              </a:rPr>
              <a:t>كَانَ رَسُولُ اللَّهِ -صلى الله عليه وسلم- إِذَا رَفَعَ يَدَيْهِ فِى الدُّعَاءِ لَمْ يَحُطَّهُمَا حَتَّى يَمْسَحَ بِهِمَا وَجْهَهُ.</a:t>
            </a:r>
          </a:p>
          <a:p>
            <a:pPr marL="0" indent="0">
              <a:buNone/>
            </a:pPr>
            <a:r>
              <a:rPr lang="tr-TR" b="1" dirty="0" smtClean="0">
                <a:latin typeface="Arial Black" pitchFamily="34" charset="0"/>
              </a:rPr>
              <a:t>«Hz. Peygamber dua ederken ellerini kaldırdığında onları yüzüne sürmedikçe indirmezdi.» </a:t>
            </a:r>
            <a:r>
              <a:rPr lang="tr-TR" dirty="0" smtClean="0"/>
              <a:t>(</a:t>
            </a:r>
            <a:r>
              <a:rPr lang="tr-TR" dirty="0" err="1" smtClean="0"/>
              <a:t>Tirmizi</a:t>
            </a:r>
            <a:r>
              <a:rPr lang="tr-TR" dirty="0" smtClean="0"/>
              <a:t>, </a:t>
            </a:r>
            <a:r>
              <a:rPr lang="tr-TR" dirty="0" err="1" smtClean="0"/>
              <a:t>Da’avât</a:t>
            </a:r>
            <a:r>
              <a:rPr lang="tr-TR" dirty="0" smtClean="0"/>
              <a:t>, 11)</a:t>
            </a:r>
          </a:p>
          <a:p>
            <a:endParaRPr lang="tr-TR" dirty="0"/>
          </a:p>
        </p:txBody>
      </p:sp>
    </p:spTree>
    <p:extLst>
      <p:ext uri="{BB962C8B-B14F-4D97-AF65-F5344CB8AC3E}">
        <p14:creationId xmlns:p14="http://schemas.microsoft.com/office/powerpoint/2010/main" val="3515293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sz="4800" b="1" dirty="0" smtClean="0">
                <a:solidFill>
                  <a:srgbClr val="FF0000"/>
                </a:solidFill>
                <a:latin typeface="Arial Black" pitchFamily="34" charset="0"/>
              </a:rPr>
              <a:t>8) DUADA HELAL VE MEŞRU OLAN ŞEYLER İSTENMELİDİR:</a:t>
            </a:r>
          </a:p>
          <a:p>
            <a:endParaRPr lang="ar-AE" sz="4800" b="1" dirty="0" smtClean="0">
              <a:latin typeface="Arial Black" pitchFamily="34" charset="0"/>
            </a:endParaRPr>
          </a:p>
          <a:p>
            <a:endParaRPr lang="ar-AE" sz="4800" b="1" dirty="0" smtClean="0">
              <a:latin typeface="Arial Black" pitchFamily="34" charset="0"/>
            </a:endParaRPr>
          </a:p>
          <a:p>
            <a:r>
              <a:rPr lang="ar-AE" sz="4800" b="1" dirty="0" smtClean="0">
                <a:latin typeface="Arial Black" pitchFamily="34" charset="0"/>
              </a:rPr>
              <a:t>ﻻيََزَالُ يُسْتَجَابُ لِلْعَبْدِ مَالَمْ يَدْعُ بِإثْمٍ، أوْ قَطِيعَةِ رَحِمٍ.</a:t>
            </a:r>
          </a:p>
          <a:p>
            <a:pPr marL="0" indent="0">
              <a:buNone/>
            </a:pPr>
            <a:r>
              <a:rPr lang="tr-TR" sz="4800" b="1" dirty="0" smtClean="0">
                <a:latin typeface="Arial Black" pitchFamily="34" charset="0"/>
              </a:rPr>
              <a:t>«Kul, günah talep etmedikçe veya sıla-i rahmin kopmasını istemedikçe duası </a:t>
            </a:r>
            <a:r>
              <a:rPr lang="tr-TR" sz="4800" b="1" dirty="0" err="1" smtClean="0">
                <a:latin typeface="Arial Black" pitchFamily="34" charset="0"/>
              </a:rPr>
              <a:t>icâbet</a:t>
            </a:r>
            <a:r>
              <a:rPr lang="tr-TR" sz="4800" b="1" dirty="0" smtClean="0">
                <a:latin typeface="Arial Black" pitchFamily="34" charset="0"/>
              </a:rPr>
              <a:t> görmeye (kabul edilmeye) devam eder.» </a:t>
            </a:r>
            <a:r>
              <a:rPr lang="tr-TR" dirty="0" smtClean="0"/>
              <a:t>(Müslim, </a:t>
            </a:r>
            <a:r>
              <a:rPr lang="tr-TR" dirty="0" err="1" smtClean="0"/>
              <a:t>Zikr</a:t>
            </a:r>
            <a:r>
              <a:rPr lang="tr-TR" dirty="0" smtClean="0"/>
              <a:t> , 25)</a:t>
            </a:r>
          </a:p>
          <a:p>
            <a:endParaRPr lang="tr-TR" dirty="0"/>
          </a:p>
        </p:txBody>
      </p:sp>
    </p:spTree>
    <p:extLst>
      <p:ext uri="{BB962C8B-B14F-4D97-AF65-F5344CB8AC3E}">
        <p14:creationId xmlns:p14="http://schemas.microsoft.com/office/powerpoint/2010/main" val="1543539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b="1" dirty="0" smtClean="0">
                <a:solidFill>
                  <a:srgbClr val="FF0000"/>
                </a:solidFill>
                <a:latin typeface="Arial Black" pitchFamily="34" charset="0"/>
              </a:rPr>
              <a:t>9)DUADA GEREKLİ ŞARTLAR YERİNE GETİRİLDİKTEN SONRA ALLAH’DAN HER TEMİZ OLAN ŞEYLER İSTENİR:</a:t>
            </a:r>
          </a:p>
          <a:p>
            <a:endParaRPr lang="ar-AE" b="1" dirty="0" smtClean="0">
              <a:latin typeface="Arial Black" pitchFamily="34" charset="0"/>
            </a:endParaRPr>
          </a:p>
          <a:p>
            <a:pPr marL="0" indent="0">
              <a:buNone/>
            </a:pPr>
            <a:r>
              <a:rPr lang="ar-AE" b="1" dirty="0" smtClean="0">
                <a:latin typeface="Arial Black" pitchFamily="34" charset="0"/>
              </a:rPr>
              <a:t>لِيَسْألْ أحَدُكُمْ رَبَّهُ حَاجَتَهُ كُلَّهَا حَتَّى يَسْألَ شِسْعَ نَعْلِهِ إذَا انْقَطَعَ.</a:t>
            </a:r>
          </a:p>
          <a:p>
            <a:pPr marL="0" indent="0">
              <a:buNone/>
            </a:pPr>
            <a:r>
              <a:rPr lang="tr-TR" b="1" dirty="0" smtClean="0">
                <a:latin typeface="Arial Black" pitchFamily="34" charset="0"/>
              </a:rPr>
              <a:t>«Sizden herkes, ihtiyaçlarının tamamını Rabbinden istesin, hatta kopan ayakkabı bağına varıncaya kadar istesin» </a:t>
            </a:r>
          </a:p>
          <a:p>
            <a:pPr marL="0" indent="0">
              <a:buNone/>
            </a:pPr>
            <a:r>
              <a:rPr lang="tr-TR" dirty="0" smtClean="0"/>
              <a:t>(</a:t>
            </a:r>
            <a:r>
              <a:rPr lang="tr-TR" dirty="0" err="1" smtClean="0"/>
              <a:t>Hindî</a:t>
            </a:r>
            <a:r>
              <a:rPr lang="tr-TR" dirty="0" smtClean="0"/>
              <a:t>, Ali el-</a:t>
            </a:r>
            <a:r>
              <a:rPr lang="tr-TR" dirty="0" err="1" smtClean="0"/>
              <a:t>Müttakî</a:t>
            </a:r>
            <a:r>
              <a:rPr lang="tr-TR" dirty="0" smtClean="0"/>
              <a:t> b. </a:t>
            </a:r>
            <a:r>
              <a:rPr lang="tr-TR" dirty="0" err="1" smtClean="0"/>
              <a:t>Hüsameddîn</a:t>
            </a:r>
            <a:r>
              <a:rPr lang="tr-TR" dirty="0" smtClean="0"/>
              <a:t>,  </a:t>
            </a:r>
            <a:r>
              <a:rPr lang="tr-TR" dirty="0" err="1" smtClean="0"/>
              <a:t>Kenzü’l-Ummal</a:t>
            </a:r>
            <a:r>
              <a:rPr lang="tr-TR" dirty="0" smtClean="0"/>
              <a:t> fî </a:t>
            </a:r>
            <a:r>
              <a:rPr lang="tr-TR" dirty="0" err="1" smtClean="0"/>
              <a:t>Süneni’l-Akvâl</a:t>
            </a:r>
            <a:r>
              <a:rPr lang="tr-TR" dirty="0" smtClean="0"/>
              <a:t> </a:t>
            </a:r>
            <a:r>
              <a:rPr lang="tr-TR" dirty="0" err="1" smtClean="0"/>
              <a:t>ve’l-Efâl</a:t>
            </a:r>
            <a:r>
              <a:rPr lang="tr-TR" dirty="0" smtClean="0"/>
              <a:t>,   No:3139. II,65. Halep, tarihsiz.)</a:t>
            </a:r>
          </a:p>
          <a:p>
            <a:endParaRPr lang="tr-TR" dirty="0"/>
          </a:p>
        </p:txBody>
      </p:sp>
    </p:spTree>
    <p:extLst>
      <p:ext uri="{BB962C8B-B14F-4D97-AF65-F5344CB8AC3E}">
        <p14:creationId xmlns:p14="http://schemas.microsoft.com/office/powerpoint/2010/main" val="5781137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b="1" dirty="0" smtClean="0">
                <a:solidFill>
                  <a:srgbClr val="FF0000"/>
                </a:solidFill>
                <a:latin typeface="Arial Black" pitchFamily="34" charset="0"/>
              </a:rPr>
              <a:t>10) DUAYA BAŞLAMADAN ÖNCE TEVBE EDİLMELİDİR:</a:t>
            </a:r>
          </a:p>
          <a:p>
            <a:endParaRPr lang="tr-TR" b="1" dirty="0" smtClean="0">
              <a:latin typeface="Arial Black" pitchFamily="34" charset="0"/>
            </a:endParaRPr>
          </a:p>
          <a:p>
            <a:r>
              <a:rPr lang="ar-AE" b="1" dirty="0" smtClean="0">
                <a:latin typeface="Arial Black" pitchFamily="34" charset="0"/>
              </a:rPr>
              <a:t>الرَّجُلَ يُطِيلُ السَّفَرَ أشْعَثَ أغْبَرَ، يَمُدُّ يَدَيْهِ الى السّمَاءِ: يَا رَبِّ، يَا رَبِّ، وَمَطْعَمُهُ حَرَامٌ، وَمَشْرَبُهُ حَرَامٌ، وَمَلْبَسُهُ حَرَامٌ، وغَذِيَ بِالْحَرَامِ فأنّى يُسْتَجَابَ لذلِكَ</a:t>
            </a:r>
          </a:p>
          <a:p>
            <a:pPr marL="0" indent="0">
              <a:buNone/>
            </a:pPr>
            <a:r>
              <a:rPr lang="tr-TR" b="1" dirty="0" smtClean="0">
                <a:latin typeface="Arial Black" pitchFamily="34" charset="0"/>
              </a:rPr>
              <a:t>«Allah yolunda seferler yapmış, üstü başı tozlanmış bir adam ellerini semaya kaldırarak, Ya Rabbi Ya Rabbi’ diye yalvarıyor. Oysa yediği haram, içtiği haram, giydiği haram, gıdası haramdır. Böyle birisinin duası nasıl kabul olur.» </a:t>
            </a:r>
            <a:r>
              <a:rPr lang="tr-TR" dirty="0" smtClean="0"/>
              <a:t>(Müslim, Zekat,19)</a:t>
            </a:r>
          </a:p>
          <a:p>
            <a:endParaRPr lang="tr-TR" dirty="0"/>
          </a:p>
        </p:txBody>
      </p:sp>
    </p:spTree>
    <p:extLst>
      <p:ext uri="{BB962C8B-B14F-4D97-AF65-F5344CB8AC3E}">
        <p14:creationId xmlns:p14="http://schemas.microsoft.com/office/powerpoint/2010/main" val="3131509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r>
              <a:rPr lang="tr-TR" dirty="0">
                <a:solidFill>
                  <a:srgbClr val="FF0000"/>
                </a:solidFill>
                <a:latin typeface="Arial Black" pitchFamily="34" charset="0"/>
              </a:rPr>
              <a:t>Duanın kabul edilmesinin olmazsa olmaz şartlarından biri helal lokma, helal kazançtır. </a:t>
            </a:r>
            <a:r>
              <a:rPr lang="tr-TR" dirty="0">
                <a:latin typeface="Arial Black" pitchFamily="34" charset="0"/>
              </a:rPr>
              <a:t>Bununla ilgili olarak Sevgili Peygamberimiz (</a:t>
            </a:r>
            <a:r>
              <a:rPr lang="tr-TR" dirty="0" err="1">
                <a:latin typeface="Arial Black" pitchFamily="34" charset="0"/>
              </a:rPr>
              <a:t>s.a.s</a:t>
            </a:r>
            <a:r>
              <a:rPr lang="tr-TR" dirty="0">
                <a:latin typeface="Arial Black" pitchFamily="34" charset="0"/>
              </a:rPr>
              <a:t>) bir hadislerinde, uzun bir yolculuğa çıkmış, saçı başı dağılmış, toz toprak içinde kalmış bir adamı örnek vererek şöyle buyurur: </a:t>
            </a:r>
            <a:endParaRPr lang="tr-TR" dirty="0" smtClean="0">
              <a:latin typeface="Arial Black" pitchFamily="34" charset="0"/>
            </a:endParaRPr>
          </a:p>
          <a:p>
            <a:r>
              <a:rPr lang="tr-TR" dirty="0" smtClean="0">
                <a:latin typeface="Arial Black" pitchFamily="34" charset="0"/>
              </a:rPr>
              <a:t>“</a:t>
            </a:r>
            <a:r>
              <a:rPr lang="tr-TR" dirty="0">
                <a:latin typeface="Arial Black" pitchFamily="34" charset="0"/>
              </a:rPr>
              <a:t>Bu adam ellerini semaya kaldırmış, ‘Ya Rabbi, Ya Rabbi!’ diye yalvarmaktadır. Oysa yediği haram, içtiği haram, giydiği haram, gıdası haramdır! Onun bu hâldeki duası nasıl kabul edilebilir ki</a:t>
            </a:r>
            <a:r>
              <a:rPr lang="tr-TR" dirty="0" smtClean="0">
                <a:latin typeface="Arial Black" pitchFamily="34" charset="0"/>
              </a:rPr>
              <a:t>!”(Müslim</a:t>
            </a:r>
            <a:r>
              <a:rPr lang="tr-TR" dirty="0">
                <a:latin typeface="Arial Black" pitchFamily="34" charset="0"/>
              </a:rPr>
              <a:t>, Zekât, 65</a:t>
            </a:r>
            <a:r>
              <a:rPr lang="tr-TR" dirty="0" smtClean="0">
                <a:latin typeface="Arial Black" pitchFamily="34" charset="0"/>
              </a:rPr>
              <a:t>.)</a:t>
            </a:r>
          </a:p>
          <a:p>
            <a:r>
              <a:rPr lang="tr-TR" dirty="0" smtClean="0">
                <a:latin typeface="Arial Black" pitchFamily="34" charset="0"/>
              </a:rPr>
              <a:t> </a:t>
            </a:r>
            <a:r>
              <a:rPr lang="tr-TR" dirty="0">
                <a:latin typeface="Arial Black" pitchFamily="34" charset="0"/>
              </a:rPr>
              <a:t>Bu yüzden, duası makbul bir kişi olmak isteyen </a:t>
            </a:r>
            <a:r>
              <a:rPr lang="tr-TR" dirty="0" err="1">
                <a:latin typeface="Arial Black" pitchFamily="34" charset="0"/>
              </a:rPr>
              <a:t>Sa’d</a:t>
            </a:r>
            <a:r>
              <a:rPr lang="tr-TR" dirty="0">
                <a:latin typeface="Arial Black" pitchFamily="34" charset="0"/>
              </a:rPr>
              <a:t> b. </a:t>
            </a:r>
            <a:r>
              <a:rPr lang="tr-TR" dirty="0" err="1">
                <a:latin typeface="Arial Black" pitchFamily="34" charset="0"/>
              </a:rPr>
              <a:t>Ebû</a:t>
            </a:r>
            <a:r>
              <a:rPr lang="tr-TR" dirty="0">
                <a:latin typeface="Arial Black" pitchFamily="34" charset="0"/>
              </a:rPr>
              <a:t> </a:t>
            </a:r>
            <a:r>
              <a:rPr lang="tr-TR" dirty="0" err="1">
                <a:latin typeface="Arial Black" pitchFamily="34" charset="0"/>
              </a:rPr>
              <a:t>Vakkâs’a</a:t>
            </a:r>
            <a:r>
              <a:rPr lang="tr-TR" dirty="0">
                <a:latin typeface="Arial Black" pitchFamily="34" charset="0"/>
              </a:rPr>
              <a:t> </a:t>
            </a:r>
            <a:r>
              <a:rPr lang="tr-TR" dirty="0" err="1">
                <a:latin typeface="Arial Black" pitchFamily="34" charset="0"/>
              </a:rPr>
              <a:t>Resûlullah</a:t>
            </a:r>
            <a:r>
              <a:rPr lang="tr-TR" dirty="0">
                <a:latin typeface="Arial Black" pitchFamily="34" charset="0"/>
              </a:rPr>
              <a:t> (</a:t>
            </a:r>
            <a:r>
              <a:rPr lang="tr-TR" dirty="0" err="1">
                <a:latin typeface="Arial Black" pitchFamily="34" charset="0"/>
              </a:rPr>
              <a:t>s.a.s</a:t>
            </a:r>
            <a:r>
              <a:rPr lang="tr-TR" dirty="0">
                <a:latin typeface="Arial Black" pitchFamily="34" charset="0"/>
              </a:rPr>
              <a:t>), “Yediklerinin helâl olmasına dikkat et ki, duaların kabul olsun.” tavsiyesinde bulunmuştur. </a:t>
            </a:r>
            <a:r>
              <a:rPr lang="tr-TR" dirty="0" smtClean="0"/>
              <a:t>(</a:t>
            </a:r>
            <a:r>
              <a:rPr lang="tr-TR" dirty="0" err="1" smtClean="0"/>
              <a:t>Taberânî</a:t>
            </a:r>
            <a:r>
              <a:rPr lang="tr-TR" dirty="0"/>
              <a:t>, el-</a:t>
            </a:r>
            <a:r>
              <a:rPr lang="tr-TR" dirty="0" err="1"/>
              <a:t>Mu’cemü’l</a:t>
            </a:r>
            <a:r>
              <a:rPr lang="tr-TR" dirty="0"/>
              <a:t>-</a:t>
            </a:r>
            <a:r>
              <a:rPr lang="tr-TR" dirty="0" err="1"/>
              <a:t>evsat</a:t>
            </a:r>
            <a:r>
              <a:rPr lang="tr-TR" dirty="0"/>
              <a:t>, VI, 310</a:t>
            </a:r>
            <a:r>
              <a:rPr lang="tr-TR" dirty="0" smtClean="0"/>
              <a:t>.)</a:t>
            </a:r>
            <a:endParaRPr lang="tr-TR" dirty="0"/>
          </a:p>
        </p:txBody>
      </p:sp>
    </p:spTree>
    <p:extLst>
      <p:ext uri="{BB962C8B-B14F-4D97-AF65-F5344CB8AC3E}">
        <p14:creationId xmlns:p14="http://schemas.microsoft.com/office/powerpoint/2010/main" val="2800179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sz="5600" dirty="0" smtClean="0">
                <a:solidFill>
                  <a:srgbClr val="FF0000"/>
                </a:solidFill>
                <a:latin typeface="Arial Black" pitchFamily="34" charset="0"/>
              </a:rPr>
              <a:t>Dualarımız niçin kabul olmuyor?</a:t>
            </a:r>
            <a:r>
              <a:rPr lang="tr-TR" sz="5600" dirty="0" smtClean="0">
                <a:solidFill>
                  <a:srgbClr val="00B050"/>
                </a:solidFill>
                <a:latin typeface="Arial Black" pitchFamily="34" charset="0"/>
              </a:rPr>
              <a:t>(İBRAHİM ETHEM RAH)</a:t>
            </a:r>
            <a:endParaRPr lang="tr-TR" dirty="0" smtClean="0">
              <a:latin typeface="Arial Black" pitchFamily="34" charset="0"/>
            </a:endParaRPr>
          </a:p>
          <a:p>
            <a:r>
              <a:rPr lang="tr-TR" dirty="0" smtClean="0">
                <a:solidFill>
                  <a:srgbClr val="00B050"/>
                </a:solidFill>
                <a:latin typeface="Arial Black" pitchFamily="34" charset="0"/>
              </a:rPr>
              <a:t>İbrahim Ethem'e sordular. </a:t>
            </a:r>
            <a:r>
              <a:rPr lang="tr-TR" dirty="0" smtClean="0">
                <a:latin typeface="Arial Black" pitchFamily="34" charset="0"/>
              </a:rPr>
              <a:t>"Yüce Rabbimiz Kuran-ı Kerim'de, 'Bana dua ediniz, duanızı kabul edeyim' (Mümin, 60) buyuruyor. Biz de sürekli dua ediyoruz. Ama duamız kabul olmuyor, bunun sebebi nedir?" İbrahim Ethem şöyle cevap verdi: "Kalpleriniz on şeyden ölmüştür.</a:t>
            </a:r>
          </a:p>
          <a:p>
            <a:endParaRPr lang="tr-TR" dirty="0" smtClean="0">
              <a:latin typeface="Arial Black" pitchFamily="34" charset="0"/>
            </a:endParaRPr>
          </a:p>
          <a:p>
            <a:r>
              <a:rPr lang="tr-TR" dirty="0" smtClean="0">
                <a:latin typeface="Arial Black" pitchFamily="34" charset="0"/>
              </a:rPr>
              <a:t>1- Allah'ı bildiniz. Ama hakkını ödemediniz.</a:t>
            </a:r>
          </a:p>
          <a:p>
            <a:r>
              <a:rPr lang="tr-TR" dirty="0" smtClean="0">
                <a:latin typeface="Arial Black" pitchFamily="34" charset="0"/>
              </a:rPr>
              <a:t>2- Allah'ın kitabını okudunuz. Ama </a:t>
            </a:r>
            <a:r>
              <a:rPr lang="tr-TR" dirty="0" err="1" smtClean="0">
                <a:latin typeface="Arial Black" pitchFamily="34" charset="0"/>
              </a:rPr>
              <a:t>O'nunla</a:t>
            </a:r>
            <a:r>
              <a:rPr lang="tr-TR" dirty="0" smtClean="0">
                <a:latin typeface="Arial Black" pitchFamily="34" charset="0"/>
              </a:rPr>
              <a:t> amel etmediniz.</a:t>
            </a:r>
          </a:p>
          <a:p>
            <a:r>
              <a:rPr lang="tr-TR" dirty="0" smtClean="0">
                <a:latin typeface="Arial Black" pitchFamily="34" charset="0"/>
              </a:rPr>
              <a:t>3- Şeytanın düşmanınız olduğunu iddia ettiniz. Ama onu kendinize dost ve yar edindiniz.</a:t>
            </a:r>
          </a:p>
          <a:p>
            <a:endParaRPr lang="tr-TR" dirty="0" smtClean="0"/>
          </a:p>
          <a:p>
            <a:endParaRPr lang="tr-TR" dirty="0"/>
          </a:p>
        </p:txBody>
      </p:sp>
    </p:spTree>
    <p:extLst>
      <p:ext uri="{BB962C8B-B14F-4D97-AF65-F5344CB8AC3E}">
        <p14:creationId xmlns:p14="http://schemas.microsoft.com/office/powerpoint/2010/main" val="17904758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b="1" dirty="0" smtClean="0">
                <a:latin typeface="Arial Black" pitchFamily="34" charset="0"/>
              </a:rPr>
              <a:t>4- Allah'ın Peygamberini -Hz. Muhammed'i (</a:t>
            </a:r>
            <a:r>
              <a:rPr lang="tr-TR" b="1" dirty="0" err="1" smtClean="0">
                <a:latin typeface="Arial Black" pitchFamily="34" charset="0"/>
              </a:rPr>
              <a:t>s.a.v</a:t>
            </a:r>
            <a:r>
              <a:rPr lang="tr-TR" b="1" dirty="0" smtClean="0">
                <a:latin typeface="Arial Black" pitchFamily="34" charset="0"/>
              </a:rPr>
              <a:t>.)- sevdiğinizi söylediniz, iddia ettiniz. Ama O'nun izini, yolunu ve sünnetini terk ettiniz.</a:t>
            </a:r>
          </a:p>
          <a:p>
            <a:endParaRPr lang="tr-TR" b="1" dirty="0" smtClean="0">
              <a:latin typeface="Arial Black" pitchFamily="34" charset="0"/>
            </a:endParaRPr>
          </a:p>
          <a:p>
            <a:r>
              <a:rPr lang="tr-TR" b="1" dirty="0" smtClean="0">
                <a:latin typeface="Arial Black" pitchFamily="34" charset="0"/>
              </a:rPr>
              <a:t>5- Cenneti sevdiğinizi iddia ettiniz fakat cennet için amel işlemediniz.</a:t>
            </a:r>
          </a:p>
          <a:p>
            <a:endParaRPr lang="tr-TR" b="1" dirty="0" smtClean="0">
              <a:latin typeface="Arial Black" pitchFamily="34" charset="0"/>
            </a:endParaRPr>
          </a:p>
          <a:p>
            <a:r>
              <a:rPr lang="tr-TR" b="1" dirty="0" smtClean="0">
                <a:latin typeface="Arial Black" pitchFamily="34" charset="0"/>
              </a:rPr>
              <a:t>6- Ateşten korktuğunuzu iddia ettiniz. Fakat günahlardan sakınmadınız.</a:t>
            </a:r>
          </a:p>
          <a:p>
            <a:endParaRPr lang="tr-TR" b="1" dirty="0" smtClean="0">
              <a:latin typeface="Arial Black" pitchFamily="34" charset="0"/>
            </a:endParaRPr>
          </a:p>
          <a:p>
            <a:r>
              <a:rPr lang="tr-TR" b="1" dirty="0" smtClean="0">
                <a:latin typeface="Arial Black" pitchFamily="34" charset="0"/>
              </a:rPr>
              <a:t>7- Ölümün hak olduğunu iddia ettiniz. Fakat ona hiç hazırlık yapmadınız.</a:t>
            </a:r>
          </a:p>
          <a:p>
            <a:endParaRPr lang="tr-TR" dirty="0" smtClean="0"/>
          </a:p>
        </p:txBody>
      </p:sp>
    </p:spTree>
    <p:extLst>
      <p:ext uri="{BB962C8B-B14F-4D97-AF65-F5344CB8AC3E}">
        <p14:creationId xmlns:p14="http://schemas.microsoft.com/office/powerpoint/2010/main" val="4222229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dirty="0" smtClean="0">
                <a:solidFill>
                  <a:srgbClr val="FF0000"/>
                </a:solidFill>
                <a:latin typeface="Arial Black" pitchFamily="34" charset="0"/>
              </a:rPr>
              <a:t>DUA NEDİR?</a:t>
            </a:r>
          </a:p>
          <a:p>
            <a:r>
              <a:rPr lang="tr-TR" dirty="0" smtClean="0">
                <a:solidFill>
                  <a:srgbClr val="FF0000"/>
                </a:solidFill>
                <a:latin typeface="Arial Black" pitchFamily="34" charset="0"/>
              </a:rPr>
              <a:t>Sözlükte</a:t>
            </a:r>
            <a:r>
              <a:rPr lang="tr-TR" dirty="0" smtClean="0">
                <a:latin typeface="Arial Black" pitchFamily="34" charset="0"/>
              </a:rPr>
              <a:t> "çağırmak, seslenmek, istemek, yardım talep etmek" anlamına gelir. </a:t>
            </a:r>
          </a:p>
          <a:p>
            <a:r>
              <a:rPr lang="tr-TR" dirty="0">
                <a:solidFill>
                  <a:srgbClr val="FF0000"/>
                </a:solidFill>
                <a:latin typeface="Arial Black" pitchFamily="34" charset="0"/>
              </a:rPr>
              <a:t>D</a:t>
            </a:r>
            <a:r>
              <a:rPr lang="tr-TR" dirty="0" smtClean="0">
                <a:solidFill>
                  <a:srgbClr val="FF0000"/>
                </a:solidFill>
                <a:latin typeface="Arial Black" pitchFamily="34" charset="0"/>
              </a:rPr>
              <a:t>in literatüründe dua</a:t>
            </a:r>
            <a:r>
              <a:rPr lang="tr-TR" dirty="0" smtClean="0">
                <a:latin typeface="Arial Black" pitchFamily="34" charset="0"/>
              </a:rPr>
              <a:t>, insanın bütün benliğiyle Allah'a yönelerek maddî ve manevî isteklerini O'na arz etmesi demektir. </a:t>
            </a:r>
          </a:p>
          <a:p>
            <a:r>
              <a:rPr lang="tr-TR" dirty="0" smtClean="0">
                <a:solidFill>
                  <a:srgbClr val="FF0000"/>
                </a:solidFill>
                <a:latin typeface="Arial Black" pitchFamily="34" charset="0"/>
              </a:rPr>
              <a:t>Duanın ana gayesi </a:t>
            </a:r>
            <a:r>
              <a:rPr lang="tr-TR" dirty="0" smtClean="0">
                <a:latin typeface="Arial Black" pitchFamily="34" charset="0"/>
              </a:rPr>
              <a:t>insanın Allah'a halini </a:t>
            </a:r>
            <a:r>
              <a:rPr lang="tr-TR" dirty="0" err="1" smtClean="0">
                <a:latin typeface="Arial Black" pitchFamily="34" charset="0"/>
              </a:rPr>
              <a:t>arzetmesi</a:t>
            </a:r>
            <a:r>
              <a:rPr lang="tr-TR" dirty="0" smtClean="0">
                <a:latin typeface="Arial Black" pitchFamily="34" charset="0"/>
              </a:rPr>
              <a:t> ve O'na niyazda bulunması olduğuna göre dua, Allah ile kul arasında bir diyalog anlamı taşır. </a:t>
            </a:r>
          </a:p>
          <a:p>
            <a:r>
              <a:rPr lang="tr-TR" dirty="0" smtClean="0">
                <a:solidFill>
                  <a:srgbClr val="FF0000"/>
                </a:solidFill>
                <a:latin typeface="Arial Black" pitchFamily="34" charset="0"/>
              </a:rPr>
              <a:t>Bir başka deyişle dua </a:t>
            </a:r>
            <a:r>
              <a:rPr lang="tr-TR" dirty="0" smtClean="0">
                <a:latin typeface="Arial Black" pitchFamily="34" charset="0"/>
              </a:rPr>
              <a:t>sınırlı, sonlu ve âciz olan varlığın sınırsız ve sonsuz kudret sahibi ile kurduğu bir köprüdür.</a:t>
            </a:r>
          </a:p>
          <a:p>
            <a:endParaRPr lang="tr-TR" dirty="0"/>
          </a:p>
        </p:txBody>
      </p:sp>
    </p:spTree>
    <p:extLst>
      <p:ext uri="{BB962C8B-B14F-4D97-AF65-F5344CB8AC3E}">
        <p14:creationId xmlns:p14="http://schemas.microsoft.com/office/powerpoint/2010/main" val="897061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dirty="0" smtClean="0">
                <a:latin typeface="Arial Black" pitchFamily="34" charset="0"/>
              </a:rPr>
              <a:t>8- Başkasının ayıplarıyla meşgul oldunuz. Kendi ayıplarınızı hiç düşünmediniz.</a:t>
            </a:r>
          </a:p>
          <a:p>
            <a:endParaRPr lang="tr-TR" dirty="0" smtClean="0">
              <a:latin typeface="Arial Black" pitchFamily="34" charset="0"/>
            </a:endParaRPr>
          </a:p>
          <a:p>
            <a:r>
              <a:rPr lang="tr-TR" dirty="0" smtClean="0">
                <a:latin typeface="Arial Black" pitchFamily="34" charset="0"/>
              </a:rPr>
              <a:t>9- Allah'ın verdiği rızkı yediniz ama O'na şükretmediniz.</a:t>
            </a:r>
          </a:p>
          <a:p>
            <a:endParaRPr lang="tr-TR" dirty="0" smtClean="0">
              <a:latin typeface="Arial Black" pitchFamily="34" charset="0"/>
            </a:endParaRPr>
          </a:p>
          <a:p>
            <a:r>
              <a:rPr lang="tr-TR" dirty="0" smtClean="0">
                <a:latin typeface="Arial Black" pitchFamily="34" charset="0"/>
              </a:rPr>
              <a:t>10- Ölülerinizi defnettiniz. Ama ibret almadınız.</a:t>
            </a:r>
          </a:p>
          <a:p>
            <a:endParaRPr lang="tr-TR" dirty="0" smtClean="0">
              <a:latin typeface="Arial Black" pitchFamily="34" charset="0"/>
            </a:endParaRPr>
          </a:p>
          <a:p>
            <a:r>
              <a:rPr lang="tr-TR" dirty="0" smtClean="0">
                <a:solidFill>
                  <a:srgbClr val="FF0000"/>
                </a:solidFill>
                <a:latin typeface="Arial Black" pitchFamily="34" charset="0"/>
              </a:rPr>
              <a:t>Sonra diyorsunuz ki neden dualarımız kabul olmadı. İşte bunlardan dolayı dualarınız kabul olmuyor."</a:t>
            </a:r>
          </a:p>
          <a:p>
            <a:endParaRPr lang="tr-TR" dirty="0" smtClean="0"/>
          </a:p>
          <a:p>
            <a:endParaRPr lang="tr-TR" dirty="0"/>
          </a:p>
        </p:txBody>
      </p:sp>
    </p:spTree>
    <p:extLst>
      <p:ext uri="{BB962C8B-B14F-4D97-AF65-F5344CB8AC3E}">
        <p14:creationId xmlns:p14="http://schemas.microsoft.com/office/powerpoint/2010/main" val="2146278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b="1" dirty="0" smtClean="0">
                <a:solidFill>
                  <a:srgbClr val="00B050"/>
                </a:solidFill>
                <a:latin typeface="Arial Black" pitchFamily="34" charset="0"/>
              </a:rPr>
              <a:t>DUA SADECE VE SADECE ALLAH (CC)’A EDİLİR:</a:t>
            </a:r>
          </a:p>
          <a:p>
            <a:pPr marL="0" indent="0">
              <a:buNone/>
            </a:pPr>
            <a:endParaRPr lang="ar-AE" b="1" dirty="0" smtClean="0">
              <a:latin typeface="Arial Black" pitchFamily="34" charset="0"/>
            </a:endParaRPr>
          </a:p>
          <a:p>
            <a:r>
              <a:rPr lang="ar-AE" b="1" dirty="0" smtClean="0">
                <a:latin typeface="Arial Black" pitchFamily="34" charset="0"/>
              </a:rPr>
              <a:t>لَهُ دَعْوَةُ الْحَقِّ وَالَّذينَ يَدْعُونَ مِنْ دُونِه لَا يَسْتَجيبُونَ لَهُمْ بِشَىْءٍ  اِلَّا كَبَاسِطِ كَفَّيْهِ اِلَى الْمَاءِ لِيَبْلُغَ فَاهُ وَمَا هُوَ بِبَالِغِه وَمَا دُعَاءُ الْكَافِرينَ اِلَّا فى ضَلَالٍ</a:t>
            </a:r>
          </a:p>
          <a:p>
            <a:pPr marL="0" indent="0">
              <a:buNone/>
            </a:pPr>
            <a:r>
              <a:rPr lang="ar-AE" b="1" dirty="0" smtClean="0">
                <a:latin typeface="Arial Black" pitchFamily="34" charset="0"/>
              </a:rPr>
              <a:t> </a:t>
            </a:r>
            <a:r>
              <a:rPr lang="tr-TR" b="1" dirty="0" smtClean="0">
                <a:latin typeface="Arial Black" pitchFamily="34" charset="0"/>
              </a:rPr>
              <a:t>«Gerçek dua ancak O’nadır. Ondan başka yalvardıkları ise onların isteklerine ancak, ağzına ulaşmayacağı halde, ulaşsın diye avuçlarını suya uzatan kimsenin isteğine suyun cevap verdiği kadar cevap verirler. Kafirlerin duası daima boşa çıkar.» </a:t>
            </a:r>
            <a:r>
              <a:rPr lang="tr-TR" dirty="0" smtClean="0"/>
              <a:t>(</a:t>
            </a:r>
            <a:r>
              <a:rPr lang="tr-TR" dirty="0" err="1" smtClean="0"/>
              <a:t>Râd</a:t>
            </a:r>
            <a:r>
              <a:rPr lang="tr-TR" dirty="0" smtClean="0"/>
              <a:t> suresi 14)</a:t>
            </a:r>
          </a:p>
          <a:p>
            <a:endParaRPr lang="tr-TR" dirty="0"/>
          </a:p>
        </p:txBody>
      </p:sp>
    </p:spTree>
    <p:extLst>
      <p:ext uri="{BB962C8B-B14F-4D97-AF65-F5344CB8AC3E}">
        <p14:creationId xmlns:p14="http://schemas.microsoft.com/office/powerpoint/2010/main" val="40607701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ar-AE" sz="5400" b="1" dirty="0" smtClean="0">
                <a:latin typeface="Arial Black" pitchFamily="34" charset="0"/>
              </a:rPr>
              <a:t>فَلَا تَدْعُ مَعَ اللّهِ اِلهًا اخَرَ فَتَكُونَ مِنَ الْمُعَذَّبينَ</a:t>
            </a:r>
          </a:p>
          <a:p>
            <a:endParaRPr lang="ar-AE" sz="5400" b="1" dirty="0" smtClean="0">
              <a:latin typeface="Arial Black" pitchFamily="34" charset="0"/>
            </a:endParaRPr>
          </a:p>
          <a:p>
            <a:r>
              <a:rPr lang="ar-AE" sz="5400" b="1" dirty="0" smtClean="0">
                <a:latin typeface="Arial Black" pitchFamily="34" charset="0"/>
              </a:rPr>
              <a:t>“</a:t>
            </a:r>
            <a:r>
              <a:rPr lang="tr-TR" sz="5400" b="1" dirty="0" smtClean="0">
                <a:latin typeface="Arial Black" pitchFamily="34" charset="0"/>
              </a:rPr>
              <a:t>Öyle ise sakın Allah ile beraber başka bir ilaha yalvarma, sonra azaba uğrayanlardan olursun.»</a:t>
            </a:r>
          </a:p>
          <a:p>
            <a:pPr marL="0" indent="0">
              <a:buNone/>
            </a:pPr>
            <a:r>
              <a:rPr lang="tr-TR" dirty="0" smtClean="0"/>
              <a:t> ( </a:t>
            </a:r>
            <a:r>
              <a:rPr lang="tr-TR" dirty="0" err="1" smtClean="0"/>
              <a:t>Şuarâ</a:t>
            </a:r>
            <a:r>
              <a:rPr lang="tr-TR" dirty="0" smtClean="0"/>
              <a:t> suresi 213)</a:t>
            </a:r>
          </a:p>
          <a:p>
            <a:endParaRPr lang="tr-TR" dirty="0"/>
          </a:p>
        </p:txBody>
      </p:sp>
    </p:spTree>
    <p:extLst>
      <p:ext uri="{BB962C8B-B14F-4D97-AF65-F5344CB8AC3E}">
        <p14:creationId xmlns:p14="http://schemas.microsoft.com/office/powerpoint/2010/main" val="1476824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b="1" dirty="0" smtClean="0">
                <a:solidFill>
                  <a:srgbClr val="00B050"/>
                </a:solidFill>
                <a:latin typeface="Arial Black" pitchFamily="34" charset="0"/>
              </a:rPr>
              <a:t>ÖLMÜŞLERİMİZE DUA EDEBİLİR VE ONLARIN ADINA SADAKA VEREBİLİRİZ:</a:t>
            </a:r>
          </a:p>
          <a:p>
            <a:r>
              <a:rPr lang="tr-TR" b="1" dirty="0" smtClean="0">
                <a:latin typeface="Arial Black" pitchFamily="34" charset="0"/>
              </a:rPr>
              <a:t>Sahabeden </a:t>
            </a:r>
            <a:r>
              <a:rPr lang="tr-TR" b="1" dirty="0" err="1" smtClean="0">
                <a:latin typeface="Arial Black" pitchFamily="34" charset="0"/>
              </a:rPr>
              <a:t>Sa’d</a:t>
            </a:r>
            <a:r>
              <a:rPr lang="tr-TR" b="1" dirty="0" smtClean="0">
                <a:latin typeface="Arial Black" pitchFamily="34" charset="0"/>
              </a:rPr>
              <a:t> b. </a:t>
            </a:r>
            <a:r>
              <a:rPr lang="tr-TR" b="1" dirty="0" err="1" smtClean="0">
                <a:latin typeface="Arial Black" pitchFamily="34" charset="0"/>
              </a:rPr>
              <a:t>Ubade</a:t>
            </a:r>
            <a:r>
              <a:rPr lang="tr-TR" b="1" dirty="0" smtClean="0">
                <a:latin typeface="Arial Black" pitchFamily="34" charset="0"/>
              </a:rPr>
              <a:t> </a:t>
            </a:r>
            <a:r>
              <a:rPr lang="tr-TR" b="1" dirty="0" err="1" smtClean="0">
                <a:latin typeface="Arial Black" pitchFamily="34" charset="0"/>
              </a:rPr>
              <a:t>Hz.Peygamber’e</a:t>
            </a:r>
            <a:r>
              <a:rPr lang="tr-TR" b="1" dirty="0" smtClean="0">
                <a:latin typeface="Arial Black" pitchFamily="34" charset="0"/>
              </a:rPr>
              <a:t> gelerek,</a:t>
            </a:r>
          </a:p>
          <a:p>
            <a:pPr marL="0" indent="0">
              <a:buNone/>
            </a:pPr>
            <a:r>
              <a:rPr lang="ar-AE" b="1" dirty="0" smtClean="0">
                <a:latin typeface="Arial Black" pitchFamily="34" charset="0"/>
              </a:rPr>
              <a:t>فَقَالَ يَا رَسُولَ اللَّهِ إِنَّ أُمِّى تُوُفِّيَتْ وَأَنَا غَائِبٌ عَنْهَا، فَهَلْ يَنْفَعُهَا شَىْءٌ إِنْ تَصَدَّقْتُ بِهِ عَنْهَا قَالَ « نَعَمْ »</a:t>
            </a:r>
          </a:p>
          <a:p>
            <a:pPr marL="0" indent="0">
              <a:buNone/>
            </a:pPr>
            <a:r>
              <a:rPr lang="ar-AE" b="1" dirty="0" smtClean="0">
                <a:latin typeface="Arial Black" pitchFamily="34" charset="0"/>
              </a:rPr>
              <a:t>“</a:t>
            </a:r>
            <a:r>
              <a:rPr lang="tr-TR" b="1" dirty="0" smtClean="0">
                <a:latin typeface="Arial Black" pitchFamily="34" charset="0"/>
              </a:rPr>
              <a:t>Annem vefat ettiğinde yanında değildim. (Onun için sadaka vermeyi düşünüyorum.) Annem adına sadaka verirsem, bunun sevabından yararlanabilir mi? dedi. </a:t>
            </a:r>
            <a:r>
              <a:rPr lang="tr-TR" b="1" dirty="0" err="1" smtClean="0">
                <a:latin typeface="Arial Black" pitchFamily="34" charset="0"/>
              </a:rPr>
              <a:t>Hz.Peygamber</a:t>
            </a:r>
            <a:r>
              <a:rPr lang="tr-TR" b="1" dirty="0" smtClean="0">
                <a:latin typeface="Arial Black" pitchFamily="34" charset="0"/>
              </a:rPr>
              <a:t> de, “Evet yararlanabilir” buyurdu. Bunun üzerine </a:t>
            </a:r>
            <a:r>
              <a:rPr lang="tr-TR" b="1" dirty="0" err="1" smtClean="0">
                <a:latin typeface="Arial Black" pitchFamily="34" charset="0"/>
              </a:rPr>
              <a:t>Sa’d</a:t>
            </a:r>
            <a:r>
              <a:rPr lang="tr-TR" b="1" dirty="0" smtClean="0">
                <a:latin typeface="Arial Black" pitchFamily="34" charset="0"/>
              </a:rPr>
              <a:t> b. </a:t>
            </a:r>
            <a:r>
              <a:rPr lang="tr-TR" b="1" dirty="0" err="1" smtClean="0">
                <a:latin typeface="Arial Black" pitchFamily="34" charset="0"/>
              </a:rPr>
              <a:t>Ubade</a:t>
            </a:r>
            <a:r>
              <a:rPr lang="tr-TR" b="1" dirty="0" smtClean="0">
                <a:latin typeface="Arial Black" pitchFamily="34" charset="0"/>
              </a:rPr>
              <a:t>:</a:t>
            </a:r>
          </a:p>
          <a:p>
            <a:pPr marL="0" indent="0">
              <a:buNone/>
            </a:pPr>
            <a:r>
              <a:rPr lang="ar-AE" b="1" dirty="0" smtClean="0">
                <a:latin typeface="Arial Black" pitchFamily="34" charset="0"/>
              </a:rPr>
              <a:t>قَالَ فَإِنِّى أُشْهِدُكَ أَنَّ حَائِطِى الْمِخْرَافَ صَدَقَةٌ عَلَيْهَا</a:t>
            </a:r>
          </a:p>
          <a:p>
            <a:pPr marL="0" indent="0">
              <a:buNone/>
            </a:pPr>
            <a:r>
              <a:rPr lang="ar-AE" b="1" dirty="0" smtClean="0">
                <a:latin typeface="Arial Black" pitchFamily="34" charset="0"/>
              </a:rPr>
              <a:t> “</a:t>
            </a:r>
            <a:r>
              <a:rPr lang="tr-TR" b="1" dirty="0" smtClean="0">
                <a:latin typeface="Arial Black" pitchFamily="34" charset="0"/>
              </a:rPr>
              <a:t>O halde şahit ol (Ey Allah’ın Resulü) </a:t>
            </a:r>
            <a:r>
              <a:rPr lang="tr-TR" b="1" dirty="0" err="1" smtClean="0">
                <a:latin typeface="Arial Black" pitchFamily="34" charset="0"/>
              </a:rPr>
              <a:t>Mihraf</a:t>
            </a:r>
            <a:r>
              <a:rPr lang="tr-TR" b="1" dirty="0" smtClean="0">
                <a:latin typeface="Arial Black" pitchFamily="34" charset="0"/>
              </a:rPr>
              <a:t> isimli bahçem annem adına sadakadır” dedi.» </a:t>
            </a:r>
            <a:r>
              <a:rPr lang="tr-TR" dirty="0" smtClean="0"/>
              <a:t>(Buhari, </a:t>
            </a:r>
            <a:r>
              <a:rPr lang="tr-TR" dirty="0" err="1" smtClean="0"/>
              <a:t>Vesâyâ</a:t>
            </a:r>
            <a:r>
              <a:rPr lang="tr-TR" dirty="0" smtClean="0"/>
              <a:t>, 20)</a:t>
            </a:r>
          </a:p>
          <a:p>
            <a:pPr marL="0" indent="0">
              <a:buNone/>
            </a:pPr>
            <a:endParaRPr lang="tr-TR" dirty="0"/>
          </a:p>
        </p:txBody>
      </p:sp>
    </p:spTree>
    <p:extLst>
      <p:ext uri="{BB962C8B-B14F-4D97-AF65-F5344CB8AC3E}">
        <p14:creationId xmlns:p14="http://schemas.microsoft.com/office/powerpoint/2010/main" val="14395398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dirty="0" smtClean="0">
                <a:solidFill>
                  <a:srgbClr val="FF0000"/>
                </a:solidFill>
                <a:latin typeface="Arial Black" pitchFamily="34" charset="0"/>
              </a:rPr>
              <a:t>ÖZETLE DUA</a:t>
            </a:r>
          </a:p>
          <a:p>
            <a:r>
              <a:rPr lang="tr-TR" dirty="0" smtClean="0">
                <a:latin typeface="Arial Black" pitchFamily="34" charset="0"/>
              </a:rPr>
              <a:t>Dua, biri fiil ve hal ile diğeri söz ve kalp ile yapılmak üzere iki kısma ayrılır. </a:t>
            </a:r>
          </a:p>
          <a:p>
            <a:r>
              <a:rPr lang="tr-TR" dirty="0" smtClean="0">
                <a:latin typeface="Arial Black" pitchFamily="34" charset="0"/>
              </a:rPr>
              <a:t>Fiil ve hal ile yapılan dua, kişinin ulaşmasını arzu ettiği şeyin oluşmasını gerekli kılan sebeplere başvurmasıdır. </a:t>
            </a:r>
          </a:p>
          <a:p>
            <a:r>
              <a:rPr lang="tr-TR" dirty="0" smtClean="0">
                <a:latin typeface="Arial Black" pitchFamily="34" charset="0"/>
              </a:rPr>
              <a:t>Çiftçinin tarlasını sürüp tohumunu ekmesi, bakımını yapıp onu sulaması fiille yapılan bir duadır. Ürünün elde edilmesi için gerekli olan bu sebeplere başvuran çiftçi, “Allah’ım! Üzerime düşen gerekli sebeplere başvurdum. Senden rızık istiyorum” diye dua etmektedir. Fiil ile yapılan dualar, ikram ve ihsanı bol anlamındaki </a:t>
            </a:r>
            <a:r>
              <a:rPr lang="tr-TR" dirty="0" err="1" smtClean="0">
                <a:latin typeface="Arial Black" pitchFamily="34" charset="0"/>
              </a:rPr>
              <a:t>Cenab</a:t>
            </a:r>
            <a:r>
              <a:rPr lang="tr-TR" dirty="0" smtClean="0">
                <a:latin typeface="Arial Black" pitchFamily="34" charset="0"/>
              </a:rPr>
              <a:t>-ı Hakkın “</a:t>
            </a:r>
            <a:r>
              <a:rPr lang="tr-TR" dirty="0" err="1" smtClean="0">
                <a:latin typeface="Arial Black" pitchFamily="34" charset="0"/>
              </a:rPr>
              <a:t>Cevad</a:t>
            </a:r>
            <a:r>
              <a:rPr lang="tr-TR" dirty="0" smtClean="0">
                <a:latin typeface="Arial Black" pitchFamily="34" charset="0"/>
              </a:rPr>
              <a:t>” ismine ve unvanına yönelik olduğundan, genellikle reddedilmezler. </a:t>
            </a:r>
          </a:p>
          <a:p>
            <a:r>
              <a:rPr lang="tr-TR" dirty="0" smtClean="0">
                <a:latin typeface="Arial Black" pitchFamily="34" charset="0"/>
              </a:rPr>
              <a:t>Lisan ve kalp ile yapılan dua, kişinin, elinin erişemediği taleplerini Allah’tan istemesi demektir. </a:t>
            </a:r>
            <a:endParaRPr lang="tr-TR" dirty="0">
              <a:latin typeface="Arial Black" pitchFamily="34" charset="0"/>
            </a:endParaRPr>
          </a:p>
        </p:txBody>
      </p:sp>
    </p:spTree>
    <p:extLst>
      <p:ext uri="{BB962C8B-B14F-4D97-AF65-F5344CB8AC3E}">
        <p14:creationId xmlns:p14="http://schemas.microsoft.com/office/powerpoint/2010/main" val="12130739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5400" dirty="0" smtClean="0">
                <a:latin typeface="Arial Black" pitchFamily="34" charset="0"/>
              </a:rPr>
              <a:t>Dua sınırlı, sonlu ve âciz olan varlığın sınırsız ve sonsuz kudret sahibi ile  kurduğu bir köprüdür. Dua, </a:t>
            </a:r>
            <a:r>
              <a:rPr lang="tr-TR" sz="5400" dirty="0" err="1" smtClean="0">
                <a:latin typeface="Arial Black" pitchFamily="34" charset="0"/>
              </a:rPr>
              <a:t>mânevî</a:t>
            </a:r>
            <a:r>
              <a:rPr lang="tr-TR" sz="5400" dirty="0" smtClean="0">
                <a:latin typeface="Arial Black" pitchFamily="34" charset="0"/>
              </a:rPr>
              <a:t> dertlerin devası, gönüllerin sefasıdır.</a:t>
            </a:r>
            <a:endParaRPr lang="tr-TR" sz="5400" dirty="0">
              <a:latin typeface="Arial Black" pitchFamily="34" charset="0"/>
            </a:endParaRPr>
          </a:p>
        </p:txBody>
      </p:sp>
    </p:spTree>
    <p:extLst>
      <p:ext uri="{BB962C8B-B14F-4D97-AF65-F5344CB8AC3E}">
        <p14:creationId xmlns:p14="http://schemas.microsoft.com/office/powerpoint/2010/main" val="18205934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marL="0" indent="0">
              <a:buNone/>
            </a:pPr>
            <a:r>
              <a:rPr lang="tr-TR" sz="4700" dirty="0" smtClean="0">
                <a:solidFill>
                  <a:srgbClr val="00B050"/>
                </a:solidFill>
                <a:latin typeface="Arial Black" pitchFamily="34" charset="0"/>
              </a:rPr>
              <a:t>EFENDİMİZ (SAV)’DEN DUALAR: </a:t>
            </a:r>
          </a:p>
          <a:p>
            <a:pPr marL="0" indent="0">
              <a:buNone/>
            </a:pPr>
            <a:r>
              <a:rPr lang="tr-TR" dirty="0" smtClean="0">
                <a:latin typeface="Arial Black" pitchFamily="34" charset="0"/>
              </a:rPr>
              <a:t>"Allah'ım! Bana öğrettiğin ilim ile beni faydalandır, bana fayda verecek ilmi bana öğret ve benim ilmimi artır. Her hâl üzere Allah'a hamdolsun! Cehennem ehlinin hâlinden Allah'a sığınırım." (</a:t>
            </a:r>
            <a:r>
              <a:rPr lang="tr-TR" dirty="0" err="1" smtClean="0">
                <a:latin typeface="Arial Black" pitchFamily="34" charset="0"/>
              </a:rPr>
              <a:t>Tirmizî</a:t>
            </a:r>
            <a:r>
              <a:rPr lang="tr-TR" dirty="0" smtClean="0">
                <a:latin typeface="Arial Black" pitchFamily="34" charset="0"/>
              </a:rPr>
              <a:t>, </a:t>
            </a:r>
            <a:r>
              <a:rPr lang="tr-TR" dirty="0" err="1" smtClean="0">
                <a:latin typeface="Arial Black" pitchFamily="34" charset="0"/>
              </a:rPr>
              <a:t>De’avât</a:t>
            </a:r>
            <a:r>
              <a:rPr lang="tr-TR" dirty="0" smtClean="0">
                <a:latin typeface="Arial Black" pitchFamily="34" charset="0"/>
              </a:rPr>
              <a:t>, 130)</a:t>
            </a:r>
          </a:p>
          <a:p>
            <a:pPr marL="0" indent="0">
              <a:buNone/>
            </a:pPr>
            <a:endParaRPr lang="tr-TR" dirty="0" smtClean="0">
              <a:latin typeface="Arial Black" pitchFamily="34" charset="0"/>
            </a:endParaRPr>
          </a:p>
          <a:p>
            <a:pPr marL="0" indent="0">
              <a:buNone/>
            </a:pPr>
            <a:r>
              <a:rPr lang="tr-TR" dirty="0" smtClean="0">
                <a:latin typeface="Arial Black" pitchFamily="34" charset="0"/>
              </a:rPr>
              <a:t>"Allah'ım! Kederden ve üzüntüden, acizlikten ve tembellikten korkaklıktan ve cimrilikten, borç yükünden ve düşmanların galip gelmesinden Sana sığınırım." (</a:t>
            </a:r>
            <a:r>
              <a:rPr lang="tr-TR" dirty="0" err="1" smtClean="0">
                <a:latin typeface="Arial Black" pitchFamily="34" charset="0"/>
              </a:rPr>
              <a:t>Buhârî</a:t>
            </a:r>
            <a:r>
              <a:rPr lang="tr-TR" dirty="0" smtClean="0">
                <a:latin typeface="Arial Black" pitchFamily="34" charset="0"/>
              </a:rPr>
              <a:t>, </a:t>
            </a:r>
            <a:r>
              <a:rPr lang="tr-TR" dirty="0" err="1" smtClean="0">
                <a:latin typeface="Arial Black" pitchFamily="34" charset="0"/>
              </a:rPr>
              <a:t>De’avât</a:t>
            </a:r>
            <a:r>
              <a:rPr lang="tr-TR" dirty="0" smtClean="0">
                <a:latin typeface="Arial Black" pitchFamily="34" charset="0"/>
              </a:rPr>
              <a:t>, 39)</a:t>
            </a:r>
          </a:p>
          <a:p>
            <a:pPr marL="0" indent="0">
              <a:buNone/>
            </a:pPr>
            <a:endParaRPr lang="tr-TR" dirty="0" smtClean="0">
              <a:latin typeface="Arial Black" pitchFamily="34" charset="0"/>
            </a:endParaRPr>
          </a:p>
          <a:p>
            <a:pPr marL="0" indent="0">
              <a:buNone/>
            </a:pPr>
            <a:r>
              <a:rPr lang="tr-TR" dirty="0" smtClean="0">
                <a:latin typeface="Arial Black" pitchFamily="34" charset="0"/>
              </a:rPr>
              <a:t>"Allah'ım! Fakirlikten, yokluktan ve zilletten Sana sığınırım. Zulmetmekten ve zulme uğramaktan Sana sığınırım." (</a:t>
            </a:r>
            <a:r>
              <a:rPr lang="tr-TR" dirty="0" err="1" smtClean="0">
                <a:latin typeface="Arial Black" pitchFamily="34" charset="0"/>
              </a:rPr>
              <a:t>Ebû</a:t>
            </a:r>
            <a:r>
              <a:rPr lang="tr-TR" dirty="0" smtClean="0">
                <a:latin typeface="Arial Black" pitchFamily="34" charset="0"/>
              </a:rPr>
              <a:t> Davud, Salât, 367)</a:t>
            </a:r>
          </a:p>
          <a:p>
            <a:pPr marL="0" indent="0">
              <a:buNone/>
            </a:pPr>
            <a:endParaRPr lang="tr-TR" dirty="0" smtClean="0"/>
          </a:p>
        </p:txBody>
      </p:sp>
    </p:spTree>
    <p:extLst>
      <p:ext uri="{BB962C8B-B14F-4D97-AF65-F5344CB8AC3E}">
        <p14:creationId xmlns:p14="http://schemas.microsoft.com/office/powerpoint/2010/main" val="35170451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dirty="0" smtClean="0">
                <a:latin typeface="Arial Black" pitchFamily="34" charset="0"/>
              </a:rPr>
              <a:t>"Allah'ım! Fayda vermeyen ilimden, imansız kalpten, doymak bilmeyen nefisten ve kabul olmayan duadan Sana sığınırım." (Müslim, Dua, 73)</a:t>
            </a:r>
          </a:p>
          <a:p>
            <a:endParaRPr lang="tr-TR" dirty="0" smtClean="0">
              <a:latin typeface="Arial Black" pitchFamily="34" charset="0"/>
            </a:endParaRPr>
          </a:p>
          <a:p>
            <a:r>
              <a:rPr lang="tr-TR" dirty="0" smtClean="0">
                <a:latin typeface="Arial Black" pitchFamily="34" charset="0"/>
              </a:rPr>
              <a:t>"Allah'ım! Kulağımın şerrinden, gözümün şerrinden, dilimin şerrinden, kalbimin şerrinden ve tenasül uzvumun şerrinden Sana sığınırım." (</a:t>
            </a:r>
            <a:r>
              <a:rPr lang="tr-TR" dirty="0" err="1" smtClean="0">
                <a:latin typeface="Arial Black" pitchFamily="34" charset="0"/>
              </a:rPr>
              <a:t>Tirmizî</a:t>
            </a:r>
            <a:r>
              <a:rPr lang="tr-TR" dirty="0" smtClean="0">
                <a:latin typeface="Arial Black" pitchFamily="34" charset="0"/>
              </a:rPr>
              <a:t>, </a:t>
            </a:r>
            <a:r>
              <a:rPr lang="tr-TR" dirty="0" err="1" smtClean="0">
                <a:latin typeface="Arial Black" pitchFamily="34" charset="0"/>
              </a:rPr>
              <a:t>Deâvât</a:t>
            </a:r>
            <a:r>
              <a:rPr lang="tr-TR" dirty="0" smtClean="0">
                <a:latin typeface="Arial Black" pitchFamily="34" charset="0"/>
              </a:rPr>
              <a:t>, 76)</a:t>
            </a:r>
          </a:p>
          <a:p>
            <a:endParaRPr lang="tr-TR" dirty="0" smtClean="0">
              <a:latin typeface="Arial Black" pitchFamily="34" charset="0"/>
            </a:endParaRPr>
          </a:p>
          <a:p>
            <a:r>
              <a:rPr lang="tr-TR" dirty="0" smtClean="0">
                <a:latin typeface="Arial Black" pitchFamily="34" charset="0"/>
              </a:rPr>
              <a:t>"Allah'ım! Gazabından rızana, azabından affına, senden yine Sana sığınırım." (Malik, Dua, No: 497)</a:t>
            </a:r>
          </a:p>
          <a:p>
            <a:endParaRPr lang="tr-TR" dirty="0" smtClean="0">
              <a:latin typeface="Arial Black" pitchFamily="34" charset="0"/>
            </a:endParaRPr>
          </a:p>
          <a:p>
            <a:r>
              <a:rPr lang="tr-TR" dirty="0" smtClean="0">
                <a:latin typeface="Arial Black" pitchFamily="34" charset="0"/>
              </a:rPr>
              <a:t>"Allah'ım! İşlediklerimin şerrinden ve işlemediklerimin şerrinden Sana sığınırım" (Müslim, Zikir, 64)</a:t>
            </a:r>
          </a:p>
          <a:p>
            <a:endParaRPr lang="tr-TR" dirty="0" smtClean="0"/>
          </a:p>
        </p:txBody>
      </p:sp>
    </p:spTree>
    <p:extLst>
      <p:ext uri="{BB962C8B-B14F-4D97-AF65-F5344CB8AC3E}">
        <p14:creationId xmlns:p14="http://schemas.microsoft.com/office/powerpoint/2010/main" val="3980586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3600" dirty="0" smtClean="0">
                <a:latin typeface="Arial Black" pitchFamily="34" charset="0"/>
              </a:rPr>
              <a:t>"Allah'ım! Kötü bir ömür sürmekten Sana sığınırım, kalp fitnesinden Sana sığınırım ve kabir azabından Sana sığınırım." (</a:t>
            </a:r>
            <a:r>
              <a:rPr lang="tr-TR" sz="3600" dirty="0" err="1" smtClean="0">
                <a:latin typeface="Arial Black" pitchFamily="34" charset="0"/>
              </a:rPr>
              <a:t>Nesâî</a:t>
            </a:r>
            <a:r>
              <a:rPr lang="tr-TR" sz="3600" dirty="0" smtClean="0">
                <a:latin typeface="Arial Black" pitchFamily="34" charset="0"/>
              </a:rPr>
              <a:t>, </a:t>
            </a:r>
            <a:r>
              <a:rPr lang="tr-TR" sz="3600" dirty="0" err="1" smtClean="0">
                <a:latin typeface="Arial Black" pitchFamily="34" charset="0"/>
              </a:rPr>
              <a:t>İstiâze</a:t>
            </a:r>
            <a:r>
              <a:rPr lang="tr-TR" sz="3600" dirty="0" smtClean="0">
                <a:latin typeface="Arial Black" pitchFamily="34" charset="0"/>
              </a:rPr>
              <a:t>, 16)</a:t>
            </a:r>
          </a:p>
          <a:p>
            <a:endParaRPr lang="tr-TR" sz="3600" dirty="0" smtClean="0">
              <a:latin typeface="Arial Black" pitchFamily="34" charset="0"/>
            </a:endParaRPr>
          </a:p>
          <a:p>
            <a:r>
              <a:rPr lang="tr-TR" sz="3600" dirty="0" smtClean="0">
                <a:latin typeface="Arial Black" pitchFamily="34" charset="0"/>
              </a:rPr>
              <a:t>"Ey Allah'ım! Ey Rabbimiz! Bize dünyada iyilik, güzellik ve nimet ver, ahirette de iyilik, güzellik ve nimet ver ve bizi cehennem azabından koru." (</a:t>
            </a:r>
            <a:r>
              <a:rPr lang="tr-TR" sz="3600" dirty="0" err="1" smtClean="0">
                <a:latin typeface="Arial Black" pitchFamily="34" charset="0"/>
              </a:rPr>
              <a:t>Buhârî</a:t>
            </a:r>
            <a:r>
              <a:rPr lang="tr-TR" sz="3600" dirty="0" smtClean="0">
                <a:latin typeface="Arial Black" pitchFamily="34" charset="0"/>
              </a:rPr>
              <a:t>, </a:t>
            </a:r>
            <a:r>
              <a:rPr lang="tr-TR" sz="3600" dirty="0" err="1" smtClean="0">
                <a:latin typeface="Arial Black" pitchFamily="34" charset="0"/>
              </a:rPr>
              <a:t>De’avât</a:t>
            </a:r>
            <a:r>
              <a:rPr lang="tr-TR" sz="3600" dirty="0" smtClean="0">
                <a:latin typeface="Arial Black" pitchFamily="34" charset="0"/>
              </a:rPr>
              <a:t>, 55.)</a:t>
            </a:r>
          </a:p>
          <a:p>
            <a:endParaRPr lang="tr-TR" dirty="0" smtClean="0"/>
          </a:p>
          <a:p>
            <a:endParaRPr lang="tr-TR" dirty="0"/>
          </a:p>
        </p:txBody>
      </p:sp>
    </p:spTree>
    <p:extLst>
      <p:ext uri="{BB962C8B-B14F-4D97-AF65-F5344CB8AC3E}">
        <p14:creationId xmlns:p14="http://schemas.microsoft.com/office/powerpoint/2010/main" val="20692423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dirty="0" smtClean="0">
                <a:latin typeface="Arial Black" pitchFamily="34" charset="0"/>
              </a:rPr>
              <a:t>"Allah'ım! Senden hidayet, takva, iffet ve gönül zenginliği istiyorum." (Müslim, Dua, 7.)</a:t>
            </a:r>
          </a:p>
          <a:p>
            <a:endParaRPr lang="tr-TR" dirty="0" smtClean="0">
              <a:latin typeface="Arial Black" pitchFamily="34" charset="0"/>
            </a:endParaRPr>
          </a:p>
          <a:p>
            <a:r>
              <a:rPr lang="tr-TR" dirty="0" smtClean="0">
                <a:latin typeface="Arial Black" pitchFamily="34" charset="0"/>
              </a:rPr>
              <a:t>"Allah'ım! Bana doğru olanı ilham et ve beni nefsimin şerrinden koru." (</a:t>
            </a:r>
            <a:r>
              <a:rPr lang="tr-TR" dirty="0" err="1" smtClean="0">
                <a:latin typeface="Arial Black" pitchFamily="34" charset="0"/>
              </a:rPr>
              <a:t>Tirmizî</a:t>
            </a:r>
            <a:r>
              <a:rPr lang="tr-TR" dirty="0" smtClean="0">
                <a:latin typeface="Arial Black" pitchFamily="34" charset="0"/>
              </a:rPr>
              <a:t>, </a:t>
            </a:r>
            <a:r>
              <a:rPr lang="tr-TR" dirty="0" err="1" smtClean="0">
                <a:latin typeface="Arial Black" pitchFamily="34" charset="0"/>
              </a:rPr>
              <a:t>De’avât</a:t>
            </a:r>
            <a:r>
              <a:rPr lang="tr-TR" dirty="0" smtClean="0">
                <a:latin typeface="Arial Black" pitchFamily="34" charset="0"/>
              </a:rPr>
              <a:t>, 70)</a:t>
            </a:r>
          </a:p>
          <a:p>
            <a:endParaRPr lang="tr-TR" dirty="0" smtClean="0">
              <a:latin typeface="Arial Black" pitchFamily="34" charset="0"/>
            </a:endParaRPr>
          </a:p>
          <a:p>
            <a:r>
              <a:rPr lang="tr-TR" dirty="0" smtClean="0">
                <a:latin typeface="Arial Black" pitchFamily="34" charset="0"/>
              </a:rPr>
              <a:t>"Allah'ım! Yaratılışımı güzel yaptın, ahlâkımı da güzelleştir." (</a:t>
            </a:r>
            <a:r>
              <a:rPr lang="tr-TR" dirty="0" err="1" smtClean="0">
                <a:latin typeface="Arial Black" pitchFamily="34" charset="0"/>
              </a:rPr>
              <a:t>İbn</a:t>
            </a:r>
            <a:r>
              <a:rPr lang="tr-TR" dirty="0" smtClean="0">
                <a:latin typeface="Arial Black" pitchFamily="34" charset="0"/>
              </a:rPr>
              <a:t> </a:t>
            </a:r>
            <a:r>
              <a:rPr lang="tr-TR" dirty="0" err="1" smtClean="0">
                <a:latin typeface="Arial Black" pitchFamily="34" charset="0"/>
              </a:rPr>
              <a:t>Hıbbân</a:t>
            </a:r>
            <a:r>
              <a:rPr lang="tr-TR" dirty="0" smtClean="0">
                <a:latin typeface="Arial Black" pitchFamily="34" charset="0"/>
              </a:rPr>
              <a:t>, </a:t>
            </a:r>
            <a:r>
              <a:rPr lang="tr-TR" dirty="0" err="1" smtClean="0">
                <a:latin typeface="Arial Black" pitchFamily="34" charset="0"/>
              </a:rPr>
              <a:t>Ed'ıye</a:t>
            </a:r>
            <a:r>
              <a:rPr lang="tr-TR" dirty="0" smtClean="0">
                <a:latin typeface="Arial Black" pitchFamily="34" charset="0"/>
              </a:rPr>
              <a:t>, No: 959)</a:t>
            </a:r>
          </a:p>
          <a:p>
            <a:endParaRPr lang="tr-TR" dirty="0" smtClean="0"/>
          </a:p>
          <a:p>
            <a:r>
              <a:rPr lang="tr-TR" dirty="0" smtClean="0"/>
              <a:t>(Not: Bu sunum vaaz Diyanet Kuran Meali, Dini Kavramlar sözlüğü, Efendimizin duaları 06/06/2014 Cuma hutbesinden ve </a:t>
            </a:r>
            <a:r>
              <a:rPr lang="tr-TR" dirty="0" err="1" smtClean="0"/>
              <a:t>Dr</a:t>
            </a:r>
            <a:r>
              <a:rPr lang="tr-TR" dirty="0" smtClean="0"/>
              <a:t> Muzaffer </a:t>
            </a:r>
            <a:r>
              <a:rPr lang="tr-TR" dirty="0" err="1" smtClean="0"/>
              <a:t>Şahin’nin</a:t>
            </a:r>
            <a:r>
              <a:rPr lang="tr-TR" dirty="0" smtClean="0"/>
              <a:t> makalesinden </a:t>
            </a:r>
            <a:r>
              <a:rPr lang="tr-TR" dirty="0" err="1" smtClean="0"/>
              <a:t>faydalınarak</a:t>
            </a:r>
            <a:r>
              <a:rPr lang="tr-TR" dirty="0" smtClean="0"/>
              <a:t> hazırlanmıştır.)</a:t>
            </a:r>
            <a:endParaRPr lang="tr-TR" dirty="0"/>
          </a:p>
        </p:txBody>
      </p:sp>
    </p:spTree>
    <p:extLst>
      <p:ext uri="{BB962C8B-B14F-4D97-AF65-F5344CB8AC3E}">
        <p14:creationId xmlns:p14="http://schemas.microsoft.com/office/powerpoint/2010/main" val="194092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4400" dirty="0" err="1" smtClean="0">
                <a:latin typeface="Arial Black" pitchFamily="34" charset="0"/>
              </a:rPr>
              <a:t>Kur'ân'da</a:t>
            </a:r>
            <a:r>
              <a:rPr lang="tr-TR" sz="4400" dirty="0" smtClean="0">
                <a:latin typeface="Arial Black" pitchFamily="34" charset="0"/>
              </a:rPr>
              <a:t> yirmi yerde dua kelimesi geçmekte, ayrıca pek çok </a:t>
            </a:r>
            <a:r>
              <a:rPr lang="tr-TR" sz="4400" dirty="0" err="1" smtClean="0">
                <a:latin typeface="Arial Black" pitchFamily="34" charset="0"/>
              </a:rPr>
              <a:t>âyette</a:t>
            </a:r>
            <a:r>
              <a:rPr lang="tr-TR" sz="4400" dirty="0" smtClean="0">
                <a:latin typeface="Arial Black" pitchFamily="34" charset="0"/>
              </a:rPr>
              <a:t> dua kökünden fiiller yer almaktadır. Duada daima </a:t>
            </a:r>
            <a:r>
              <a:rPr lang="tr-TR" sz="4400" dirty="0" err="1" smtClean="0">
                <a:latin typeface="Arial Black" pitchFamily="34" charset="0"/>
              </a:rPr>
              <a:t>tâzim</a:t>
            </a:r>
            <a:r>
              <a:rPr lang="tr-TR" sz="4400" dirty="0" smtClean="0">
                <a:latin typeface="Arial Black" pitchFamily="34" charset="0"/>
              </a:rPr>
              <a:t> ve </a:t>
            </a:r>
            <a:r>
              <a:rPr lang="tr-TR" sz="4400" dirty="0" err="1" smtClean="0">
                <a:latin typeface="Arial Black" pitchFamily="34" charset="0"/>
              </a:rPr>
              <a:t>tâzimle</a:t>
            </a:r>
            <a:r>
              <a:rPr lang="tr-TR" sz="4400" dirty="0" smtClean="0">
                <a:latin typeface="Arial Black" pitchFamily="34" charset="0"/>
              </a:rPr>
              <a:t> birlikte istekte bulunma anlamı vardır. </a:t>
            </a:r>
          </a:p>
          <a:p>
            <a:r>
              <a:rPr lang="tr-TR" sz="4400" dirty="0" smtClean="0">
                <a:latin typeface="Arial Black" pitchFamily="34" charset="0"/>
              </a:rPr>
              <a:t>Dua aynı zamanda zikir ve ibadettir. </a:t>
            </a:r>
          </a:p>
          <a:p>
            <a:r>
              <a:rPr lang="tr-TR" sz="4400" dirty="0" smtClean="0">
                <a:latin typeface="Arial Black" pitchFamily="34" charset="0"/>
              </a:rPr>
              <a:t>Böylece duada biri zikir ve saygı, diğeri de dilek olmak üzere iki unsur hep yan yana bulunur.</a:t>
            </a:r>
            <a:endParaRPr lang="tr-TR" sz="4400" dirty="0">
              <a:latin typeface="Arial Black" pitchFamily="34" charset="0"/>
            </a:endParaRPr>
          </a:p>
        </p:txBody>
      </p:sp>
    </p:spTree>
    <p:extLst>
      <p:ext uri="{BB962C8B-B14F-4D97-AF65-F5344CB8AC3E}">
        <p14:creationId xmlns:p14="http://schemas.microsoft.com/office/powerpoint/2010/main" val="2003321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buNone/>
            </a:pPr>
            <a:r>
              <a:rPr lang="ar-AE" sz="9600" b="1" dirty="0" smtClean="0">
                <a:latin typeface="Arial Black" pitchFamily="34" charset="0"/>
              </a:rPr>
              <a:t>الدُّعاءُ مُخُّ العِبادة</a:t>
            </a:r>
            <a:endParaRPr lang="tr-TR" sz="9600" b="1" dirty="0" smtClean="0">
              <a:latin typeface="Arial Black" pitchFamily="34" charset="0"/>
            </a:endParaRPr>
          </a:p>
          <a:p>
            <a:r>
              <a:rPr lang="tr-TR" sz="9600" b="1" dirty="0" smtClean="0">
                <a:latin typeface="Arial Black" pitchFamily="34" charset="0"/>
              </a:rPr>
              <a:t>«Dua ibadetin özüdür» </a:t>
            </a:r>
          </a:p>
          <a:p>
            <a:r>
              <a:rPr lang="tr-TR" dirty="0" smtClean="0"/>
              <a:t>(</a:t>
            </a:r>
            <a:r>
              <a:rPr lang="tr-TR" dirty="0" err="1" smtClean="0"/>
              <a:t>Tirmizî</a:t>
            </a:r>
            <a:r>
              <a:rPr lang="tr-TR" dirty="0" smtClean="0"/>
              <a:t>, </a:t>
            </a:r>
            <a:r>
              <a:rPr lang="tr-TR" dirty="0" err="1" smtClean="0"/>
              <a:t>Deavat</a:t>
            </a:r>
            <a:r>
              <a:rPr lang="tr-TR" dirty="0" smtClean="0"/>
              <a:t>, 1)</a:t>
            </a:r>
          </a:p>
          <a:p>
            <a:endParaRPr lang="tr-TR" dirty="0"/>
          </a:p>
        </p:txBody>
      </p:sp>
    </p:spTree>
    <p:extLst>
      <p:ext uri="{BB962C8B-B14F-4D97-AF65-F5344CB8AC3E}">
        <p14:creationId xmlns:p14="http://schemas.microsoft.com/office/powerpoint/2010/main" val="3163708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sz="4000" b="1" dirty="0" smtClean="0">
                <a:solidFill>
                  <a:srgbClr val="00B050"/>
                </a:solidFill>
                <a:latin typeface="Arial Black" pitchFamily="34" charset="0"/>
              </a:rPr>
              <a:t>ALLAH KULLARINA ÇOK AMA ÇOK YAKINDIR:</a:t>
            </a:r>
          </a:p>
          <a:p>
            <a:pPr marL="0" indent="0">
              <a:buNone/>
            </a:pPr>
            <a:r>
              <a:rPr lang="ar-AE" sz="4000" b="1" dirty="0" smtClean="0"/>
              <a:t>و</a:t>
            </a:r>
            <a:r>
              <a:rPr lang="ar-AE" sz="4000" b="1" dirty="0" smtClean="0">
                <a:latin typeface="Arial Black" pitchFamily="34" charset="0"/>
              </a:rPr>
              <a:t>َاِذَا سَاَلَكَ عِبَادٖى عَنّٖى فَاِنّٖى قَرٖيبٌ اُجٖيبُ دَعْوَةَ الدَّاعِ اِذَا دَعَانِ فَلْيَسْتَجٖيبُوا لٖى وَلْيُؤْمِنُوا بٖى لَعَلَّهُمْ يَرْشُدُونَ</a:t>
            </a:r>
          </a:p>
          <a:p>
            <a:endParaRPr lang="ar-AE" dirty="0" smtClean="0">
              <a:latin typeface="Arial Black" pitchFamily="34" charset="0"/>
            </a:endParaRPr>
          </a:p>
          <a:p>
            <a:r>
              <a:rPr lang="tr-TR" dirty="0" smtClean="0">
                <a:latin typeface="Arial Black" pitchFamily="34" charset="0"/>
              </a:rPr>
              <a:t>Kullarım, beni senden sorarlarsa, (bilsinler ki), gerçekten ben (onlara çok) yakınım. Bana dua edince, dua edenin duasına cevap veririm. O hâlde, doğru yolu bulmaları için benim davetime uysunlar, bana iman etsinler.» </a:t>
            </a:r>
            <a:r>
              <a:rPr lang="tr-TR" dirty="0" smtClean="0"/>
              <a:t>(Bakara suresi 186)</a:t>
            </a:r>
            <a:endParaRPr lang="tr-TR" dirty="0"/>
          </a:p>
        </p:txBody>
      </p:sp>
    </p:spTree>
    <p:extLst>
      <p:ext uri="{BB962C8B-B14F-4D97-AF65-F5344CB8AC3E}">
        <p14:creationId xmlns:p14="http://schemas.microsoft.com/office/powerpoint/2010/main" val="66446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sz="3800" dirty="0" smtClean="0">
                <a:solidFill>
                  <a:srgbClr val="FF0000"/>
                </a:solidFill>
                <a:latin typeface="Arial Black" pitchFamily="34" charset="0"/>
              </a:rPr>
              <a:t>DUANIN ADABI :</a:t>
            </a:r>
          </a:p>
          <a:p>
            <a:r>
              <a:rPr lang="tr-TR" sz="3800" dirty="0" smtClean="0">
                <a:latin typeface="Arial Black" pitchFamily="34" charset="0"/>
              </a:rPr>
              <a:t>Dua gönülden, gizlice ve alçak sesle yapılmalı, mübarek vakit ve yerler tercih edilmeli, kıbleye </a:t>
            </a:r>
            <a:r>
              <a:rPr lang="tr-TR" sz="3800" dirty="0" err="1" smtClean="0">
                <a:latin typeface="Arial Black" pitchFamily="34" charset="0"/>
              </a:rPr>
              <a:t>yönelinerek</a:t>
            </a:r>
            <a:r>
              <a:rPr lang="tr-TR" sz="3800" dirty="0" smtClean="0">
                <a:latin typeface="Arial Black" pitchFamily="34" charset="0"/>
              </a:rPr>
              <a:t> ve Allah'ın adıyla başlanarak, günahlara pişmanlık duyularak yapılmalı, kabulü için acele edilmemeli, kabul edileceğine inanılarak duaya ısrarla devam edilmeli, sebepler dünyasında yaşadığının bilincine ererek talep ettiği şey birtakım sebeplere bağlıysa önce bu sebepleri yerine getirmeli yani fiili duasını yapmalıdır. Ayrıca isteğini Allah'a arz etmeden önce Allah'a </a:t>
            </a:r>
            <a:r>
              <a:rPr lang="tr-TR" sz="3800" dirty="0" err="1" smtClean="0">
                <a:latin typeface="Arial Black" pitchFamily="34" charset="0"/>
              </a:rPr>
              <a:t>hamdü</a:t>
            </a:r>
            <a:r>
              <a:rPr lang="tr-TR" sz="3800" dirty="0" smtClean="0">
                <a:latin typeface="Arial Black" pitchFamily="34" charset="0"/>
              </a:rPr>
              <a:t> </a:t>
            </a:r>
            <a:r>
              <a:rPr lang="tr-TR" sz="3800" dirty="0" err="1" smtClean="0">
                <a:latin typeface="Arial Black" pitchFamily="34" charset="0"/>
              </a:rPr>
              <a:t>senâ</a:t>
            </a:r>
            <a:r>
              <a:rPr lang="tr-TR" sz="3800" dirty="0" smtClean="0">
                <a:latin typeface="Arial Black" pitchFamily="34" charset="0"/>
              </a:rPr>
              <a:t> Peygamberine de </a:t>
            </a:r>
            <a:r>
              <a:rPr lang="tr-TR" sz="3800" dirty="0" err="1" smtClean="0">
                <a:latin typeface="Arial Black" pitchFamily="34" charset="0"/>
              </a:rPr>
              <a:t>salâtü</a:t>
            </a:r>
            <a:r>
              <a:rPr lang="tr-TR" sz="3800" dirty="0" smtClean="0">
                <a:latin typeface="Arial Black" pitchFamily="34" charset="0"/>
              </a:rPr>
              <a:t> selâm getirmelidir. </a:t>
            </a:r>
            <a:r>
              <a:rPr lang="tr-TR" dirty="0" smtClean="0"/>
              <a:t> </a:t>
            </a:r>
            <a:endParaRPr lang="tr-TR" dirty="0"/>
          </a:p>
        </p:txBody>
      </p:sp>
    </p:spTree>
    <p:extLst>
      <p:ext uri="{BB962C8B-B14F-4D97-AF65-F5344CB8AC3E}">
        <p14:creationId xmlns:p14="http://schemas.microsoft.com/office/powerpoint/2010/main" val="3694301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ar-AE" sz="3600" b="1" dirty="0" smtClean="0">
                <a:latin typeface="Arial Black" pitchFamily="34" charset="0"/>
              </a:rPr>
              <a:t>وَلَا تَطْرُدِ الَّذٖينَ يَدْعُونَ رَبَّهُمْ بِالْغَدٰوةِ وَالْعَشِىِّ يُرٖيدُونَ وَجْهَهُ مَا عَلَيْكَ مِنْ حِسَابِهِمْ مِنْ شَیْءٍ وَمَا مِنْ حِسَابِكَ عَلَيْهِمْ مِنْ شَیْءٍ فَتَطْرُدَهُمْ فَتَكُونَ مِنَ الظَّالِمٖينَ</a:t>
            </a:r>
          </a:p>
          <a:p>
            <a:endParaRPr lang="ar-AE" sz="3600" b="1" dirty="0" smtClean="0">
              <a:latin typeface="Arial Black" pitchFamily="34" charset="0"/>
            </a:endParaRPr>
          </a:p>
          <a:p>
            <a:pPr marL="0" indent="0">
              <a:buNone/>
            </a:pPr>
            <a:r>
              <a:rPr lang="tr-TR" sz="3600" b="1" dirty="0" smtClean="0">
                <a:latin typeface="Arial Black" pitchFamily="34" charset="0"/>
              </a:rPr>
              <a:t>«</a:t>
            </a:r>
            <a:r>
              <a:rPr lang="tr-TR" sz="3600" b="1" dirty="0" err="1" smtClean="0">
                <a:latin typeface="Arial Black" pitchFamily="34" charset="0"/>
              </a:rPr>
              <a:t>Rab'lerinin</a:t>
            </a:r>
            <a:r>
              <a:rPr lang="tr-TR" sz="3600" b="1" dirty="0" smtClean="0">
                <a:latin typeface="Arial Black" pitchFamily="34" charset="0"/>
              </a:rPr>
              <a:t> rızasını isteyerek sabah akşam O'na dua edenleri yanından kovma. Onların hesabından sana bir şey yok, senin hesabından da onlara bir şey yok ki onları kovasın. Eğer kovarsan zalimlerden olursun.» (Enam suresi 52)</a:t>
            </a:r>
            <a:endParaRPr lang="tr-TR" sz="3600" b="1" dirty="0">
              <a:latin typeface="Arial Black" pitchFamily="34" charset="0"/>
            </a:endParaRPr>
          </a:p>
        </p:txBody>
      </p:sp>
    </p:spTree>
    <p:extLst>
      <p:ext uri="{BB962C8B-B14F-4D97-AF65-F5344CB8AC3E}">
        <p14:creationId xmlns:p14="http://schemas.microsoft.com/office/powerpoint/2010/main" val="520921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ar-AE" b="1" dirty="0" smtClean="0">
                <a:latin typeface="Arial Black" pitchFamily="34" charset="0"/>
              </a:rPr>
              <a:t>وَاصْبِرْ نَفْسَكَ مَعَ الَّذٖينَ يَدْعُونَ رَبَّهُمْ بِالْغَدٰوةِ وَالْعَشِىِّ يُرٖيدُونَ وَجْهَهُ وَلَا تَعْدُ عَيْنَاكَ عَنْهُمْ تُرٖيدُ زٖينَةَ الْحَيٰوةِ الدُّنْيَا وَلَا تُطِعْ مَنْ اَغْفَلْنَا قَلْبَهُ عَنْ ذِكْرِنَا وَاتَّبَعَ هَوٰیهُ وَكَانَ اَمْرُهُ فُرُطًا</a:t>
            </a:r>
          </a:p>
          <a:p>
            <a:endParaRPr lang="ar-AE" b="1" dirty="0" smtClean="0">
              <a:latin typeface="Arial Black" pitchFamily="34" charset="0"/>
            </a:endParaRPr>
          </a:p>
          <a:p>
            <a:pPr marL="0" indent="0">
              <a:buNone/>
            </a:pPr>
            <a:r>
              <a:rPr lang="tr-TR" b="1" dirty="0" smtClean="0">
                <a:latin typeface="Arial Black" pitchFamily="34" charset="0"/>
              </a:rPr>
              <a:t>«Sabah akşam Rablerine, O'nun rızasını dileyerek dua edenlerle birlikte sabret. Dünya hayatının </a:t>
            </a:r>
            <a:r>
              <a:rPr lang="tr-TR" b="1" dirty="0" err="1" smtClean="0">
                <a:latin typeface="Arial Black" pitchFamily="34" charset="0"/>
              </a:rPr>
              <a:t>zînetini</a:t>
            </a:r>
            <a:r>
              <a:rPr lang="tr-TR" b="1" dirty="0" smtClean="0">
                <a:latin typeface="Arial Black" pitchFamily="34" charset="0"/>
              </a:rPr>
              <a:t> arzu edip de gözlerini onlardan ayırma. Kalbini bizi anmaktan gafil kıldığımız, boş arzularına uymuş ve işi hep aşırılık olmuş kimselere boyun eğme.» (</a:t>
            </a:r>
            <a:r>
              <a:rPr lang="tr-TR" b="1" dirty="0" err="1" smtClean="0">
                <a:latin typeface="Arial Black" pitchFamily="34" charset="0"/>
              </a:rPr>
              <a:t>Kehf</a:t>
            </a:r>
            <a:r>
              <a:rPr lang="tr-TR" b="1" dirty="0" smtClean="0">
                <a:latin typeface="Arial Black" pitchFamily="34" charset="0"/>
              </a:rPr>
              <a:t> suresi 28)</a:t>
            </a:r>
            <a:endParaRPr lang="tr-TR" b="1" dirty="0">
              <a:latin typeface="Arial Black" pitchFamily="34" charset="0"/>
            </a:endParaRPr>
          </a:p>
        </p:txBody>
      </p:sp>
    </p:spTree>
    <p:extLst>
      <p:ext uri="{BB962C8B-B14F-4D97-AF65-F5344CB8AC3E}">
        <p14:creationId xmlns:p14="http://schemas.microsoft.com/office/powerpoint/2010/main" val="346844855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2624</Words>
  <Application>Microsoft Office PowerPoint</Application>
  <PresentationFormat>Ekran Gösterisi (4:3)</PresentationFormat>
  <Paragraphs>176</Paragraphs>
  <Slides>39</Slides>
  <Notes>0</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19</cp:revision>
  <dcterms:created xsi:type="dcterms:W3CDTF">2014-06-05T12:05:08Z</dcterms:created>
  <dcterms:modified xsi:type="dcterms:W3CDTF">2014-06-30T08:49:45Z</dcterms:modified>
</cp:coreProperties>
</file>