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75" r:id="rId4"/>
    <p:sldId id="267" r:id="rId5"/>
    <p:sldId id="265" r:id="rId6"/>
    <p:sldId id="264" r:id="rId7"/>
    <p:sldId id="262" r:id="rId8"/>
    <p:sldId id="261" r:id="rId9"/>
    <p:sldId id="257" r:id="rId10"/>
    <p:sldId id="260" r:id="rId11"/>
    <p:sldId id="259" r:id="rId12"/>
    <p:sldId id="268" r:id="rId13"/>
    <p:sldId id="270" r:id="rId14"/>
    <p:sldId id="271" r:id="rId15"/>
    <p:sldId id="272" r:id="rId16"/>
    <p:sldId id="273" r:id="rId17"/>
    <p:sldId id="274"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DEF9"/>
    <a:srgbClr val="CFE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098C5EF-D332-4352-BBA9-118D69B8342A}"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72369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98C5EF-D332-4352-BBA9-118D69B8342A}"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320460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98C5EF-D332-4352-BBA9-118D69B8342A}"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165822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98C5EF-D332-4352-BBA9-118D69B8342A}"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111609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098C5EF-D332-4352-BBA9-118D69B8342A}"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67156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098C5EF-D332-4352-BBA9-118D69B8342A}"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370594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098C5EF-D332-4352-BBA9-118D69B8342A}" type="datetimeFigureOut">
              <a:rPr lang="tr-TR" smtClean="0"/>
              <a:t>02.07.2014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372634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098C5EF-D332-4352-BBA9-118D69B8342A}" type="datetimeFigureOut">
              <a:rPr lang="tr-TR" smtClean="0"/>
              <a:t>02.07.2014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270738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098C5EF-D332-4352-BBA9-118D69B8342A}" type="datetimeFigureOut">
              <a:rPr lang="tr-TR" smtClean="0"/>
              <a:t>02.07.2014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327300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098C5EF-D332-4352-BBA9-118D69B8342A}"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134178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098C5EF-D332-4352-BBA9-118D69B8342A}"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83A80E-E4F7-4552-920D-31C7D672674A}" type="slidenum">
              <a:rPr lang="tr-TR" smtClean="0"/>
              <a:t>‹#›</a:t>
            </a:fld>
            <a:endParaRPr lang="tr-TR"/>
          </a:p>
        </p:txBody>
      </p:sp>
    </p:spTree>
    <p:extLst>
      <p:ext uri="{BB962C8B-B14F-4D97-AF65-F5344CB8AC3E}">
        <p14:creationId xmlns:p14="http://schemas.microsoft.com/office/powerpoint/2010/main" val="376402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3DEF9">
            <a:alpha val="8000"/>
          </a:srgb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8C5EF-D332-4352-BBA9-118D69B8342A}" type="datetimeFigureOut">
              <a:rPr lang="tr-TR" smtClean="0"/>
              <a:t>02.07.2014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3A80E-E4F7-4552-920D-31C7D672674A}" type="slidenum">
              <a:rPr lang="tr-TR" smtClean="0"/>
              <a:t>‹#›</a:t>
            </a:fld>
            <a:endParaRPr lang="tr-TR"/>
          </a:p>
        </p:txBody>
      </p:sp>
    </p:spTree>
    <p:extLst>
      <p:ext uri="{BB962C8B-B14F-4D97-AF65-F5344CB8AC3E}">
        <p14:creationId xmlns:p14="http://schemas.microsoft.com/office/powerpoint/2010/main" val="1744425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6000" dirty="0" smtClean="0">
                <a:solidFill>
                  <a:srgbClr val="0070C0"/>
                </a:solidFill>
                <a:latin typeface="Arial Black" pitchFamily="34" charset="0"/>
              </a:rPr>
              <a:t>RAMAZANDA</a:t>
            </a:r>
            <a:r>
              <a:rPr lang="tr-TR" sz="6000" dirty="0" smtClean="0">
                <a:latin typeface="Arial Black" pitchFamily="34" charset="0"/>
              </a:rPr>
              <a:t> </a:t>
            </a:r>
            <a:r>
              <a:rPr lang="tr-TR" sz="6000" dirty="0" smtClean="0">
                <a:solidFill>
                  <a:srgbClr val="00B050"/>
                </a:solidFill>
                <a:latin typeface="Arial Black" pitchFamily="34" charset="0"/>
              </a:rPr>
              <a:t>NİYETLERİMİZİ HALİS HALE</a:t>
            </a:r>
            <a:r>
              <a:rPr lang="tr-TR" sz="6000" dirty="0" smtClean="0">
                <a:latin typeface="Arial Black" pitchFamily="34" charset="0"/>
              </a:rPr>
              <a:t> </a:t>
            </a:r>
            <a:r>
              <a:rPr lang="tr-TR" sz="6000" dirty="0" smtClean="0">
                <a:solidFill>
                  <a:srgbClr val="FF0000"/>
                </a:solidFill>
                <a:latin typeface="Arial Black" pitchFamily="34" charset="0"/>
              </a:rPr>
              <a:t>GETİRMELİYİZ</a:t>
            </a:r>
          </a:p>
          <a:p>
            <a:pPr algn="r"/>
            <a:r>
              <a:rPr lang="tr-TR" dirty="0" smtClean="0">
                <a:solidFill>
                  <a:srgbClr val="00B050"/>
                </a:solidFill>
                <a:latin typeface="Arial Black" pitchFamily="34" charset="0"/>
              </a:rPr>
              <a:t>eminyavuzyigit@hotmail.com</a:t>
            </a:r>
          </a:p>
          <a:p>
            <a:pPr algn="r"/>
            <a:r>
              <a:rPr lang="tr-TR" dirty="0" smtClean="0">
                <a:solidFill>
                  <a:srgbClr val="00B050"/>
                </a:solidFill>
                <a:latin typeface="Arial Black" pitchFamily="34" charset="0"/>
              </a:rPr>
              <a:t>UZMAN İMAM HATİP </a:t>
            </a:r>
          </a:p>
          <a:p>
            <a:pPr algn="r"/>
            <a:r>
              <a:rPr lang="tr-TR" dirty="0" smtClean="0">
                <a:solidFill>
                  <a:schemeClr val="tx1">
                    <a:lumMod val="95000"/>
                    <a:lumOff val="5000"/>
                  </a:schemeClr>
                </a:solidFill>
                <a:latin typeface="Arial Black" pitchFamily="34" charset="0"/>
              </a:rPr>
              <a:t>BAŞAKŞEHİR MÜFTÜLÜĞÜ</a:t>
            </a:r>
          </a:p>
          <a:p>
            <a:pPr algn="r"/>
            <a:r>
              <a:rPr lang="tr-TR" dirty="0" smtClean="0">
                <a:solidFill>
                  <a:schemeClr val="tx1">
                    <a:lumMod val="95000"/>
                    <a:lumOff val="5000"/>
                  </a:schemeClr>
                </a:solidFill>
                <a:latin typeface="Arial Black" pitchFamily="34" charset="0"/>
              </a:rPr>
              <a:t>DOLAPDERE SAN. SİT. CAMİİ</a:t>
            </a:r>
          </a:p>
          <a:p>
            <a:pPr algn="r"/>
            <a:r>
              <a:rPr lang="tr-TR" dirty="0" smtClean="0">
                <a:solidFill>
                  <a:schemeClr val="tx1">
                    <a:lumMod val="95000"/>
                    <a:lumOff val="5000"/>
                  </a:schemeClr>
                </a:solidFill>
                <a:latin typeface="Arial Black" pitchFamily="34" charset="0"/>
              </a:rPr>
              <a:t>BAŞAKŞEHİR/İSTANBUL</a:t>
            </a:r>
          </a:p>
          <a:p>
            <a:endParaRPr lang="tr-TR" dirty="0" smtClean="0">
              <a:solidFill>
                <a:schemeClr val="tx1">
                  <a:lumMod val="95000"/>
                  <a:lumOff val="5000"/>
                </a:schemeClr>
              </a:solidFill>
            </a:endParaRPr>
          </a:p>
          <a:p>
            <a:endParaRPr lang="tr-TR" dirty="0">
              <a:solidFill>
                <a:schemeClr val="tx1">
                  <a:lumMod val="95000"/>
                  <a:lumOff val="5000"/>
                </a:schemeClr>
              </a:solidFill>
            </a:endParaRPr>
          </a:p>
        </p:txBody>
      </p:sp>
    </p:spTree>
    <p:extLst>
      <p:ext uri="{BB962C8B-B14F-4D97-AF65-F5344CB8AC3E}">
        <p14:creationId xmlns:p14="http://schemas.microsoft.com/office/powerpoint/2010/main" val="1163369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a:solidFill>
                  <a:srgbClr val="0070C0"/>
                </a:solidFill>
                <a:latin typeface="Arial Black" pitchFamily="34" charset="0"/>
              </a:rPr>
              <a:t>EFENDİMİZİN (SAV) ANLATTIĞI BU </a:t>
            </a:r>
            <a:r>
              <a:rPr lang="tr-TR" dirty="0" smtClean="0">
                <a:solidFill>
                  <a:srgbClr val="0070C0"/>
                </a:solidFill>
                <a:latin typeface="Arial Black" pitchFamily="34" charset="0"/>
              </a:rPr>
              <a:t>OLAYLA </a:t>
            </a:r>
            <a:r>
              <a:rPr lang="tr-TR" dirty="0">
                <a:solidFill>
                  <a:srgbClr val="0070C0"/>
                </a:solidFill>
                <a:latin typeface="Arial Black" pitchFamily="34" charset="0"/>
              </a:rPr>
              <a:t>İNSANIN İÇİNİN DIŞA YANSIMASINA MÜTHİŞ BİR ÖRNEK TEŞKİL EDİYOR: </a:t>
            </a:r>
            <a:r>
              <a:rPr lang="tr-TR" dirty="0">
                <a:solidFill>
                  <a:srgbClr val="00B050"/>
                </a:solidFill>
                <a:latin typeface="Arial Black" pitchFamily="34" charset="0"/>
              </a:rPr>
              <a:t>«İçinizdekini gizleseniz de, açığa vursanız da Allah onu bilir.»(Ali İmran, 29)</a:t>
            </a:r>
          </a:p>
          <a:p>
            <a:r>
              <a:rPr lang="tr-TR" dirty="0">
                <a:latin typeface="Arial Black" pitchFamily="34" charset="0"/>
              </a:rPr>
              <a:t>    </a:t>
            </a:r>
            <a:r>
              <a:rPr lang="tr-TR" dirty="0" smtClean="0">
                <a:solidFill>
                  <a:srgbClr val="FF0000"/>
                </a:solidFill>
                <a:latin typeface="Arial Black" pitchFamily="34" charset="0"/>
              </a:rPr>
              <a:t>İYİ NİYET VE SAMİMİYYET </a:t>
            </a:r>
            <a:r>
              <a:rPr lang="tr-TR" dirty="0">
                <a:solidFill>
                  <a:srgbClr val="FF0000"/>
                </a:solidFill>
                <a:latin typeface="Arial Black" pitchFamily="34" charset="0"/>
              </a:rPr>
              <a:t>ABİDESİ ÜÇ İNSAN;</a:t>
            </a:r>
          </a:p>
          <a:p>
            <a:r>
              <a:rPr lang="tr-TR" dirty="0">
                <a:latin typeface="Arial Black" pitchFamily="34" charset="0"/>
              </a:rPr>
              <a:t> </a:t>
            </a:r>
            <a:r>
              <a:rPr lang="tr-TR" dirty="0" err="1">
                <a:latin typeface="Arial Black" pitchFamily="34" charset="0"/>
              </a:rPr>
              <a:t>Ebû</a:t>
            </a:r>
            <a:r>
              <a:rPr lang="tr-TR" dirty="0">
                <a:latin typeface="Arial Black" pitchFamily="34" charset="0"/>
              </a:rPr>
              <a:t> </a:t>
            </a:r>
            <a:r>
              <a:rPr lang="tr-TR" dirty="0" err="1">
                <a:latin typeface="Arial Black" pitchFamily="34" charset="0"/>
              </a:rPr>
              <a:t>Abdurrahmân</a:t>
            </a:r>
            <a:r>
              <a:rPr lang="tr-TR" dirty="0">
                <a:latin typeface="Arial Black" pitchFamily="34" charset="0"/>
              </a:rPr>
              <a:t> Abdullah </a:t>
            </a:r>
            <a:r>
              <a:rPr lang="tr-TR" dirty="0" err="1">
                <a:latin typeface="Arial Black" pitchFamily="34" charset="0"/>
              </a:rPr>
              <a:t>ibn</a:t>
            </a:r>
            <a:r>
              <a:rPr lang="tr-TR" dirty="0">
                <a:latin typeface="Arial Black" pitchFamily="34" charset="0"/>
              </a:rPr>
              <a:t> Ömer </a:t>
            </a:r>
            <a:r>
              <a:rPr lang="tr-TR" dirty="0" err="1">
                <a:latin typeface="Arial Black" pitchFamily="34" charset="0"/>
              </a:rPr>
              <a:t>ibni’l</a:t>
            </a:r>
            <a:r>
              <a:rPr lang="tr-TR" dirty="0">
                <a:latin typeface="Arial Black" pitchFamily="34" charset="0"/>
              </a:rPr>
              <a:t> </a:t>
            </a:r>
            <a:r>
              <a:rPr lang="tr-TR" dirty="0" err="1">
                <a:latin typeface="Arial Black" pitchFamily="34" charset="0"/>
              </a:rPr>
              <a:t>Hattâb</a:t>
            </a:r>
            <a:r>
              <a:rPr lang="tr-TR" dirty="0">
                <a:latin typeface="Arial Black" pitchFamily="34" charset="0"/>
              </a:rPr>
              <a:t> </a:t>
            </a:r>
            <a:r>
              <a:rPr lang="tr-TR" dirty="0" smtClean="0">
                <a:latin typeface="Arial Black" pitchFamily="34" charset="0"/>
              </a:rPr>
              <a:t>(RA)</a:t>
            </a:r>
            <a:r>
              <a:rPr lang="tr-TR" dirty="0">
                <a:latin typeface="Arial Black" pitchFamily="34" charset="0"/>
              </a:rPr>
              <a:t>’den rivayet edildiğine göre </a:t>
            </a:r>
            <a:r>
              <a:rPr lang="tr-TR" dirty="0" err="1">
                <a:latin typeface="Arial Black" pitchFamily="34" charset="0"/>
              </a:rPr>
              <a:t>Rasûlullah</a:t>
            </a:r>
            <a:r>
              <a:rPr lang="tr-TR" dirty="0">
                <a:latin typeface="Arial Black" pitchFamily="34" charset="0"/>
              </a:rPr>
              <a:t> </a:t>
            </a:r>
            <a:r>
              <a:rPr lang="tr-TR" dirty="0" smtClean="0">
                <a:latin typeface="Arial Black" pitchFamily="34" charset="0"/>
              </a:rPr>
              <a:t>(SAV) </a:t>
            </a:r>
            <a:r>
              <a:rPr lang="tr-TR" dirty="0">
                <a:latin typeface="Arial Black" pitchFamily="34" charset="0"/>
              </a:rPr>
              <a:t>şöyle buyururken işittim demiştir: “Sizden önceki yaşayanlardan üç kişi bir yolculuğa çıktılar, geceyi geçirmek için bir mağaraya sığındılar, dağdan kopan bir kaya mağaranın ağzını kapattı, bunun üzerine birbirlerine şöyle dediler: “İyi amellerinizle dua etmekten başka sizi bu kaya parçasından </a:t>
            </a:r>
            <a:r>
              <a:rPr lang="tr-TR" dirty="0" smtClean="0">
                <a:latin typeface="Arial Black" pitchFamily="34" charset="0"/>
              </a:rPr>
              <a:t>hiç </a:t>
            </a:r>
            <a:r>
              <a:rPr lang="tr-TR" dirty="0" err="1" smtClean="0">
                <a:latin typeface="Arial Black" pitchFamily="34" charset="0"/>
              </a:rPr>
              <a:t>birşey</a:t>
            </a:r>
            <a:r>
              <a:rPr lang="tr-TR" dirty="0" smtClean="0">
                <a:latin typeface="Arial Black" pitchFamily="34" charset="0"/>
              </a:rPr>
              <a:t> </a:t>
            </a:r>
            <a:r>
              <a:rPr lang="tr-TR" dirty="0">
                <a:latin typeface="Arial Black" pitchFamily="34" charset="0"/>
              </a:rPr>
              <a:t>kurtaramaz.”</a:t>
            </a:r>
          </a:p>
          <a:p>
            <a:endParaRPr lang="tr-TR" dirty="0"/>
          </a:p>
        </p:txBody>
      </p:sp>
    </p:spTree>
    <p:extLst>
      <p:ext uri="{BB962C8B-B14F-4D97-AF65-F5344CB8AC3E}">
        <p14:creationId xmlns:p14="http://schemas.microsoft.com/office/powerpoint/2010/main" val="2066933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08682" cy="6858000"/>
          </a:xfrm>
        </p:spPr>
        <p:txBody>
          <a:bodyPr>
            <a:normAutofit fontScale="85000" lnSpcReduction="10000"/>
          </a:bodyPr>
          <a:lstStyle/>
          <a:p>
            <a:r>
              <a:rPr lang="tr-TR" dirty="0">
                <a:latin typeface="Arial Black" pitchFamily="34" charset="0"/>
              </a:rPr>
              <a:t>İçlerinden birisi :Allah’ım benim çok yaşlı annem ve babam vardı; onlardan önce ne çocuklarıma ne de hizmetçilerime akşam sütünü içirmezdim. </a:t>
            </a:r>
            <a:r>
              <a:rPr lang="tr-TR" dirty="0" err="1">
                <a:latin typeface="Arial Black" pitchFamily="34" charset="0"/>
              </a:rPr>
              <a:t>Birgün</a:t>
            </a:r>
            <a:r>
              <a:rPr lang="tr-TR" dirty="0">
                <a:latin typeface="Arial Black" pitchFamily="34" charset="0"/>
              </a:rPr>
              <a:t> uzak bir yere odun toplamaya gitmiştim, onlar uyuyuncaya kadar dönemedim, akşam sütlerini sağıp yanlarına gelince onları uyur halde buldum, onları uyandırmayı ve onlardan önce ev halkının </a:t>
            </a:r>
            <a:r>
              <a:rPr lang="tr-TR" dirty="0" err="1">
                <a:latin typeface="Arial Black" pitchFamily="34" charset="0"/>
              </a:rPr>
              <a:t>birşey</a:t>
            </a:r>
            <a:r>
              <a:rPr lang="tr-TR" dirty="0">
                <a:latin typeface="Arial Black" pitchFamily="34" charset="0"/>
              </a:rPr>
              <a:t> </a:t>
            </a:r>
            <a:r>
              <a:rPr lang="tr-TR" dirty="0" err="1">
                <a:latin typeface="Arial Black" pitchFamily="34" charset="0"/>
              </a:rPr>
              <a:t>yeyip</a:t>
            </a:r>
            <a:r>
              <a:rPr lang="tr-TR" dirty="0">
                <a:latin typeface="Arial Black" pitchFamily="34" charset="0"/>
              </a:rPr>
              <a:t> içmesini uygun görmedim, süt kabı elimde olduğu halde onların uyanmalarını bekledim, nihayet şafak söktü, çocuklar açlıktan sızlanıyorlardı, derken annem babam da uyandılar ve akşam sütlerini içtiler. Allah’ım eğer bu işi senin rızanı kazanmak için yapmışsam bu kaya sıkıntısını bizden uzaklaştır, diye yalvardı kaya biraz aralandı, fakat çıkılacak gibi değildi.</a:t>
            </a:r>
          </a:p>
          <a:p>
            <a:endParaRPr lang="tr-TR" dirty="0"/>
          </a:p>
        </p:txBody>
      </p:sp>
    </p:spTree>
    <p:extLst>
      <p:ext uri="{BB962C8B-B14F-4D97-AF65-F5344CB8AC3E}">
        <p14:creationId xmlns:p14="http://schemas.microsoft.com/office/powerpoint/2010/main" val="2244544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a:latin typeface="Arial Black" pitchFamily="34" charset="0"/>
              </a:rPr>
              <a:t>İkinci kimse şöyle dedi: Allah’ım amcamın bir kızı vardı, onu herkesten çok seviyordum (başka bir rivayete göre : bir erkek bir kadını ne kadar severse ben de onu o kadar seviyordum.) Ona sahip olmak istedim, o kabul etmedi, bir kıtlık yılı amcamın kızı çıkıp geldi, kendisini bana teslim etmek şartıyla ona </a:t>
            </a:r>
            <a:r>
              <a:rPr lang="tr-TR" dirty="0" err="1">
                <a:latin typeface="Arial Black" pitchFamily="34" charset="0"/>
              </a:rPr>
              <a:t>yüzyirmi</a:t>
            </a:r>
            <a:r>
              <a:rPr lang="tr-TR" dirty="0">
                <a:latin typeface="Arial Black" pitchFamily="34" charset="0"/>
              </a:rPr>
              <a:t> altın verdim, kabul etti ona sahip </a:t>
            </a:r>
            <a:r>
              <a:rPr lang="tr-TR" dirty="0" err="1">
                <a:latin typeface="Arial Black" pitchFamily="34" charset="0"/>
              </a:rPr>
              <a:t>olacacağım</a:t>
            </a:r>
            <a:r>
              <a:rPr lang="tr-TR" dirty="0">
                <a:latin typeface="Arial Black" pitchFamily="34" charset="0"/>
              </a:rPr>
              <a:t> zaman (diğer bir rivayete göre cinsi muameleye başlamak üzereyken) dedi ki: “Allah’tan kork, haksız olarak bekarlık mührümü bozma” ben de Allah’tan korkarak bu çok sevdiğim kadından uzaklaştım. Verdiğim altınları da ona bıraktım. Allah’ım eğer ben bu işi senin rızanı kazanmak için yapmışsam, bu belayı üzerimizden gider diye yalvardı. Kaya biraz daha açıldı fakat çıkılacak gibi değildi. </a:t>
            </a:r>
          </a:p>
          <a:p>
            <a:endParaRPr lang="tr-TR" dirty="0"/>
          </a:p>
        </p:txBody>
      </p:sp>
    </p:spTree>
    <p:extLst>
      <p:ext uri="{BB962C8B-B14F-4D97-AF65-F5344CB8AC3E}">
        <p14:creationId xmlns:p14="http://schemas.microsoft.com/office/powerpoint/2010/main" val="3149338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318" y="0"/>
            <a:ext cx="9108682" cy="6858000"/>
          </a:xfrm>
        </p:spPr>
        <p:txBody>
          <a:bodyPr>
            <a:normAutofit fontScale="85000" lnSpcReduction="10000"/>
          </a:bodyPr>
          <a:lstStyle/>
          <a:p>
            <a:r>
              <a:rPr lang="tr-TR" dirty="0">
                <a:latin typeface="Arial Black" pitchFamily="34" charset="0"/>
              </a:rPr>
              <a:t>Üçüncüleri de :Allah’ım vaktiyle birçok </a:t>
            </a:r>
            <a:r>
              <a:rPr lang="tr-TR" dirty="0" err="1">
                <a:latin typeface="Arial Black" pitchFamily="34" charset="0"/>
              </a:rPr>
              <a:t>işci</a:t>
            </a:r>
            <a:r>
              <a:rPr lang="tr-TR" dirty="0">
                <a:latin typeface="Arial Black" pitchFamily="34" charset="0"/>
              </a:rPr>
              <a:t> tuttum, ücretini almadan giden biri dışında hepsinin ücretini verdim, ücretini almadan giden </a:t>
            </a:r>
            <a:r>
              <a:rPr lang="tr-TR" dirty="0" err="1">
                <a:latin typeface="Arial Black" pitchFamily="34" charset="0"/>
              </a:rPr>
              <a:t>işcinin</a:t>
            </a:r>
            <a:r>
              <a:rPr lang="tr-TR" dirty="0">
                <a:latin typeface="Arial Black" pitchFamily="34" charset="0"/>
              </a:rPr>
              <a:t> ücretini çalıştırdım, bu ücretten </a:t>
            </a:r>
            <a:r>
              <a:rPr lang="tr-TR" dirty="0" err="1">
                <a:latin typeface="Arial Black" pitchFamily="34" charset="0"/>
              </a:rPr>
              <a:t>pekçok</a:t>
            </a:r>
            <a:r>
              <a:rPr lang="tr-TR" dirty="0">
                <a:latin typeface="Arial Black" pitchFamily="34" charset="0"/>
              </a:rPr>
              <a:t> mal çoğaldı, </a:t>
            </a:r>
            <a:r>
              <a:rPr lang="tr-TR" dirty="0" err="1">
                <a:latin typeface="Arial Black" pitchFamily="34" charset="0"/>
              </a:rPr>
              <a:t>birgün</a:t>
            </a:r>
            <a:r>
              <a:rPr lang="tr-TR" dirty="0">
                <a:latin typeface="Arial Black" pitchFamily="34" charset="0"/>
              </a:rPr>
              <a:t> bu adam çıkageldi ve bana “Ey Allah’ın kulu ücretimi ver” dedi. Ben de ona: “Şu gördüğün develer, koyunlar ve köleler senin ücretinden meydana gelmiştir” dedim. “Ey Allah’ın kulu benimle alay etme” deyince, “Seninle alay etmiyorum diye cevap verdim. Bunun üzerine o; malların hepsini sürüp götürdü, hiç </a:t>
            </a:r>
            <a:r>
              <a:rPr lang="tr-TR" dirty="0" err="1">
                <a:latin typeface="Arial Black" pitchFamily="34" charset="0"/>
              </a:rPr>
              <a:t>birşey</a:t>
            </a:r>
            <a:r>
              <a:rPr lang="tr-TR" dirty="0">
                <a:latin typeface="Arial Black" pitchFamily="34" charset="0"/>
              </a:rPr>
              <a:t> bırakmadı. “Rabbim eğer bu işi sırf senin rızanı kazanmak için yapmışsam, içinde bulunduğumuz sıkıntıdan bizi kurtar” diye yalvardı mağaranın ağzını kapatan kaya iyice açıldı onlar da çıkıp gittiler. </a:t>
            </a:r>
          </a:p>
          <a:p>
            <a:r>
              <a:rPr lang="tr-TR" dirty="0">
                <a:latin typeface="Arial Black" pitchFamily="34" charset="0"/>
              </a:rPr>
              <a:t>     (</a:t>
            </a:r>
            <a:r>
              <a:rPr lang="tr-TR" dirty="0" err="1">
                <a:latin typeface="Arial Black" pitchFamily="34" charset="0"/>
              </a:rPr>
              <a:t>Buhârî</a:t>
            </a:r>
            <a:r>
              <a:rPr lang="tr-TR" dirty="0">
                <a:latin typeface="Arial Black" pitchFamily="34" charset="0"/>
              </a:rPr>
              <a:t>, </a:t>
            </a:r>
            <a:r>
              <a:rPr lang="tr-TR" dirty="0" err="1">
                <a:latin typeface="Arial Black" pitchFamily="34" charset="0"/>
              </a:rPr>
              <a:t>Büyu</a:t>
            </a:r>
            <a:r>
              <a:rPr lang="tr-TR" dirty="0">
                <a:latin typeface="Arial Black" pitchFamily="34" charset="0"/>
              </a:rPr>
              <a:t>’ 98; Müslim, Zikir 100.)</a:t>
            </a:r>
          </a:p>
          <a:p>
            <a:endParaRPr lang="tr-TR" dirty="0"/>
          </a:p>
        </p:txBody>
      </p:sp>
    </p:spTree>
    <p:extLst>
      <p:ext uri="{BB962C8B-B14F-4D97-AF65-F5344CB8AC3E}">
        <p14:creationId xmlns:p14="http://schemas.microsoft.com/office/powerpoint/2010/main" val="246518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
            <a:ext cx="9144000" cy="6858000"/>
          </a:xfrm>
        </p:spPr>
        <p:txBody>
          <a:bodyPr>
            <a:normAutofit fontScale="85000" lnSpcReduction="10000"/>
          </a:bodyPr>
          <a:lstStyle/>
          <a:p>
            <a:pPr marL="0" indent="0">
              <a:buNone/>
            </a:pPr>
            <a:r>
              <a:rPr lang="tr-TR" dirty="0" smtClean="0">
                <a:latin typeface="Arial Black" pitchFamily="34" charset="0"/>
              </a:rPr>
              <a:t>Bu </a:t>
            </a:r>
            <a:r>
              <a:rPr lang="tr-TR" dirty="0">
                <a:latin typeface="Arial Black" pitchFamily="34" charset="0"/>
              </a:rPr>
              <a:t>hadisi şeriften </a:t>
            </a:r>
            <a:r>
              <a:rPr lang="tr-TR" dirty="0" err="1">
                <a:latin typeface="Arial Black" pitchFamily="34" charset="0"/>
              </a:rPr>
              <a:t>cıkarılacak</a:t>
            </a:r>
            <a:r>
              <a:rPr lang="tr-TR" dirty="0">
                <a:latin typeface="Arial Black" pitchFamily="34" charset="0"/>
              </a:rPr>
              <a:t> sonuca baktığımızda </a:t>
            </a:r>
            <a:r>
              <a:rPr lang="tr-TR" dirty="0" smtClean="0">
                <a:latin typeface="Arial Black" pitchFamily="34" charset="0"/>
              </a:rPr>
              <a:t>iyi </a:t>
            </a:r>
            <a:r>
              <a:rPr lang="tr-TR" dirty="0" err="1" smtClean="0">
                <a:latin typeface="Arial Black" pitchFamily="34" charset="0"/>
              </a:rPr>
              <a:t>niyet,ihlas</a:t>
            </a:r>
            <a:r>
              <a:rPr lang="tr-TR" dirty="0" smtClean="0">
                <a:latin typeface="Arial Black" pitchFamily="34" charset="0"/>
              </a:rPr>
              <a:t> </a:t>
            </a:r>
            <a:r>
              <a:rPr lang="tr-TR" dirty="0">
                <a:latin typeface="Arial Black" pitchFamily="34" charset="0"/>
              </a:rPr>
              <a:t>ve </a:t>
            </a:r>
            <a:r>
              <a:rPr lang="tr-TR" dirty="0" err="1">
                <a:latin typeface="Arial Black" pitchFamily="34" charset="0"/>
              </a:rPr>
              <a:t>samimiyyetle</a:t>
            </a:r>
            <a:r>
              <a:rPr lang="tr-TR" dirty="0">
                <a:latin typeface="Arial Black" pitchFamily="34" charset="0"/>
              </a:rPr>
              <a:t> yapılan davranışların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Tealayı</a:t>
            </a:r>
            <a:r>
              <a:rPr lang="tr-TR" dirty="0">
                <a:latin typeface="Arial Black" pitchFamily="34" charset="0"/>
              </a:rPr>
              <a:t> hoşnut ettiği belirtilmektedir</a:t>
            </a:r>
            <a:r>
              <a:rPr lang="tr-TR" dirty="0" smtClean="0">
                <a:latin typeface="Arial Black" pitchFamily="34" charset="0"/>
              </a:rPr>
              <a:t>. Onun </a:t>
            </a:r>
            <a:r>
              <a:rPr lang="tr-TR" dirty="0">
                <a:latin typeface="Arial Black" pitchFamily="34" charset="0"/>
              </a:rPr>
              <a:t>bu hoşnutluğun insanı hem dünyada hem ahirette bir çok sıkıntılardan kurtarmakta , her iki cihanda da bahtiyar olmasını sağlamaktadır.</a:t>
            </a:r>
          </a:p>
          <a:p>
            <a:r>
              <a:rPr lang="tr-TR" dirty="0">
                <a:latin typeface="Arial Black" pitchFamily="34" charset="0"/>
              </a:rPr>
              <a:t>Efendimizin(SAV) anlattığı bu kıssada ana babaya hizmet, nefse </a:t>
            </a:r>
            <a:r>
              <a:rPr lang="tr-TR" dirty="0" err="1">
                <a:latin typeface="Arial Black" pitchFamily="34" charset="0"/>
              </a:rPr>
              <a:t>hakimiyyet</a:t>
            </a:r>
            <a:r>
              <a:rPr lang="tr-TR" dirty="0">
                <a:latin typeface="Arial Black" pitchFamily="34" charset="0"/>
              </a:rPr>
              <a:t> ve </a:t>
            </a:r>
            <a:r>
              <a:rPr lang="tr-TR" dirty="0" smtClean="0">
                <a:latin typeface="Arial Black" pitchFamily="34" charset="0"/>
              </a:rPr>
              <a:t>insan </a:t>
            </a:r>
            <a:r>
              <a:rPr lang="tr-TR" dirty="0">
                <a:latin typeface="Arial Black" pitchFamily="34" charset="0"/>
              </a:rPr>
              <a:t>hakkına hürmetin önemi belirtilmektedir.</a:t>
            </a:r>
          </a:p>
          <a:p>
            <a:r>
              <a:rPr lang="tr-TR" dirty="0" smtClean="0">
                <a:latin typeface="Arial Black" pitchFamily="34" charset="0"/>
              </a:rPr>
              <a:t>İyi niyet ve </a:t>
            </a:r>
            <a:r>
              <a:rPr lang="tr-TR" dirty="0" err="1" smtClean="0">
                <a:latin typeface="Arial Black" pitchFamily="34" charset="0"/>
              </a:rPr>
              <a:t>Samimiyyetle</a:t>
            </a:r>
            <a:r>
              <a:rPr lang="tr-TR" dirty="0" smtClean="0">
                <a:latin typeface="Arial Black" pitchFamily="34" charset="0"/>
              </a:rPr>
              <a:t> </a:t>
            </a:r>
            <a:r>
              <a:rPr lang="tr-TR" dirty="0">
                <a:latin typeface="Arial Black" pitchFamily="34" charset="0"/>
              </a:rPr>
              <a:t>yapılan ve dine uygun fiiller her zaman ve her yerde sahibini şereflendirdiğini görmemize ve buna göre bize hareket alanı tayin etmemize yardımcı oluyor.</a:t>
            </a:r>
          </a:p>
          <a:p>
            <a:r>
              <a:rPr lang="tr-TR" u="sng" dirty="0">
                <a:solidFill>
                  <a:srgbClr val="FF0000"/>
                </a:solidFill>
                <a:latin typeface="Arial Black" pitchFamily="34" charset="0"/>
              </a:rPr>
              <a:t>Her şeyin başı </a:t>
            </a:r>
            <a:r>
              <a:rPr lang="tr-TR" u="sng" dirty="0" smtClean="0">
                <a:solidFill>
                  <a:srgbClr val="FF0000"/>
                </a:solidFill>
                <a:latin typeface="Arial Black" pitchFamily="34" charset="0"/>
              </a:rPr>
              <a:t>İYİ NİYETLİ  VE SAMİMİ </a:t>
            </a:r>
            <a:r>
              <a:rPr lang="tr-TR" u="sng" dirty="0">
                <a:solidFill>
                  <a:srgbClr val="FF0000"/>
                </a:solidFill>
                <a:latin typeface="Arial Black" pitchFamily="34" charset="0"/>
              </a:rPr>
              <a:t>olmaktan geçer. </a:t>
            </a:r>
          </a:p>
          <a:p>
            <a:endParaRPr lang="tr-TR" u="sng" dirty="0">
              <a:solidFill>
                <a:srgbClr val="FF0000"/>
              </a:solidFill>
            </a:endParaRPr>
          </a:p>
        </p:txBody>
      </p:sp>
    </p:spTree>
    <p:extLst>
      <p:ext uri="{BB962C8B-B14F-4D97-AF65-F5344CB8AC3E}">
        <p14:creationId xmlns:p14="http://schemas.microsoft.com/office/powerpoint/2010/main" val="2061075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buNone/>
            </a:pPr>
            <a:r>
              <a:rPr lang="tr-TR" b="1" u="sng" dirty="0" smtClean="0">
                <a:solidFill>
                  <a:srgbClr val="FF0000"/>
                </a:solidFill>
                <a:latin typeface="Arial Black" pitchFamily="34" charset="0"/>
              </a:rPr>
              <a:t>NİYETLERİMİZDEN DOLAYI ALLAH BİZİ </a:t>
            </a:r>
            <a:r>
              <a:rPr lang="tr-TR" b="1" u="sng" dirty="0" smtClean="0">
                <a:solidFill>
                  <a:srgbClr val="FF0000"/>
                </a:solidFill>
                <a:latin typeface="Arial Black" pitchFamily="34" charset="0"/>
              </a:rPr>
              <a:t>UYARIYOR:</a:t>
            </a:r>
          </a:p>
          <a:p>
            <a:pPr marL="0" indent="0">
              <a:buNone/>
            </a:pPr>
            <a:r>
              <a:rPr lang="ar-AE" b="1" dirty="0" smtClean="0">
                <a:solidFill>
                  <a:schemeClr val="tx1">
                    <a:lumMod val="95000"/>
                    <a:lumOff val="5000"/>
                  </a:schemeClr>
                </a:solidFill>
                <a:latin typeface="Arial Black" pitchFamily="34" charset="0"/>
              </a:rPr>
              <a:t>يَا </a:t>
            </a:r>
            <a:r>
              <a:rPr lang="ar-AE" b="1" dirty="0">
                <a:solidFill>
                  <a:schemeClr val="tx1">
                    <a:lumMod val="95000"/>
                    <a:lumOff val="5000"/>
                  </a:schemeClr>
                </a:solidFill>
                <a:latin typeface="Arial Black" pitchFamily="34" charset="0"/>
              </a:rPr>
              <a:t>اَيُّهَا الَّذٖينَ اٰمَنُوا لَا تُبْطِلُوا صَدَقَاتِكُمْ بِالْمَنِّ وَالْاَذٰى كَالَّذٖى يُنْفِقُ مَالَهُ رِئَاءَ النَّاسِ وَلَا يُؤْمِنُ بِاللّٰهِ وَالْيَوْمِ الْاٰخِرِ فَمَثَلُهُ كَمَثَلِ صَفْوَانٍ عَلَيْهِ تُرَابٌ فَاَصَابَهُ وَابِلٌ فَتَرَكَهُ صَلْدًا لَا يَقْدِرُونَ عَلٰى شَیْءٍ مِمَّا كَسَبُوا وَاللّٰهُ لَا يَهْدِى الْقَوْمَ الْكَافِرٖينَ</a:t>
            </a:r>
          </a:p>
          <a:p>
            <a:pPr marL="0" indent="0">
              <a:buNone/>
            </a:pPr>
            <a:endParaRPr lang="ar-AE" b="1" dirty="0">
              <a:solidFill>
                <a:schemeClr val="tx1">
                  <a:lumMod val="95000"/>
                  <a:lumOff val="5000"/>
                </a:schemeClr>
              </a:solidFill>
              <a:latin typeface="Arial Black" pitchFamily="34" charset="0"/>
            </a:endParaRPr>
          </a:p>
          <a:p>
            <a:pPr marL="0" indent="0">
              <a:buNone/>
            </a:pPr>
            <a:r>
              <a:rPr lang="tr-TR" b="1" dirty="0" smtClean="0">
                <a:solidFill>
                  <a:schemeClr val="tx1">
                    <a:lumMod val="95000"/>
                    <a:lumOff val="5000"/>
                  </a:schemeClr>
                </a:solidFill>
                <a:latin typeface="Arial Black" pitchFamily="34" charset="0"/>
              </a:rPr>
              <a:t>«Ey </a:t>
            </a:r>
            <a:r>
              <a:rPr lang="tr-TR" b="1" dirty="0">
                <a:solidFill>
                  <a:schemeClr val="tx1">
                    <a:lumMod val="95000"/>
                    <a:lumOff val="5000"/>
                  </a:schemeClr>
                </a:solidFill>
                <a:latin typeface="Arial Black" pitchFamily="34" charset="0"/>
              </a:rPr>
              <a:t>iman edenler! Allah'a ve ahiret gününe inanmadığı hâlde insanlara gösteriş olsun diye malını harcayan kimse gibi, sadakalarınızı başa kakmak ve gönül kırmak suretiyle boşa çıkarmayın. Böylesinin durumu, üzerinde biraz toprak bulunan ve maruz kaldığı şiddetli yağmurun kendisini çıplak bıraktığı bir kayanın durumu gibidir. Onlar kazandıklarından hiçbir şey elde edemezler. Allah, kâfirler topluluğunu hidayete erdirmez</a:t>
            </a:r>
            <a:r>
              <a:rPr lang="tr-TR" b="1" dirty="0" smtClean="0">
                <a:solidFill>
                  <a:schemeClr val="tx1">
                    <a:lumMod val="95000"/>
                    <a:lumOff val="5000"/>
                  </a:schemeClr>
                </a:solidFill>
                <a:latin typeface="Arial Black" pitchFamily="34" charset="0"/>
              </a:rPr>
              <a:t>.»</a:t>
            </a:r>
            <a:endParaRPr lang="tr-TR" b="1" dirty="0" smtClean="0">
              <a:solidFill>
                <a:schemeClr val="tx1">
                  <a:lumMod val="95000"/>
                  <a:lumOff val="5000"/>
                </a:schemeClr>
              </a:solidFill>
              <a:latin typeface="Arial Black" pitchFamily="34" charset="0"/>
            </a:endParaRPr>
          </a:p>
          <a:p>
            <a:pPr marL="0" indent="0">
              <a:buNone/>
            </a:pPr>
            <a:r>
              <a:rPr lang="tr-TR" smtClean="0">
                <a:latin typeface="Arial Black" pitchFamily="34" charset="0"/>
              </a:rPr>
              <a:t>(Bakara suresi </a:t>
            </a:r>
            <a:r>
              <a:rPr lang="tr-TR" dirty="0" smtClean="0">
                <a:latin typeface="Arial Black" pitchFamily="34" charset="0"/>
              </a:rPr>
              <a:t>264</a:t>
            </a:r>
            <a:r>
              <a:rPr lang="tr-TR" dirty="0">
                <a:latin typeface="Arial Black" pitchFamily="34" charset="0"/>
              </a:rPr>
              <a:t>)</a:t>
            </a:r>
          </a:p>
          <a:p>
            <a:pPr marL="0" indent="0">
              <a:buNone/>
            </a:pPr>
            <a:endParaRPr lang="tr-TR" dirty="0"/>
          </a:p>
        </p:txBody>
      </p:sp>
    </p:spTree>
    <p:extLst>
      <p:ext uri="{BB962C8B-B14F-4D97-AF65-F5344CB8AC3E}">
        <p14:creationId xmlns:p14="http://schemas.microsoft.com/office/powerpoint/2010/main" val="413958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u="sng" dirty="0" smtClean="0">
                <a:solidFill>
                  <a:srgbClr val="FF0000"/>
                </a:solidFill>
                <a:latin typeface="Arial Black" pitchFamily="34" charset="0"/>
              </a:rPr>
              <a:t>SONUÇ OLARAK İYİ NİYET</a:t>
            </a:r>
          </a:p>
          <a:p>
            <a:r>
              <a:rPr lang="tr-TR" sz="3600" dirty="0" smtClean="0">
                <a:latin typeface="Arial Black" pitchFamily="34" charset="0"/>
              </a:rPr>
              <a:t>1)İYİ NİYET </a:t>
            </a:r>
            <a:r>
              <a:rPr lang="tr-TR" sz="3600" dirty="0" smtClean="0">
                <a:latin typeface="Arial Black" pitchFamily="34" charset="0"/>
              </a:rPr>
              <a:t>DÜNYA </a:t>
            </a:r>
            <a:r>
              <a:rPr lang="tr-TR" sz="3600" dirty="0" smtClean="0">
                <a:latin typeface="Arial Black" pitchFamily="34" charset="0"/>
              </a:rPr>
              <a:t>VE AHİRETTE </a:t>
            </a:r>
            <a:r>
              <a:rPr lang="tr-TR" sz="3600" dirty="0" smtClean="0">
                <a:latin typeface="Arial Black" pitchFamily="34" charset="0"/>
              </a:rPr>
              <a:t>İNSANA MÜKAFAAT KAZANDIRIR.</a:t>
            </a:r>
            <a:endParaRPr lang="tr-TR" sz="3600" dirty="0" smtClean="0">
              <a:latin typeface="Arial Black" pitchFamily="34" charset="0"/>
            </a:endParaRPr>
          </a:p>
          <a:p>
            <a:r>
              <a:rPr lang="tr-TR" sz="3600" dirty="0" smtClean="0">
                <a:latin typeface="Arial Black" pitchFamily="34" charset="0"/>
              </a:rPr>
              <a:t>2)İYİ NİYET AMELLERİN ALLAH KATINDA DEĞER BULMASINA VESİLE OLUR</a:t>
            </a:r>
          </a:p>
          <a:p>
            <a:r>
              <a:rPr lang="tr-TR" sz="3600" dirty="0" smtClean="0">
                <a:latin typeface="Arial Black" pitchFamily="34" charset="0"/>
              </a:rPr>
              <a:t>3)İYİ NİYETLE YAPILAN İŞ VE AMELLERİN HAZZI İNSANI MANEVİ LEZZETE ULAŞTIRIR.</a:t>
            </a:r>
          </a:p>
          <a:p>
            <a:r>
              <a:rPr lang="tr-TR" sz="3600" dirty="0" smtClean="0">
                <a:latin typeface="Arial Black" pitchFamily="34" charset="0"/>
              </a:rPr>
              <a:t>4)AMELLER NİYETLER GÖRE AHİRETTE DEĞER BULACAKTIR.</a:t>
            </a:r>
          </a:p>
          <a:p>
            <a:endParaRPr lang="tr-TR" dirty="0"/>
          </a:p>
        </p:txBody>
      </p:sp>
    </p:spTree>
    <p:extLst>
      <p:ext uri="{BB962C8B-B14F-4D97-AF65-F5344CB8AC3E}">
        <p14:creationId xmlns:p14="http://schemas.microsoft.com/office/powerpoint/2010/main" val="21731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06" y="-27678"/>
            <a:ext cx="9152206" cy="6885678"/>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ALLAHIM NİYETLERİMİ HALİS VE TEMİZ EYLE</a:t>
            </a:r>
          </a:p>
          <a:p>
            <a:r>
              <a:rPr lang="tr-TR" dirty="0" smtClean="0">
                <a:latin typeface="Arial Black" pitchFamily="34" charset="0"/>
              </a:rPr>
              <a:t>ALLAHIM SAMİMİ NİYETLERLE İBADET VE KULLUK YAPABİLİMEYİ BİZLERE İHSAN </a:t>
            </a:r>
            <a:r>
              <a:rPr lang="tr-TR" dirty="0" smtClean="0">
                <a:latin typeface="Arial Black" pitchFamily="34" charset="0"/>
              </a:rPr>
              <a:t>EYLE</a:t>
            </a:r>
          </a:p>
          <a:p>
            <a:r>
              <a:rPr lang="tr-TR" dirty="0" smtClean="0">
                <a:latin typeface="Arial Black" pitchFamily="34" charset="0"/>
              </a:rPr>
              <a:t>ALLAHIM GİZLESEKTE AÇIĞA VURSAKTA İÇİMİZİ BİLEN SENSİN, İÇİMİZİ SENİN İSTEDİĞİN GİBİ YEŞERT YA RABBİ</a:t>
            </a:r>
          </a:p>
          <a:p>
            <a:r>
              <a:rPr lang="tr-TR" dirty="0" smtClean="0">
                <a:latin typeface="Arial Black" pitchFamily="34" charset="0"/>
              </a:rPr>
              <a:t>YA RAB SANA H.Z. MERYEM GİBİ KENDİMİZİ SANA HALİSHANE NİYETLE ADAMAYI İHSAN EYLE</a:t>
            </a:r>
          </a:p>
          <a:p>
            <a:r>
              <a:rPr lang="tr-TR" dirty="0" smtClean="0">
                <a:latin typeface="Arial Black" pitchFamily="34" charset="0"/>
              </a:rPr>
              <a:t>HZ İSA GİBİ SAF OLABİLMEYİ BİZLERE VE ÜMMETİ MUHAMMEDE NASİP EYLE </a:t>
            </a:r>
          </a:p>
          <a:p>
            <a:pPr algn="ctr"/>
            <a:r>
              <a:rPr lang="tr-TR" u="sng" dirty="0" smtClean="0">
                <a:solidFill>
                  <a:srgbClr val="00B050"/>
                </a:solidFill>
                <a:latin typeface="Arial Black" pitchFamily="34" charset="0"/>
              </a:rPr>
              <a:t>AMİN</a:t>
            </a:r>
          </a:p>
          <a:p>
            <a:endParaRPr lang="tr-TR" dirty="0" smtClean="0"/>
          </a:p>
          <a:p>
            <a:endParaRPr lang="tr-TR" dirty="0"/>
          </a:p>
        </p:txBody>
      </p:sp>
    </p:spTree>
    <p:extLst>
      <p:ext uri="{BB962C8B-B14F-4D97-AF65-F5344CB8AC3E}">
        <p14:creationId xmlns:p14="http://schemas.microsoft.com/office/powerpoint/2010/main" val="249765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b="1" i="1" u="sng" dirty="0" smtClean="0">
                <a:solidFill>
                  <a:srgbClr val="00B050"/>
                </a:solidFill>
                <a:latin typeface="Arial Black" pitchFamily="34" charset="0"/>
              </a:rPr>
              <a:t>BİSMİLLAHİRRAHMANİRRAHİM</a:t>
            </a:r>
            <a:endParaRPr lang="ar-AE" sz="3600" b="1" i="1" u="sng" dirty="0">
              <a:solidFill>
                <a:srgbClr val="00B050"/>
              </a:solidFill>
              <a:latin typeface="Arial Black" pitchFamily="34" charset="0"/>
            </a:endParaRPr>
          </a:p>
          <a:p>
            <a:r>
              <a:rPr lang="ar-AE" sz="4000" b="1" dirty="0">
                <a:latin typeface="Arial Black" pitchFamily="34" charset="0"/>
              </a:rPr>
              <a:t>قُلْ إِن تُخْفُواْ مَا فِي صُدُورِكُمْ أَوْ تُبْدُوهُ يَعْلَمْهُ اللّهُ وَيَعْلَمُ مَا فِي السَّمَاوَاتِ وَمَا فِي الأرْضِ وَاللّهُ عَلَى كُلِّ شَيْءٍ قَدِيرٌ </a:t>
            </a:r>
          </a:p>
          <a:p>
            <a:r>
              <a:rPr lang="ar-AE" sz="4000" b="1" dirty="0">
                <a:latin typeface="Arial Black" pitchFamily="34" charset="0"/>
              </a:rPr>
              <a:t>“</a:t>
            </a:r>
            <a:r>
              <a:rPr lang="tr-TR" sz="4000" b="1" dirty="0">
                <a:latin typeface="Arial Black" pitchFamily="34" charset="0"/>
              </a:rPr>
              <a:t>De ki: “İçinizdekini gizleseniz de, açığa vursanız da Allah onu bilir. Göklerdeki her şeyi, yerdeki her şeyi de bilir. Allah her şeye hakkıyla gücü yetendir</a:t>
            </a:r>
            <a:r>
              <a:rPr lang="tr-TR" sz="4000" b="1" dirty="0" smtClean="0">
                <a:latin typeface="Arial Black" pitchFamily="34" charset="0"/>
              </a:rPr>
              <a:t>.» </a:t>
            </a:r>
            <a:r>
              <a:rPr lang="tr-TR" dirty="0" smtClean="0"/>
              <a:t>( Ali </a:t>
            </a:r>
            <a:r>
              <a:rPr lang="tr-TR" dirty="0" err="1" smtClean="0"/>
              <a:t>imran</a:t>
            </a:r>
            <a:r>
              <a:rPr lang="tr-TR" dirty="0" smtClean="0"/>
              <a:t> 29)</a:t>
            </a:r>
            <a:endParaRPr lang="tr-TR" dirty="0"/>
          </a:p>
          <a:p>
            <a:endParaRPr lang="tr-TR" dirty="0"/>
          </a:p>
        </p:txBody>
      </p:sp>
    </p:spTree>
    <p:extLst>
      <p:ext uri="{BB962C8B-B14F-4D97-AF65-F5344CB8AC3E}">
        <p14:creationId xmlns:p14="http://schemas.microsoft.com/office/powerpoint/2010/main" val="172523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dirty="0" smtClean="0">
                <a:latin typeface="Arial Black" pitchFamily="34" charset="0"/>
              </a:rPr>
              <a:t>RAMAZAN AYI VE ORUÇ İNSANIN İRADESİNİ GÜÇLENDİRİR. İNSAN ORUÇLU İKEN DAHA RAHAMANİ DÜŞÜNÜR ,ÇÜNKÜ ŞEYTANLAR BAĞLI VE NEFİSLER SÖNÜK İNSAN BU ARADA NİYETLERİNİ HALİS HALE GETİRE BİLİRSE İSLAMIN TEMELİNİ OLUŞTURMUŞ OLUR. ÇÜNKÜ EFENDİMİZ SAV; AMELLER NİYETLERE GÖREDİR BUYURUYOR:</a:t>
            </a:r>
            <a:endParaRPr lang="tr-TR" sz="3600" dirty="0">
              <a:latin typeface="Arial Black" pitchFamily="34" charset="0"/>
            </a:endParaRPr>
          </a:p>
        </p:txBody>
      </p:sp>
    </p:spTree>
    <p:extLst>
      <p:ext uri="{BB962C8B-B14F-4D97-AF65-F5344CB8AC3E}">
        <p14:creationId xmlns:p14="http://schemas.microsoft.com/office/powerpoint/2010/main" val="280673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b="1" u="sng" dirty="0" smtClean="0">
                <a:solidFill>
                  <a:srgbClr val="00B050"/>
                </a:solidFill>
                <a:latin typeface="Arial Black" pitchFamily="34" charset="0"/>
              </a:rPr>
              <a:t>DİNİMİZDE TÜM AMELLER NİYETLERE GÖRE DEĞER BULUR:</a:t>
            </a:r>
            <a:endParaRPr lang="ar-AE" b="1" u="sng" dirty="0">
              <a:solidFill>
                <a:srgbClr val="00B050"/>
              </a:solidFill>
              <a:latin typeface="Arial Black" pitchFamily="34" charset="0"/>
            </a:endParaRPr>
          </a:p>
          <a:p>
            <a:r>
              <a:rPr lang="ar-AE" b="1" dirty="0">
                <a:latin typeface="Arial Black" pitchFamily="34" charset="0"/>
              </a:rPr>
              <a:t>َالَ رَسُولُ اللّهِ ﺼﻠﻌﻡ:  إنَّمَا اﻻعْمَالُ بِالنِّيَّاتِ وَإنَّمَا لِكُلِّ امْرِئٍ مَا نَوَى، فَمَنْ كَانَتْ هِجْرَتُهُ الى اللّهِ وَرَسُولِهِ فَهِجْرَتُهُ الى اللّهِ وَرَسُولِهِ، وَمَنْ كَانَتْ هِجْرَتُهُ الى دُنْيَا يُصِيبُهَا أوِ امْرَأةٍ يَنْكِحُهَا فَهِجْرتُهُ الى مَا هَاجَرَ إلَيْهِ</a:t>
            </a:r>
          </a:p>
          <a:p>
            <a:endParaRPr lang="ar-AE" b="1" dirty="0">
              <a:latin typeface="Arial Black" pitchFamily="34" charset="0"/>
            </a:endParaRPr>
          </a:p>
          <a:p>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s.a.v</a:t>
            </a:r>
            <a:r>
              <a:rPr lang="tr-TR" b="1" dirty="0">
                <a:latin typeface="Arial Black" pitchFamily="34" charset="0"/>
              </a:rPr>
              <a:t>) buyurdular </a:t>
            </a:r>
            <a:r>
              <a:rPr lang="tr-TR" b="1" dirty="0" err="1">
                <a:latin typeface="Arial Black" pitchFamily="34" charset="0"/>
              </a:rPr>
              <a:t>ki:"Ameller</a:t>
            </a:r>
            <a:r>
              <a:rPr lang="tr-TR" b="1" dirty="0">
                <a:latin typeface="Arial Black" pitchFamily="34" charset="0"/>
              </a:rPr>
              <a:t> niyetlere göredir. Herkese niyet ettiği şey vardır. Öyleyse kimin hicreti Allah'a ve </a:t>
            </a:r>
            <a:r>
              <a:rPr lang="tr-TR" b="1" dirty="0" err="1">
                <a:latin typeface="Arial Black" pitchFamily="34" charset="0"/>
              </a:rPr>
              <a:t>Resûlü</a:t>
            </a:r>
            <a:r>
              <a:rPr lang="tr-TR" b="1" dirty="0">
                <a:latin typeface="Arial Black" pitchFamily="34" charset="0"/>
              </a:rPr>
              <a:t> için ise, onun hicreti Allah ve </a:t>
            </a:r>
            <a:r>
              <a:rPr lang="tr-TR" b="1" dirty="0" err="1">
                <a:latin typeface="Arial Black" pitchFamily="34" charset="0"/>
              </a:rPr>
              <a:t>Resûlünedir</a:t>
            </a:r>
            <a:r>
              <a:rPr lang="tr-TR" b="1" dirty="0">
                <a:latin typeface="Arial Black" pitchFamily="34" charset="0"/>
              </a:rPr>
              <a:t>. Kimin hicreti de elde edeceği bir dünyalığa veya nikâhlanacağı bir kadın için ise, onun hicreti de o hicret ettiği şeyedir</a:t>
            </a:r>
            <a:r>
              <a:rPr lang="tr-TR" b="1" dirty="0" smtClean="0">
                <a:latin typeface="Arial Black" pitchFamily="34" charset="0"/>
              </a:rPr>
              <a:t>.» </a:t>
            </a:r>
            <a:r>
              <a:rPr lang="tr-TR" dirty="0" smtClean="0"/>
              <a:t>(Buhari </a:t>
            </a:r>
            <a:r>
              <a:rPr lang="tr-TR" dirty="0" err="1" smtClean="0"/>
              <a:t>Bedul</a:t>
            </a:r>
            <a:r>
              <a:rPr lang="tr-TR" dirty="0" smtClean="0"/>
              <a:t> </a:t>
            </a:r>
            <a:r>
              <a:rPr lang="tr-TR" dirty="0" err="1" smtClean="0"/>
              <a:t>Vahy</a:t>
            </a:r>
            <a:r>
              <a:rPr lang="tr-TR" dirty="0" smtClean="0"/>
              <a:t> 1)</a:t>
            </a:r>
            <a:endParaRPr lang="tr-TR" dirty="0"/>
          </a:p>
          <a:p>
            <a:endParaRPr lang="tr-TR" dirty="0"/>
          </a:p>
        </p:txBody>
      </p:sp>
    </p:spTree>
    <p:extLst>
      <p:ext uri="{BB962C8B-B14F-4D97-AF65-F5344CB8AC3E}">
        <p14:creationId xmlns:p14="http://schemas.microsoft.com/office/powerpoint/2010/main" val="389555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b="1" u="sng" dirty="0" err="1">
                <a:solidFill>
                  <a:srgbClr val="FF0000"/>
                </a:solidFill>
                <a:latin typeface="Arial Black" pitchFamily="34" charset="0"/>
              </a:rPr>
              <a:t>Zeyd</a:t>
            </a:r>
            <a:r>
              <a:rPr lang="tr-TR" b="1" u="sng" dirty="0">
                <a:solidFill>
                  <a:srgbClr val="FF0000"/>
                </a:solidFill>
                <a:latin typeface="Arial Black" pitchFamily="34" charset="0"/>
              </a:rPr>
              <a:t> b. Sabit (</a:t>
            </a:r>
            <a:r>
              <a:rPr lang="tr-TR" b="1" u="sng" dirty="0" err="1">
                <a:solidFill>
                  <a:srgbClr val="FF0000"/>
                </a:solidFill>
                <a:latin typeface="Arial Black" pitchFamily="34" charset="0"/>
              </a:rPr>
              <a:t>r.a</a:t>
            </a:r>
            <a:r>
              <a:rPr lang="tr-TR" b="1" u="sng" dirty="0">
                <a:solidFill>
                  <a:srgbClr val="FF0000"/>
                </a:solidFill>
                <a:latin typeface="Arial Black" pitchFamily="34" charset="0"/>
              </a:rPr>
              <a:t>)'ten şöyle dediği rivayet edilmiştir: </a:t>
            </a:r>
          </a:p>
          <a:p>
            <a:r>
              <a:rPr lang="ar-AE" b="1" dirty="0">
                <a:latin typeface="Arial Black" pitchFamily="34" charset="0"/>
              </a:rPr>
              <a:t>لاَّ يَسْتَوِي الْقَاعِدُونَ مِنَ الْمُؤْمِنِينَ غَيْرُ أُوْلِي الضَّرَرِ وَالْمُجَاهِدُونَ فِي سَبِيلِ اللّهِ بِأَمْوَالِهِمْ وَأَنفُسِهِمْ فَضَّلَ اللّهُ الْمُجَاهِدِينَ بِأَمْوَالِهِمْ وَأَنفُسِهِمْ عَلَى الْقَاعِدِينَ دَرَجَةً وَكُـلاًّ وَعَدَ اللّهُ الْحُسْنَى وَفَضَّلَ اللّهُ الْمُجَاهِدِينَ عَلَى الْقَاعِدِينَ أَجْراً عَظِيماً </a:t>
            </a:r>
          </a:p>
          <a:p>
            <a:r>
              <a:rPr lang="ar-AE" b="1" dirty="0">
                <a:latin typeface="Arial Black" pitchFamily="34" charset="0"/>
              </a:rPr>
              <a:t>"</a:t>
            </a:r>
            <a:r>
              <a:rPr lang="tr-TR" b="1" dirty="0">
                <a:latin typeface="Arial Black" pitchFamily="34" charset="0"/>
              </a:rPr>
              <a:t>Müminlerden savaşa katılmayıp oturanlarla, Allah yolunda mallarıyla canlarıyla </a:t>
            </a:r>
            <a:r>
              <a:rPr lang="tr-TR" b="1" dirty="0" err="1">
                <a:latin typeface="Arial Black" pitchFamily="34" charset="0"/>
              </a:rPr>
              <a:t>cihad</a:t>
            </a:r>
            <a:r>
              <a:rPr lang="tr-TR" b="1" dirty="0">
                <a:latin typeface="Arial Black" pitchFamily="34" charset="0"/>
              </a:rPr>
              <a:t> edenler bir değildir</a:t>
            </a:r>
            <a:r>
              <a:rPr lang="tr-TR" b="1" dirty="0" smtClean="0">
                <a:latin typeface="Arial Black" pitchFamily="34" charset="0"/>
              </a:rPr>
              <a:t>…» (Nisa suresi 95)  </a:t>
            </a:r>
            <a:r>
              <a:rPr lang="tr-TR" b="1" dirty="0">
                <a:latin typeface="Arial Black" pitchFamily="34" charset="0"/>
              </a:rPr>
              <a:t>ayeti inince, Allah Elçisi bunu yazmamı istedi. Tam bu sırada bir a'ma olan Abdullah </a:t>
            </a:r>
            <a:r>
              <a:rPr lang="tr-TR" b="1" dirty="0" err="1">
                <a:latin typeface="Arial Black" pitchFamily="34" charset="0"/>
              </a:rPr>
              <a:t>İbn</a:t>
            </a:r>
            <a:r>
              <a:rPr lang="tr-TR" b="1" dirty="0">
                <a:latin typeface="Arial Black" pitchFamily="34" charset="0"/>
              </a:rPr>
              <a:t> Ümmi </a:t>
            </a:r>
            <a:r>
              <a:rPr lang="tr-TR" b="1" dirty="0" err="1">
                <a:latin typeface="Arial Black" pitchFamily="34" charset="0"/>
              </a:rPr>
              <a:t>Mektûm</a:t>
            </a:r>
            <a:r>
              <a:rPr lang="tr-TR" b="1" dirty="0">
                <a:latin typeface="Arial Black" pitchFamily="34" charset="0"/>
              </a:rPr>
              <a:t> gelerek; "Ey Allah'ın Resulü cihada gücüm yetseydi, ben de gider düşmanla savaş yapardım" dedi. Bunun üzerine </a:t>
            </a:r>
            <a:r>
              <a:rPr lang="tr-TR" b="1" dirty="0" err="1">
                <a:latin typeface="Arial Black" pitchFamily="34" charset="0"/>
              </a:rPr>
              <a:t>Cenab</a:t>
            </a:r>
            <a:r>
              <a:rPr lang="tr-TR" b="1" dirty="0">
                <a:latin typeface="Arial Black" pitchFamily="34" charset="0"/>
              </a:rPr>
              <a:t>-ı Hak aynı ayetin devamında; "Özürsüz olarak (savaşa katılmayıp oturanlar)" istisnasını </a:t>
            </a:r>
            <a:r>
              <a:rPr lang="tr-TR" b="1" dirty="0" smtClean="0">
                <a:latin typeface="Arial Black" pitchFamily="34" charset="0"/>
              </a:rPr>
              <a:t>indirdi</a:t>
            </a:r>
            <a:r>
              <a:rPr lang="tr-TR" dirty="0" smtClean="0"/>
              <a:t>» (Buhari Cihat 31) </a:t>
            </a:r>
            <a:endParaRPr lang="tr-TR" dirty="0"/>
          </a:p>
        </p:txBody>
      </p:sp>
    </p:spTree>
    <p:extLst>
      <p:ext uri="{BB962C8B-B14F-4D97-AF65-F5344CB8AC3E}">
        <p14:creationId xmlns:p14="http://schemas.microsoft.com/office/powerpoint/2010/main" val="212380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3600" u="sng" dirty="0" smtClean="0">
                <a:solidFill>
                  <a:srgbClr val="FF0000"/>
                </a:solidFill>
                <a:latin typeface="Arial Black" pitchFamily="34" charset="0"/>
              </a:rPr>
              <a:t>İSALM DİNİ İYİ NİYET VE SAMİMİYYETLE YAŞANMALIDIR</a:t>
            </a:r>
            <a:endParaRPr lang="tr-TR" sz="3600" u="sng" dirty="0">
              <a:solidFill>
                <a:srgbClr val="FF0000"/>
              </a:solidFill>
              <a:latin typeface="Arial Black" pitchFamily="34" charset="0"/>
            </a:endParaRPr>
          </a:p>
          <a:p>
            <a:r>
              <a:rPr lang="tr-TR" sz="4000" dirty="0">
                <a:latin typeface="Arial Black" pitchFamily="34" charset="0"/>
              </a:rPr>
              <a:t>“Halbuki onlara, ancak dini Allah’a has kılarak, hakka yönelen kimseler olarak O’na kulluk etmeleri, namazı kılmaları ve zekâtı vermeleri emredilmişti. İşte bu dosdoğru dindir</a:t>
            </a:r>
            <a:r>
              <a:rPr lang="tr-TR" sz="4000" dirty="0" smtClean="0">
                <a:latin typeface="Arial Black" pitchFamily="34" charset="0"/>
              </a:rPr>
              <a:t>.» </a:t>
            </a:r>
            <a:r>
              <a:rPr lang="tr-TR" dirty="0" smtClean="0"/>
              <a:t>(</a:t>
            </a:r>
            <a:r>
              <a:rPr lang="tr-TR" dirty="0" err="1" smtClean="0"/>
              <a:t>Beyyine</a:t>
            </a:r>
            <a:r>
              <a:rPr lang="tr-TR" dirty="0" smtClean="0"/>
              <a:t> suresi 5)</a:t>
            </a:r>
            <a:endParaRPr lang="tr-TR" dirty="0"/>
          </a:p>
        </p:txBody>
      </p:sp>
    </p:spTree>
    <p:extLst>
      <p:ext uri="{BB962C8B-B14F-4D97-AF65-F5344CB8AC3E}">
        <p14:creationId xmlns:p14="http://schemas.microsoft.com/office/powerpoint/2010/main" val="223043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lnSpcReduction="10000"/>
          </a:bodyPr>
          <a:lstStyle/>
          <a:p>
            <a:r>
              <a:rPr lang="tr-TR" sz="3600" b="1" u="sng" dirty="0" smtClean="0">
                <a:solidFill>
                  <a:srgbClr val="FF0000"/>
                </a:solidFill>
                <a:latin typeface="Arial Black" pitchFamily="34" charset="0"/>
              </a:rPr>
              <a:t>HANGİ NİYETTE OLURSAN OL ALLAH BİLİR</a:t>
            </a:r>
            <a:endParaRPr lang="ar-AE" sz="3600" b="1" u="sng" dirty="0">
              <a:solidFill>
                <a:srgbClr val="FF0000"/>
              </a:solidFill>
              <a:latin typeface="Arial Black" pitchFamily="34" charset="0"/>
            </a:endParaRPr>
          </a:p>
          <a:p>
            <a:r>
              <a:rPr lang="ar-AE" sz="3600" b="1" dirty="0">
                <a:latin typeface="Arial Black" pitchFamily="34" charset="0"/>
              </a:rPr>
              <a:t>لِّلَّهِ ما فِي السَّمَاواتِ وَمَا فِي الأَرْضِ وَإِن تُبْدُواْ مَا فِي أَنفُسِكُمْ أَوْ تُخْفُوهُ  يُحَاسِبْكُم بِهِ اللّهُ فَيَغْفِرُ لِمَن يَشَاءُ وَيُعَذِّبُ مَن يَشَاءُ وَاللّهُ عَلَى كُلِّ شَيْءٍ قَدِيرٌ </a:t>
            </a:r>
          </a:p>
          <a:p>
            <a:endParaRPr lang="ar-AE" sz="3600" b="1" dirty="0">
              <a:latin typeface="Arial Black" pitchFamily="34" charset="0"/>
            </a:endParaRPr>
          </a:p>
          <a:p>
            <a:r>
              <a:rPr lang="ar-AE" sz="3600" b="1" dirty="0">
                <a:latin typeface="Arial Black" pitchFamily="34" charset="0"/>
              </a:rPr>
              <a:t>“</a:t>
            </a:r>
            <a:r>
              <a:rPr lang="tr-TR" sz="3600" b="1" dirty="0">
                <a:latin typeface="Arial Black" pitchFamily="34" charset="0"/>
              </a:rPr>
              <a:t>Göklerdeki her şey, yerdeki her şey Allah’ındır. İçinizdekini açığa vursanız da, gizleseniz de Allah sizi, onunla sorguya çeker de dilediğini bağışlar, dilediğine azap eder. Allah’ın gücü her şeye hakkıyla yeter</a:t>
            </a:r>
            <a:r>
              <a:rPr lang="tr-TR" sz="3600" b="1" dirty="0" smtClean="0">
                <a:latin typeface="Arial Black" pitchFamily="34" charset="0"/>
              </a:rPr>
              <a:t>.»  </a:t>
            </a:r>
            <a:r>
              <a:rPr lang="tr-TR" dirty="0" smtClean="0"/>
              <a:t>(Bakara suresi 284)</a:t>
            </a:r>
            <a:endParaRPr lang="tr-TR" dirty="0"/>
          </a:p>
          <a:p>
            <a:endParaRPr lang="tr-TR" dirty="0"/>
          </a:p>
        </p:txBody>
      </p:sp>
    </p:spTree>
    <p:extLst>
      <p:ext uri="{BB962C8B-B14F-4D97-AF65-F5344CB8AC3E}">
        <p14:creationId xmlns:p14="http://schemas.microsoft.com/office/powerpoint/2010/main" val="39760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ctr">
              <a:buNone/>
            </a:pPr>
            <a:r>
              <a:rPr lang="tr-TR" sz="4400" b="1" u="sng" dirty="0" smtClean="0">
                <a:solidFill>
                  <a:srgbClr val="FF0000"/>
                </a:solidFill>
                <a:latin typeface="Arial Black" pitchFamily="34" charset="0"/>
              </a:rPr>
              <a:t>İYİ NİYET VE KÖTÜ NİYET FARKI..!</a:t>
            </a:r>
            <a:endParaRPr lang="ar-AE" sz="4400" b="1" u="sng" dirty="0">
              <a:solidFill>
                <a:srgbClr val="FF0000"/>
              </a:solidFill>
              <a:latin typeface="Arial Black" pitchFamily="34" charset="0"/>
            </a:endParaRPr>
          </a:p>
          <a:p>
            <a:r>
              <a:rPr lang="ar-AE" sz="4400" b="1" dirty="0">
                <a:latin typeface="Arial Black" pitchFamily="34" charset="0"/>
              </a:rPr>
              <a:t>قالَ رسولُ اللّهِ ﺼﻠﻌﻡ: مَنْ أخَذَ أمْوَالَ النَّاسِ يُرِيدُ آدَاءَهَا أدَّى اللّهُ عَنْهُ، وَمَنْ أخَذَهَا يُرِيدُ إتلَْفَهَا أتْلَفَهُ اللّهُ تَعالى </a:t>
            </a:r>
          </a:p>
          <a:p>
            <a:endParaRPr lang="ar-AE" sz="4400" b="1" dirty="0">
              <a:latin typeface="Arial Black" pitchFamily="34" charset="0"/>
            </a:endParaRPr>
          </a:p>
          <a:p>
            <a:r>
              <a:rPr lang="tr-TR" sz="4400" b="1" dirty="0" err="1">
                <a:latin typeface="Arial Black" pitchFamily="34" charset="0"/>
              </a:rPr>
              <a:t>Resûlullah</a:t>
            </a:r>
            <a:r>
              <a:rPr lang="tr-TR" sz="4400" b="1" dirty="0">
                <a:latin typeface="Arial Black" pitchFamily="34" charset="0"/>
              </a:rPr>
              <a:t> (</a:t>
            </a:r>
            <a:r>
              <a:rPr lang="tr-TR" sz="4400" b="1" dirty="0" err="1">
                <a:latin typeface="Arial Black" pitchFamily="34" charset="0"/>
              </a:rPr>
              <a:t>s.a.v</a:t>
            </a:r>
            <a:r>
              <a:rPr lang="tr-TR" sz="4400" b="1" dirty="0">
                <a:latin typeface="Arial Black" pitchFamily="34" charset="0"/>
              </a:rPr>
              <a:t>) buyurdular ki: "Kim, ödemek arzusu ile insanların malını alır ise, Allah (onun borcunu) ona bedel </a:t>
            </a:r>
            <a:r>
              <a:rPr lang="tr-TR" sz="4400" b="1" dirty="0" err="1">
                <a:latin typeface="Arial Black" pitchFamily="34" charset="0"/>
              </a:rPr>
              <a:t>edâ</a:t>
            </a:r>
            <a:r>
              <a:rPr lang="tr-TR" sz="4400" b="1" dirty="0">
                <a:latin typeface="Arial Black" pitchFamily="34" charset="0"/>
              </a:rPr>
              <a:t> eder. Kim de telef etmek niyetiyle halkın malını alırsa Allah onu telef eder</a:t>
            </a:r>
            <a:r>
              <a:rPr lang="tr-TR" sz="4400" b="1" dirty="0" smtClean="0">
                <a:latin typeface="Arial Black" pitchFamily="34" charset="0"/>
              </a:rPr>
              <a:t>.» </a:t>
            </a:r>
            <a:r>
              <a:rPr lang="tr-TR" dirty="0" smtClean="0"/>
              <a:t>(Buhari İstikraz 2)</a:t>
            </a:r>
            <a:endParaRPr lang="tr-TR" dirty="0"/>
          </a:p>
        </p:txBody>
      </p:sp>
    </p:spTree>
    <p:extLst>
      <p:ext uri="{BB962C8B-B14F-4D97-AF65-F5344CB8AC3E}">
        <p14:creationId xmlns:p14="http://schemas.microsoft.com/office/powerpoint/2010/main" val="664126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088"/>
            <a:ext cx="9144000" cy="6869088"/>
          </a:xfrm>
        </p:spPr>
        <p:txBody>
          <a:bodyPr>
            <a:normAutofit fontScale="85000" lnSpcReduction="20000"/>
          </a:bodyPr>
          <a:lstStyle/>
          <a:p>
            <a:r>
              <a:rPr lang="tr-TR" sz="4800" b="1" u="sng" dirty="0" smtClean="0">
                <a:solidFill>
                  <a:srgbClr val="FF0000"/>
                </a:solidFill>
                <a:latin typeface="Arial Black" pitchFamily="34" charset="0"/>
              </a:rPr>
              <a:t>İNSANIN SALAH BULMASI KALBİN TEMİZLİĞİ İLE İLGİLİDİR</a:t>
            </a:r>
            <a:endParaRPr lang="ar-AE" sz="4800" b="1" u="sng" dirty="0">
              <a:solidFill>
                <a:srgbClr val="FF0000"/>
              </a:solidFill>
              <a:latin typeface="Arial Black" pitchFamily="34" charset="0"/>
            </a:endParaRPr>
          </a:p>
          <a:p>
            <a:r>
              <a:rPr lang="ar-AE" sz="4800" b="1" dirty="0">
                <a:latin typeface="Arial Black" pitchFamily="34" charset="0"/>
              </a:rPr>
              <a:t>ألا وإن في الجسد مُضْغَةً إذا صلَحت صلح الجسد كله، وإذا فسدت فسد الجسد كله، ألا وهي القلْبُ </a:t>
            </a:r>
          </a:p>
          <a:p>
            <a:r>
              <a:rPr lang="ar-AE" sz="4800" b="1" dirty="0">
                <a:latin typeface="Arial Black" pitchFamily="34" charset="0"/>
              </a:rPr>
              <a:t>“</a:t>
            </a:r>
            <a:r>
              <a:rPr lang="tr-TR" sz="4800" b="1" dirty="0">
                <a:latin typeface="Arial Black" pitchFamily="34" charset="0"/>
              </a:rPr>
              <a:t>Dikkat edin! İnsanın bünyesinde bir et parçası vardır. Eğer o salah bulursa bütün ceset salah bulur; eğer o bozulursa bütün ceset bozulur. Dikkat edin o, </a:t>
            </a:r>
            <a:r>
              <a:rPr lang="tr-TR" sz="4800" b="1" dirty="0" err="1" smtClean="0">
                <a:latin typeface="Arial Black" pitchFamily="34" charset="0"/>
              </a:rPr>
              <a:t>kalbtir</a:t>
            </a:r>
            <a:r>
              <a:rPr lang="tr-TR" sz="4800" b="1" dirty="0" smtClean="0">
                <a:latin typeface="Arial Black" pitchFamily="34" charset="0"/>
              </a:rPr>
              <a:t>.» buyurulmaktadır.» </a:t>
            </a:r>
            <a:r>
              <a:rPr lang="tr-TR" dirty="0" smtClean="0"/>
              <a:t>(Buhari İman 39)</a:t>
            </a:r>
            <a:endParaRPr lang="tr-TR" dirty="0"/>
          </a:p>
          <a:p>
            <a:endParaRPr lang="tr-TR" dirty="0"/>
          </a:p>
        </p:txBody>
      </p:sp>
    </p:spTree>
    <p:extLst>
      <p:ext uri="{BB962C8B-B14F-4D97-AF65-F5344CB8AC3E}">
        <p14:creationId xmlns:p14="http://schemas.microsoft.com/office/powerpoint/2010/main" val="11361366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1424</Words>
  <Application>Microsoft Office PowerPoint</Application>
  <PresentationFormat>Ekran Gösterisi (4:3)</PresentationFormat>
  <Paragraphs>58</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15</cp:revision>
  <dcterms:created xsi:type="dcterms:W3CDTF">2014-06-30T17:01:37Z</dcterms:created>
  <dcterms:modified xsi:type="dcterms:W3CDTF">2014-07-02T11:29:57Z</dcterms:modified>
</cp:coreProperties>
</file>