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2" r:id="rId6"/>
    <p:sldId id="263" r:id="rId7"/>
    <p:sldId id="258" r:id="rId8"/>
    <p:sldId id="261" r:id="rId9"/>
    <p:sldId id="260" r:id="rId10"/>
    <p:sldId id="259" r:id="rId11"/>
    <p:sldId id="266" r:id="rId12"/>
    <p:sldId id="268" r:id="rId13"/>
    <p:sldId id="267"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BEB4082-F9B6-4CFC-AE6A-A166ADD9EC8A}" type="datetimeFigureOut">
              <a:rPr lang="tr-TR" smtClean="0"/>
              <a:t>04.07.2014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355239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EB4082-F9B6-4CFC-AE6A-A166ADD9EC8A}" type="datetimeFigureOut">
              <a:rPr lang="tr-TR" smtClean="0"/>
              <a:t>04.07.2014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77368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EB4082-F9B6-4CFC-AE6A-A166ADD9EC8A}" type="datetimeFigureOut">
              <a:rPr lang="tr-TR" smtClean="0"/>
              <a:t>04.07.2014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109106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EB4082-F9B6-4CFC-AE6A-A166ADD9EC8A}" type="datetimeFigureOut">
              <a:rPr lang="tr-TR" smtClean="0"/>
              <a:t>04.07.2014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158799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BEB4082-F9B6-4CFC-AE6A-A166ADD9EC8A}" type="datetimeFigureOut">
              <a:rPr lang="tr-TR" smtClean="0"/>
              <a:t>04.07.2014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574772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EB4082-F9B6-4CFC-AE6A-A166ADD9EC8A}" type="datetimeFigureOut">
              <a:rPr lang="tr-TR" smtClean="0"/>
              <a:t>04.07.2014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269342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EB4082-F9B6-4CFC-AE6A-A166ADD9EC8A}" type="datetimeFigureOut">
              <a:rPr lang="tr-TR" smtClean="0"/>
              <a:t>04.07.2014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245067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EB4082-F9B6-4CFC-AE6A-A166ADD9EC8A}" type="datetimeFigureOut">
              <a:rPr lang="tr-TR" smtClean="0"/>
              <a:t>04.07.2014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85886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EB4082-F9B6-4CFC-AE6A-A166ADD9EC8A}" type="datetimeFigureOut">
              <a:rPr lang="tr-TR" smtClean="0"/>
              <a:t>04.07.2014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193463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EB4082-F9B6-4CFC-AE6A-A166ADD9EC8A}" type="datetimeFigureOut">
              <a:rPr lang="tr-TR" smtClean="0"/>
              <a:t>04.07.2014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311174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EB4082-F9B6-4CFC-AE6A-A166ADD9EC8A}" type="datetimeFigureOut">
              <a:rPr lang="tr-TR" smtClean="0"/>
              <a:t>04.07.2014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8A3DC8-4ABA-437C-B63C-77CBAB67B63F}" type="slidenum">
              <a:rPr lang="tr-TR" smtClean="0"/>
              <a:t>‹#›</a:t>
            </a:fld>
            <a:endParaRPr lang="tr-TR"/>
          </a:p>
        </p:txBody>
      </p:sp>
    </p:spTree>
    <p:extLst>
      <p:ext uri="{BB962C8B-B14F-4D97-AF65-F5344CB8AC3E}">
        <p14:creationId xmlns:p14="http://schemas.microsoft.com/office/powerpoint/2010/main" val="416285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alpha val="3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B4082-F9B6-4CFC-AE6A-A166ADD9EC8A}" type="datetimeFigureOut">
              <a:rPr lang="tr-TR" smtClean="0"/>
              <a:t>04.07.2014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A3DC8-4ABA-437C-B63C-77CBAB67B63F}" type="slidenum">
              <a:rPr lang="tr-TR" smtClean="0"/>
              <a:t>‹#›</a:t>
            </a:fld>
            <a:endParaRPr lang="tr-TR"/>
          </a:p>
        </p:txBody>
      </p:sp>
    </p:spTree>
    <p:extLst>
      <p:ext uri="{BB962C8B-B14F-4D97-AF65-F5344CB8AC3E}">
        <p14:creationId xmlns:p14="http://schemas.microsoft.com/office/powerpoint/2010/main" val="25318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style>
          <a:lnRef idx="1">
            <a:schemeClr val="dk1"/>
          </a:lnRef>
          <a:fillRef idx="3">
            <a:schemeClr val="dk1"/>
          </a:fillRef>
          <a:effectRef idx="2">
            <a:schemeClr val="dk1"/>
          </a:effectRef>
          <a:fontRef idx="minor">
            <a:schemeClr val="lt1"/>
          </a:fontRef>
        </p:style>
        <p:txBody>
          <a:bodyPr>
            <a:normAutofit fontScale="92500" lnSpcReduction="20000"/>
          </a:bodyPr>
          <a:lstStyle/>
          <a:p>
            <a:endParaRPr lang="tr-TR" sz="8000" dirty="0" smtClean="0">
              <a:solidFill>
                <a:srgbClr val="FF0000"/>
              </a:solidFill>
              <a:latin typeface="Arial Black" pitchFamily="34" charset="0"/>
            </a:endParaRPr>
          </a:p>
          <a:p>
            <a:r>
              <a:rPr lang="tr-TR" sz="8000" dirty="0" smtClean="0">
                <a:solidFill>
                  <a:srgbClr val="FF0000"/>
                </a:solidFill>
                <a:latin typeface="Arial Black" pitchFamily="34" charset="0"/>
              </a:rPr>
              <a:t>RÜŞVET</a:t>
            </a:r>
            <a:r>
              <a:rPr lang="tr-TR" sz="8000" dirty="0" smtClean="0">
                <a:latin typeface="Arial Black" pitchFamily="34" charset="0"/>
              </a:rPr>
              <a:t>, </a:t>
            </a:r>
            <a:r>
              <a:rPr lang="tr-TR" sz="8000" dirty="0" smtClean="0">
                <a:solidFill>
                  <a:srgbClr val="FF0000"/>
                </a:solidFill>
                <a:latin typeface="Arial Black" pitchFamily="34" charset="0"/>
              </a:rPr>
              <a:t>FAİZ </a:t>
            </a:r>
            <a:r>
              <a:rPr lang="tr-TR" sz="8000" dirty="0" smtClean="0">
                <a:latin typeface="Arial Black" pitchFamily="34" charset="0"/>
              </a:rPr>
              <a:t>VE </a:t>
            </a:r>
            <a:r>
              <a:rPr lang="tr-TR" sz="8000" dirty="0" smtClean="0">
                <a:solidFill>
                  <a:srgbClr val="FF0000"/>
                </a:solidFill>
                <a:latin typeface="Arial Black" pitchFamily="34" charset="0"/>
              </a:rPr>
              <a:t>YOLSUZLUK</a:t>
            </a:r>
          </a:p>
          <a:p>
            <a:pPr algn="r"/>
            <a:endParaRPr lang="tr-TR" sz="4000" dirty="0" smtClean="0">
              <a:latin typeface="Arial Black" pitchFamily="34" charset="0"/>
            </a:endParaRPr>
          </a:p>
          <a:p>
            <a:pPr algn="r"/>
            <a:r>
              <a:rPr lang="tr-TR" sz="3900" dirty="0" smtClean="0">
                <a:solidFill>
                  <a:srgbClr val="00B050"/>
                </a:solidFill>
                <a:latin typeface="Arial Black" pitchFamily="34" charset="0"/>
              </a:rPr>
              <a:t>eminyavuzyigit@hotmail.com</a:t>
            </a:r>
          </a:p>
          <a:p>
            <a:pPr algn="r"/>
            <a:r>
              <a:rPr lang="tr-TR" sz="3900" dirty="0" smtClean="0">
                <a:solidFill>
                  <a:srgbClr val="00B050"/>
                </a:solidFill>
                <a:latin typeface="Arial Black" pitchFamily="34" charset="0"/>
              </a:rPr>
              <a:t>UZMAN İMAM HATİP </a:t>
            </a:r>
          </a:p>
          <a:p>
            <a:pPr algn="r"/>
            <a:r>
              <a:rPr lang="tr-TR" sz="4000" dirty="0" smtClean="0">
                <a:solidFill>
                  <a:schemeClr val="tx1">
                    <a:lumMod val="95000"/>
                    <a:lumOff val="5000"/>
                  </a:schemeClr>
                </a:solidFill>
                <a:latin typeface="Arial Black" pitchFamily="34" charset="0"/>
              </a:rPr>
              <a:t>BAŞAKŞEHİR MÜFTÜLÜĞÜ</a:t>
            </a:r>
          </a:p>
          <a:p>
            <a:pPr algn="r"/>
            <a:r>
              <a:rPr lang="tr-TR" sz="4000" dirty="0" smtClean="0">
                <a:solidFill>
                  <a:schemeClr val="tx1">
                    <a:lumMod val="95000"/>
                    <a:lumOff val="5000"/>
                  </a:schemeClr>
                </a:solidFill>
                <a:latin typeface="Arial Black" pitchFamily="34" charset="0"/>
              </a:rPr>
              <a:t>DOLAPDERE SAN. SİT. CAMİİ</a:t>
            </a:r>
          </a:p>
          <a:p>
            <a:pPr algn="r"/>
            <a:r>
              <a:rPr lang="tr-TR" sz="4000" dirty="0" smtClean="0">
                <a:solidFill>
                  <a:schemeClr val="tx1">
                    <a:lumMod val="95000"/>
                    <a:lumOff val="5000"/>
                  </a:schemeClr>
                </a:solidFill>
                <a:latin typeface="Arial Black" pitchFamily="34" charset="0"/>
              </a:rPr>
              <a:t>BAŞAKŞEHİR/İSTANBUL</a:t>
            </a:r>
          </a:p>
          <a:p>
            <a:pPr algn="r"/>
            <a:endParaRPr lang="tr-TR" sz="4000" dirty="0" smtClean="0">
              <a:solidFill>
                <a:schemeClr val="tx1">
                  <a:lumMod val="95000"/>
                  <a:lumOff val="5000"/>
                </a:schemeClr>
              </a:solidFill>
            </a:endParaRPr>
          </a:p>
          <a:p>
            <a:pPr algn="r"/>
            <a:endParaRPr lang="tr-TR" dirty="0" smtClean="0">
              <a:solidFill>
                <a:schemeClr val="tx1">
                  <a:lumMod val="95000"/>
                  <a:lumOff val="5000"/>
                </a:schemeClr>
              </a:solidFill>
            </a:endParaRPr>
          </a:p>
          <a:p>
            <a:pPr algn="r"/>
            <a:endParaRPr lang="tr-TR" dirty="0" smtClean="0">
              <a:solidFill>
                <a:schemeClr val="tx1">
                  <a:lumMod val="95000"/>
                  <a:lumOff val="5000"/>
                </a:schemeClr>
              </a:solidFill>
            </a:endParaRPr>
          </a:p>
          <a:p>
            <a:pPr algn="r"/>
            <a:endParaRPr lang="tr-TR" dirty="0">
              <a:solidFill>
                <a:schemeClr val="tx1">
                  <a:lumMod val="95000"/>
                  <a:lumOff val="5000"/>
                </a:schemeClr>
              </a:solidFill>
            </a:endParaRPr>
          </a:p>
        </p:txBody>
      </p:sp>
    </p:spTree>
    <p:extLst>
      <p:ext uri="{BB962C8B-B14F-4D97-AF65-F5344CB8AC3E}">
        <p14:creationId xmlns:p14="http://schemas.microsoft.com/office/powerpoint/2010/main" val="481906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4400" b="1" u="sng" dirty="0" smtClean="0">
                <a:solidFill>
                  <a:srgbClr val="FF0000"/>
                </a:solidFill>
                <a:latin typeface="Arial Black" pitchFamily="34" charset="0"/>
              </a:rPr>
              <a:t>FAİZİN KESİN BİE KELAMLA HARAM KILINMIŞIR</a:t>
            </a:r>
          </a:p>
          <a:p>
            <a:pPr marL="0" indent="0">
              <a:buNone/>
            </a:pPr>
            <a:r>
              <a:rPr lang="ar-AE" sz="4400" b="1" dirty="0" smtClean="0">
                <a:latin typeface="Arial Black" pitchFamily="34" charset="0"/>
              </a:rPr>
              <a:t>يَا اَيُّهَا الَّذٖينَ اٰمَنُوا لَا تَاْكُلُوا الرِّبٰوا اَضْعَافًا مُضَاعَفَةً وَاتَّقُوا اللّٰهَ لَعَلَّكُمْ تُفْلِحُونَ</a:t>
            </a:r>
          </a:p>
          <a:p>
            <a:pPr marL="0" indent="0">
              <a:buNone/>
            </a:pPr>
            <a:r>
              <a:rPr lang="tr-TR" sz="4400" b="1" dirty="0" smtClean="0">
                <a:latin typeface="Arial Black" pitchFamily="34" charset="0"/>
              </a:rPr>
              <a:t>«Ey iman edenler! Kat kat arttırılmış olarak faiz yemeyin. Allah'a karşı gelmekten sakının ki kurtuluşa eresiniz.» </a:t>
            </a:r>
            <a:r>
              <a:rPr lang="tr-TR" dirty="0" smtClean="0"/>
              <a:t>(Ali İmran suresi 130)</a:t>
            </a:r>
            <a:endParaRPr lang="tr-TR" dirty="0"/>
          </a:p>
        </p:txBody>
      </p:sp>
    </p:spTree>
    <p:extLst>
      <p:ext uri="{BB962C8B-B14F-4D97-AF65-F5344CB8AC3E}">
        <p14:creationId xmlns:p14="http://schemas.microsoft.com/office/powerpoint/2010/main" val="278534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85000" lnSpcReduction="10000"/>
          </a:bodyPr>
          <a:lstStyle/>
          <a:p>
            <a:pPr marL="0" indent="0">
              <a:buNone/>
            </a:pPr>
            <a:r>
              <a:rPr lang="tr-TR" b="1" u="sng" dirty="0" smtClean="0">
                <a:solidFill>
                  <a:srgbClr val="FF0000"/>
                </a:solidFill>
                <a:latin typeface="Arial Black" pitchFamily="34" charset="0"/>
              </a:rPr>
              <a:t>FAİZ YİYENLERİN AHİRETTE KÖTÜ SONUÇLARI OLACAKTIR:</a:t>
            </a:r>
          </a:p>
          <a:p>
            <a:r>
              <a:rPr lang="ar-AE" b="1" dirty="0" smtClean="0">
                <a:latin typeface="Arial Black" pitchFamily="34" charset="0"/>
              </a:rPr>
              <a:t>اَلَّذٖينَ يَاْكُلُونَ الرِّبٰوا لَا يَقُومُونَ اِلَّا كَمَا يَقُومُ الَّذٖى يَتَخَبَّطُهُ الشَّيْطَانُ مِنَ الْمَسِّ ذٰلِكَ بِاَنَّهُمْ قَالُوا اِنَّمَاالْبَيْعُ مِثْلُ الرِّبٰوا وَاَحَلَّ اللّٰهُ الْبَيْعَ وَحَرَّمَ الرِّبٰوا فَمَنْ جَاءَهُ مَوْعِظَةٌ مِنْ رَبِّهٖ فَانْتَهٰى فَلَهُ مَا سَلَفَ وَاَمْرُهُ اِلَى اللّٰهِ وَمَنْ عَادَ فَاُولٰئِكَ اَصْحَابُ النَّارِ هُمْ فٖيهَا خَالِدُونَ</a:t>
            </a:r>
          </a:p>
          <a:p>
            <a:pPr marL="0" indent="0">
              <a:buNone/>
            </a:pPr>
            <a:r>
              <a:rPr lang="tr-TR" b="1" dirty="0" smtClean="0">
                <a:latin typeface="Arial Black" pitchFamily="34" charset="0"/>
              </a:rPr>
              <a:t>«Faiz yiyenler, ancak şeytanın çarptığı kimsenin kalktığı gibi kalkarlar. Bu, onların, "Alışveriş de faiz gibidir" demelerinden dolayıdır. Oysa Allah, alışverişi helâl, faizi haram kılmıştır. Bundan böyle kime Rabbinden bir öğüt gelir de (o öğüte uyarak) faizden vazgeçerse, artık önceden aldığı onun olur. Durumu da Allah'a kalmıştır. (Allah, onu affeder.) Kim tekrar (faize) dönerse, işte onlar cehennemliklerdir. Orada ebedî kalacaklardır.» </a:t>
            </a:r>
            <a:r>
              <a:rPr lang="tr-TR" dirty="0" smtClean="0"/>
              <a:t>(Bakara suresi 275)</a:t>
            </a:r>
            <a:endParaRPr lang="tr-TR" dirty="0"/>
          </a:p>
        </p:txBody>
      </p:sp>
    </p:spTree>
    <p:extLst>
      <p:ext uri="{BB962C8B-B14F-4D97-AF65-F5344CB8AC3E}">
        <p14:creationId xmlns:p14="http://schemas.microsoft.com/office/powerpoint/2010/main" val="57755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ar-AE" sz="5400" b="1" dirty="0" smtClean="0">
                <a:latin typeface="Arial Black" pitchFamily="34" charset="0"/>
              </a:rPr>
              <a:t>يَمْحَقُ اللّٰهُ الرِّبٰوا وَيُرْبِى الصَّدَقَاتِ وَاللّٰهُ لَا يُحِبُّ كُلَّ كَفَّارٍ اَثٖيمٍ</a:t>
            </a:r>
          </a:p>
          <a:p>
            <a:endParaRPr lang="ar-AE" sz="5400" b="1" dirty="0" smtClean="0">
              <a:latin typeface="Arial Black" pitchFamily="34" charset="0"/>
            </a:endParaRPr>
          </a:p>
          <a:p>
            <a:pPr marL="0" indent="0">
              <a:buNone/>
            </a:pPr>
            <a:r>
              <a:rPr lang="tr-TR" sz="5400" b="1" dirty="0" smtClean="0">
                <a:latin typeface="Arial Black" pitchFamily="34" charset="0"/>
              </a:rPr>
              <a:t>«Allah, faiz malını mahveder, sadakaları  ise artırır (bereketlendirir). Allah, hiçbir günahkâr nankörü sevmez.» </a:t>
            </a:r>
            <a:r>
              <a:rPr lang="tr-TR" dirty="0" smtClean="0"/>
              <a:t>(Bakara suresi 276)</a:t>
            </a:r>
            <a:endParaRPr lang="tr-TR" dirty="0"/>
          </a:p>
        </p:txBody>
      </p:sp>
    </p:spTree>
    <p:extLst>
      <p:ext uri="{BB962C8B-B14F-4D97-AF65-F5344CB8AC3E}">
        <p14:creationId xmlns:p14="http://schemas.microsoft.com/office/powerpoint/2010/main" val="3055370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dirty="0" smtClean="0"/>
              <a:t> </a:t>
            </a:r>
            <a:r>
              <a:rPr lang="tr-TR" sz="4400" dirty="0" smtClean="0">
                <a:solidFill>
                  <a:srgbClr val="FF0000"/>
                </a:solidFill>
                <a:latin typeface="Arial Black" pitchFamily="34" charset="0"/>
              </a:rPr>
              <a:t>VEDA HACCINDA</a:t>
            </a:r>
          </a:p>
          <a:p>
            <a:pPr marL="0" indent="0">
              <a:buNone/>
            </a:pPr>
            <a:r>
              <a:rPr lang="tr-TR" sz="4400" u="sng" dirty="0" smtClean="0">
                <a:solidFill>
                  <a:srgbClr val="00B050"/>
                </a:solidFill>
                <a:latin typeface="Arial Black" pitchFamily="34" charset="0"/>
              </a:rPr>
              <a:t>Hz. Peygamber (</a:t>
            </a:r>
            <a:r>
              <a:rPr lang="tr-TR" sz="4400" u="sng" dirty="0" err="1" smtClean="0">
                <a:solidFill>
                  <a:srgbClr val="00B050"/>
                </a:solidFill>
                <a:latin typeface="Arial Black" pitchFamily="34" charset="0"/>
              </a:rPr>
              <a:t>a.s</a:t>
            </a:r>
            <a:r>
              <a:rPr lang="tr-TR" sz="4400" u="sng" dirty="0" smtClean="0">
                <a:solidFill>
                  <a:srgbClr val="00B050"/>
                </a:solidFill>
                <a:latin typeface="Arial Black" pitchFamily="34" charset="0"/>
              </a:rPr>
              <a:t>.) şöyle buyurmuştur: </a:t>
            </a:r>
          </a:p>
          <a:p>
            <a:pPr marL="0" indent="0">
              <a:buNone/>
            </a:pPr>
            <a:r>
              <a:rPr lang="tr-TR" sz="4400" dirty="0" smtClean="0">
                <a:latin typeface="Arial Black" pitchFamily="34" charset="0"/>
              </a:rPr>
              <a:t>«Dikkat edin. Cahiliye döneminin faizlerinin hepsi kaldırılmıştır. Ana paranız sizindir. Bu suretle ne haksızlığa uğratılmış, ne de haksızlık yapmış olursunuz...» </a:t>
            </a:r>
            <a:r>
              <a:rPr lang="tr-TR" dirty="0" smtClean="0"/>
              <a:t>(</a:t>
            </a:r>
            <a:r>
              <a:rPr lang="tr-TR" dirty="0" err="1" smtClean="0"/>
              <a:t>Ebû</a:t>
            </a:r>
            <a:r>
              <a:rPr lang="tr-TR" dirty="0" smtClean="0"/>
              <a:t> </a:t>
            </a:r>
            <a:r>
              <a:rPr lang="tr-TR" dirty="0" err="1" smtClean="0"/>
              <a:t>Dâvud</a:t>
            </a:r>
            <a:r>
              <a:rPr lang="tr-TR" dirty="0" smtClean="0"/>
              <a:t>, Büyü', 5). </a:t>
            </a:r>
            <a:endParaRPr lang="tr-TR" dirty="0"/>
          </a:p>
        </p:txBody>
      </p:sp>
    </p:spTree>
    <p:extLst>
      <p:ext uri="{BB962C8B-B14F-4D97-AF65-F5344CB8AC3E}">
        <p14:creationId xmlns:p14="http://schemas.microsoft.com/office/powerpoint/2010/main" val="426875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r>
              <a:rPr lang="tr-TR" b="1" dirty="0" smtClean="0">
                <a:latin typeface="Arial Black" pitchFamily="34" charset="0"/>
              </a:rPr>
              <a:t>FARKINDA OLAN MÜSLÜMAN İÇİN BU AYET ONA IŞIK KAYNAĞI VE REHBERDİR:</a:t>
            </a:r>
          </a:p>
          <a:p>
            <a:pPr marL="0" indent="0">
              <a:buNone/>
            </a:pPr>
            <a:r>
              <a:rPr lang="ar-AE" b="1" dirty="0" smtClean="0">
                <a:latin typeface="Arial Black" pitchFamily="34" charset="0"/>
              </a:rPr>
              <a:t>فٖى بُيُوتٍ اَذِنَ اللّٰهُ اَنْ تُرْفَعَ وَيُذْكَرَ فٖيهَا اسْمُهُ يُسَبِّحُ لَهُ فٖيهَا بِالْغُدُوِّ</a:t>
            </a:r>
            <a:endParaRPr lang="tr-TR" b="1" dirty="0" smtClean="0">
              <a:latin typeface="Arial Black" pitchFamily="34" charset="0"/>
            </a:endParaRPr>
          </a:p>
          <a:p>
            <a:pPr marL="0" indent="0">
              <a:buNone/>
            </a:pPr>
            <a:r>
              <a:rPr lang="ar-AE" b="1" dirty="0" smtClean="0">
                <a:latin typeface="Arial Black" pitchFamily="34" charset="0"/>
              </a:rPr>
              <a:t> وَالْاٰصَال</a:t>
            </a:r>
            <a:endParaRPr lang="tr-TR" b="1" dirty="0" smtClean="0">
              <a:latin typeface="Arial Black" pitchFamily="34" charset="0"/>
            </a:endParaRPr>
          </a:p>
          <a:p>
            <a:pPr marL="0" indent="0">
              <a:buNone/>
            </a:pPr>
            <a:r>
              <a:rPr lang="ar-AE" b="1" dirty="0" smtClean="0">
                <a:latin typeface="Arial Black" pitchFamily="34" charset="0"/>
              </a:rPr>
              <a:t>رِجَالٌ لَا تُلْهٖيهِمْ تِجَارَةٌ وَلَا بَيْعٌ عَنْ ذِكْرِ اللّٰهِ وَاِقَامِ الصَّلٰوةِ وَاٖيتَاءِ الزَّكٰوةِ يَخَافُونَ يَوْمًا تَتَقَلَّبُ فٖيهِ الْقُلُوبُ وَالْاَبْصَارُ</a:t>
            </a:r>
          </a:p>
          <a:p>
            <a:endParaRPr lang="ar-AE" b="1" dirty="0" smtClean="0">
              <a:latin typeface="Arial Black" pitchFamily="34" charset="0"/>
            </a:endParaRPr>
          </a:p>
          <a:p>
            <a:pPr marL="0" indent="0">
              <a:buNone/>
            </a:pPr>
            <a:r>
              <a:rPr lang="tr-TR" b="1" dirty="0" smtClean="0">
                <a:latin typeface="Arial Black" pitchFamily="34" charset="0"/>
              </a:rPr>
              <a:t>« Allah'ın, yüceltilmesine ve içlerinde adının anılmasına izin verdiği evlerde hiçbir ticaretin ve hiçbir alışverişin kendilerini, Allah'ı anmaktan, namazı kılmaktan, zekâtı vermekten alıkoymadığı birtakım adamlar, buralarda sabah akşam O'nu </a:t>
            </a:r>
            <a:r>
              <a:rPr lang="tr-TR" b="1" dirty="0" err="1" smtClean="0">
                <a:latin typeface="Arial Black" pitchFamily="34" charset="0"/>
              </a:rPr>
              <a:t>tesbih</a:t>
            </a:r>
            <a:r>
              <a:rPr lang="tr-TR" b="1" dirty="0" smtClean="0">
                <a:latin typeface="Arial Black" pitchFamily="34" charset="0"/>
              </a:rPr>
              <a:t> ederler. Onlar, kalplerin ve gözlerin dikilip kalacağı bir günden korkarlar.» </a:t>
            </a:r>
            <a:r>
              <a:rPr lang="tr-TR" dirty="0" smtClean="0"/>
              <a:t>(Nur suresi 36-37)</a:t>
            </a:r>
            <a:endParaRPr lang="tr-TR" dirty="0"/>
          </a:p>
        </p:txBody>
      </p:sp>
    </p:spTree>
    <p:extLst>
      <p:ext uri="{BB962C8B-B14F-4D97-AF65-F5344CB8AC3E}">
        <p14:creationId xmlns:p14="http://schemas.microsoft.com/office/powerpoint/2010/main" val="1866901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u="sng" dirty="0" smtClean="0">
                <a:solidFill>
                  <a:srgbClr val="FF0000"/>
                </a:solidFill>
                <a:latin typeface="Arial Black" pitchFamily="34" charset="0"/>
              </a:rPr>
              <a:t>RÜŞVET, FAİZ VE YOLSUZLUK (ASRIN ÇİRKEF HASTALIKLARI)</a:t>
            </a:r>
          </a:p>
          <a:p>
            <a:r>
              <a:rPr lang="tr-TR" dirty="0" smtClean="0">
                <a:latin typeface="Arial Black" pitchFamily="34" charset="0"/>
              </a:rPr>
              <a:t>SÜNNETULLAHA AYKIRI OLDUĞUNDA İNSAN TABİATINI VE TOPLUMSAN HAYAT DÜZENİNİ BOZAR VE HAYATI YAŞANMAZ HALE GETİRİR.</a:t>
            </a:r>
          </a:p>
          <a:p>
            <a:r>
              <a:rPr lang="tr-TR" dirty="0" smtClean="0">
                <a:latin typeface="Arial Black" pitchFamily="34" charset="0"/>
              </a:rPr>
              <a:t>TOPLUMUN AHLAK YOZLAŞMASINA VE GÜVEN ORTADAN KALCAÇAĞINDAN YERİNE ÇETELER VE ANARŞİ KOL GEZMEYE BAŞLAR.</a:t>
            </a:r>
          </a:p>
          <a:p>
            <a:r>
              <a:rPr lang="tr-TR" dirty="0" smtClean="0">
                <a:latin typeface="Arial Black" pitchFamily="34" charset="0"/>
              </a:rPr>
              <a:t>ALLAH’IN KOYDUĞU KURALLAR İNSANIN FERDİ VE TOPLUMSAL YAŞAMINI, YAŞANACAK ÇERÇEVEDE TUTMAK İÇİN ÇİZİLEN İLAHİ YASALARDIR.</a:t>
            </a:r>
          </a:p>
          <a:p>
            <a:r>
              <a:rPr lang="tr-TR" dirty="0" smtClean="0">
                <a:latin typeface="Arial Black" pitchFamily="34" charset="0"/>
              </a:rPr>
              <a:t>İLAHİ YASALAR İNSANIN HUZURLU, MUTLU VE GÜVEN İÇİNDE YAŞAMASINI SAĞLAR.</a:t>
            </a:r>
          </a:p>
          <a:p>
            <a:r>
              <a:rPr lang="tr-TR" dirty="0" smtClean="0">
                <a:latin typeface="Arial Black" pitchFamily="34" charset="0"/>
              </a:rPr>
              <a:t>İLAHİ YASALARA MUHALEFET (RÜŞVER, FAİZ VE YOLSUZLUK ) EDENLER İÇİN HEM DÜNYADA  VE HEMDE AHİRETTE BÜYÜK CEZLARI OLACAKTIR.</a:t>
            </a:r>
            <a:endParaRPr lang="tr-TR" dirty="0">
              <a:latin typeface="Arial Black" pitchFamily="34" charset="0"/>
            </a:endParaRPr>
          </a:p>
        </p:txBody>
      </p:sp>
    </p:spTree>
    <p:extLst>
      <p:ext uri="{BB962C8B-B14F-4D97-AF65-F5344CB8AC3E}">
        <p14:creationId xmlns:p14="http://schemas.microsoft.com/office/powerpoint/2010/main" val="1103858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ctr"/>
            <a:r>
              <a:rPr lang="tr-TR" u="sng" dirty="0" smtClean="0">
                <a:solidFill>
                  <a:srgbClr val="00B050"/>
                </a:solidFill>
                <a:latin typeface="Arial Black" pitchFamily="34" charset="0"/>
              </a:rPr>
              <a:t>DUAMIZ</a:t>
            </a:r>
          </a:p>
          <a:p>
            <a:r>
              <a:rPr lang="tr-TR" dirty="0" smtClean="0">
                <a:latin typeface="Arial Black" pitchFamily="34" charset="0"/>
              </a:rPr>
              <a:t>YA RABBELALEMİN BİZİ RÜŞVET GİBİ LANET İŞELERE TEVESSÜL ETMEKTEN KORU VE MUHAFAZA EYLE YA RABBİ</a:t>
            </a:r>
          </a:p>
          <a:p>
            <a:r>
              <a:rPr lang="tr-TR" dirty="0" smtClean="0">
                <a:latin typeface="Arial Black" pitchFamily="34" charset="0"/>
              </a:rPr>
              <a:t>YA RABBELALEMİN BİZLERİ HAYATLARI TAHRİP EDEN FAİZ PİZLİĞİNDEN KURTAR YA RABBİ</a:t>
            </a:r>
          </a:p>
          <a:p>
            <a:r>
              <a:rPr lang="tr-TR" dirty="0" smtClean="0">
                <a:latin typeface="Arial Black" pitchFamily="34" charset="0"/>
              </a:rPr>
              <a:t>YA RABBEL ALEMİN BİZLERİ USULSUZLUKTEN, YOLSUZLUKTAN VE BAŞKACA YANLIŞ İŞLERE TEVESSÜL ETMEKTEN KURTAR BİZİ YA RAB</a:t>
            </a:r>
          </a:p>
          <a:p>
            <a:r>
              <a:rPr lang="tr-TR" dirty="0" smtClean="0">
                <a:latin typeface="Arial Black" pitchFamily="34" charset="0"/>
              </a:rPr>
              <a:t>YA RABBELALEMİN HARAMLARDAN YÜZ ÇEVİREN VE HAYATIMIZI DAİMA HELAL YOLLARDA HARCAYAN MÜMİN OLABİLMEYİ BİZLERE İHSAN EYLE YA RAB</a:t>
            </a:r>
          </a:p>
          <a:p>
            <a:pPr algn="ctr"/>
            <a:r>
              <a:rPr lang="tr-TR" u="sng" dirty="0" smtClean="0">
                <a:solidFill>
                  <a:srgbClr val="00B050"/>
                </a:solidFill>
                <a:latin typeface="Arial Black" pitchFamily="34" charset="0"/>
              </a:rPr>
              <a:t>AMİN</a:t>
            </a:r>
          </a:p>
          <a:p>
            <a:pPr algn="ctr"/>
            <a:r>
              <a:rPr lang="tr-TR" sz="2400" u="sng" dirty="0" smtClean="0">
                <a:solidFill>
                  <a:schemeClr val="tx1">
                    <a:lumMod val="95000"/>
                    <a:lumOff val="5000"/>
                  </a:schemeClr>
                </a:solidFill>
                <a:latin typeface="Arial Black" pitchFamily="34" charset="0"/>
              </a:rPr>
              <a:t>(Not: Bu vaaz diyanet KM, DKS faydalanılarak hazırlanmıştır.)</a:t>
            </a:r>
            <a:endParaRPr lang="tr-TR" sz="2400" u="sng" dirty="0">
              <a:solidFill>
                <a:schemeClr val="tx1">
                  <a:lumMod val="95000"/>
                  <a:lumOff val="5000"/>
                </a:schemeClr>
              </a:solidFill>
              <a:latin typeface="Arial Black" pitchFamily="34" charset="0"/>
            </a:endParaRPr>
          </a:p>
        </p:txBody>
      </p:sp>
    </p:spTree>
    <p:extLst>
      <p:ext uri="{BB962C8B-B14F-4D97-AF65-F5344CB8AC3E}">
        <p14:creationId xmlns:p14="http://schemas.microsoft.com/office/powerpoint/2010/main" val="85024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4000" b="1" i="1" u="sng" dirty="0" smtClean="0">
                <a:solidFill>
                  <a:srgbClr val="00B050"/>
                </a:solidFill>
                <a:latin typeface="Arial Black" pitchFamily="34" charset="0"/>
              </a:rPr>
              <a:t>BİSMİLLAHİRRAHMANİRRAHİM</a:t>
            </a:r>
          </a:p>
          <a:p>
            <a:pPr marL="0" indent="0">
              <a:buNone/>
            </a:pPr>
            <a:r>
              <a:rPr lang="ar-AE" sz="4000" b="1" dirty="0" smtClean="0">
                <a:latin typeface="Arial Black" pitchFamily="34" charset="0"/>
              </a:rPr>
              <a:t>وَلَا تَاْكُلُوا اَمْوَالَكُمْ بَيْنَكُمْ بِالْبَاطِلِ وَتُدْلُوا بِهَا اِلَى الْحُكَّامِ</a:t>
            </a:r>
            <a:endParaRPr lang="tr-TR" sz="4000" b="1" dirty="0" smtClean="0">
              <a:latin typeface="Arial Black" pitchFamily="34" charset="0"/>
            </a:endParaRPr>
          </a:p>
          <a:p>
            <a:pPr marL="0" indent="0">
              <a:buNone/>
            </a:pPr>
            <a:r>
              <a:rPr lang="ar-AE" sz="4000" b="1" dirty="0" smtClean="0">
                <a:latin typeface="Arial Black" pitchFamily="34" charset="0"/>
              </a:rPr>
              <a:t> لِتَاْكُلُوا فَرٖيقًا مِنْ اَمْوَالِ النَّاسِ بِالْاِثْمِ وَاَنْتُمْ تَعْلَمُونَ</a:t>
            </a:r>
          </a:p>
          <a:p>
            <a:endParaRPr lang="ar-AE" sz="4000" b="1" dirty="0" smtClean="0">
              <a:latin typeface="Arial Black" pitchFamily="34" charset="0"/>
            </a:endParaRPr>
          </a:p>
          <a:p>
            <a:pPr marL="0" indent="0">
              <a:buNone/>
            </a:pPr>
            <a:r>
              <a:rPr lang="tr-TR" sz="4000" b="1" u="sng" dirty="0" smtClean="0">
                <a:solidFill>
                  <a:srgbClr val="FF0000"/>
                </a:solidFill>
                <a:latin typeface="Arial Black" pitchFamily="34" charset="0"/>
                <a:cs typeface="Aparajita" pitchFamily="34" charset="0"/>
              </a:rPr>
              <a:t>«Aranızda birbirinizin mallarını haksız yere yemeyin. </a:t>
            </a:r>
            <a:r>
              <a:rPr lang="tr-TR" sz="4000" b="1" dirty="0" smtClean="0">
                <a:latin typeface="Arial Black" pitchFamily="34" charset="0"/>
                <a:cs typeface="Aparajita" pitchFamily="34" charset="0"/>
              </a:rPr>
              <a:t>İnsanların mallarından bir kısmını bile bile günaha girerek yemek için onları hâkimlere (rüşvet olarak) vermeyin.» </a:t>
            </a:r>
            <a:r>
              <a:rPr lang="tr-TR" b="1" dirty="0" smtClean="0">
                <a:latin typeface="Arial Black" pitchFamily="34" charset="0"/>
                <a:cs typeface="Aparajita" pitchFamily="34" charset="0"/>
              </a:rPr>
              <a:t>(Bakara suresi 188)</a:t>
            </a:r>
          </a:p>
          <a:p>
            <a:endParaRPr lang="tr-TR" dirty="0"/>
          </a:p>
        </p:txBody>
      </p:sp>
    </p:spTree>
    <p:extLst>
      <p:ext uri="{BB962C8B-B14F-4D97-AF65-F5344CB8AC3E}">
        <p14:creationId xmlns:p14="http://schemas.microsoft.com/office/powerpoint/2010/main" val="133408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62" y="0"/>
            <a:ext cx="9122537" cy="6858000"/>
          </a:xfrm>
        </p:spPr>
        <p:txBody>
          <a:bodyPr>
            <a:normAutofit lnSpcReduction="10000"/>
          </a:bodyPr>
          <a:lstStyle/>
          <a:p>
            <a:r>
              <a:rPr lang="tr-TR" sz="4800" u="sng" dirty="0" smtClean="0">
                <a:solidFill>
                  <a:srgbClr val="FF0000"/>
                </a:solidFill>
                <a:latin typeface="Arial Black" pitchFamily="34" charset="0"/>
              </a:rPr>
              <a:t>RÜŞVET ALMANINDA VERMENİNDE LANETLİK OLDUĞUNU İNSAN BİLMELİ..!</a:t>
            </a:r>
          </a:p>
          <a:p>
            <a:r>
              <a:rPr lang="tr-TR" sz="4800" dirty="0" smtClean="0">
                <a:latin typeface="Arial Black" pitchFamily="34" charset="0"/>
              </a:rPr>
              <a:t>Efendimiz SAV şöyle buyuruyor:</a:t>
            </a:r>
          </a:p>
          <a:p>
            <a:r>
              <a:rPr lang="tr-TR" sz="4800" dirty="0" smtClean="0">
                <a:latin typeface="Arial Black" pitchFamily="34" charset="0"/>
              </a:rPr>
              <a:t>«Hüküm vermede rüşvet verene ve alana Allah lânet etsin.» </a:t>
            </a:r>
            <a:r>
              <a:rPr lang="tr-TR" dirty="0" smtClean="0"/>
              <a:t>(</a:t>
            </a:r>
            <a:r>
              <a:rPr lang="tr-TR" dirty="0" err="1" smtClean="0"/>
              <a:t>Tirmizi</a:t>
            </a:r>
            <a:r>
              <a:rPr lang="tr-TR" dirty="0" smtClean="0"/>
              <a:t>, Ahkâm, 9)</a:t>
            </a:r>
            <a:endParaRPr lang="tr-TR" dirty="0"/>
          </a:p>
        </p:txBody>
      </p:sp>
    </p:spTree>
    <p:extLst>
      <p:ext uri="{BB962C8B-B14F-4D97-AF65-F5344CB8AC3E}">
        <p14:creationId xmlns:p14="http://schemas.microsoft.com/office/powerpoint/2010/main" val="2656646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3600" dirty="0" smtClean="0">
                <a:solidFill>
                  <a:srgbClr val="FF0000"/>
                </a:solidFill>
                <a:latin typeface="Arial Black" pitchFamily="34" charset="0"/>
              </a:rPr>
              <a:t>MAKAMADA OLANA VERİLEN HEDİYELER , O MAKAMIN TEMSİL ETTİĞİ KURUMA AİTTİR. </a:t>
            </a:r>
          </a:p>
          <a:p>
            <a:pPr marL="0" indent="0">
              <a:buNone/>
            </a:pPr>
            <a:r>
              <a:rPr lang="tr-TR" sz="3600" dirty="0" smtClean="0">
                <a:solidFill>
                  <a:srgbClr val="00B050"/>
                </a:solidFill>
                <a:latin typeface="Arial Black" pitchFamily="34" charset="0"/>
              </a:rPr>
              <a:t>Peygamberimizin, zekat toplamak için gönderdiği bir memurun, dönüşünde:</a:t>
            </a:r>
          </a:p>
          <a:p>
            <a:pPr marL="0" indent="0">
              <a:buNone/>
            </a:pPr>
            <a:r>
              <a:rPr lang="tr-TR" sz="3600" dirty="0" smtClean="0">
                <a:latin typeface="Arial Black" pitchFamily="34" charset="0"/>
              </a:rPr>
              <a:t>"Bu sizindir, şu da bana verilen hediyedir" demesine </a:t>
            </a:r>
            <a:r>
              <a:rPr lang="tr-TR" sz="3600" dirty="0" err="1" smtClean="0">
                <a:latin typeface="Arial Black" pitchFamily="34" charset="0"/>
              </a:rPr>
              <a:t>Rasûlüllah</a:t>
            </a:r>
            <a:r>
              <a:rPr lang="tr-TR" sz="3600" dirty="0" smtClean="0">
                <a:latin typeface="Arial Black" pitchFamily="34" charset="0"/>
              </a:rPr>
              <a:t> (</a:t>
            </a:r>
            <a:r>
              <a:rPr lang="tr-TR" sz="3600" dirty="0" err="1" smtClean="0">
                <a:latin typeface="Arial Black" pitchFamily="34" charset="0"/>
              </a:rPr>
              <a:t>s.a.s</a:t>
            </a:r>
            <a:r>
              <a:rPr lang="tr-TR" sz="3600" dirty="0" smtClean="0">
                <a:latin typeface="Arial Black" pitchFamily="34" charset="0"/>
              </a:rPr>
              <a:t>) kızmış ve; </a:t>
            </a:r>
          </a:p>
          <a:p>
            <a:pPr marL="0" indent="0">
              <a:buNone/>
            </a:pPr>
            <a:r>
              <a:rPr lang="tr-TR" sz="3600" dirty="0" smtClean="0">
                <a:latin typeface="Arial Black" pitchFamily="34" charset="0"/>
              </a:rPr>
              <a:t>"Eğer doğru söylüyorsan, git, anne-babanın evinde otur ve bu hediyeler sana gelsin, görelim " </a:t>
            </a:r>
            <a:r>
              <a:rPr lang="tr-TR" dirty="0" smtClean="0"/>
              <a:t>(Müslim, </a:t>
            </a:r>
            <a:r>
              <a:rPr lang="tr-TR" dirty="0" err="1" smtClean="0"/>
              <a:t>İmare</a:t>
            </a:r>
            <a:r>
              <a:rPr lang="tr-TR" dirty="0" smtClean="0"/>
              <a:t>, 26-30)</a:t>
            </a:r>
            <a:endParaRPr lang="tr-TR" dirty="0"/>
          </a:p>
        </p:txBody>
      </p:sp>
    </p:spTree>
    <p:extLst>
      <p:ext uri="{BB962C8B-B14F-4D97-AF65-F5344CB8AC3E}">
        <p14:creationId xmlns:p14="http://schemas.microsoft.com/office/powerpoint/2010/main" val="137056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u="sng" dirty="0" smtClean="0">
                <a:solidFill>
                  <a:srgbClr val="FF0000"/>
                </a:solidFill>
                <a:latin typeface="Arial Black" pitchFamily="34" charset="0"/>
              </a:rPr>
              <a:t>RÜŞVET 4 YOLLA ELDE EDİLİR</a:t>
            </a:r>
          </a:p>
          <a:p>
            <a:pPr marL="0" indent="0">
              <a:buNone/>
            </a:pPr>
            <a:r>
              <a:rPr lang="tr-TR" dirty="0" smtClean="0">
                <a:latin typeface="Arial Black" pitchFamily="34" charset="0"/>
              </a:rPr>
              <a:t>1- Hakim veya idareci olabilmek için verilen rüşvet.</a:t>
            </a:r>
          </a:p>
          <a:p>
            <a:pPr marL="0" indent="0">
              <a:buNone/>
            </a:pPr>
            <a:r>
              <a:rPr lang="tr-TR" dirty="0" smtClean="0">
                <a:latin typeface="Arial Black" pitchFamily="34" charset="0"/>
              </a:rPr>
              <a:t>2- Hakimin lehinde hüküm vermesini sağlamak için verilen rüşvet.</a:t>
            </a:r>
          </a:p>
          <a:p>
            <a:pPr marL="0" indent="0">
              <a:buNone/>
            </a:pPr>
            <a:r>
              <a:rPr lang="tr-TR" dirty="0" smtClean="0">
                <a:latin typeface="Arial Black" pitchFamily="34" charset="0"/>
              </a:rPr>
              <a:t>3- Bir kimse ile idarecinin arasını düzeltmek karşılığında üçüncü kişiye verilen rüşvet. Burada rüşvet veren ya idareciden gelecek bir zararı önlemek veya meşru bir menfaat elde etmek istemektedir.</a:t>
            </a:r>
          </a:p>
          <a:p>
            <a:pPr marL="0" indent="0">
              <a:buNone/>
            </a:pPr>
            <a:r>
              <a:rPr lang="tr-TR" dirty="0" smtClean="0">
                <a:latin typeface="Arial Black" pitchFamily="34" charset="0"/>
              </a:rPr>
              <a:t>4- Bir kimsenin malına ve canına bir zarar vereceğinden korktuğu kişiye verdiği rüşvet</a:t>
            </a:r>
          </a:p>
          <a:p>
            <a:endParaRPr lang="tr-TR" dirty="0"/>
          </a:p>
        </p:txBody>
      </p:sp>
    </p:spTree>
    <p:extLst>
      <p:ext uri="{BB962C8B-B14F-4D97-AF65-F5344CB8AC3E}">
        <p14:creationId xmlns:p14="http://schemas.microsoft.com/office/powerpoint/2010/main" val="420193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000" u="sng" dirty="0" smtClean="0">
                <a:solidFill>
                  <a:srgbClr val="FF0000"/>
                </a:solidFill>
                <a:latin typeface="Arial Black" pitchFamily="34" charset="0"/>
              </a:rPr>
              <a:t>DÖRT MADDENİN HÜKMÜNÜ ANALİZ EDERSEK:</a:t>
            </a:r>
          </a:p>
          <a:p>
            <a:r>
              <a:rPr lang="tr-TR" sz="4000" dirty="0" smtClean="0">
                <a:latin typeface="Arial Black" pitchFamily="34" charset="0"/>
              </a:rPr>
              <a:t>Birinci ve ikinci maddede tarafların her ikisi için de vermek veya almak haramdır. Üçüncü madde yalnız alana haram, verene haram değildir. Dördüncü maddede de hüküm aynıdır. Çünkü bir </a:t>
            </a:r>
            <a:r>
              <a:rPr lang="tr-TR" sz="4000" dirty="0" err="1" smtClean="0">
                <a:latin typeface="Arial Black" pitchFamily="34" charset="0"/>
              </a:rPr>
              <a:t>müslümanın</a:t>
            </a:r>
            <a:r>
              <a:rPr lang="tr-TR" sz="4000" dirty="0" smtClean="0">
                <a:latin typeface="Arial Black" pitchFamily="34" charset="0"/>
              </a:rPr>
              <a:t> </a:t>
            </a:r>
            <a:r>
              <a:rPr lang="tr-TR" sz="4000" dirty="0" err="1" smtClean="0">
                <a:latin typeface="Arial Black" pitchFamily="34" charset="0"/>
              </a:rPr>
              <a:t>müslüman</a:t>
            </a:r>
            <a:r>
              <a:rPr lang="tr-TR" sz="4000" dirty="0" smtClean="0">
                <a:latin typeface="Arial Black" pitchFamily="34" charset="0"/>
              </a:rPr>
              <a:t> kardeşinin malına canına zarar vermemesi gerekir.</a:t>
            </a:r>
            <a:endParaRPr lang="tr-TR" sz="4000" dirty="0">
              <a:latin typeface="Arial Black" pitchFamily="34" charset="0"/>
            </a:endParaRPr>
          </a:p>
        </p:txBody>
      </p:sp>
    </p:spTree>
    <p:extLst>
      <p:ext uri="{BB962C8B-B14F-4D97-AF65-F5344CB8AC3E}">
        <p14:creationId xmlns:p14="http://schemas.microsoft.com/office/powerpoint/2010/main" val="108273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r>
              <a:rPr lang="tr-TR" u="sng" dirty="0" smtClean="0">
                <a:solidFill>
                  <a:srgbClr val="FF0000"/>
                </a:solidFill>
                <a:latin typeface="Arial Black" pitchFamily="34" charset="0"/>
              </a:rPr>
              <a:t>FAİZ(RİBA) nedir?</a:t>
            </a:r>
          </a:p>
          <a:p>
            <a:r>
              <a:rPr lang="tr-TR" dirty="0" smtClean="0">
                <a:latin typeface="Arial Black" pitchFamily="34" charset="0"/>
              </a:rPr>
              <a:t>Sözlükte "artmak, çoğalmak, yükselmek, şişmek, fazlalaşmak" anlamlarına gelir. </a:t>
            </a:r>
          </a:p>
          <a:p>
            <a:r>
              <a:rPr lang="tr-TR" dirty="0" err="1">
                <a:latin typeface="Arial Black" pitchFamily="34" charset="0"/>
              </a:rPr>
              <a:t>R</a:t>
            </a:r>
            <a:r>
              <a:rPr lang="tr-TR" dirty="0" err="1" smtClean="0">
                <a:latin typeface="Arial Black" pitchFamily="34" charset="0"/>
              </a:rPr>
              <a:t>iba</a:t>
            </a:r>
            <a:r>
              <a:rPr lang="tr-TR" dirty="0" smtClean="0">
                <a:latin typeface="Arial Black" pitchFamily="34" charset="0"/>
              </a:rPr>
              <a:t>, İslâm terminolojisinde, akitlerde şart koşulmuş bulunan karşılıksız fazlalık veya </a:t>
            </a:r>
            <a:r>
              <a:rPr lang="tr-TR" dirty="0" err="1" smtClean="0">
                <a:latin typeface="Arial Black" pitchFamily="34" charset="0"/>
              </a:rPr>
              <a:t>ribevi</a:t>
            </a:r>
            <a:r>
              <a:rPr lang="tr-TR" dirty="0" smtClean="0">
                <a:latin typeface="Arial Black" pitchFamily="34" charset="0"/>
              </a:rPr>
              <a:t> mallardan aynı sınıfına dahil olanların birbirleriyle veresiye olarak satılması anlamında kullanılmaktadır. </a:t>
            </a:r>
            <a:r>
              <a:rPr lang="tr-TR" dirty="0" err="1" smtClean="0">
                <a:latin typeface="Arial Black" pitchFamily="34" charset="0"/>
              </a:rPr>
              <a:t>Kur'ân'da</a:t>
            </a:r>
            <a:r>
              <a:rPr lang="tr-TR" dirty="0" smtClean="0">
                <a:latin typeface="Arial Black" pitchFamily="34" charset="0"/>
              </a:rPr>
              <a:t> </a:t>
            </a:r>
            <a:r>
              <a:rPr lang="tr-TR" dirty="0" err="1" smtClean="0">
                <a:latin typeface="Arial Black" pitchFamily="34" charset="0"/>
              </a:rPr>
              <a:t>riba</a:t>
            </a:r>
            <a:r>
              <a:rPr lang="tr-TR" dirty="0" smtClean="0">
                <a:latin typeface="Arial Black" pitchFamily="34" charset="0"/>
              </a:rPr>
              <a:t> konusu dört yerde geçmektedir. İçki yasağında olduğu gibi </a:t>
            </a:r>
            <a:r>
              <a:rPr lang="tr-TR" dirty="0" err="1" smtClean="0">
                <a:latin typeface="Arial Black" pitchFamily="34" charset="0"/>
              </a:rPr>
              <a:t>riba</a:t>
            </a:r>
            <a:r>
              <a:rPr lang="tr-TR" dirty="0" smtClean="0">
                <a:latin typeface="Arial Black" pitchFamily="34" charset="0"/>
              </a:rPr>
              <a:t> da aşamalı bir şekilde yasaklanmıştır.</a:t>
            </a:r>
            <a:endParaRPr lang="tr-TR" dirty="0">
              <a:latin typeface="Arial Black" pitchFamily="34" charset="0"/>
            </a:endParaRPr>
          </a:p>
        </p:txBody>
      </p:sp>
    </p:spTree>
    <p:extLst>
      <p:ext uri="{BB962C8B-B14F-4D97-AF65-F5344CB8AC3E}">
        <p14:creationId xmlns:p14="http://schemas.microsoft.com/office/powerpoint/2010/main" val="3614052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FF0000"/>
                </a:solidFill>
                <a:latin typeface="Arial Black" pitchFamily="34" charset="0"/>
              </a:rPr>
              <a:t>FAİZ BEREKETSİZLİĞİ İFADE EDER ZEKAT İSE BEREKETİ ALLAH BİZLERİ UYARIYOR..!</a:t>
            </a:r>
          </a:p>
          <a:p>
            <a:r>
              <a:rPr lang="ar-AE" b="1" dirty="0" smtClean="0">
                <a:latin typeface="Arial Black" pitchFamily="34" charset="0"/>
              </a:rPr>
              <a:t>وَمَا اٰتَيْتُمْ مِنْ رِبًا لِيَرْبُوَا فٖى اَمْوَالِ النَّاسِ فَلَا يَرْبُوا عِنْدَ اللّٰهِ وَمَا اٰتَيْتُمْ مِنْ زَكٰوةٍ تُرٖيدُونَ وَجْهَ اللّٰهِ فَاُولٰئِكَ هُمُ الْمُضْعِفُونَ</a:t>
            </a:r>
          </a:p>
          <a:p>
            <a:endParaRPr lang="ar-AE" b="1" dirty="0" smtClean="0">
              <a:latin typeface="Arial Black" pitchFamily="34" charset="0"/>
            </a:endParaRPr>
          </a:p>
          <a:p>
            <a:pPr marL="0" indent="0">
              <a:buNone/>
            </a:pPr>
            <a:r>
              <a:rPr lang="tr-TR" b="1" dirty="0" smtClean="0">
                <a:latin typeface="Arial Black" pitchFamily="34" charset="0"/>
              </a:rPr>
              <a:t>«İnsanların malları içinde artsın diye faizle her ne verirseniz, Allah katında artmaz. Ama Allah'ın hoşnutluğunu isteyerek her ne zekât verirseniz; işte bunu yapanlar sevaplarını kat kat arttıranlardır.»</a:t>
            </a:r>
            <a:r>
              <a:rPr lang="tr-TR" dirty="0" smtClean="0"/>
              <a:t> (Rum suresi 39)</a:t>
            </a:r>
            <a:endParaRPr lang="tr-TR" dirty="0"/>
          </a:p>
        </p:txBody>
      </p:sp>
    </p:spTree>
    <p:extLst>
      <p:ext uri="{BB962C8B-B14F-4D97-AF65-F5344CB8AC3E}">
        <p14:creationId xmlns:p14="http://schemas.microsoft.com/office/powerpoint/2010/main" val="394745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b="1" u="sng" dirty="0" smtClean="0">
                <a:solidFill>
                  <a:srgbClr val="FF0000"/>
                </a:solidFill>
                <a:latin typeface="Arial Black" pitchFamily="34" charset="0"/>
              </a:rPr>
              <a:t>HADDİ AŞANLARIN CEZASI AĞIR OLUR..!</a:t>
            </a:r>
          </a:p>
          <a:p>
            <a:r>
              <a:rPr lang="ar-AE" b="1" dirty="0" smtClean="0">
                <a:latin typeface="Arial Black" pitchFamily="34" charset="0"/>
              </a:rPr>
              <a:t>فَبِظُلْمٍ مِنَ الَّذٖينَ هَادُوا حَرَّمْنَا عَلَيْهِمْ طَيِّبَاتٍ اُحِلَّتْ لَهُمْ وَبِصَدِّهِمْ عَنْ سَبٖيلِ اللّٰهِ كَثٖيرًا</a:t>
            </a:r>
          </a:p>
          <a:p>
            <a:r>
              <a:rPr lang="ar-AE" b="1" dirty="0" smtClean="0">
                <a:latin typeface="Arial Black" pitchFamily="34" charset="0"/>
              </a:rPr>
              <a:t>وَاَخْذِهِمُ الرِّبٰوا وَقَدْ نُهُوا عَنْهُ وَاَكْلِهِمْ اَمْوَالَ النَّاسِ بِالْبَاطِلِ وَاَعْتَدْنَا لِلْكَافِرٖينَ مِنْهُمْ عَذَابًا اَلٖيمًا</a:t>
            </a:r>
          </a:p>
          <a:p>
            <a:pPr marL="0" indent="0">
              <a:buNone/>
            </a:pPr>
            <a:r>
              <a:rPr lang="tr-TR" b="1" dirty="0" smtClean="0">
                <a:latin typeface="Arial Black" pitchFamily="34" charset="0"/>
              </a:rPr>
              <a:t>«Yahudilerin yaptıkları zulüm ve birçok kimseyi Allah yolundan alıkoymaları, kendilerine yasaklanmış olduğu hâlde faiz almaları, insanların mallarını haksız yere yemeleri sebebiyle önceden kendilerine helâl kılınmış temiz ve hoş şeyleri onlara haram kıldık. İçlerinden inkâr edenlere de acı bir azap hazırladık.» </a:t>
            </a:r>
            <a:r>
              <a:rPr lang="tr-TR" dirty="0" smtClean="0"/>
              <a:t>(Nisa suresi 160-161)</a:t>
            </a:r>
            <a:endParaRPr lang="tr-TR" dirty="0"/>
          </a:p>
        </p:txBody>
      </p:sp>
    </p:spTree>
    <p:extLst>
      <p:ext uri="{BB962C8B-B14F-4D97-AF65-F5344CB8AC3E}">
        <p14:creationId xmlns:p14="http://schemas.microsoft.com/office/powerpoint/2010/main" val="343971233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1026</Words>
  <Application>Microsoft Office PowerPoint</Application>
  <PresentationFormat>Ekran Gösterisi (4:3)</PresentationFormat>
  <Paragraphs>71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8</cp:revision>
  <dcterms:created xsi:type="dcterms:W3CDTF">2014-07-03T15:33:51Z</dcterms:created>
  <dcterms:modified xsi:type="dcterms:W3CDTF">2014-07-04T08:03:14Z</dcterms:modified>
</cp:coreProperties>
</file>