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7" r:id="rId4"/>
    <p:sldId id="298" r:id="rId5"/>
    <p:sldId id="257" r:id="rId6"/>
    <p:sldId id="266" r:id="rId7"/>
    <p:sldId id="265" r:id="rId8"/>
    <p:sldId id="267" r:id="rId9"/>
    <p:sldId id="264" r:id="rId10"/>
    <p:sldId id="263" r:id="rId11"/>
    <p:sldId id="262" r:id="rId12"/>
    <p:sldId id="261" r:id="rId13"/>
    <p:sldId id="259" r:id="rId14"/>
    <p:sldId id="295" r:id="rId15"/>
    <p:sldId id="260" r:id="rId16"/>
    <p:sldId id="258" r:id="rId17"/>
    <p:sldId id="268" r:id="rId18"/>
    <p:sldId id="270" r:id="rId19"/>
    <p:sldId id="269" r:id="rId20"/>
    <p:sldId id="271" r:id="rId21"/>
    <p:sldId id="272" r:id="rId22"/>
    <p:sldId id="273" r:id="rId23"/>
    <p:sldId id="274" r:id="rId24"/>
    <p:sldId id="275" r:id="rId25"/>
    <p:sldId id="276" r:id="rId26"/>
    <p:sldId id="277" r:id="rId27"/>
    <p:sldId id="278" r:id="rId28"/>
    <p:sldId id="280" r:id="rId29"/>
    <p:sldId id="279" r:id="rId30"/>
    <p:sldId id="281" r:id="rId31"/>
    <p:sldId id="283" r:id="rId32"/>
    <p:sldId id="282" r:id="rId33"/>
    <p:sldId id="284" r:id="rId34"/>
    <p:sldId id="285" r:id="rId35"/>
    <p:sldId id="286" r:id="rId36"/>
    <p:sldId id="287" r:id="rId37"/>
    <p:sldId id="288" r:id="rId38"/>
    <p:sldId id="289" r:id="rId39"/>
    <p:sldId id="290" r:id="rId40"/>
    <p:sldId id="291" r:id="rId41"/>
    <p:sldId id="292" r:id="rId42"/>
    <p:sldId id="293" r:id="rId43"/>
    <p:sldId id="294" r:id="rId44"/>
    <p:sldId id="296"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660"/>
  </p:normalViewPr>
  <p:slideViewPr>
    <p:cSldViewPr>
      <p:cViewPr varScale="1">
        <p:scale>
          <a:sx n="69" d="100"/>
          <a:sy n="69" d="100"/>
        </p:scale>
        <p:origin x="-1362"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D59E62E-4C83-41AE-B18D-38FB9B1E1C77}" type="datetimeFigureOut">
              <a:rPr lang="tr-TR" smtClean="0"/>
              <a:t>05.07.2014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A480EC-6D51-4108-81FB-9EC8B4087792}" type="slidenum">
              <a:rPr lang="tr-TR" smtClean="0"/>
              <a:t>‹#›</a:t>
            </a:fld>
            <a:endParaRPr lang="tr-TR"/>
          </a:p>
        </p:txBody>
      </p:sp>
    </p:spTree>
    <p:extLst>
      <p:ext uri="{BB962C8B-B14F-4D97-AF65-F5344CB8AC3E}">
        <p14:creationId xmlns:p14="http://schemas.microsoft.com/office/powerpoint/2010/main" val="756723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59E62E-4C83-41AE-B18D-38FB9B1E1C77}" type="datetimeFigureOut">
              <a:rPr lang="tr-TR" smtClean="0"/>
              <a:t>05.07.2014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A480EC-6D51-4108-81FB-9EC8B4087792}" type="slidenum">
              <a:rPr lang="tr-TR" smtClean="0"/>
              <a:t>‹#›</a:t>
            </a:fld>
            <a:endParaRPr lang="tr-TR"/>
          </a:p>
        </p:txBody>
      </p:sp>
    </p:spTree>
    <p:extLst>
      <p:ext uri="{BB962C8B-B14F-4D97-AF65-F5344CB8AC3E}">
        <p14:creationId xmlns:p14="http://schemas.microsoft.com/office/powerpoint/2010/main" val="2540794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59E62E-4C83-41AE-B18D-38FB9B1E1C77}" type="datetimeFigureOut">
              <a:rPr lang="tr-TR" smtClean="0"/>
              <a:t>05.07.2014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A480EC-6D51-4108-81FB-9EC8B4087792}" type="slidenum">
              <a:rPr lang="tr-TR" smtClean="0"/>
              <a:t>‹#›</a:t>
            </a:fld>
            <a:endParaRPr lang="tr-TR"/>
          </a:p>
        </p:txBody>
      </p:sp>
    </p:spTree>
    <p:extLst>
      <p:ext uri="{BB962C8B-B14F-4D97-AF65-F5344CB8AC3E}">
        <p14:creationId xmlns:p14="http://schemas.microsoft.com/office/powerpoint/2010/main" val="475076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59E62E-4C83-41AE-B18D-38FB9B1E1C77}" type="datetimeFigureOut">
              <a:rPr lang="tr-TR" smtClean="0"/>
              <a:t>05.07.2014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A480EC-6D51-4108-81FB-9EC8B4087792}" type="slidenum">
              <a:rPr lang="tr-TR" smtClean="0"/>
              <a:t>‹#›</a:t>
            </a:fld>
            <a:endParaRPr lang="tr-TR"/>
          </a:p>
        </p:txBody>
      </p:sp>
    </p:spTree>
    <p:extLst>
      <p:ext uri="{BB962C8B-B14F-4D97-AF65-F5344CB8AC3E}">
        <p14:creationId xmlns:p14="http://schemas.microsoft.com/office/powerpoint/2010/main" val="82006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D59E62E-4C83-41AE-B18D-38FB9B1E1C77}" type="datetimeFigureOut">
              <a:rPr lang="tr-TR" smtClean="0"/>
              <a:t>05.07.2014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A480EC-6D51-4108-81FB-9EC8B4087792}" type="slidenum">
              <a:rPr lang="tr-TR" smtClean="0"/>
              <a:t>‹#›</a:t>
            </a:fld>
            <a:endParaRPr lang="tr-TR"/>
          </a:p>
        </p:txBody>
      </p:sp>
    </p:spTree>
    <p:extLst>
      <p:ext uri="{BB962C8B-B14F-4D97-AF65-F5344CB8AC3E}">
        <p14:creationId xmlns:p14="http://schemas.microsoft.com/office/powerpoint/2010/main" val="257609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D59E62E-4C83-41AE-B18D-38FB9B1E1C77}" type="datetimeFigureOut">
              <a:rPr lang="tr-TR" smtClean="0"/>
              <a:t>05.07.2014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A480EC-6D51-4108-81FB-9EC8B4087792}" type="slidenum">
              <a:rPr lang="tr-TR" smtClean="0"/>
              <a:t>‹#›</a:t>
            </a:fld>
            <a:endParaRPr lang="tr-TR"/>
          </a:p>
        </p:txBody>
      </p:sp>
    </p:spTree>
    <p:extLst>
      <p:ext uri="{BB962C8B-B14F-4D97-AF65-F5344CB8AC3E}">
        <p14:creationId xmlns:p14="http://schemas.microsoft.com/office/powerpoint/2010/main" val="190312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D59E62E-4C83-41AE-B18D-38FB9B1E1C77}" type="datetimeFigureOut">
              <a:rPr lang="tr-TR" smtClean="0"/>
              <a:t>05.07.2014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A480EC-6D51-4108-81FB-9EC8B4087792}" type="slidenum">
              <a:rPr lang="tr-TR" smtClean="0"/>
              <a:t>‹#›</a:t>
            </a:fld>
            <a:endParaRPr lang="tr-TR"/>
          </a:p>
        </p:txBody>
      </p:sp>
    </p:spTree>
    <p:extLst>
      <p:ext uri="{BB962C8B-B14F-4D97-AF65-F5344CB8AC3E}">
        <p14:creationId xmlns:p14="http://schemas.microsoft.com/office/powerpoint/2010/main" val="3095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D59E62E-4C83-41AE-B18D-38FB9B1E1C77}" type="datetimeFigureOut">
              <a:rPr lang="tr-TR" smtClean="0"/>
              <a:t>05.07.2014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A480EC-6D51-4108-81FB-9EC8B4087792}" type="slidenum">
              <a:rPr lang="tr-TR" smtClean="0"/>
              <a:t>‹#›</a:t>
            </a:fld>
            <a:endParaRPr lang="tr-TR"/>
          </a:p>
        </p:txBody>
      </p:sp>
    </p:spTree>
    <p:extLst>
      <p:ext uri="{BB962C8B-B14F-4D97-AF65-F5344CB8AC3E}">
        <p14:creationId xmlns:p14="http://schemas.microsoft.com/office/powerpoint/2010/main" val="324222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D59E62E-4C83-41AE-B18D-38FB9B1E1C77}" type="datetimeFigureOut">
              <a:rPr lang="tr-TR" smtClean="0"/>
              <a:t>05.07.2014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A480EC-6D51-4108-81FB-9EC8B4087792}" type="slidenum">
              <a:rPr lang="tr-TR" smtClean="0"/>
              <a:t>‹#›</a:t>
            </a:fld>
            <a:endParaRPr lang="tr-TR"/>
          </a:p>
        </p:txBody>
      </p:sp>
    </p:spTree>
    <p:extLst>
      <p:ext uri="{BB962C8B-B14F-4D97-AF65-F5344CB8AC3E}">
        <p14:creationId xmlns:p14="http://schemas.microsoft.com/office/powerpoint/2010/main" val="1604551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D59E62E-4C83-41AE-B18D-38FB9B1E1C77}" type="datetimeFigureOut">
              <a:rPr lang="tr-TR" smtClean="0"/>
              <a:t>05.07.2014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A480EC-6D51-4108-81FB-9EC8B4087792}" type="slidenum">
              <a:rPr lang="tr-TR" smtClean="0"/>
              <a:t>‹#›</a:t>
            </a:fld>
            <a:endParaRPr lang="tr-TR"/>
          </a:p>
        </p:txBody>
      </p:sp>
    </p:spTree>
    <p:extLst>
      <p:ext uri="{BB962C8B-B14F-4D97-AF65-F5344CB8AC3E}">
        <p14:creationId xmlns:p14="http://schemas.microsoft.com/office/powerpoint/2010/main" val="2020405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D59E62E-4C83-41AE-B18D-38FB9B1E1C77}" type="datetimeFigureOut">
              <a:rPr lang="tr-TR" smtClean="0"/>
              <a:t>05.07.2014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A480EC-6D51-4108-81FB-9EC8B4087792}" type="slidenum">
              <a:rPr lang="tr-TR" smtClean="0"/>
              <a:t>‹#›</a:t>
            </a:fld>
            <a:endParaRPr lang="tr-TR"/>
          </a:p>
        </p:txBody>
      </p:sp>
    </p:spTree>
    <p:extLst>
      <p:ext uri="{BB962C8B-B14F-4D97-AF65-F5344CB8AC3E}">
        <p14:creationId xmlns:p14="http://schemas.microsoft.com/office/powerpoint/2010/main" val="430931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59E62E-4C83-41AE-B18D-38FB9B1E1C77}" type="datetimeFigureOut">
              <a:rPr lang="tr-TR" smtClean="0"/>
              <a:t>05.07.2014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480EC-6D51-4108-81FB-9EC8B4087792}" type="slidenum">
              <a:rPr lang="tr-TR" smtClean="0"/>
              <a:t>‹#›</a:t>
            </a:fld>
            <a:endParaRPr lang="tr-TR"/>
          </a:p>
        </p:txBody>
      </p:sp>
    </p:spTree>
    <p:extLst>
      <p:ext uri="{BB962C8B-B14F-4D97-AF65-F5344CB8AC3E}">
        <p14:creationId xmlns:p14="http://schemas.microsoft.com/office/powerpoint/2010/main" val="2525306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07504" y="116632"/>
            <a:ext cx="8928992" cy="6624736"/>
          </a:xfrm>
        </p:spPr>
        <p:txBody>
          <a:bodyPr>
            <a:normAutofit fontScale="92500"/>
          </a:bodyPr>
          <a:lstStyle/>
          <a:p>
            <a:r>
              <a:rPr lang="tr-TR" sz="7200" dirty="0" smtClean="0">
                <a:solidFill>
                  <a:srgbClr val="00B050"/>
                </a:solidFill>
                <a:latin typeface="Arial Black" pitchFamily="34" charset="0"/>
              </a:rPr>
              <a:t>RAMAZANDA KURAN İLE COŞMAK </a:t>
            </a:r>
          </a:p>
          <a:p>
            <a:r>
              <a:rPr lang="tr-TR" sz="3900" dirty="0" smtClean="0">
                <a:solidFill>
                  <a:srgbClr val="00B050"/>
                </a:solidFill>
                <a:latin typeface="Arial Black" pitchFamily="34" charset="0"/>
              </a:rPr>
              <a:t>(KURAN’IN DEĞERİ VE FAZİLETİ)</a:t>
            </a:r>
            <a:endParaRPr lang="tr-TR" sz="3900" dirty="0" smtClean="0">
              <a:solidFill>
                <a:srgbClr val="00B050"/>
              </a:solidFill>
              <a:latin typeface="Arial Black" pitchFamily="34" charset="0"/>
            </a:endParaRPr>
          </a:p>
          <a:p>
            <a:pPr algn="r"/>
            <a:r>
              <a:rPr lang="tr-TR" dirty="0" smtClean="0">
                <a:solidFill>
                  <a:srgbClr val="FF0000"/>
                </a:solidFill>
                <a:latin typeface="Arial Black" pitchFamily="34" charset="0"/>
              </a:rPr>
              <a:t>eminyavuzyigit@hotmail.com</a:t>
            </a:r>
          </a:p>
          <a:p>
            <a:pPr algn="r"/>
            <a:r>
              <a:rPr lang="tr-TR" dirty="0" smtClean="0">
                <a:solidFill>
                  <a:srgbClr val="FF0000"/>
                </a:solidFill>
                <a:latin typeface="Arial Black" pitchFamily="34" charset="0"/>
              </a:rPr>
              <a:t>UZMAN İMAM HATİP</a:t>
            </a:r>
          </a:p>
          <a:p>
            <a:pPr algn="r"/>
            <a:r>
              <a:rPr lang="tr-TR" dirty="0" smtClean="0">
                <a:solidFill>
                  <a:srgbClr val="0070C0"/>
                </a:solidFill>
                <a:latin typeface="Arial Black" pitchFamily="34" charset="0"/>
              </a:rPr>
              <a:t>BAŞAKŞEHİR MÜFTÜĞÜ</a:t>
            </a:r>
          </a:p>
          <a:p>
            <a:pPr algn="r"/>
            <a:r>
              <a:rPr lang="tr-TR" dirty="0" smtClean="0">
                <a:solidFill>
                  <a:srgbClr val="0070C0"/>
                </a:solidFill>
                <a:latin typeface="Arial Black" pitchFamily="34" charset="0"/>
              </a:rPr>
              <a:t>DOLAPDERE SAN. SİT. CAMİİ</a:t>
            </a:r>
          </a:p>
          <a:p>
            <a:pPr algn="r"/>
            <a:r>
              <a:rPr lang="tr-TR" dirty="0" smtClean="0">
                <a:solidFill>
                  <a:srgbClr val="0070C0"/>
                </a:solidFill>
                <a:latin typeface="Arial Black" pitchFamily="34" charset="0"/>
              </a:rPr>
              <a:t>BAŞAKŞEHİR-İSTANBUL</a:t>
            </a:r>
          </a:p>
          <a:p>
            <a:endParaRPr lang="tr-TR" dirty="0">
              <a:solidFill>
                <a:srgbClr val="0070C0"/>
              </a:solidFill>
              <a:latin typeface="Arial Black" pitchFamily="34" charset="0"/>
            </a:endParaRPr>
          </a:p>
        </p:txBody>
      </p:sp>
    </p:spTree>
    <p:extLst>
      <p:ext uri="{BB962C8B-B14F-4D97-AF65-F5344CB8AC3E}">
        <p14:creationId xmlns:p14="http://schemas.microsoft.com/office/powerpoint/2010/main" val="3698318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Autofit/>
          </a:bodyPr>
          <a:lstStyle/>
          <a:p>
            <a:r>
              <a:rPr lang="tr-TR" dirty="0" smtClean="0">
                <a:latin typeface="Arial Black" pitchFamily="34" charset="0"/>
              </a:rPr>
              <a:t>KURAN-IKERİM MÜBAREK BİR KİTAPTIR.  DÜNYA VE AHİRET BEREKETLERİNİ İÇİNDE BULUNDURAN VE BUNU BEYAN EDEN BİR KİTAPTIR.</a:t>
            </a:r>
            <a:r>
              <a:rPr lang="tr-TR" dirty="0">
                <a:latin typeface="Arial Black" pitchFamily="34" charset="0"/>
              </a:rPr>
              <a:t> </a:t>
            </a:r>
            <a:r>
              <a:rPr lang="tr-TR" dirty="0" smtClean="0">
                <a:latin typeface="Arial Black" pitchFamily="34" charset="0"/>
              </a:rPr>
              <a:t>BU KİTABI ÖĞRENMEK VE ÖĞRETMEK VASITASI İLE KİMSEYE MUHTAÇ OLMAYACAK HALE GELMEYİ, KURAN BİZE ÖĞRETEN BİR KİTAPTIR. EVRENSEL DÜŞÜNMEYİ VE EVRENSEL AKIL SAHİBİ OLMAYI TEŞVİK EDEN BİR KİTAPTIR.</a:t>
            </a:r>
          </a:p>
        </p:txBody>
      </p:sp>
    </p:spTree>
    <p:extLst>
      <p:ext uri="{BB962C8B-B14F-4D97-AF65-F5344CB8AC3E}">
        <p14:creationId xmlns:p14="http://schemas.microsoft.com/office/powerpoint/2010/main" val="3392090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552728"/>
          </a:xfrm>
        </p:spPr>
        <p:txBody>
          <a:bodyPr>
            <a:normAutofit fontScale="85000" lnSpcReduction="10000"/>
          </a:bodyPr>
          <a:lstStyle/>
          <a:p>
            <a:pPr marL="0" indent="0">
              <a:buNone/>
            </a:pPr>
            <a:r>
              <a:rPr lang="tr-TR" dirty="0" smtClean="0">
                <a:solidFill>
                  <a:srgbClr val="00B050"/>
                </a:solidFill>
                <a:latin typeface="Arial Black" pitchFamily="34" charset="0"/>
              </a:rPr>
              <a:t>4)KURANI KERİM DİN VE DÜNYA MESELELERİNİ BEYAN EDEN BİR NURDUR.</a:t>
            </a:r>
          </a:p>
          <a:p>
            <a:endParaRPr lang="tr-TR" dirty="0" smtClean="0">
              <a:latin typeface="Arial Black" pitchFamily="34" charset="0"/>
            </a:endParaRPr>
          </a:p>
          <a:p>
            <a:pPr marL="0" indent="0">
              <a:buNone/>
            </a:pPr>
            <a:r>
              <a:rPr lang="ar-AE" dirty="0">
                <a:latin typeface="Arial Black" pitchFamily="34" charset="0"/>
              </a:rPr>
              <a:t>يَا اَيُّهَا النَّاسُ قَدْ جَاءَكُمْ بُرْهَانٌ مِنْ رَبِّكُمْ وَاَنْزَلْنَا اِلَيْكُمْ نُورًا مُبٖينًا</a:t>
            </a:r>
          </a:p>
          <a:p>
            <a:pPr marL="0" indent="0">
              <a:buNone/>
            </a:pPr>
            <a:r>
              <a:rPr lang="tr-TR" dirty="0" smtClean="0">
                <a:latin typeface="Arial Black" pitchFamily="34" charset="0"/>
              </a:rPr>
              <a:t>«Ey </a:t>
            </a:r>
            <a:r>
              <a:rPr lang="tr-TR" dirty="0">
                <a:latin typeface="Arial Black" pitchFamily="34" charset="0"/>
              </a:rPr>
              <a:t>insanlar! Size Rabbinizden kesin bir delil (Hz. Muhammed) geldi ve size apaçık bir nur (Kur'an) </a:t>
            </a:r>
            <a:r>
              <a:rPr lang="tr-TR" dirty="0" smtClean="0">
                <a:latin typeface="Arial Black" pitchFamily="34" charset="0"/>
              </a:rPr>
              <a:t>indirdik.» (</a:t>
            </a:r>
            <a:r>
              <a:rPr lang="tr-TR" dirty="0">
                <a:latin typeface="Arial Black" pitchFamily="34" charset="0"/>
              </a:rPr>
              <a:t>Nisa suresi 175)</a:t>
            </a:r>
          </a:p>
          <a:p>
            <a:pPr marL="0" indent="0">
              <a:buNone/>
            </a:pPr>
            <a:endParaRPr lang="tr-TR" dirty="0">
              <a:latin typeface="Arial Black" pitchFamily="34" charset="0"/>
            </a:endParaRPr>
          </a:p>
          <a:p>
            <a:pPr marL="0" indent="0">
              <a:buNone/>
            </a:pPr>
            <a:r>
              <a:rPr lang="ar-AE" dirty="0" smtClean="0">
                <a:latin typeface="Arial Black" pitchFamily="34" charset="0"/>
              </a:rPr>
              <a:t>فَاَمَّا </a:t>
            </a:r>
            <a:r>
              <a:rPr lang="ar-AE" dirty="0">
                <a:latin typeface="Arial Black" pitchFamily="34" charset="0"/>
              </a:rPr>
              <a:t>الَّذٖينَ اٰمَنُوا بِاللّٰهِ وَاعْتَصَمُوا بِهٖ فَسَيُدْخِلُهُمْ فٖى رَحْمَةٍ مِنْهُ وَفَضْلٍ </a:t>
            </a:r>
            <a:r>
              <a:rPr lang="ar-AE" dirty="0" smtClean="0">
                <a:latin typeface="Arial Black" pitchFamily="34" charset="0"/>
              </a:rPr>
              <a:t>وَيَهْدٖيهِمْ اِلَيْهِ </a:t>
            </a:r>
            <a:r>
              <a:rPr lang="ar-AE" dirty="0">
                <a:latin typeface="Arial Black" pitchFamily="34" charset="0"/>
              </a:rPr>
              <a:t>صِرَاطًا مُسْتَقٖيمًا</a:t>
            </a:r>
          </a:p>
          <a:p>
            <a:pPr marL="0" indent="0">
              <a:buNone/>
            </a:pPr>
            <a:r>
              <a:rPr lang="tr-TR" dirty="0" smtClean="0">
                <a:latin typeface="Arial Black" pitchFamily="34" charset="0"/>
              </a:rPr>
              <a:t>«Allah'a </a:t>
            </a:r>
            <a:r>
              <a:rPr lang="tr-TR" dirty="0">
                <a:latin typeface="Arial Black" pitchFamily="34" charset="0"/>
              </a:rPr>
              <a:t>iman edip ona sımsıkı sarılanları ise (Allah), kendisinden bir rahmet ve lütfa kavuşturacak ve onları kendisine varan doğru bir yola iletecektir</a:t>
            </a:r>
            <a:r>
              <a:rPr lang="tr-TR" dirty="0" smtClean="0">
                <a:latin typeface="Arial Black" pitchFamily="34" charset="0"/>
              </a:rPr>
              <a:t>.»</a:t>
            </a:r>
          </a:p>
          <a:p>
            <a:pPr marL="0" indent="0">
              <a:buNone/>
            </a:pPr>
            <a:r>
              <a:rPr lang="tr-TR" dirty="0" smtClean="0">
                <a:latin typeface="Arial Black" pitchFamily="34" charset="0"/>
              </a:rPr>
              <a:t>(</a:t>
            </a:r>
            <a:r>
              <a:rPr lang="tr-TR" dirty="0">
                <a:latin typeface="Arial Black" pitchFamily="34" charset="0"/>
              </a:rPr>
              <a:t>Nisa suresi 175)</a:t>
            </a:r>
          </a:p>
          <a:p>
            <a:endParaRPr lang="tr-TR" dirty="0"/>
          </a:p>
        </p:txBody>
      </p:sp>
    </p:spTree>
    <p:extLst>
      <p:ext uri="{BB962C8B-B14F-4D97-AF65-F5344CB8AC3E}">
        <p14:creationId xmlns:p14="http://schemas.microsoft.com/office/powerpoint/2010/main" val="166850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144000" cy="6669360"/>
          </a:xfrm>
        </p:spPr>
        <p:txBody>
          <a:bodyPr>
            <a:noAutofit/>
          </a:bodyPr>
          <a:lstStyle/>
          <a:p>
            <a:pPr marL="0" indent="0">
              <a:buNone/>
            </a:pPr>
            <a:r>
              <a:rPr lang="tr-TR" sz="4000" dirty="0" smtClean="0">
                <a:latin typeface="Arial Black" pitchFamily="34" charset="0"/>
              </a:rPr>
              <a:t>ALLAH KARANLIKLARDAN AYDINLIĞA ÇIKALIM DİYE BİZE NUR OLARAK KURAN-I KERİMİ İNDİRDİ.KURANA SIMSIKI SARILANLAR HEM DÜNYADA HEM DE AHİRETTE KAZANACAK. ALLAH’IN LUTFUNA VE MERHAMETİNE MAZHAR OLACAK OLANLAR KURANA SIMSIKI SARILANLARDIR.</a:t>
            </a:r>
            <a:endParaRPr lang="tr-TR" sz="4000" dirty="0">
              <a:latin typeface="Arial Black" pitchFamily="34" charset="0"/>
            </a:endParaRPr>
          </a:p>
        </p:txBody>
      </p:sp>
    </p:spTree>
    <p:extLst>
      <p:ext uri="{BB962C8B-B14F-4D97-AF65-F5344CB8AC3E}">
        <p14:creationId xmlns:p14="http://schemas.microsoft.com/office/powerpoint/2010/main" val="4109250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fontScale="92500"/>
          </a:bodyPr>
          <a:lstStyle/>
          <a:p>
            <a:r>
              <a:rPr lang="tr-TR" dirty="0" smtClean="0">
                <a:solidFill>
                  <a:srgbClr val="00B050"/>
                </a:solidFill>
                <a:latin typeface="Arial Black" pitchFamily="34" charset="0"/>
              </a:rPr>
              <a:t>5)KURAN-I KERİM YETERLİ ÖĞÜTLERİ İÇİNDE BARINDIRAN MÜMİNLERE İNDİRİLEN BÜYÜK BİR KİTAPTIR.</a:t>
            </a:r>
          </a:p>
          <a:p>
            <a:r>
              <a:rPr lang="ar-AE" dirty="0" smtClean="0">
                <a:latin typeface="Arial Black" pitchFamily="34" charset="0"/>
              </a:rPr>
              <a:t>كِتَابٌ </a:t>
            </a:r>
            <a:r>
              <a:rPr lang="ar-AE" dirty="0">
                <a:latin typeface="Arial Black" pitchFamily="34" charset="0"/>
              </a:rPr>
              <a:t>اُنْزِلَ اِلَيْكَ فَلَا يَكُنْ فٖى صَدْرِكَ حَرَجٌ مِنْهُ لِتُنْذِرَ بِهٖ وَذِكْرٰى لِلْمُؤْمِنٖينَ</a:t>
            </a:r>
          </a:p>
          <a:p>
            <a:pPr marL="0" indent="0">
              <a:buNone/>
            </a:pPr>
            <a:r>
              <a:rPr lang="tr-TR" dirty="0" smtClean="0">
                <a:latin typeface="Arial Black" pitchFamily="34" charset="0"/>
              </a:rPr>
              <a:t>«Bu</a:t>
            </a:r>
            <a:r>
              <a:rPr lang="tr-TR" dirty="0">
                <a:latin typeface="Arial Black" pitchFamily="34" charset="0"/>
              </a:rPr>
              <a:t>, sana, kendisiyle (insanları) uyarman için ve </a:t>
            </a:r>
            <a:r>
              <a:rPr lang="tr-TR" dirty="0" err="1">
                <a:latin typeface="Arial Black" pitchFamily="34" charset="0"/>
              </a:rPr>
              <a:t>mü'minlere</a:t>
            </a:r>
            <a:r>
              <a:rPr lang="tr-TR" dirty="0">
                <a:latin typeface="Arial Black" pitchFamily="34" charset="0"/>
              </a:rPr>
              <a:t> öğüt olarak indirilmiş bir kitaptır. Artık ondan dolayı göğsünde bir sıkıntı olmasın</a:t>
            </a:r>
            <a:r>
              <a:rPr lang="tr-TR" dirty="0" smtClean="0">
                <a:latin typeface="Arial Black" pitchFamily="34" charset="0"/>
              </a:rPr>
              <a:t>.» (Araf suresi 2)</a:t>
            </a:r>
            <a:endParaRPr lang="tr-TR" dirty="0">
              <a:latin typeface="Arial Black" pitchFamily="34" charset="0"/>
            </a:endParaRPr>
          </a:p>
          <a:p>
            <a:pPr marL="0" indent="0">
              <a:buNone/>
            </a:pPr>
            <a:r>
              <a:rPr lang="ar-AE" dirty="0" smtClean="0">
                <a:latin typeface="Arial Black" pitchFamily="34" charset="0"/>
              </a:rPr>
              <a:t>اِتَّبِعُوا </a:t>
            </a:r>
            <a:r>
              <a:rPr lang="ar-AE" dirty="0">
                <a:latin typeface="Arial Black" pitchFamily="34" charset="0"/>
              </a:rPr>
              <a:t>مَا اُنْزِلَ اِلَيْكُمْ مِنْ رَبِّكُمْ وَلَا تَتَّبِعُوا مِنْ دُونِهٖ اَوْلِيَاءَ قَلٖيلًا مَا تَذَكَّرُونَ</a:t>
            </a:r>
          </a:p>
          <a:p>
            <a:pPr marL="0" indent="0">
              <a:buNone/>
            </a:pPr>
            <a:r>
              <a:rPr lang="tr-TR" dirty="0" smtClean="0">
                <a:latin typeface="Arial Black" pitchFamily="34" charset="0"/>
              </a:rPr>
              <a:t>«Rabbinizden </a:t>
            </a:r>
            <a:r>
              <a:rPr lang="tr-TR" dirty="0">
                <a:latin typeface="Arial Black" pitchFamily="34" charset="0"/>
              </a:rPr>
              <a:t>size indirilene uyun. Onu bırakıp başka dostlara uymayın. Ne kadar da az öğüt alıyorsunuz</a:t>
            </a:r>
            <a:r>
              <a:rPr lang="tr-TR" dirty="0" smtClean="0">
                <a:latin typeface="Arial Black" pitchFamily="34" charset="0"/>
              </a:rPr>
              <a:t>!.» (Araf suresi 3)</a:t>
            </a:r>
            <a:endParaRPr lang="tr-TR" dirty="0">
              <a:latin typeface="Arial Black" pitchFamily="34" charset="0"/>
            </a:endParaRPr>
          </a:p>
        </p:txBody>
      </p:sp>
    </p:spTree>
    <p:extLst>
      <p:ext uri="{BB962C8B-B14F-4D97-AF65-F5344CB8AC3E}">
        <p14:creationId xmlns:p14="http://schemas.microsoft.com/office/powerpoint/2010/main" val="893100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lnSpcReduction="10000"/>
          </a:bodyPr>
          <a:lstStyle/>
          <a:p>
            <a:r>
              <a:rPr lang="tr-TR" sz="3600" dirty="0" smtClean="0">
                <a:latin typeface="Arial Black" pitchFamily="34" charset="0"/>
              </a:rPr>
              <a:t>KURAN-I KERİM DÜNYADA İBRET ALMAK VE AHİRET YURDUNA  HAZIRLIK YAPMAK İÇİN GÖNDERİLEN BÜYÜK BİR KİTAPTIR. MÜMİNİN GÖĞSÜNÜN FERAHLAMASI KURANLA DOST OLMASINA BAĞLIDIR. EĞER İNSAN KURAN-I BIRAKIPTA BAŞKA ŞEYLERİ DOST EDİNİRSE DÜNYADA DA AHİRETTE DE KAYBEDER VE HÜSRANA UĞRAR.  </a:t>
            </a:r>
            <a:endParaRPr lang="tr-TR" sz="3600" dirty="0">
              <a:latin typeface="Arial Black" pitchFamily="34" charset="0"/>
            </a:endParaRPr>
          </a:p>
        </p:txBody>
      </p:sp>
    </p:spTree>
    <p:extLst>
      <p:ext uri="{BB962C8B-B14F-4D97-AF65-F5344CB8AC3E}">
        <p14:creationId xmlns:p14="http://schemas.microsoft.com/office/powerpoint/2010/main" val="2494436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552728"/>
          </a:xfrm>
        </p:spPr>
        <p:txBody>
          <a:bodyPr>
            <a:normAutofit fontScale="70000" lnSpcReduction="20000"/>
          </a:bodyPr>
          <a:lstStyle/>
          <a:p>
            <a:r>
              <a:rPr lang="tr-TR" sz="3400" dirty="0" smtClean="0">
                <a:solidFill>
                  <a:srgbClr val="00B050"/>
                </a:solidFill>
                <a:latin typeface="Arial Black" pitchFamily="34" charset="0"/>
              </a:rPr>
              <a:t>6)KURAN-I KERİM EHLİ KİTABA SESLENİR GİZLENEN GERÇEKLERİN AÇIĞA ÇIKARMALARINI VE BUNUN SONUNDA DA  BAĞIŞLANACAKLARINI HABER VERİR.</a:t>
            </a:r>
          </a:p>
          <a:p>
            <a:pPr marL="0" indent="0">
              <a:buNone/>
            </a:pPr>
            <a:endParaRPr lang="tr-TR" sz="3400" dirty="0" smtClean="0">
              <a:latin typeface="Arial Black" pitchFamily="34" charset="0"/>
            </a:endParaRPr>
          </a:p>
          <a:p>
            <a:pPr marL="0" indent="0">
              <a:buNone/>
            </a:pPr>
            <a:r>
              <a:rPr lang="ar-AE" sz="3400" dirty="0" smtClean="0">
                <a:latin typeface="Arial Black" pitchFamily="34" charset="0"/>
              </a:rPr>
              <a:t>يَا </a:t>
            </a:r>
            <a:r>
              <a:rPr lang="ar-AE" sz="3400" dirty="0">
                <a:latin typeface="Arial Black" pitchFamily="34" charset="0"/>
              </a:rPr>
              <a:t>اَهْلَ الْكِتَابِ قَدْ جَاءَكُمْ رَسُولُنَا يُبَيِّنُ لَكُمْ كَثٖيرًا مِمَّا كُنْتُمْ تُخْفُونَ مِنَ الْكِتَابِ </a:t>
            </a:r>
            <a:r>
              <a:rPr lang="ar-AE" sz="3400" dirty="0" smtClean="0">
                <a:latin typeface="Arial Black" pitchFamily="34" charset="0"/>
              </a:rPr>
              <a:t>وَيَعْفُوا عَنْ </a:t>
            </a:r>
            <a:r>
              <a:rPr lang="ar-AE" sz="3400" dirty="0">
                <a:latin typeface="Arial Black" pitchFamily="34" charset="0"/>
              </a:rPr>
              <a:t>كَثٖيرٍ قَدْ جَاءَكُمْ مِنَ اللّٰهِ نُورٌ وَكِتَابٌ مُبٖينٌ</a:t>
            </a:r>
          </a:p>
          <a:p>
            <a:pPr marL="0" indent="0">
              <a:buNone/>
            </a:pPr>
            <a:r>
              <a:rPr lang="tr-TR" sz="3400" dirty="0" smtClean="0">
                <a:latin typeface="Arial Black" pitchFamily="34" charset="0"/>
              </a:rPr>
              <a:t>«Ey </a:t>
            </a:r>
            <a:r>
              <a:rPr lang="tr-TR" sz="3400" dirty="0">
                <a:latin typeface="Arial Black" pitchFamily="34" charset="0"/>
              </a:rPr>
              <a:t>kitap ehli! Artık size elçimiz (Muhammed) gelmiştir. O, kitabınızdan gizleyip durduğunuz gerçeklerden birçoğunu sizlere açıklıyor, birçoğunu da affediyor. İşte size Allah'tan bir nur ve apaçık bir kitap (Kur'an) gelmiştir</a:t>
            </a:r>
            <a:r>
              <a:rPr lang="tr-TR" sz="3400" dirty="0" smtClean="0">
                <a:latin typeface="Arial Black" pitchFamily="34" charset="0"/>
              </a:rPr>
              <a:t>.» (Maide suresi 15)</a:t>
            </a:r>
            <a:endParaRPr lang="tr-TR" sz="3400" dirty="0">
              <a:latin typeface="Arial Black" pitchFamily="34" charset="0"/>
            </a:endParaRPr>
          </a:p>
          <a:p>
            <a:endParaRPr lang="tr-TR" sz="3400" dirty="0">
              <a:latin typeface="Arial Black" pitchFamily="34" charset="0"/>
            </a:endParaRPr>
          </a:p>
          <a:p>
            <a:pPr marL="0" indent="0">
              <a:buNone/>
            </a:pPr>
            <a:r>
              <a:rPr lang="ar-AE" sz="3400" dirty="0" smtClean="0">
                <a:latin typeface="Arial Black" pitchFamily="34" charset="0"/>
              </a:rPr>
              <a:t>يَهْدٖى </a:t>
            </a:r>
            <a:r>
              <a:rPr lang="ar-AE" sz="3400" dirty="0">
                <a:latin typeface="Arial Black" pitchFamily="34" charset="0"/>
              </a:rPr>
              <a:t>بِهِ اللّٰهُ مَنِ اتَّبَعَ رِضْوَانَهُ سُبُلَ السَّلَامِ وَيُخْرِجُهُمْ مِنَ الظُّلُمَاتِ اِلَى النُّورِ بِاِذْنِهٖ وَيَهْدٖيهِمْ اِلٰى صِرَاطٍ مُسْتَقٖيمٍ</a:t>
            </a:r>
          </a:p>
          <a:p>
            <a:pPr marL="0" indent="0">
              <a:buNone/>
            </a:pPr>
            <a:r>
              <a:rPr lang="tr-TR" sz="3400" dirty="0" smtClean="0">
                <a:latin typeface="Arial Black" pitchFamily="34" charset="0"/>
              </a:rPr>
              <a:t>«Allah</a:t>
            </a:r>
            <a:r>
              <a:rPr lang="tr-TR" sz="3400" dirty="0">
                <a:latin typeface="Arial Black" pitchFamily="34" charset="0"/>
              </a:rPr>
              <a:t>, onunla rızası peşinde olanları selâmet yollarına iletir ve onları izniyle, karanlıklardan aydınlığa çıkarıp kendilerini dosdoğru bir yola iletir.» (Maide suresi 15)</a:t>
            </a:r>
          </a:p>
          <a:p>
            <a:pPr marL="0" indent="0">
              <a:buNone/>
            </a:pPr>
            <a:endParaRPr lang="tr-TR" dirty="0"/>
          </a:p>
        </p:txBody>
      </p:sp>
    </p:spTree>
    <p:extLst>
      <p:ext uri="{BB962C8B-B14F-4D97-AF65-F5344CB8AC3E}">
        <p14:creationId xmlns:p14="http://schemas.microsoft.com/office/powerpoint/2010/main" val="2887430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80720"/>
          </a:xfrm>
        </p:spPr>
        <p:txBody>
          <a:bodyPr>
            <a:normAutofit/>
          </a:bodyPr>
          <a:lstStyle/>
          <a:p>
            <a:r>
              <a:rPr lang="tr-TR" sz="3600" dirty="0" smtClean="0">
                <a:latin typeface="Arial Black" pitchFamily="34" charset="0"/>
              </a:rPr>
              <a:t>KURAN-I KERİM HERŞEYİ VE HERKESİ KAPSAR, YANLIŞLARI VE HATALARI BEYAN EDER VE EHLİ KİTABIN BATILA DÜŞME VE İNANÇTAN SAPMA MESELELERİNİ AÇIĞA ÇIKARIR VE EĞER İBRET ALIPTA RABLERİNE DÖNERLERSE</a:t>
            </a:r>
            <a:r>
              <a:rPr lang="tr-TR" sz="3600" dirty="0">
                <a:latin typeface="Arial Black" pitchFamily="34" charset="0"/>
              </a:rPr>
              <a:t>, </a:t>
            </a:r>
            <a:r>
              <a:rPr lang="tr-TR" sz="3600" dirty="0" smtClean="0">
                <a:latin typeface="Arial Black" pitchFamily="34" charset="0"/>
              </a:rPr>
              <a:t>ALLAH’I BAĞIŞLAYICI OLARAK BULACAKLARDIR. ÇÜNKÜ ALLAH ÇOK BAĞIŞLAYICIDIR.</a:t>
            </a:r>
            <a:endParaRPr lang="tr-TR" sz="3600" dirty="0">
              <a:latin typeface="Arial Black" pitchFamily="34" charset="0"/>
            </a:endParaRPr>
          </a:p>
        </p:txBody>
      </p:sp>
    </p:spTree>
    <p:extLst>
      <p:ext uri="{BB962C8B-B14F-4D97-AF65-F5344CB8AC3E}">
        <p14:creationId xmlns:p14="http://schemas.microsoft.com/office/powerpoint/2010/main" val="1547239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964488" cy="6624736"/>
          </a:xfrm>
        </p:spPr>
        <p:txBody>
          <a:bodyPr>
            <a:normAutofit fontScale="70000" lnSpcReduction="20000"/>
          </a:bodyPr>
          <a:lstStyle/>
          <a:p>
            <a:pPr marL="0" indent="0">
              <a:buNone/>
            </a:pPr>
            <a:r>
              <a:rPr lang="tr-TR" sz="3600" dirty="0" smtClean="0">
                <a:solidFill>
                  <a:srgbClr val="00B050"/>
                </a:solidFill>
                <a:latin typeface="Arial Black" pitchFamily="34" charset="0"/>
              </a:rPr>
              <a:t>7) KURAN’IN KORUNMUŞ OLDUĞUNA VE DEĞERLİ BİR KİTAP </a:t>
            </a:r>
            <a:r>
              <a:rPr lang="tr-TR" sz="3600" dirty="0">
                <a:solidFill>
                  <a:srgbClr val="00B050"/>
                </a:solidFill>
                <a:latin typeface="Arial Black" pitchFamily="34" charset="0"/>
              </a:rPr>
              <a:t>OLDUĞUNA </a:t>
            </a:r>
            <a:r>
              <a:rPr lang="tr-TR" sz="3600" dirty="0" smtClean="0">
                <a:solidFill>
                  <a:srgbClr val="00B050"/>
                </a:solidFill>
                <a:latin typeface="Arial Black" pitchFamily="34" charset="0"/>
              </a:rPr>
              <a:t> ALLAH YEMİN </a:t>
            </a:r>
            <a:r>
              <a:rPr lang="tr-TR" sz="3600" dirty="0">
                <a:solidFill>
                  <a:srgbClr val="00B050"/>
                </a:solidFill>
                <a:latin typeface="Arial Black" pitchFamily="34" charset="0"/>
              </a:rPr>
              <a:t>EDİYOR. </a:t>
            </a:r>
            <a:endParaRPr lang="tr-TR" sz="3600" dirty="0" smtClean="0">
              <a:solidFill>
                <a:srgbClr val="00B050"/>
              </a:solidFill>
              <a:latin typeface="Arial Black" pitchFamily="34" charset="0"/>
            </a:endParaRPr>
          </a:p>
          <a:p>
            <a:pPr marL="0" indent="0">
              <a:buNone/>
            </a:pPr>
            <a:r>
              <a:rPr lang="ar-AE" sz="3600" dirty="0" smtClean="0">
                <a:latin typeface="Arial Black" pitchFamily="34" charset="0"/>
              </a:rPr>
              <a:t>فَلَا </a:t>
            </a:r>
            <a:r>
              <a:rPr lang="ar-AE" sz="3600" dirty="0">
                <a:latin typeface="Arial Black" pitchFamily="34" charset="0"/>
              </a:rPr>
              <a:t>اُقْسِمُ بِمَوَاقِعِ </a:t>
            </a:r>
            <a:r>
              <a:rPr lang="ar-AE" sz="3600" dirty="0" smtClean="0">
                <a:latin typeface="Arial Black" pitchFamily="34" charset="0"/>
              </a:rPr>
              <a:t>النُّجُومِ</a:t>
            </a:r>
            <a:endParaRPr lang="ar-AE" sz="3600" dirty="0">
              <a:latin typeface="Arial Black" pitchFamily="34" charset="0"/>
            </a:endParaRPr>
          </a:p>
          <a:p>
            <a:pPr marL="0" indent="0">
              <a:buNone/>
            </a:pPr>
            <a:r>
              <a:rPr lang="tr-TR" sz="3600" dirty="0" smtClean="0">
                <a:latin typeface="Arial Black" pitchFamily="34" charset="0"/>
              </a:rPr>
              <a:t> </a:t>
            </a:r>
            <a:r>
              <a:rPr lang="ar-AE" sz="3600" dirty="0" smtClean="0">
                <a:latin typeface="Arial Black" pitchFamily="34" charset="0"/>
              </a:rPr>
              <a:t>وَاِنَّهُ </a:t>
            </a:r>
            <a:r>
              <a:rPr lang="ar-AE" sz="3600" dirty="0">
                <a:latin typeface="Arial Black" pitchFamily="34" charset="0"/>
              </a:rPr>
              <a:t>لَقَسَمٌ لَوْ تَعْلَمُونَ عَظٖيمٌ</a:t>
            </a:r>
          </a:p>
          <a:p>
            <a:pPr marL="0" indent="0">
              <a:buNone/>
            </a:pPr>
            <a:r>
              <a:rPr lang="tr-TR" sz="3600" dirty="0" smtClean="0">
                <a:latin typeface="Arial Black" pitchFamily="34" charset="0"/>
              </a:rPr>
              <a:t>«Yıldızların </a:t>
            </a:r>
            <a:r>
              <a:rPr lang="tr-TR" sz="3600" dirty="0">
                <a:latin typeface="Arial Black" pitchFamily="34" charset="0"/>
              </a:rPr>
              <a:t>yerlerine yemin ederim ki, -eğer bilirseniz, gerçekten bu, büyük bir </a:t>
            </a:r>
            <a:r>
              <a:rPr lang="tr-TR" sz="3600" dirty="0" smtClean="0">
                <a:latin typeface="Arial Black" pitchFamily="34" charset="0"/>
              </a:rPr>
              <a:t>yemindir-»(Vakıa suresi 75-76)</a:t>
            </a:r>
            <a:endParaRPr lang="tr-TR" sz="3600" dirty="0">
              <a:latin typeface="Arial Black" pitchFamily="34" charset="0"/>
            </a:endParaRPr>
          </a:p>
          <a:p>
            <a:pPr marL="0" indent="0">
              <a:buNone/>
            </a:pPr>
            <a:r>
              <a:rPr lang="ar-AE" sz="3600" dirty="0" smtClean="0">
                <a:latin typeface="Arial Black" pitchFamily="34" charset="0"/>
              </a:rPr>
              <a:t>اِنَّهُ </a:t>
            </a:r>
            <a:r>
              <a:rPr lang="ar-AE" sz="3600" dirty="0">
                <a:latin typeface="Arial Black" pitchFamily="34" charset="0"/>
              </a:rPr>
              <a:t>لَقُرْاٰنٌ كَرٖيمٌ</a:t>
            </a:r>
          </a:p>
          <a:p>
            <a:pPr marL="0" indent="0">
              <a:buNone/>
            </a:pPr>
            <a:r>
              <a:rPr lang="tr-TR" sz="3600" dirty="0" smtClean="0">
                <a:latin typeface="Arial Black" pitchFamily="34" charset="0"/>
              </a:rPr>
              <a:t>O</a:t>
            </a:r>
            <a:r>
              <a:rPr lang="tr-TR" sz="3600" dirty="0">
                <a:latin typeface="Arial Black" pitchFamily="34" charset="0"/>
              </a:rPr>
              <a:t>, elbette değerli bir Kur'an'dır. »(Vakıa suresi </a:t>
            </a:r>
            <a:r>
              <a:rPr lang="tr-TR" sz="3600" dirty="0" smtClean="0">
                <a:latin typeface="Arial Black" pitchFamily="34" charset="0"/>
              </a:rPr>
              <a:t>77)</a:t>
            </a:r>
            <a:endParaRPr lang="tr-TR" sz="3600" dirty="0">
              <a:latin typeface="Arial Black" pitchFamily="34" charset="0"/>
            </a:endParaRPr>
          </a:p>
          <a:p>
            <a:pPr marL="0" indent="0">
              <a:buNone/>
            </a:pPr>
            <a:r>
              <a:rPr lang="ar-AE" sz="3600" dirty="0" smtClean="0">
                <a:latin typeface="Arial Black" pitchFamily="34" charset="0"/>
              </a:rPr>
              <a:t>فٖى </a:t>
            </a:r>
            <a:r>
              <a:rPr lang="ar-AE" sz="3600" dirty="0">
                <a:latin typeface="Arial Black" pitchFamily="34" charset="0"/>
              </a:rPr>
              <a:t>كِتَابٍ مَكْنُونٍ</a:t>
            </a:r>
          </a:p>
          <a:p>
            <a:pPr marL="0" indent="0">
              <a:buNone/>
            </a:pPr>
            <a:r>
              <a:rPr lang="tr-TR" sz="3600" dirty="0" smtClean="0">
                <a:latin typeface="Arial Black" pitchFamily="34" charset="0"/>
              </a:rPr>
              <a:t>Korunmuş </a:t>
            </a:r>
            <a:r>
              <a:rPr lang="tr-TR" sz="3600" dirty="0">
                <a:latin typeface="Arial Black" pitchFamily="34" charset="0"/>
              </a:rPr>
              <a:t>bir kitaptadır. »(Vakıa suresi </a:t>
            </a:r>
            <a:r>
              <a:rPr lang="tr-TR" sz="3600" dirty="0" smtClean="0">
                <a:latin typeface="Arial Black" pitchFamily="34" charset="0"/>
              </a:rPr>
              <a:t>78)</a:t>
            </a:r>
            <a:endParaRPr lang="tr-TR" sz="3600" dirty="0">
              <a:latin typeface="Arial Black" pitchFamily="34" charset="0"/>
            </a:endParaRPr>
          </a:p>
          <a:p>
            <a:pPr marL="0" indent="0">
              <a:buNone/>
            </a:pPr>
            <a:r>
              <a:rPr lang="ar-AE" sz="3600" dirty="0" smtClean="0">
                <a:latin typeface="Arial Black" pitchFamily="34" charset="0"/>
              </a:rPr>
              <a:t>لَا </a:t>
            </a:r>
            <a:r>
              <a:rPr lang="ar-AE" sz="3600" dirty="0">
                <a:latin typeface="Arial Black" pitchFamily="34" charset="0"/>
              </a:rPr>
              <a:t>يَمَسُّهُ اِلَّا الْمُطَهَّرُونَ</a:t>
            </a:r>
          </a:p>
          <a:p>
            <a:pPr marL="0" indent="0">
              <a:buNone/>
            </a:pPr>
            <a:r>
              <a:rPr lang="tr-TR" sz="3600" dirty="0" smtClean="0">
                <a:latin typeface="Arial Black" pitchFamily="34" charset="0"/>
              </a:rPr>
              <a:t>Ona</a:t>
            </a:r>
            <a:r>
              <a:rPr lang="tr-TR" sz="3600" dirty="0">
                <a:latin typeface="Arial Black" pitchFamily="34" charset="0"/>
              </a:rPr>
              <a:t>, ancak tertemiz olanlar dokunabilir. »(Vakıa suresi </a:t>
            </a:r>
            <a:r>
              <a:rPr lang="tr-TR" sz="3600" dirty="0" smtClean="0">
                <a:latin typeface="Arial Black" pitchFamily="34" charset="0"/>
              </a:rPr>
              <a:t>79)</a:t>
            </a:r>
            <a:endParaRPr lang="tr-TR" sz="3600" dirty="0">
              <a:latin typeface="Arial Black" pitchFamily="34" charset="0"/>
            </a:endParaRPr>
          </a:p>
          <a:p>
            <a:pPr marL="0" indent="0">
              <a:buNone/>
            </a:pPr>
            <a:r>
              <a:rPr lang="ar-AE" sz="3600" dirty="0" smtClean="0">
                <a:latin typeface="Arial Black" pitchFamily="34" charset="0"/>
              </a:rPr>
              <a:t>تَنْزٖيلٌ </a:t>
            </a:r>
            <a:r>
              <a:rPr lang="ar-AE" sz="3600" dirty="0">
                <a:latin typeface="Arial Black" pitchFamily="34" charset="0"/>
              </a:rPr>
              <a:t>مِنْ رَبِّ الْعَالَمٖينَ</a:t>
            </a:r>
          </a:p>
          <a:p>
            <a:pPr marL="0" indent="0">
              <a:buNone/>
            </a:pPr>
            <a:r>
              <a:rPr lang="tr-TR" sz="3600" dirty="0" smtClean="0">
                <a:latin typeface="Arial Black" pitchFamily="34" charset="0"/>
              </a:rPr>
              <a:t>Âlemlerin </a:t>
            </a:r>
            <a:r>
              <a:rPr lang="tr-TR" sz="3600" dirty="0" err="1">
                <a:latin typeface="Arial Black" pitchFamily="34" charset="0"/>
              </a:rPr>
              <a:t>Rabb'inden</a:t>
            </a:r>
            <a:r>
              <a:rPr lang="tr-TR" sz="3600" dirty="0">
                <a:latin typeface="Arial Black" pitchFamily="34" charset="0"/>
              </a:rPr>
              <a:t> indirilmedir. »(Vakıa suresi </a:t>
            </a:r>
            <a:r>
              <a:rPr lang="tr-TR" sz="3600" dirty="0" smtClean="0">
                <a:latin typeface="Arial Black" pitchFamily="34" charset="0"/>
              </a:rPr>
              <a:t>80)</a:t>
            </a:r>
            <a:endParaRPr lang="tr-TR" sz="3600" dirty="0">
              <a:latin typeface="Arial Black" pitchFamily="34" charset="0"/>
            </a:endParaRPr>
          </a:p>
          <a:p>
            <a:pPr marL="0" indent="0">
              <a:buNone/>
            </a:pPr>
            <a:endParaRPr lang="tr-TR" dirty="0"/>
          </a:p>
        </p:txBody>
      </p:sp>
    </p:spTree>
    <p:extLst>
      <p:ext uri="{BB962C8B-B14F-4D97-AF65-F5344CB8AC3E}">
        <p14:creationId xmlns:p14="http://schemas.microsoft.com/office/powerpoint/2010/main" val="2625169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20000"/>
          </a:bodyPr>
          <a:lstStyle/>
          <a:p>
            <a:r>
              <a:rPr lang="tr-TR" sz="4000" dirty="0" smtClean="0">
                <a:latin typeface="Arial Black" pitchFamily="34" charset="0"/>
              </a:rPr>
              <a:t>KRAN-I KERİM ALLAH TEALA TARAFINDAN İNDİRİLMİŞ DEĞERLİ VE KORUNMUŞ BİR KİTAPTIR. KURAN’A ANCAK TEMİZ OLANLAR DOKUNA BİLİRLER. ALLAH, KURAN’IN KORUNMUŞ OLDUĞUNU VE ALLAH KATINDA DEĞERLİ OLUŞUNU YEMİNLE TEKİT ETMEKTEDİR</a:t>
            </a:r>
            <a:r>
              <a:rPr lang="tr-TR" sz="4000" dirty="0">
                <a:latin typeface="Arial Black" pitchFamily="34" charset="0"/>
              </a:rPr>
              <a:t>.</a:t>
            </a:r>
            <a:r>
              <a:rPr lang="tr-TR" sz="4000" dirty="0" smtClean="0">
                <a:latin typeface="Arial Black" pitchFamily="34" charset="0"/>
              </a:rPr>
              <a:t> ŞEREFLİ VE KIYMETLİ BÜTÜN MENFAATLERİ İÇİNDE CEM EDEN ŞEREFLİ BİR KİTAPTIR.</a:t>
            </a:r>
            <a:endParaRPr lang="tr-TR" sz="4000" dirty="0">
              <a:latin typeface="Arial Black" pitchFamily="34" charset="0"/>
            </a:endParaRPr>
          </a:p>
        </p:txBody>
      </p:sp>
    </p:spTree>
    <p:extLst>
      <p:ext uri="{BB962C8B-B14F-4D97-AF65-F5344CB8AC3E}">
        <p14:creationId xmlns:p14="http://schemas.microsoft.com/office/powerpoint/2010/main" val="4086213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624736"/>
          </a:xfrm>
        </p:spPr>
        <p:txBody>
          <a:bodyPr>
            <a:normAutofit fontScale="77500" lnSpcReduction="20000"/>
          </a:bodyPr>
          <a:lstStyle/>
          <a:p>
            <a:r>
              <a:rPr lang="tr-TR" dirty="0" smtClean="0">
                <a:solidFill>
                  <a:srgbClr val="00B050"/>
                </a:solidFill>
                <a:latin typeface="Arial Black" pitchFamily="34" charset="0"/>
              </a:rPr>
              <a:t>8)KURAN-I KERİM, EĞRİLİĞİ BULUNMAYAN DOSDOĞRU BİR KİTAPTIR.</a:t>
            </a:r>
          </a:p>
          <a:p>
            <a:pPr marL="0" indent="0">
              <a:buNone/>
            </a:pPr>
            <a:endParaRPr lang="tr-TR" dirty="0" smtClean="0">
              <a:latin typeface="Arial Black" pitchFamily="34" charset="0"/>
            </a:endParaRPr>
          </a:p>
          <a:p>
            <a:pPr marL="0" indent="0">
              <a:buNone/>
            </a:pPr>
            <a:r>
              <a:rPr lang="ar-AE" dirty="0" smtClean="0">
                <a:latin typeface="Arial Black" pitchFamily="34" charset="0"/>
              </a:rPr>
              <a:t>اَلْحَمْدُ </a:t>
            </a:r>
            <a:r>
              <a:rPr lang="ar-AE" dirty="0">
                <a:latin typeface="Arial Black" pitchFamily="34" charset="0"/>
              </a:rPr>
              <a:t>لِلّٰهِ الَّذٖى اَنْزَلَ عَلٰى عَبْدِهِ الْكِتَابَ وَلَمْ يَجْعَلْ لَهُ عِوَجًا</a:t>
            </a:r>
          </a:p>
          <a:p>
            <a:pPr marL="0" indent="0">
              <a:buNone/>
            </a:pPr>
            <a:r>
              <a:rPr lang="tr-TR" dirty="0" smtClean="0">
                <a:latin typeface="Arial Black" pitchFamily="34" charset="0"/>
              </a:rPr>
              <a:t>«</a:t>
            </a:r>
            <a:r>
              <a:rPr lang="tr-TR" dirty="0" err="1" smtClean="0">
                <a:latin typeface="Arial Black" pitchFamily="34" charset="0"/>
              </a:rPr>
              <a:t>Hamd</a:t>
            </a:r>
            <a:r>
              <a:rPr lang="tr-TR" dirty="0">
                <a:latin typeface="Arial Black" pitchFamily="34" charset="0"/>
              </a:rPr>
              <a:t>, kuluna </a:t>
            </a:r>
            <a:r>
              <a:rPr lang="tr-TR" dirty="0" err="1">
                <a:latin typeface="Arial Black" pitchFamily="34" charset="0"/>
              </a:rPr>
              <a:t>Kitab'ı</a:t>
            </a:r>
            <a:r>
              <a:rPr lang="tr-TR" dirty="0">
                <a:latin typeface="Arial Black" pitchFamily="34" charset="0"/>
              </a:rPr>
              <a:t> (Kur'an'ı) indiren ve onda hiçbir eğrilik yapmayan Allah'a mahsustur</a:t>
            </a:r>
            <a:r>
              <a:rPr lang="tr-TR" dirty="0" smtClean="0">
                <a:latin typeface="Arial Black" pitchFamily="34" charset="0"/>
              </a:rPr>
              <a:t>.» (</a:t>
            </a:r>
            <a:r>
              <a:rPr lang="tr-TR" dirty="0" err="1" smtClean="0">
                <a:latin typeface="Arial Black" pitchFamily="34" charset="0"/>
              </a:rPr>
              <a:t>Kehf</a:t>
            </a:r>
            <a:r>
              <a:rPr lang="tr-TR" dirty="0" smtClean="0">
                <a:latin typeface="Arial Black" pitchFamily="34" charset="0"/>
              </a:rPr>
              <a:t> suresi 1)</a:t>
            </a:r>
            <a:endParaRPr lang="tr-TR" dirty="0">
              <a:latin typeface="Arial Black" pitchFamily="34" charset="0"/>
            </a:endParaRPr>
          </a:p>
          <a:p>
            <a:endParaRPr lang="tr-TR" dirty="0">
              <a:latin typeface="Arial Black" pitchFamily="34" charset="0"/>
            </a:endParaRPr>
          </a:p>
          <a:p>
            <a:r>
              <a:rPr lang="ar-AE" dirty="0" smtClean="0">
                <a:latin typeface="Arial Black" pitchFamily="34" charset="0"/>
              </a:rPr>
              <a:t>قَيِّمًا </a:t>
            </a:r>
            <a:r>
              <a:rPr lang="ar-AE" dirty="0">
                <a:latin typeface="Arial Black" pitchFamily="34" charset="0"/>
              </a:rPr>
              <a:t>لِيُنْذِرَ بَاْسًا شَدٖيدًا مِنْ لَدُنْهُ وَيُبَشِّرَ الْمُؤْمِنٖينَ الَّذٖينَ يَعْمَلُونَ الصَّالِحَاتِ اَنَّ لَهُمْ اَجْرًا </a:t>
            </a:r>
            <a:r>
              <a:rPr lang="ar-AE" dirty="0" smtClean="0">
                <a:latin typeface="Arial Black" pitchFamily="34" charset="0"/>
              </a:rPr>
              <a:t>حَسَنًا</a:t>
            </a:r>
          </a:p>
          <a:p>
            <a:pPr marL="0" indent="0">
              <a:buNone/>
            </a:pPr>
            <a:r>
              <a:rPr lang="tr-TR" dirty="0" smtClean="0">
                <a:latin typeface="Arial Black" pitchFamily="34" charset="0"/>
              </a:rPr>
              <a:t>    </a:t>
            </a:r>
            <a:r>
              <a:rPr lang="ar-AE" dirty="0" smtClean="0">
                <a:latin typeface="Arial Black" pitchFamily="34" charset="0"/>
              </a:rPr>
              <a:t>مَاكِثٖينَ فٖيهِ اَبَدًا</a:t>
            </a:r>
            <a:endParaRPr lang="tr-TR" dirty="0" smtClean="0">
              <a:latin typeface="Arial Black" pitchFamily="34" charset="0"/>
            </a:endParaRPr>
          </a:p>
          <a:p>
            <a:pPr marL="0" indent="0">
              <a:buNone/>
            </a:pPr>
            <a:r>
              <a:rPr lang="tr-TR" dirty="0" smtClean="0">
                <a:latin typeface="Arial Black" pitchFamily="34" charset="0"/>
              </a:rPr>
              <a:t>   </a:t>
            </a:r>
            <a:r>
              <a:rPr lang="ar-AE" dirty="0" smtClean="0">
                <a:latin typeface="Arial Black" pitchFamily="34" charset="0"/>
              </a:rPr>
              <a:t>وَيُنْذِرَ </a:t>
            </a:r>
            <a:r>
              <a:rPr lang="ar-AE" dirty="0">
                <a:latin typeface="Arial Black" pitchFamily="34" charset="0"/>
              </a:rPr>
              <a:t>الَّذٖينَ قَالُوا اتَّخَذَ اللّٰهُ وَلَدًا</a:t>
            </a:r>
            <a:endParaRPr lang="ar-AE" dirty="0" smtClean="0">
              <a:latin typeface="Arial Black" pitchFamily="34" charset="0"/>
            </a:endParaRPr>
          </a:p>
          <a:p>
            <a:r>
              <a:rPr lang="tr-TR" dirty="0" smtClean="0">
                <a:latin typeface="Arial Black" pitchFamily="34" charset="0"/>
              </a:rPr>
              <a:t>(</a:t>
            </a:r>
            <a:r>
              <a:rPr lang="tr-TR" dirty="0">
                <a:latin typeface="Arial Black" pitchFamily="34" charset="0"/>
              </a:rPr>
              <a:t>Allah onu), katından gelecek şiddetli bir azap ile (inanmayanları) uyarmak, </a:t>
            </a:r>
            <a:r>
              <a:rPr lang="tr-TR" dirty="0" err="1">
                <a:latin typeface="Arial Black" pitchFamily="34" charset="0"/>
              </a:rPr>
              <a:t>salih</a:t>
            </a:r>
            <a:r>
              <a:rPr lang="tr-TR" dirty="0">
                <a:latin typeface="Arial Black" pitchFamily="34" charset="0"/>
              </a:rPr>
              <a:t> ameller işleyen </a:t>
            </a:r>
            <a:r>
              <a:rPr lang="tr-TR" dirty="0" err="1">
                <a:latin typeface="Arial Black" pitchFamily="34" charset="0"/>
              </a:rPr>
              <a:t>mü'minleri</a:t>
            </a:r>
            <a:r>
              <a:rPr lang="tr-TR" dirty="0">
                <a:latin typeface="Arial Black" pitchFamily="34" charset="0"/>
              </a:rPr>
              <a:t>, içlerinde ebedî olarak kalacakları güzel bir mükâfat (cennet) ile müjdelemek ve "Allah, bir çocuk edindi" diyenleri de uyarmak için dosdoğru bir kitap kıldı.» (</a:t>
            </a:r>
            <a:r>
              <a:rPr lang="tr-TR" dirty="0" err="1">
                <a:latin typeface="Arial Black" pitchFamily="34" charset="0"/>
              </a:rPr>
              <a:t>Kehf</a:t>
            </a:r>
            <a:r>
              <a:rPr lang="tr-TR" dirty="0">
                <a:latin typeface="Arial Black" pitchFamily="34" charset="0"/>
              </a:rPr>
              <a:t> suresi </a:t>
            </a:r>
            <a:r>
              <a:rPr lang="tr-TR" dirty="0" smtClean="0">
                <a:latin typeface="Arial Black" pitchFamily="34" charset="0"/>
              </a:rPr>
              <a:t>2-4)</a:t>
            </a:r>
            <a:endParaRPr lang="tr-TR" dirty="0">
              <a:latin typeface="Arial Black" pitchFamily="34" charset="0"/>
            </a:endParaRPr>
          </a:p>
          <a:p>
            <a:endParaRPr lang="tr-TR" dirty="0"/>
          </a:p>
        </p:txBody>
      </p:sp>
    </p:spTree>
    <p:extLst>
      <p:ext uri="{BB962C8B-B14F-4D97-AF65-F5344CB8AC3E}">
        <p14:creationId xmlns:p14="http://schemas.microsoft.com/office/powerpoint/2010/main" val="11600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7200" dirty="0" smtClean="0">
                <a:latin typeface="Arial Black" pitchFamily="34" charset="0"/>
              </a:rPr>
              <a:t>SON PEYGAMBERE, SON KİTAP’TAN, İLK SESLENİZ </a:t>
            </a:r>
          </a:p>
          <a:p>
            <a:pPr marL="0" indent="0">
              <a:buNone/>
            </a:pPr>
            <a:r>
              <a:rPr lang="tr-TR" sz="7200" dirty="0" smtClean="0">
                <a:latin typeface="Arial Black" pitchFamily="34" charset="0"/>
              </a:rPr>
              <a:t>«OKU» EMRİDİR</a:t>
            </a:r>
          </a:p>
          <a:p>
            <a:endParaRPr lang="tr-TR" dirty="0"/>
          </a:p>
        </p:txBody>
      </p:sp>
    </p:spTree>
    <p:extLst>
      <p:ext uri="{BB962C8B-B14F-4D97-AF65-F5344CB8AC3E}">
        <p14:creationId xmlns:p14="http://schemas.microsoft.com/office/powerpoint/2010/main" val="1927245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480720"/>
          </a:xfrm>
        </p:spPr>
        <p:txBody>
          <a:bodyPr>
            <a:normAutofit fontScale="92500" lnSpcReduction="20000"/>
          </a:bodyPr>
          <a:lstStyle/>
          <a:p>
            <a:r>
              <a:rPr lang="tr-TR" dirty="0" smtClean="0">
                <a:latin typeface="Arial Black" pitchFamily="34" charset="0"/>
              </a:rPr>
              <a:t>21.yy’DA KURAN’NIN YERİ YOKTUR DİYENLER ACABA KURAN-I KERİMDE BİR HATA BİR EĞRİLİK VAYA BİR YANLIŞLIK GÖSTEREBİLDİLER Mİ Kİ BU SÖZLERİ SÖYLEME CÜRETİNDE BULUNABİLİYORLAR. ALLAH HİÇ BİR EĞRİLİĞİN OLMADIĞINI SÖYLÜYOR VE ALLAH’A MI İNANACAKSIN YOKSA ACİZ YARATILMIŞA MI? TABİKİ MÜSLÜMANLAR VE VİCDAN SAHİPLERİ ALLAH’A İNANACAKLARDIR. İNANALAR İÇİN BUNDA ASLA ŞEK VE ŞÜPHE YOKTUR. İNANANLAR İÇİN CENNET VARDIR, İNANMAYANLAR İÇİN CEHENNEM VARDIR. HANGİSİNİ TERCİH EDERSEN ONUNLA ALLAH, İNSANI HAŞR EDER. </a:t>
            </a:r>
            <a:endParaRPr lang="tr-TR" dirty="0">
              <a:latin typeface="Arial Black" pitchFamily="34" charset="0"/>
            </a:endParaRPr>
          </a:p>
        </p:txBody>
      </p:sp>
    </p:spTree>
    <p:extLst>
      <p:ext uri="{BB962C8B-B14F-4D97-AF65-F5344CB8AC3E}">
        <p14:creationId xmlns:p14="http://schemas.microsoft.com/office/powerpoint/2010/main" val="1135643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10000"/>
          </a:bodyPr>
          <a:lstStyle/>
          <a:p>
            <a:r>
              <a:rPr lang="tr-TR" dirty="0" smtClean="0">
                <a:solidFill>
                  <a:srgbClr val="00B050"/>
                </a:solidFill>
                <a:latin typeface="Arial Black" pitchFamily="34" charset="0"/>
              </a:rPr>
              <a:t>9)KURAN-I KERİM İNSANLARI KARANLIKLARDAN AYDINLIĞA ÇIKARAN BİR MÜBAREK KİTAPTIR.</a:t>
            </a:r>
          </a:p>
          <a:p>
            <a:r>
              <a:rPr lang="ar-AE" dirty="0" smtClean="0">
                <a:latin typeface="Arial Black" pitchFamily="34" charset="0"/>
              </a:rPr>
              <a:t>الَرٰ </a:t>
            </a:r>
            <a:r>
              <a:rPr lang="ar-AE" dirty="0">
                <a:latin typeface="Arial Black" pitchFamily="34" charset="0"/>
              </a:rPr>
              <a:t>كِتَابٌ اَنْزَلْنَاهُ اِلَيْكَ لِتُخْرِجَ النَّاسَ مِنَ الظُّلُمَاتِ اِلَى النُّورِ بِاِذْنِ رَبِّهِمْ اِلٰى صِرَاطِ الْعَزٖيزِ الْحَمٖيدِ</a:t>
            </a:r>
          </a:p>
          <a:p>
            <a:r>
              <a:rPr lang="ar-AE" dirty="0">
                <a:latin typeface="Arial Black" pitchFamily="34" charset="0"/>
              </a:rPr>
              <a:t>اَللّٰهِ الَّذٖى لَهُ مَا فِى السَّمٰوَاتِ وَمَا فِى الْاَرْضِ وَوَيْلٌ لِلْكَافِرٖينَ مِنْ عَذَابٍ </a:t>
            </a:r>
            <a:r>
              <a:rPr lang="ar-AE" dirty="0" smtClean="0">
                <a:latin typeface="Arial Black" pitchFamily="34" charset="0"/>
              </a:rPr>
              <a:t>شَدٖيدٍ</a:t>
            </a:r>
            <a:endParaRPr lang="ar-AE" dirty="0">
              <a:latin typeface="Arial Black" pitchFamily="34" charset="0"/>
            </a:endParaRPr>
          </a:p>
          <a:p>
            <a:pPr marL="0" indent="0">
              <a:buNone/>
            </a:pPr>
            <a:r>
              <a:rPr lang="tr-TR" dirty="0" smtClean="0">
                <a:latin typeface="Arial Black" pitchFamily="34" charset="0"/>
              </a:rPr>
              <a:t>«Elif </a:t>
            </a:r>
            <a:r>
              <a:rPr lang="tr-TR" dirty="0">
                <a:latin typeface="Arial Black" pitchFamily="34" charset="0"/>
              </a:rPr>
              <a:t>Lâm </a:t>
            </a:r>
            <a:r>
              <a:rPr lang="tr-TR" dirty="0" err="1">
                <a:latin typeface="Arial Black" pitchFamily="34" charset="0"/>
              </a:rPr>
              <a:t>Râ</a:t>
            </a:r>
            <a:r>
              <a:rPr lang="tr-TR" dirty="0">
                <a:latin typeface="Arial Black" pitchFamily="34" charset="0"/>
              </a:rPr>
              <a:t>. Bu Kur'an, Rablerinin izniyle insanları karanlıklardan aydınlığa, mutlak güç sahibi ve övgüye lâyık, göklerdeki ve yerdeki her şey kendisine ait olan Allah'ın yoluna çıkarman için sana indirdiğimiz bir kitaptır. Şiddetli azaptan dolayı vay kâfirlerin hâline</a:t>
            </a:r>
            <a:r>
              <a:rPr lang="tr-TR" dirty="0" smtClean="0">
                <a:latin typeface="Arial Black" pitchFamily="34" charset="0"/>
              </a:rPr>
              <a:t>.» (İbrahim suresi 1-2)</a:t>
            </a:r>
            <a:endParaRPr lang="tr-TR" dirty="0">
              <a:latin typeface="Arial Black" pitchFamily="34" charset="0"/>
            </a:endParaRPr>
          </a:p>
        </p:txBody>
      </p:sp>
    </p:spTree>
    <p:extLst>
      <p:ext uri="{BB962C8B-B14F-4D97-AF65-F5344CB8AC3E}">
        <p14:creationId xmlns:p14="http://schemas.microsoft.com/office/powerpoint/2010/main" val="4287261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480720"/>
          </a:xfrm>
        </p:spPr>
        <p:txBody>
          <a:bodyPr>
            <a:noAutofit/>
          </a:bodyPr>
          <a:lstStyle/>
          <a:p>
            <a:r>
              <a:rPr lang="tr-TR" sz="3600" dirty="0" smtClean="0">
                <a:latin typeface="Arial Black" pitchFamily="34" charset="0"/>
              </a:rPr>
              <a:t>KURAN-I KERİM YERLERDEKİ VE GÖKLERDEKİ HER ŞEYİN ALLAH’A AİT OLDUĞUNU BEYAN EDER. İNSANLIĞI KARANLIKLARDAK AYDINLIĞA ÇIKARAN ALLAH’TIR. KURAN-I KERİM, ALLAH TARAFINDAN İNSANLARIN KURTULUŞ REHBERİ OLMASI İÇİN İNDİRİLEN BİR MUKADDES KİTAPTIR.</a:t>
            </a:r>
            <a:endParaRPr lang="tr-TR" sz="3600" dirty="0">
              <a:latin typeface="Arial Black" pitchFamily="34" charset="0"/>
            </a:endParaRPr>
          </a:p>
        </p:txBody>
      </p:sp>
    </p:spTree>
    <p:extLst>
      <p:ext uri="{BB962C8B-B14F-4D97-AF65-F5344CB8AC3E}">
        <p14:creationId xmlns:p14="http://schemas.microsoft.com/office/powerpoint/2010/main" val="4001256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a:bodyPr>
          <a:lstStyle/>
          <a:p>
            <a:r>
              <a:rPr lang="tr-TR" sz="3600" dirty="0" smtClean="0">
                <a:solidFill>
                  <a:srgbClr val="00B050"/>
                </a:solidFill>
                <a:latin typeface="Arial Black" pitchFamily="34" charset="0"/>
              </a:rPr>
              <a:t>10)KURAN-I KERİM ALLAH TARAFINDAN İNDİRİLMİŞ VE ALLAH TEALA TARAFINDAN MUTLAK OLARAK KORUNAN BİR KİTAPTIR.</a:t>
            </a:r>
          </a:p>
          <a:p>
            <a:endParaRPr lang="tr-TR" sz="3600" dirty="0" smtClean="0">
              <a:latin typeface="Arial Black" pitchFamily="34" charset="0"/>
            </a:endParaRPr>
          </a:p>
          <a:p>
            <a:r>
              <a:rPr lang="ar-AE" sz="3600" dirty="0" smtClean="0">
                <a:latin typeface="Arial Black" pitchFamily="34" charset="0"/>
              </a:rPr>
              <a:t>اِنَّا </a:t>
            </a:r>
            <a:r>
              <a:rPr lang="ar-AE" sz="3600" dirty="0">
                <a:latin typeface="Arial Black" pitchFamily="34" charset="0"/>
              </a:rPr>
              <a:t>نَحْنُ نَزَّلْنَا الذِّكْرَ وَاِنَّا لَهُ لَحَافِظُونَ</a:t>
            </a:r>
          </a:p>
          <a:p>
            <a:pPr marL="0" indent="0">
              <a:buNone/>
            </a:pPr>
            <a:r>
              <a:rPr lang="tr-TR" sz="3600" dirty="0" smtClean="0">
                <a:latin typeface="Arial Black" pitchFamily="34" charset="0"/>
              </a:rPr>
              <a:t>«Şüphesiz </a:t>
            </a:r>
            <a:r>
              <a:rPr lang="tr-TR" sz="3600" dirty="0">
                <a:latin typeface="Arial Black" pitchFamily="34" charset="0"/>
              </a:rPr>
              <a:t>o </a:t>
            </a:r>
            <a:r>
              <a:rPr lang="tr-TR" sz="3600" dirty="0" err="1">
                <a:latin typeface="Arial Black" pitchFamily="34" charset="0"/>
              </a:rPr>
              <a:t>Zikr'i</a:t>
            </a:r>
            <a:r>
              <a:rPr lang="tr-TR" sz="3600" dirty="0">
                <a:latin typeface="Arial Black" pitchFamily="34" charset="0"/>
              </a:rPr>
              <a:t> (Kur'an'ı) biz indirdik biz! Onun koruyucusu da elbette biziz</a:t>
            </a:r>
            <a:r>
              <a:rPr lang="tr-TR" sz="3600" dirty="0" smtClean="0">
                <a:latin typeface="Arial Black" pitchFamily="34" charset="0"/>
              </a:rPr>
              <a:t>.» (</a:t>
            </a:r>
            <a:r>
              <a:rPr lang="tr-TR" sz="3600" dirty="0" err="1" smtClean="0">
                <a:latin typeface="Arial Black" pitchFamily="34" charset="0"/>
              </a:rPr>
              <a:t>Hicr</a:t>
            </a:r>
            <a:r>
              <a:rPr lang="tr-TR" sz="3600" dirty="0" smtClean="0">
                <a:latin typeface="Arial Black" pitchFamily="34" charset="0"/>
              </a:rPr>
              <a:t> suresi 9)</a:t>
            </a:r>
            <a:endParaRPr lang="tr-TR" sz="3600" dirty="0">
              <a:latin typeface="Arial Black" pitchFamily="34" charset="0"/>
            </a:endParaRPr>
          </a:p>
        </p:txBody>
      </p:sp>
    </p:spTree>
    <p:extLst>
      <p:ext uri="{BB962C8B-B14F-4D97-AF65-F5344CB8AC3E}">
        <p14:creationId xmlns:p14="http://schemas.microsoft.com/office/powerpoint/2010/main" val="1116766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480720"/>
          </a:xfrm>
        </p:spPr>
        <p:txBody>
          <a:bodyPr>
            <a:normAutofit/>
          </a:bodyPr>
          <a:lstStyle/>
          <a:p>
            <a:r>
              <a:rPr lang="tr-TR" sz="4400" dirty="0" smtClean="0">
                <a:latin typeface="Arial Black" pitchFamily="34" charset="0"/>
              </a:rPr>
              <a:t>KURAN-I KERİMİ ALLAH İNDİRDİ ALLAH KORUYACAKTIR. KURANA DEĞER VERİRSEK VE KUARNLA AMEL EDERSEK ALLAH KURAN-I KORUDUĞU </a:t>
            </a:r>
            <a:r>
              <a:rPr lang="tr-TR" sz="4400" smtClean="0">
                <a:latin typeface="Arial Black" pitchFamily="34" charset="0"/>
              </a:rPr>
              <a:t>GİBİ BİZİ DE </a:t>
            </a:r>
            <a:r>
              <a:rPr lang="tr-TR" sz="4400" dirty="0" smtClean="0">
                <a:latin typeface="Arial Black" pitchFamily="34" charset="0"/>
              </a:rPr>
              <a:t>KORUYACAKTIR.</a:t>
            </a:r>
          </a:p>
        </p:txBody>
      </p:sp>
    </p:spTree>
    <p:extLst>
      <p:ext uri="{BB962C8B-B14F-4D97-AF65-F5344CB8AC3E}">
        <p14:creationId xmlns:p14="http://schemas.microsoft.com/office/powerpoint/2010/main" val="4146068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lstStyle/>
          <a:p>
            <a:r>
              <a:rPr lang="tr-TR" sz="4400" dirty="0" smtClean="0">
                <a:latin typeface="Arial Black" pitchFamily="34" charset="0"/>
              </a:rPr>
              <a:t>KURAN’A KENDİNİ AÇARSAN, KURANI OKUR VE KURANLA AMEL EDERSEN ALLAH KURANI KORUDĞU GİBİ O’NA YAKLAŞANI DA KORUR VE MUHAFAZA EDER. KURANI DOST EDİNENİN  DOSTU ALLAHTIR</a:t>
            </a:r>
            <a:r>
              <a:rPr lang="tr-TR" dirty="0" smtClean="0"/>
              <a:t>. </a:t>
            </a:r>
            <a:endParaRPr lang="tr-TR" dirty="0"/>
          </a:p>
        </p:txBody>
      </p:sp>
    </p:spTree>
    <p:extLst>
      <p:ext uri="{BB962C8B-B14F-4D97-AF65-F5344CB8AC3E}">
        <p14:creationId xmlns:p14="http://schemas.microsoft.com/office/powerpoint/2010/main" val="1629979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fontScale="92500" lnSpcReduction="10000"/>
          </a:bodyPr>
          <a:lstStyle/>
          <a:p>
            <a:r>
              <a:rPr lang="tr-TR" dirty="0" smtClean="0">
                <a:solidFill>
                  <a:srgbClr val="00B050"/>
                </a:solidFill>
                <a:latin typeface="Arial Black" pitchFamily="34" charset="0"/>
              </a:rPr>
              <a:t>11)KURAN ÖYLE BİR KİTAPTIR Kİ DAĞLARA İNDİRİLSEYDİ ONUN AZAMETİNDEN DAĞLAR ERİYİP UN UFAK OLURDU. KURAN’I ALLAH DEĞER VERDİĞİ İNSANA YÜKLEMİŞTİR. </a:t>
            </a:r>
          </a:p>
          <a:p>
            <a:pPr marL="0" indent="0">
              <a:buNone/>
            </a:pPr>
            <a:endParaRPr lang="tr-TR" dirty="0" smtClean="0">
              <a:latin typeface="Arial Black" pitchFamily="34" charset="0"/>
            </a:endParaRPr>
          </a:p>
          <a:p>
            <a:r>
              <a:rPr lang="ar-AE" dirty="0" smtClean="0">
                <a:latin typeface="Arial Black" pitchFamily="34" charset="0"/>
              </a:rPr>
              <a:t>لَوْ </a:t>
            </a:r>
            <a:r>
              <a:rPr lang="ar-AE" dirty="0">
                <a:latin typeface="Arial Black" pitchFamily="34" charset="0"/>
              </a:rPr>
              <a:t>اَنْزَلْنَا هٰذَا الْقُرْاٰنَ عَلٰى جَبَلٍ لَرَاَيْتَهُ خَاشِعًا مُتَصَدِّعًا مِنْ خَشْيَةِ اللّٰهِ وَتِلْكَ الْاَمْثَالُ نَضْرِبُهَا لِلنَّاسِ لَعَلَّهُمْ يَتَفَكَّرُونَ</a:t>
            </a:r>
          </a:p>
          <a:p>
            <a:pPr marL="0" indent="0">
              <a:buNone/>
            </a:pPr>
            <a:r>
              <a:rPr lang="tr-TR" dirty="0" smtClean="0">
                <a:latin typeface="Arial Black" pitchFamily="34" charset="0"/>
              </a:rPr>
              <a:t>«Eğer </a:t>
            </a:r>
            <a:r>
              <a:rPr lang="tr-TR" dirty="0">
                <a:latin typeface="Arial Black" pitchFamily="34" charset="0"/>
              </a:rPr>
              <a:t>biz, bu Kur'an'ı bir dağa indirseydik, elbette sen onu Allah korkusundan başını eğerek parça parça olmuş görürdün. İşte misaller! Biz onları insanlara düşünsünler diye veriyoruz</a:t>
            </a:r>
            <a:r>
              <a:rPr lang="tr-TR" dirty="0" smtClean="0">
                <a:latin typeface="Arial Black" pitchFamily="34" charset="0"/>
              </a:rPr>
              <a:t>.» (Haşir suresi 21)</a:t>
            </a:r>
            <a:endParaRPr lang="tr-TR" dirty="0">
              <a:latin typeface="Arial Black" pitchFamily="34" charset="0"/>
            </a:endParaRPr>
          </a:p>
        </p:txBody>
      </p:sp>
    </p:spTree>
    <p:extLst>
      <p:ext uri="{BB962C8B-B14F-4D97-AF65-F5344CB8AC3E}">
        <p14:creationId xmlns:p14="http://schemas.microsoft.com/office/powerpoint/2010/main" val="2141148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80720"/>
          </a:xfrm>
        </p:spPr>
        <p:txBody>
          <a:bodyPr>
            <a:normAutofit fontScale="92500" lnSpcReduction="10000"/>
          </a:bodyPr>
          <a:lstStyle/>
          <a:p>
            <a:r>
              <a:rPr lang="tr-TR" dirty="0" smtClean="0">
                <a:latin typeface="Arial Black" pitchFamily="34" charset="0"/>
              </a:rPr>
              <a:t>KURANI KERİMİ ALLAH DAĞLARA DEĞİL İNSANLARA İNDİRMİŞTİR. BU İNDİRİLİŞ İNSANA ŞEREF VE ONUR KATMAK İÇİNDİR. HATTA ALLAH NAS SURESİNDE İNSANA VERDİĞİ MÜTHİŞ DEĞER ŞÖYLE BEYAN EDİYOR:</a:t>
            </a:r>
          </a:p>
          <a:p>
            <a:pPr marL="0" indent="0">
              <a:buNone/>
            </a:pPr>
            <a:r>
              <a:rPr lang="tr-TR" dirty="0" smtClean="0">
                <a:latin typeface="Arial Black" pitchFamily="34" charset="0"/>
              </a:rPr>
              <a:t> </a:t>
            </a:r>
            <a:r>
              <a:rPr lang="ar-AE" dirty="0">
                <a:latin typeface="Arial Black" pitchFamily="34" charset="0"/>
              </a:rPr>
              <a:t>قُلْ اَعُوذُ بِرَبِّ </a:t>
            </a:r>
            <a:r>
              <a:rPr lang="ar-AE" dirty="0" smtClean="0">
                <a:latin typeface="Arial Black" pitchFamily="34" charset="0"/>
              </a:rPr>
              <a:t>النَّاسِ</a:t>
            </a:r>
            <a:r>
              <a:rPr lang="tr-TR" dirty="0" smtClean="0">
                <a:latin typeface="Arial Black" pitchFamily="34" charset="0"/>
              </a:rPr>
              <a:t> «DEKİ İNSANLARIN RABBİNE SIĞINIRIM»</a:t>
            </a:r>
            <a:r>
              <a:rPr lang="ar-AE" dirty="0" smtClean="0">
                <a:latin typeface="Arial Black" pitchFamily="34" charset="0"/>
              </a:rPr>
              <a:t>مَلِكِ النَّاسِ</a:t>
            </a:r>
            <a:r>
              <a:rPr lang="tr-TR" dirty="0" smtClean="0">
                <a:latin typeface="Arial Black" pitchFamily="34" charset="0"/>
              </a:rPr>
              <a:t>» İNSANLARIN MELİKİNE SIĞINIRIM»</a:t>
            </a:r>
            <a:r>
              <a:rPr lang="ar-AE" dirty="0" smtClean="0">
                <a:latin typeface="Arial Black" pitchFamily="34" charset="0"/>
              </a:rPr>
              <a:t>اِلٰهِ النَّاسِ</a:t>
            </a:r>
            <a:r>
              <a:rPr lang="tr-TR" dirty="0" smtClean="0">
                <a:latin typeface="Arial Black" pitchFamily="34" charset="0"/>
              </a:rPr>
              <a:t>»İNSANLARIM İLAHINA SIĞINIRIM» CELALAYİN TEFSİRİNDE BU AYETLER TEFSİR EDİLİRKEN ALLAH’IN İNSANI ZİKRETMESİ İNSANA VERDİĞİ DEĞERDEN DOLAYIDIR. İNSANIN ŞANINI VE ŞEREFİNİ YÜKSELTMEK İÇİNDİR.</a:t>
            </a:r>
            <a:endParaRPr lang="tr-TR" dirty="0">
              <a:latin typeface="Arial Black" pitchFamily="34" charset="0"/>
            </a:endParaRPr>
          </a:p>
        </p:txBody>
      </p:sp>
    </p:spTree>
    <p:extLst>
      <p:ext uri="{BB962C8B-B14F-4D97-AF65-F5344CB8AC3E}">
        <p14:creationId xmlns:p14="http://schemas.microsoft.com/office/powerpoint/2010/main" val="837492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fontScale="92500" lnSpcReduction="20000"/>
          </a:bodyPr>
          <a:lstStyle/>
          <a:p>
            <a:r>
              <a:rPr lang="tr-TR" dirty="0" smtClean="0">
                <a:solidFill>
                  <a:srgbClr val="00B050"/>
                </a:solidFill>
                <a:latin typeface="Arial Black" pitchFamily="34" charset="0"/>
              </a:rPr>
              <a:t>12)KURAN-I KERİM HZ MUHAMMED MUSTAFA SAV EFENDİMİZE PARÇA PARÇA ARAPÇA OLARAK İNDİRİLMİŞTİR BİR KİTAPTIR.</a:t>
            </a:r>
          </a:p>
          <a:p>
            <a:endParaRPr lang="tr-TR" dirty="0" smtClean="0">
              <a:latin typeface="Arial Black" pitchFamily="34" charset="0"/>
            </a:endParaRPr>
          </a:p>
          <a:p>
            <a:r>
              <a:rPr lang="ar-AE" dirty="0" smtClean="0">
                <a:latin typeface="Arial Black" pitchFamily="34" charset="0"/>
              </a:rPr>
              <a:t>وَاِنَّهُ </a:t>
            </a:r>
            <a:r>
              <a:rPr lang="ar-AE" dirty="0">
                <a:latin typeface="Arial Black" pitchFamily="34" charset="0"/>
              </a:rPr>
              <a:t>لَتَنْزٖيلُ رَبِّ الْعَالَمٖينَ</a:t>
            </a:r>
          </a:p>
          <a:p>
            <a:pPr marL="0" indent="0">
              <a:buNone/>
            </a:pPr>
            <a:r>
              <a:rPr lang="tr-TR" dirty="0" smtClean="0">
                <a:latin typeface="Arial Black" pitchFamily="34" charset="0"/>
              </a:rPr>
              <a:t>«Şüphesiz </a:t>
            </a:r>
            <a:r>
              <a:rPr lang="tr-TR" dirty="0">
                <a:latin typeface="Arial Black" pitchFamily="34" charset="0"/>
              </a:rPr>
              <a:t>bu Kur'an, âlemlerin </a:t>
            </a:r>
            <a:r>
              <a:rPr lang="tr-TR" dirty="0" err="1">
                <a:latin typeface="Arial Black" pitchFamily="34" charset="0"/>
              </a:rPr>
              <a:t>Rabbi'nin</a:t>
            </a:r>
            <a:r>
              <a:rPr lang="tr-TR" dirty="0">
                <a:latin typeface="Arial Black" pitchFamily="34" charset="0"/>
              </a:rPr>
              <a:t> indirmesidir</a:t>
            </a:r>
            <a:r>
              <a:rPr lang="tr-TR" dirty="0" smtClean="0">
                <a:latin typeface="Arial Black" pitchFamily="34" charset="0"/>
              </a:rPr>
              <a:t>.» (Şuara suresi 192)</a:t>
            </a:r>
            <a:endParaRPr lang="tr-TR" dirty="0">
              <a:latin typeface="Arial Black" pitchFamily="34" charset="0"/>
            </a:endParaRPr>
          </a:p>
          <a:p>
            <a:r>
              <a:rPr lang="ar-AE" dirty="0" smtClean="0">
                <a:latin typeface="Arial Black" pitchFamily="34" charset="0"/>
              </a:rPr>
              <a:t>نَزَلَ </a:t>
            </a:r>
            <a:r>
              <a:rPr lang="ar-AE" dirty="0">
                <a:latin typeface="Arial Black" pitchFamily="34" charset="0"/>
              </a:rPr>
              <a:t>بِهِ الرُّوحُ الْاَمٖينُ</a:t>
            </a:r>
          </a:p>
          <a:p>
            <a:pPr marL="0" indent="0">
              <a:buNone/>
            </a:pPr>
            <a:r>
              <a:rPr lang="ar-AE" dirty="0" smtClean="0">
                <a:latin typeface="Arial Black" pitchFamily="34" charset="0"/>
              </a:rPr>
              <a:t>عَلٰى </a:t>
            </a:r>
            <a:r>
              <a:rPr lang="ar-AE" dirty="0">
                <a:latin typeface="Arial Black" pitchFamily="34" charset="0"/>
              </a:rPr>
              <a:t>قَلْبِكَ لِتَكُونَ مِنَ الْمُنْذِرٖينَ</a:t>
            </a:r>
          </a:p>
          <a:p>
            <a:pPr marL="0" indent="0">
              <a:buNone/>
            </a:pPr>
            <a:r>
              <a:rPr lang="ar-AE" dirty="0" smtClean="0">
                <a:latin typeface="Arial Black" pitchFamily="34" charset="0"/>
              </a:rPr>
              <a:t>بِلِسَانٍ </a:t>
            </a:r>
            <a:r>
              <a:rPr lang="ar-AE" dirty="0">
                <a:latin typeface="Arial Black" pitchFamily="34" charset="0"/>
              </a:rPr>
              <a:t>عَرَبِیٍّ مُبٖينٍ</a:t>
            </a:r>
          </a:p>
          <a:p>
            <a:pPr marL="0" indent="0">
              <a:buNone/>
            </a:pPr>
            <a:r>
              <a:rPr lang="tr-TR" dirty="0" smtClean="0">
                <a:latin typeface="Arial Black" pitchFamily="34" charset="0"/>
              </a:rPr>
              <a:t>«Uyarıcılardan </a:t>
            </a:r>
            <a:r>
              <a:rPr lang="tr-TR" dirty="0">
                <a:latin typeface="Arial Black" pitchFamily="34" charset="0"/>
              </a:rPr>
              <a:t>olasın diye onu güvenilir Ruh (Cebrail) senin kalbine apaçık Arapça bir dil ile indirmiştir</a:t>
            </a:r>
            <a:r>
              <a:rPr lang="tr-TR" dirty="0" smtClean="0">
                <a:latin typeface="Arial Black" pitchFamily="34" charset="0"/>
              </a:rPr>
              <a:t>.» (Şuara suresi 193-195)</a:t>
            </a:r>
            <a:endParaRPr lang="tr-TR" dirty="0">
              <a:latin typeface="Arial Black" pitchFamily="34" charset="0"/>
            </a:endParaRPr>
          </a:p>
        </p:txBody>
      </p:sp>
    </p:spTree>
    <p:extLst>
      <p:ext uri="{BB962C8B-B14F-4D97-AF65-F5344CB8AC3E}">
        <p14:creationId xmlns:p14="http://schemas.microsoft.com/office/powerpoint/2010/main" val="4217736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80720"/>
          </a:xfrm>
        </p:spPr>
        <p:txBody>
          <a:bodyPr>
            <a:normAutofit fontScale="92500"/>
          </a:bodyPr>
          <a:lstStyle/>
          <a:p>
            <a:r>
              <a:rPr lang="tr-TR" sz="3600" dirty="0" smtClean="0">
                <a:latin typeface="Arial Black" pitchFamily="34" charset="0"/>
              </a:rPr>
              <a:t>KURAN-I KERİM ALLAH TARAFINDAN ARAPÇA OLARAK İNDİRİLMİŞTİR. İNSANLARIN HAZMEDEBİLMESİ VE AMEL EDEBİLMELERİ İÇİN PARÇA PARÇA İNDİRİLMİŞTİR. TOPLUMU YAVAŞ YAVAŞ DÖNDÜRMEK, HAZMI KOLAYLAŞTIRMAK VE AMEL EDİLEBİLİR HALA GELMESİ İÇİN TEDRİCİOLARAK İNDİRİLMİŞTİR. BU ALLAH’IN İNSANLARA BİR LÜTFU VE İKRAMIDIR.</a:t>
            </a:r>
          </a:p>
          <a:p>
            <a:pPr marL="0" indent="0">
              <a:buNone/>
            </a:pPr>
            <a:endParaRPr lang="tr-TR" dirty="0"/>
          </a:p>
        </p:txBody>
      </p:sp>
    </p:spTree>
    <p:extLst>
      <p:ext uri="{BB962C8B-B14F-4D97-AF65-F5344CB8AC3E}">
        <p14:creationId xmlns:p14="http://schemas.microsoft.com/office/powerpoint/2010/main" val="352541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algn="ctr">
              <a:buFont typeface="Wingdings" pitchFamily="2" charset="2"/>
              <a:buChar char="q"/>
            </a:pPr>
            <a:r>
              <a:rPr lang="tr-TR" b="1" dirty="0" smtClean="0">
                <a:solidFill>
                  <a:srgbClr val="00B050"/>
                </a:solidFill>
                <a:latin typeface="Arial Black" pitchFamily="34" charset="0"/>
              </a:rPr>
              <a:t>BİSMİLLAHİRRAHMANİRRAHİM</a:t>
            </a:r>
          </a:p>
          <a:p>
            <a:pPr>
              <a:buFont typeface="Wingdings" pitchFamily="2" charset="2"/>
              <a:buChar char="q"/>
            </a:pPr>
            <a:r>
              <a:rPr lang="ar-AE" b="1" dirty="0" smtClean="0">
                <a:latin typeface="Arial Black" pitchFamily="34" charset="0"/>
              </a:rPr>
              <a:t>اِقْرَاْ </a:t>
            </a:r>
            <a:r>
              <a:rPr lang="ar-AE" b="1" dirty="0">
                <a:latin typeface="Arial Black" pitchFamily="34" charset="0"/>
              </a:rPr>
              <a:t>بِاسْمِ رَبِّكَ الَّذٖى </a:t>
            </a:r>
            <a:r>
              <a:rPr lang="ar-AE" b="1" dirty="0" smtClean="0">
                <a:latin typeface="Arial Black" pitchFamily="34" charset="0"/>
              </a:rPr>
              <a:t>خَلَقَ</a:t>
            </a:r>
            <a:endParaRPr lang="ar-AE" b="1" dirty="0">
              <a:latin typeface="Arial Black" pitchFamily="34" charset="0"/>
            </a:endParaRPr>
          </a:p>
          <a:p>
            <a:pPr>
              <a:buFont typeface="Wingdings" pitchFamily="2" charset="2"/>
              <a:buChar char="q"/>
            </a:pPr>
            <a:r>
              <a:rPr lang="ar-AE" b="1" dirty="0" smtClean="0">
                <a:latin typeface="Arial Black" pitchFamily="34" charset="0"/>
              </a:rPr>
              <a:t>خَلَقَ </a:t>
            </a:r>
            <a:r>
              <a:rPr lang="ar-AE" b="1" dirty="0">
                <a:latin typeface="Arial Black" pitchFamily="34" charset="0"/>
              </a:rPr>
              <a:t>الْاِنْسَانَ مِنْ </a:t>
            </a:r>
            <a:r>
              <a:rPr lang="ar-AE" b="1" dirty="0" smtClean="0">
                <a:latin typeface="Arial Black" pitchFamily="34" charset="0"/>
              </a:rPr>
              <a:t>عَلَقٍ</a:t>
            </a:r>
            <a:endParaRPr lang="ar-AE" b="1" dirty="0">
              <a:latin typeface="Arial Black" pitchFamily="34" charset="0"/>
            </a:endParaRPr>
          </a:p>
          <a:p>
            <a:pPr>
              <a:buFont typeface="Wingdings" pitchFamily="2" charset="2"/>
              <a:buChar char="q"/>
            </a:pPr>
            <a:r>
              <a:rPr lang="tr-TR" b="1" dirty="0" smtClean="0">
                <a:latin typeface="Arial Black" pitchFamily="34" charset="0"/>
              </a:rPr>
              <a:t>«Yaratan </a:t>
            </a:r>
            <a:r>
              <a:rPr lang="tr-TR" b="1" dirty="0">
                <a:latin typeface="Arial Black" pitchFamily="34" charset="0"/>
              </a:rPr>
              <a:t>Rabbinin adıyla oku! O, insanı "</a:t>
            </a:r>
            <a:r>
              <a:rPr lang="tr-TR" b="1" dirty="0" err="1">
                <a:latin typeface="Arial Black" pitchFamily="34" charset="0"/>
              </a:rPr>
              <a:t>alak"dan</a:t>
            </a:r>
            <a:r>
              <a:rPr lang="tr-TR" b="1" dirty="0">
                <a:latin typeface="Arial Black" pitchFamily="34" charset="0"/>
              </a:rPr>
              <a:t> yarattı</a:t>
            </a:r>
            <a:r>
              <a:rPr lang="tr-TR" b="1" dirty="0" smtClean="0">
                <a:latin typeface="Arial Black" pitchFamily="34" charset="0"/>
              </a:rPr>
              <a:t>.»( </a:t>
            </a:r>
            <a:r>
              <a:rPr lang="tr-TR" b="1" dirty="0" err="1" smtClean="0">
                <a:latin typeface="Arial Black" pitchFamily="34" charset="0"/>
              </a:rPr>
              <a:t>Alak</a:t>
            </a:r>
            <a:r>
              <a:rPr lang="tr-TR" b="1" dirty="0" smtClean="0">
                <a:latin typeface="Arial Black" pitchFamily="34" charset="0"/>
              </a:rPr>
              <a:t> suresi 1-2)</a:t>
            </a:r>
            <a:endParaRPr lang="tr-TR" b="1" dirty="0">
              <a:latin typeface="Arial Black" pitchFamily="34" charset="0"/>
            </a:endParaRPr>
          </a:p>
          <a:p>
            <a:pPr>
              <a:buFont typeface="Wingdings" pitchFamily="2" charset="2"/>
              <a:buChar char="q"/>
            </a:pPr>
            <a:r>
              <a:rPr lang="ar-AE" b="1" dirty="0" smtClean="0">
                <a:latin typeface="Arial Black" pitchFamily="34" charset="0"/>
              </a:rPr>
              <a:t>اِقْرَاْ </a:t>
            </a:r>
            <a:r>
              <a:rPr lang="ar-AE" b="1" dirty="0">
                <a:latin typeface="Arial Black" pitchFamily="34" charset="0"/>
              </a:rPr>
              <a:t>وَرَبُّكَ </a:t>
            </a:r>
            <a:r>
              <a:rPr lang="ar-AE" b="1" dirty="0" smtClean="0">
                <a:latin typeface="Arial Black" pitchFamily="34" charset="0"/>
              </a:rPr>
              <a:t>الْاَكْرَمُ</a:t>
            </a:r>
            <a:endParaRPr lang="tr-TR" b="1" dirty="0" smtClean="0">
              <a:latin typeface="Arial Black" pitchFamily="34" charset="0"/>
            </a:endParaRPr>
          </a:p>
          <a:p>
            <a:pPr>
              <a:buFont typeface="Wingdings" pitchFamily="2" charset="2"/>
              <a:buChar char="q"/>
            </a:pPr>
            <a:r>
              <a:rPr lang="tr-TR" b="1" dirty="0" smtClean="0">
                <a:latin typeface="Arial Black" pitchFamily="34" charset="0"/>
              </a:rPr>
              <a:t>O</a:t>
            </a:r>
            <a:r>
              <a:rPr lang="sv-SE" b="1" dirty="0" smtClean="0">
                <a:latin typeface="Arial Black" pitchFamily="34" charset="0"/>
              </a:rPr>
              <a:t>ku</a:t>
            </a:r>
            <a:r>
              <a:rPr lang="sv-SE" b="1" dirty="0">
                <a:latin typeface="Arial Black" pitchFamily="34" charset="0"/>
              </a:rPr>
              <a:t>! Senin Rabbin en cömert olandır.</a:t>
            </a:r>
            <a:endParaRPr lang="ar-AE" b="1" dirty="0">
              <a:latin typeface="Arial Black" pitchFamily="34" charset="0"/>
            </a:endParaRPr>
          </a:p>
          <a:p>
            <a:pPr>
              <a:buFont typeface="Wingdings" pitchFamily="2" charset="2"/>
              <a:buChar char="q"/>
            </a:pPr>
            <a:r>
              <a:rPr lang="ar-AE" b="1" dirty="0" smtClean="0">
                <a:latin typeface="Arial Black" pitchFamily="34" charset="0"/>
              </a:rPr>
              <a:t>اَلَّذٖى </a:t>
            </a:r>
            <a:r>
              <a:rPr lang="ar-AE" b="1" dirty="0">
                <a:latin typeface="Arial Black" pitchFamily="34" charset="0"/>
              </a:rPr>
              <a:t>عَلَّمَ </a:t>
            </a:r>
            <a:r>
              <a:rPr lang="ar-AE" b="1" dirty="0" smtClean="0">
                <a:latin typeface="Arial Black" pitchFamily="34" charset="0"/>
              </a:rPr>
              <a:t>بِالْقَلَمِ</a:t>
            </a:r>
            <a:endParaRPr lang="tr-TR" b="1" dirty="0">
              <a:latin typeface="Arial Black" pitchFamily="34" charset="0"/>
            </a:endParaRPr>
          </a:p>
          <a:p>
            <a:pPr>
              <a:buFont typeface="Wingdings" pitchFamily="2" charset="2"/>
              <a:buChar char="q"/>
            </a:pPr>
            <a:r>
              <a:rPr lang="ar-AE" b="1" dirty="0" smtClean="0">
                <a:latin typeface="Arial Black" pitchFamily="34" charset="0"/>
              </a:rPr>
              <a:t>عَلَّمَ </a:t>
            </a:r>
            <a:r>
              <a:rPr lang="ar-AE" b="1" dirty="0">
                <a:latin typeface="Arial Black" pitchFamily="34" charset="0"/>
              </a:rPr>
              <a:t>الْاِنْسَانَ مَا لَمْ </a:t>
            </a:r>
            <a:r>
              <a:rPr lang="ar-AE" b="1" dirty="0" smtClean="0">
                <a:latin typeface="Arial Black" pitchFamily="34" charset="0"/>
              </a:rPr>
              <a:t>يَعْلَمْ</a:t>
            </a:r>
            <a:endParaRPr lang="tr-TR" b="1" dirty="0" smtClean="0">
              <a:latin typeface="Arial Black" pitchFamily="34" charset="0"/>
            </a:endParaRPr>
          </a:p>
          <a:p>
            <a:pPr>
              <a:buFont typeface="Wingdings" pitchFamily="2" charset="2"/>
              <a:buChar char="q"/>
            </a:pPr>
            <a:r>
              <a:rPr lang="tr-TR" b="1" dirty="0" smtClean="0">
                <a:latin typeface="Arial Black" pitchFamily="34" charset="0"/>
              </a:rPr>
              <a:t>O</a:t>
            </a:r>
            <a:r>
              <a:rPr lang="tr-TR" b="1" dirty="0">
                <a:latin typeface="Arial Black" pitchFamily="34" charset="0"/>
              </a:rPr>
              <a:t>, kalemle yazmayı </a:t>
            </a:r>
            <a:r>
              <a:rPr lang="tr-TR" dirty="0">
                <a:latin typeface="Arial Black" pitchFamily="34" charset="0"/>
              </a:rPr>
              <a:t>öğretendir, insana bilmediğini öğretendir</a:t>
            </a:r>
            <a:r>
              <a:rPr lang="tr-TR" dirty="0" smtClean="0">
                <a:latin typeface="Arial Black" pitchFamily="34" charset="0"/>
              </a:rPr>
              <a:t>.» (</a:t>
            </a:r>
            <a:r>
              <a:rPr lang="tr-TR" dirty="0" err="1" smtClean="0">
                <a:latin typeface="Arial Black" pitchFamily="34" charset="0"/>
              </a:rPr>
              <a:t>Alak</a:t>
            </a:r>
            <a:r>
              <a:rPr lang="tr-TR" dirty="0" smtClean="0">
                <a:latin typeface="Arial Black" pitchFamily="34" charset="0"/>
              </a:rPr>
              <a:t> suresi 4-5)</a:t>
            </a:r>
            <a:endParaRPr lang="tr-TR" dirty="0">
              <a:latin typeface="Arial Black" pitchFamily="34" charset="0"/>
            </a:endParaRPr>
          </a:p>
        </p:txBody>
      </p:sp>
    </p:spTree>
    <p:extLst>
      <p:ext uri="{BB962C8B-B14F-4D97-AF65-F5344CB8AC3E}">
        <p14:creationId xmlns:p14="http://schemas.microsoft.com/office/powerpoint/2010/main" val="3764876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fontScale="85000" lnSpcReduction="20000"/>
          </a:bodyPr>
          <a:lstStyle/>
          <a:p>
            <a:r>
              <a:rPr lang="tr-TR" dirty="0" smtClean="0">
                <a:solidFill>
                  <a:srgbClr val="00B050"/>
                </a:solidFill>
                <a:latin typeface="Arial Black" pitchFamily="34" charset="0"/>
              </a:rPr>
              <a:t>13)KURAN-I KERİM SÖZLERİN EN GÜZELİ EN İYİSİ OLAN BİR KİTAPTIR. KURAN HİDAYET REHBERİDİR.KALPLERİ YUMUŞATAN BİR KİTAPTIR.</a:t>
            </a:r>
          </a:p>
          <a:p>
            <a:endParaRPr lang="tr-TR" dirty="0" smtClean="0">
              <a:latin typeface="Arial Black" pitchFamily="34" charset="0"/>
            </a:endParaRPr>
          </a:p>
          <a:p>
            <a:r>
              <a:rPr lang="tr-TR" dirty="0" smtClean="0">
                <a:latin typeface="Arial Black" pitchFamily="34" charset="0"/>
              </a:rPr>
              <a:t> </a:t>
            </a:r>
            <a:r>
              <a:rPr lang="ar-AE" dirty="0" smtClean="0">
                <a:latin typeface="Arial Black" pitchFamily="34" charset="0"/>
              </a:rPr>
              <a:t>*</a:t>
            </a:r>
            <a:r>
              <a:rPr lang="ar-AE" dirty="0">
                <a:latin typeface="Arial Black" pitchFamily="34" charset="0"/>
              </a:rPr>
              <a:t>اَللّٰهُ نَزَّلَ اَحْسَنَ الْحَدٖيثِ كِتَابًا مُتَشَابِهًا مَثَانِىَ تَقْشَعِرُّ مِنْهُ جُلُودُ الَّذٖينَ يَخْشَوْنَ رَبَّهُمْ ثُمَّ تَلٖينُ جُلُودُهُمْ وَقُلُوبُهُمْ اِلٰى ذِكْرِ اللّٰهِ ذٰلِكَ هُدَى اللّٰهِ يَهْدٖى بِهٖ مَنْ يَشَاءُ وَمَنْ يُضْلِلِ اللّٰهُ فَمَا لَهُ مِنْ هَادٍ</a:t>
            </a:r>
          </a:p>
          <a:p>
            <a:pPr marL="0" indent="0">
              <a:buNone/>
            </a:pPr>
            <a:r>
              <a:rPr lang="tr-TR" dirty="0" smtClean="0">
                <a:latin typeface="Arial Black" pitchFamily="34" charset="0"/>
              </a:rPr>
              <a:t>«Allah</a:t>
            </a:r>
            <a:r>
              <a:rPr lang="tr-TR" dirty="0">
                <a:latin typeface="Arial Black" pitchFamily="34" charset="0"/>
              </a:rPr>
              <a:t>, sözün en güzelini; </a:t>
            </a:r>
            <a:r>
              <a:rPr lang="tr-TR" dirty="0" err="1">
                <a:latin typeface="Arial Black" pitchFamily="34" charset="0"/>
              </a:rPr>
              <a:t>âyetleri</a:t>
            </a:r>
            <a:r>
              <a:rPr lang="tr-TR" dirty="0">
                <a:latin typeface="Arial Black" pitchFamily="34" charset="0"/>
              </a:rPr>
              <a:t>, (güzellikte) birbirine benzeyen ve (hükümleri, öğütleri, kıssaları) tekrarlanan bir kitap olarak indirmiştir. Rablerinden korkanların derileri (vücutları) ondan dolayı gerginleşir. Sonra derileri de (vücutları da) kalpleri de Allah'ın zikrine karşı yumuşar. İşte bu Kur'an Allah'ın hidayet rehberidir. Onunla dilediğini doğru yola iletir. Allah, kimi saptırırsa artık onun için hiçbir yol gösterici yoktur</a:t>
            </a:r>
            <a:r>
              <a:rPr lang="tr-TR" dirty="0" smtClean="0">
                <a:latin typeface="Arial Black" pitchFamily="34" charset="0"/>
              </a:rPr>
              <a:t>.» (</a:t>
            </a:r>
            <a:r>
              <a:rPr lang="tr-TR" dirty="0" err="1" smtClean="0">
                <a:latin typeface="Arial Black" pitchFamily="34" charset="0"/>
              </a:rPr>
              <a:t>Zümer</a:t>
            </a:r>
            <a:r>
              <a:rPr lang="tr-TR" dirty="0" smtClean="0">
                <a:latin typeface="Arial Black" pitchFamily="34" charset="0"/>
              </a:rPr>
              <a:t> suresi 23)</a:t>
            </a:r>
            <a:endParaRPr lang="tr-TR" dirty="0">
              <a:latin typeface="Arial Black" pitchFamily="34" charset="0"/>
            </a:endParaRPr>
          </a:p>
        </p:txBody>
      </p:sp>
    </p:spTree>
    <p:extLst>
      <p:ext uri="{BB962C8B-B14F-4D97-AF65-F5344CB8AC3E}">
        <p14:creationId xmlns:p14="http://schemas.microsoft.com/office/powerpoint/2010/main" val="2098403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Autofit/>
          </a:bodyPr>
          <a:lstStyle/>
          <a:p>
            <a:r>
              <a:rPr lang="tr-TR" dirty="0" smtClean="0">
                <a:latin typeface="Arial Black" pitchFamily="34" charset="0"/>
              </a:rPr>
              <a:t>ALLAH SÖZÜN EN GÜZELİNİ SÖYLER VE KALPLER ONUNLA YUMUŞAR VE İNSAN O’NUNLA HİDAYETE ERER.O’NUNLA KEMALE ERER. O’NUN SÖZLERİNDEN İNSANLAR KORKAR VE O’NUN SÖZLERİNDEN İNSANLAR RAHATLAR VE O’NUN GAZABINDAN RAHMETİNE SIĞINIRLAR. KURAN-I KERİM HİDAYET REHBERİ VE KURTULUŞ REÇETESİDİR.</a:t>
            </a:r>
            <a:endParaRPr lang="tr-TR" dirty="0">
              <a:latin typeface="Arial Black" pitchFamily="34" charset="0"/>
            </a:endParaRPr>
          </a:p>
        </p:txBody>
      </p:sp>
    </p:spTree>
    <p:extLst>
      <p:ext uri="{BB962C8B-B14F-4D97-AF65-F5344CB8AC3E}">
        <p14:creationId xmlns:p14="http://schemas.microsoft.com/office/powerpoint/2010/main" val="3185196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0"/>
            <a:ext cx="8856984" cy="6669360"/>
          </a:xfrm>
        </p:spPr>
        <p:txBody>
          <a:bodyPr>
            <a:normAutofit fontScale="85000" lnSpcReduction="10000"/>
          </a:bodyPr>
          <a:lstStyle/>
          <a:p>
            <a:r>
              <a:rPr lang="tr-TR" dirty="0" smtClean="0">
                <a:solidFill>
                  <a:srgbClr val="00B050"/>
                </a:solidFill>
                <a:latin typeface="Arial Black" pitchFamily="34" charset="0"/>
              </a:rPr>
              <a:t>14)ALLAH’Ü TEALA HABİBİNE VE ÜMMETİNE ‘</a:t>
            </a:r>
            <a:r>
              <a:rPr lang="tr-TR" dirty="0" err="1" smtClean="0">
                <a:solidFill>
                  <a:srgbClr val="00B050"/>
                </a:solidFill>
                <a:latin typeface="Arial Black" pitchFamily="34" charset="0"/>
              </a:rPr>
              <a:t>Sebbül</a:t>
            </a:r>
            <a:r>
              <a:rPr lang="tr-TR" dirty="0" smtClean="0">
                <a:solidFill>
                  <a:srgbClr val="00B050"/>
                </a:solidFill>
                <a:latin typeface="Arial Black" pitchFamily="34" charset="0"/>
              </a:rPr>
              <a:t> </a:t>
            </a:r>
            <a:r>
              <a:rPr lang="tr-TR" dirty="0" err="1" smtClean="0">
                <a:solidFill>
                  <a:srgbClr val="00B050"/>
                </a:solidFill>
                <a:latin typeface="Arial Black" pitchFamily="34" charset="0"/>
              </a:rPr>
              <a:t>mesani</a:t>
            </a:r>
            <a:r>
              <a:rPr lang="tr-TR" dirty="0" smtClean="0">
                <a:solidFill>
                  <a:srgbClr val="00B050"/>
                </a:solidFill>
                <a:latin typeface="Arial Black" pitchFamily="34" charset="0"/>
              </a:rPr>
              <a:t>’ VE KURAN-I KERİMİ VERMEKLE EN BÜYÜK DEVLET VE ZENGİNLİĞİ BAHŞETMİŞTİR.</a:t>
            </a:r>
          </a:p>
          <a:p>
            <a:endParaRPr lang="tr-TR" dirty="0" smtClean="0">
              <a:latin typeface="Arial Black" pitchFamily="34" charset="0"/>
            </a:endParaRPr>
          </a:p>
          <a:p>
            <a:r>
              <a:rPr lang="ar-AE" dirty="0" smtClean="0">
                <a:latin typeface="Arial Black" pitchFamily="34" charset="0"/>
              </a:rPr>
              <a:t>وَلَقَدْ </a:t>
            </a:r>
            <a:r>
              <a:rPr lang="ar-AE" dirty="0">
                <a:latin typeface="Arial Black" pitchFamily="34" charset="0"/>
              </a:rPr>
              <a:t>اٰتَيْنَاكَ سَبْعًا مِنَ الْمَثَانٖى وَالْقُرْاٰنَ الْعَظٖيمَ</a:t>
            </a:r>
          </a:p>
          <a:p>
            <a:pPr marL="0" indent="0">
              <a:buNone/>
            </a:pPr>
            <a:r>
              <a:rPr lang="tr-TR" dirty="0" smtClean="0">
                <a:latin typeface="Arial Black" pitchFamily="34" charset="0"/>
              </a:rPr>
              <a:t>«</a:t>
            </a:r>
            <a:r>
              <a:rPr lang="tr-TR" dirty="0" err="1" smtClean="0">
                <a:latin typeface="Arial Black" pitchFamily="34" charset="0"/>
              </a:rPr>
              <a:t>Andolsun</a:t>
            </a:r>
            <a:r>
              <a:rPr lang="tr-TR" dirty="0">
                <a:latin typeface="Arial Black" pitchFamily="34" charset="0"/>
              </a:rPr>
              <a:t>, biz sana tekrarlanan yedi </a:t>
            </a:r>
            <a:r>
              <a:rPr lang="tr-TR" dirty="0" err="1">
                <a:latin typeface="Arial Black" pitchFamily="34" charset="0"/>
              </a:rPr>
              <a:t>âyeti</a:t>
            </a:r>
            <a:r>
              <a:rPr lang="tr-TR" dirty="0">
                <a:latin typeface="Arial Black" pitchFamily="34" charset="0"/>
              </a:rPr>
              <a:t>  ve büyük Kur'an'ı verdik</a:t>
            </a:r>
            <a:r>
              <a:rPr lang="tr-TR" dirty="0" smtClean="0">
                <a:latin typeface="Arial Black" pitchFamily="34" charset="0"/>
              </a:rPr>
              <a:t>.» (</a:t>
            </a:r>
            <a:r>
              <a:rPr lang="tr-TR" dirty="0" err="1" smtClean="0">
                <a:latin typeface="Arial Black" pitchFamily="34" charset="0"/>
              </a:rPr>
              <a:t>Hicr</a:t>
            </a:r>
            <a:r>
              <a:rPr lang="tr-TR" dirty="0" smtClean="0">
                <a:latin typeface="Arial Black" pitchFamily="34" charset="0"/>
              </a:rPr>
              <a:t> suresi 87)</a:t>
            </a:r>
            <a:endParaRPr lang="tr-TR" dirty="0">
              <a:latin typeface="Arial Black" pitchFamily="34" charset="0"/>
            </a:endParaRPr>
          </a:p>
          <a:p>
            <a:endParaRPr lang="tr-TR" dirty="0" smtClean="0">
              <a:latin typeface="Arial Black" pitchFamily="34" charset="0"/>
            </a:endParaRPr>
          </a:p>
          <a:p>
            <a:r>
              <a:rPr lang="ar-AE" dirty="0" smtClean="0">
                <a:latin typeface="Arial Black" pitchFamily="34" charset="0"/>
              </a:rPr>
              <a:t>لَا </a:t>
            </a:r>
            <a:r>
              <a:rPr lang="ar-AE" dirty="0">
                <a:latin typeface="Arial Black" pitchFamily="34" charset="0"/>
              </a:rPr>
              <a:t>تَمُدَّنَّ عَيْنَيْكَ اِلٰى مَا مَتَّعْنَا بِهٖ اَزْوَاجًا مِنْهُمْ وَلَا تَحْزَنْ عَلَيْهِمْ وَاخْفِضْ جَنَاحَكَ لِلْمُؤْمِنٖينَ</a:t>
            </a:r>
          </a:p>
          <a:p>
            <a:pPr marL="0" indent="0">
              <a:buNone/>
            </a:pPr>
            <a:r>
              <a:rPr lang="tr-TR" dirty="0" smtClean="0">
                <a:latin typeface="Arial Black" pitchFamily="34" charset="0"/>
              </a:rPr>
              <a:t>«Kâfirlerden </a:t>
            </a:r>
            <a:r>
              <a:rPr lang="tr-TR" dirty="0">
                <a:latin typeface="Arial Black" pitchFamily="34" charset="0"/>
              </a:rPr>
              <a:t>bir kısmını faydalandırdığımız şeylerde sakın gözün kalmasın. Onlara karşı mahzun olma ve </a:t>
            </a:r>
            <a:r>
              <a:rPr lang="tr-TR" dirty="0" err="1">
                <a:latin typeface="Arial Black" pitchFamily="34" charset="0"/>
              </a:rPr>
              <a:t>mü'minlere</a:t>
            </a:r>
            <a:r>
              <a:rPr lang="tr-TR" dirty="0">
                <a:latin typeface="Arial Black" pitchFamily="34" charset="0"/>
              </a:rPr>
              <a:t> (şefkat) kanadını indir</a:t>
            </a:r>
            <a:r>
              <a:rPr lang="tr-TR" dirty="0" smtClean="0">
                <a:latin typeface="Arial Black" pitchFamily="34" charset="0"/>
              </a:rPr>
              <a:t>.» (</a:t>
            </a:r>
            <a:r>
              <a:rPr lang="tr-TR" dirty="0" err="1" smtClean="0">
                <a:latin typeface="Arial Black" pitchFamily="34" charset="0"/>
              </a:rPr>
              <a:t>Hicr</a:t>
            </a:r>
            <a:r>
              <a:rPr lang="tr-TR" dirty="0" smtClean="0">
                <a:latin typeface="Arial Black" pitchFamily="34" charset="0"/>
              </a:rPr>
              <a:t> suresi 88)</a:t>
            </a:r>
            <a:endParaRPr lang="tr-TR" dirty="0">
              <a:latin typeface="Arial Black" pitchFamily="34" charset="0"/>
            </a:endParaRPr>
          </a:p>
        </p:txBody>
      </p:sp>
    </p:spTree>
    <p:extLst>
      <p:ext uri="{BB962C8B-B14F-4D97-AF65-F5344CB8AC3E}">
        <p14:creationId xmlns:p14="http://schemas.microsoft.com/office/powerpoint/2010/main" val="2103150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552728"/>
          </a:xfrm>
        </p:spPr>
        <p:txBody>
          <a:bodyPr>
            <a:normAutofit/>
          </a:bodyPr>
          <a:lstStyle/>
          <a:p>
            <a:r>
              <a:rPr lang="tr-TR" sz="4800" dirty="0" smtClean="0">
                <a:latin typeface="Arial Black" pitchFamily="34" charset="0"/>
              </a:rPr>
              <a:t>ALLAH FATİHA SURESİNİ VE KURAN-I BİZE İNDİRMEKLE EN BÜYÜK NİMET İHSAN ETMİŞTİR. NİMETLERİN EN BÜYÜĞÜ KURAN-I KERİME SAHİP OLMAKTIR. </a:t>
            </a:r>
            <a:endParaRPr lang="tr-TR" sz="4800" dirty="0">
              <a:latin typeface="Arial Black" pitchFamily="34" charset="0"/>
            </a:endParaRPr>
          </a:p>
        </p:txBody>
      </p:sp>
    </p:spTree>
    <p:extLst>
      <p:ext uri="{BB962C8B-B14F-4D97-AF65-F5344CB8AC3E}">
        <p14:creationId xmlns:p14="http://schemas.microsoft.com/office/powerpoint/2010/main" val="3967460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552728"/>
          </a:xfrm>
        </p:spPr>
        <p:txBody>
          <a:bodyPr>
            <a:normAutofit fontScale="92500" lnSpcReduction="10000"/>
          </a:bodyPr>
          <a:lstStyle/>
          <a:p>
            <a:pPr marL="0" indent="0">
              <a:buNone/>
            </a:pPr>
            <a:r>
              <a:rPr lang="tr-TR" dirty="0" smtClean="0">
                <a:solidFill>
                  <a:srgbClr val="00B050"/>
                </a:solidFill>
                <a:latin typeface="Arial Black" pitchFamily="34" charset="0"/>
              </a:rPr>
              <a:t>15)KURAN-I KERİM HAK OLARAK İNDİRİLEN VE ACELE EDİLMEDEN YAVAŞÇA OKUNAN BİR KİTAPTIR. </a:t>
            </a:r>
          </a:p>
          <a:p>
            <a:endParaRPr lang="tr-TR" dirty="0">
              <a:latin typeface="Arial Black" pitchFamily="34" charset="0"/>
            </a:endParaRPr>
          </a:p>
          <a:p>
            <a:pPr marL="0" indent="0">
              <a:buNone/>
            </a:pPr>
            <a:r>
              <a:rPr lang="ar-AE" dirty="0" smtClean="0">
                <a:latin typeface="Arial Black" pitchFamily="34" charset="0"/>
              </a:rPr>
              <a:t>وَبِالْحَقِّ </a:t>
            </a:r>
            <a:r>
              <a:rPr lang="ar-AE" dirty="0">
                <a:latin typeface="Arial Black" pitchFamily="34" charset="0"/>
              </a:rPr>
              <a:t>اَنْزَلْنَاهُ وَبِالْحَقِّ نَزَلَ وَمَا اَرْسَلْنَاكَ اِلَّا مُبَشِّرًا وَنَذٖيرًا</a:t>
            </a:r>
          </a:p>
          <a:p>
            <a:pPr marL="0" indent="0">
              <a:buNone/>
            </a:pPr>
            <a:r>
              <a:rPr lang="tr-TR" dirty="0" smtClean="0">
                <a:latin typeface="Arial Black" pitchFamily="34" charset="0"/>
              </a:rPr>
              <a:t>«Biz </a:t>
            </a:r>
            <a:r>
              <a:rPr lang="tr-TR" dirty="0">
                <a:latin typeface="Arial Black" pitchFamily="34" charset="0"/>
              </a:rPr>
              <a:t>onu (Kur'an'ı) hak olarak indirdik ve o da hak ile indi. Seni de ancak müjdeci ve uyarıcı olarak gönderdik</a:t>
            </a:r>
            <a:r>
              <a:rPr lang="tr-TR" dirty="0" smtClean="0">
                <a:latin typeface="Arial Black" pitchFamily="34" charset="0"/>
              </a:rPr>
              <a:t>.» (</a:t>
            </a:r>
            <a:r>
              <a:rPr lang="tr-TR" dirty="0" err="1" smtClean="0">
                <a:latin typeface="Arial Black" pitchFamily="34" charset="0"/>
              </a:rPr>
              <a:t>İsra</a:t>
            </a:r>
            <a:r>
              <a:rPr lang="tr-TR" dirty="0" smtClean="0">
                <a:latin typeface="Arial Black" pitchFamily="34" charset="0"/>
              </a:rPr>
              <a:t> suresi 105)</a:t>
            </a:r>
            <a:endParaRPr lang="tr-TR" dirty="0">
              <a:latin typeface="Arial Black" pitchFamily="34" charset="0"/>
            </a:endParaRPr>
          </a:p>
          <a:p>
            <a:pPr marL="0" indent="0">
              <a:buNone/>
            </a:pPr>
            <a:r>
              <a:rPr lang="tr-TR" dirty="0" smtClean="0">
                <a:latin typeface="Arial Black" pitchFamily="34" charset="0"/>
              </a:rPr>
              <a:t> </a:t>
            </a:r>
            <a:endParaRPr lang="tr-TR" dirty="0">
              <a:latin typeface="Arial Black" pitchFamily="34" charset="0"/>
            </a:endParaRPr>
          </a:p>
          <a:p>
            <a:pPr marL="0" indent="0">
              <a:buNone/>
            </a:pPr>
            <a:r>
              <a:rPr lang="ar-AE" dirty="0" smtClean="0">
                <a:latin typeface="Arial Black" pitchFamily="34" charset="0"/>
              </a:rPr>
              <a:t>وَقُرْاٰنًا </a:t>
            </a:r>
            <a:r>
              <a:rPr lang="ar-AE" dirty="0">
                <a:latin typeface="Arial Black" pitchFamily="34" charset="0"/>
              </a:rPr>
              <a:t>فَرَقْنَاهُ لِتَقْرَاَهُ عَلَى النَّاسِ عَلٰى مُكْثٍ وَنَزَّلْنَاهُ </a:t>
            </a:r>
            <a:r>
              <a:rPr lang="ar-AE" dirty="0" smtClean="0">
                <a:latin typeface="Arial Black" pitchFamily="34" charset="0"/>
              </a:rPr>
              <a:t>تَنْزٖيلًا</a:t>
            </a:r>
            <a:endParaRPr lang="ar-AE" dirty="0">
              <a:latin typeface="Arial Black" pitchFamily="34" charset="0"/>
            </a:endParaRPr>
          </a:p>
          <a:p>
            <a:pPr marL="0" indent="0">
              <a:buNone/>
            </a:pPr>
            <a:r>
              <a:rPr lang="tr-TR" dirty="0" smtClean="0">
                <a:latin typeface="Arial Black" pitchFamily="34" charset="0"/>
              </a:rPr>
              <a:t>«Biz </a:t>
            </a:r>
            <a:r>
              <a:rPr lang="tr-TR" dirty="0">
                <a:latin typeface="Arial Black" pitchFamily="34" charset="0"/>
              </a:rPr>
              <a:t>Kur'an'ı, insanlara dura dura okuyasın diye </a:t>
            </a:r>
            <a:r>
              <a:rPr lang="tr-TR" dirty="0" err="1">
                <a:latin typeface="Arial Black" pitchFamily="34" charset="0"/>
              </a:rPr>
              <a:t>âyet</a:t>
            </a:r>
            <a:r>
              <a:rPr lang="tr-TR" dirty="0">
                <a:latin typeface="Arial Black" pitchFamily="34" charset="0"/>
              </a:rPr>
              <a:t> </a:t>
            </a:r>
            <a:r>
              <a:rPr lang="tr-TR" dirty="0" err="1">
                <a:latin typeface="Arial Black" pitchFamily="34" charset="0"/>
              </a:rPr>
              <a:t>âyet</a:t>
            </a:r>
            <a:r>
              <a:rPr lang="tr-TR" dirty="0">
                <a:latin typeface="Arial Black" pitchFamily="34" charset="0"/>
              </a:rPr>
              <a:t> ayırdık ve onu peyderpey indirdik</a:t>
            </a:r>
            <a:r>
              <a:rPr lang="tr-TR" dirty="0" smtClean="0">
                <a:latin typeface="Arial Black" pitchFamily="34" charset="0"/>
              </a:rPr>
              <a:t>.» (</a:t>
            </a:r>
            <a:r>
              <a:rPr lang="tr-TR" dirty="0" err="1" smtClean="0">
                <a:latin typeface="Arial Black" pitchFamily="34" charset="0"/>
              </a:rPr>
              <a:t>İsra</a:t>
            </a:r>
            <a:r>
              <a:rPr lang="tr-TR" dirty="0" smtClean="0">
                <a:latin typeface="Arial Black" pitchFamily="34" charset="0"/>
              </a:rPr>
              <a:t> suresi 106)</a:t>
            </a:r>
            <a:endParaRPr lang="tr-TR" dirty="0">
              <a:latin typeface="Arial Black" pitchFamily="34" charset="0"/>
            </a:endParaRPr>
          </a:p>
        </p:txBody>
      </p:sp>
    </p:spTree>
    <p:extLst>
      <p:ext uri="{BB962C8B-B14F-4D97-AF65-F5344CB8AC3E}">
        <p14:creationId xmlns:p14="http://schemas.microsoft.com/office/powerpoint/2010/main" val="1996977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552728"/>
          </a:xfrm>
        </p:spPr>
        <p:txBody>
          <a:bodyPr>
            <a:normAutofit/>
          </a:bodyPr>
          <a:lstStyle/>
          <a:p>
            <a:r>
              <a:rPr lang="tr-TR" sz="3600" dirty="0" smtClean="0">
                <a:latin typeface="Arial Black" pitchFamily="34" charset="0"/>
              </a:rPr>
              <a:t>KURAN-I KERİM İNSANLARA YAVAŞ YAVAŞ , KALPLERİNE SİNDİRE SİNDİRE OKUYABİLMELERİ İÇİN OLAYLAR MEYDANA GELDİKÇE , ZAMAN ZAMAN İNDİRİLEN VE TAMAMI 23 SENEDE TEDRİCİ OLARAK İNDİRİLEN BİR KİTAPTIR. TEDRİCİ OLARK İNDİRİLMESİ HAZMI(AMELİ) KOLAYLAŞTIRMAK İÇİNDİR.</a:t>
            </a:r>
            <a:endParaRPr lang="tr-TR" sz="3600" dirty="0">
              <a:latin typeface="Arial Black" pitchFamily="34" charset="0"/>
            </a:endParaRPr>
          </a:p>
        </p:txBody>
      </p:sp>
    </p:spTree>
    <p:extLst>
      <p:ext uri="{BB962C8B-B14F-4D97-AF65-F5344CB8AC3E}">
        <p14:creationId xmlns:p14="http://schemas.microsoft.com/office/powerpoint/2010/main" val="1256054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552728"/>
          </a:xfrm>
        </p:spPr>
        <p:txBody>
          <a:bodyPr>
            <a:normAutofit fontScale="92500" lnSpcReduction="10000"/>
          </a:bodyPr>
          <a:lstStyle/>
          <a:p>
            <a:r>
              <a:rPr lang="tr-TR" dirty="0" smtClean="0">
                <a:solidFill>
                  <a:srgbClr val="00B050"/>
                </a:solidFill>
                <a:latin typeface="Arial Black" pitchFamily="34" charset="0"/>
              </a:rPr>
              <a:t>16)KURAN-I KERİM YOL GÖSTERİCİ, HİDAYET VE RAHMET KİTABIDIR. KURANLA İNSANLAR DOĞRU YOLU BULUR VE RAHMETTE O DAĞRU YOLA AKAR. KURAN HİDAYET VE İSTİKAMET BELİRLEME REHBERİDİR.</a:t>
            </a:r>
          </a:p>
          <a:p>
            <a:r>
              <a:rPr lang="ar-AE" dirty="0" smtClean="0">
                <a:latin typeface="Arial Black" pitchFamily="34" charset="0"/>
              </a:rPr>
              <a:t>لَقَدْ </a:t>
            </a:r>
            <a:r>
              <a:rPr lang="ar-AE" dirty="0">
                <a:latin typeface="Arial Black" pitchFamily="34" charset="0"/>
              </a:rPr>
              <a:t>كَانَ فٖى قَصَصِهِمْ عِبْرَةٌ لِاُولِى الْاَلْبَابِ مَا كَانَ حَدٖيثًا </a:t>
            </a:r>
            <a:r>
              <a:rPr lang="ar-AE" dirty="0" smtClean="0">
                <a:latin typeface="Arial Black" pitchFamily="34" charset="0"/>
              </a:rPr>
              <a:t>يُفْتَرٰى وَلٰكِنْ </a:t>
            </a:r>
            <a:r>
              <a:rPr lang="ar-AE" dirty="0">
                <a:latin typeface="Arial Black" pitchFamily="34" charset="0"/>
              </a:rPr>
              <a:t>تَصْدٖيقَ الَّذٖى بَيْنَ يَدَيْهِ وَتَفْصٖيلَ كُلِّ شَیْءٍ وَهُدًى وَرَحْمَةً لِقَوْمٍ يُؤْمِنُونَ</a:t>
            </a:r>
          </a:p>
          <a:p>
            <a:pPr marL="0" indent="0">
              <a:buNone/>
            </a:pPr>
            <a:r>
              <a:rPr lang="tr-TR" dirty="0" smtClean="0">
                <a:latin typeface="Arial Black" pitchFamily="34" charset="0"/>
              </a:rPr>
              <a:t>«</a:t>
            </a:r>
            <a:r>
              <a:rPr lang="tr-TR" dirty="0" err="1" smtClean="0">
                <a:latin typeface="Arial Black" pitchFamily="34" charset="0"/>
              </a:rPr>
              <a:t>Andolsun</a:t>
            </a:r>
            <a:r>
              <a:rPr lang="tr-TR" dirty="0" smtClean="0">
                <a:latin typeface="Arial Black" pitchFamily="34" charset="0"/>
              </a:rPr>
              <a:t> </a:t>
            </a:r>
            <a:r>
              <a:rPr lang="tr-TR" dirty="0">
                <a:latin typeface="Arial Black" pitchFamily="34" charset="0"/>
              </a:rPr>
              <a:t>ki, onların kıssalarında akıl sahipleri için ibret vardır. Kur'an, uydurulabilecek bir söz değildir. Fakat kendinden öncekileri tasdik eden, her şeyi ayrı ayrı açıklayan ve inanan bir toplum için de bir yol gösterici ve bir rahmettir</a:t>
            </a:r>
            <a:r>
              <a:rPr lang="tr-TR" dirty="0" smtClean="0">
                <a:latin typeface="Arial Black" pitchFamily="34" charset="0"/>
              </a:rPr>
              <a:t>.» (Yusuf suresi 111)</a:t>
            </a:r>
            <a:endParaRPr lang="tr-TR" dirty="0">
              <a:latin typeface="Arial Black" pitchFamily="34" charset="0"/>
            </a:endParaRPr>
          </a:p>
        </p:txBody>
      </p:sp>
    </p:spTree>
    <p:extLst>
      <p:ext uri="{BB962C8B-B14F-4D97-AF65-F5344CB8AC3E}">
        <p14:creationId xmlns:p14="http://schemas.microsoft.com/office/powerpoint/2010/main" val="4033375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408712"/>
          </a:xfrm>
        </p:spPr>
        <p:txBody>
          <a:bodyPr>
            <a:normAutofit lnSpcReduction="10000"/>
          </a:bodyPr>
          <a:lstStyle/>
          <a:p>
            <a:r>
              <a:rPr lang="tr-TR" dirty="0" smtClean="0">
                <a:latin typeface="Arial Black" pitchFamily="34" charset="0"/>
              </a:rPr>
              <a:t>KURAN-I KERİM HİÇ KİMSE TARAFINDAN UYDURULMAMIŞ BİR KİTAPTIR.KURAN KISSALARI BİZLERE ESKİ KAVİMLERİN HALLERİNİ , YAŞAYIŞLARINI VE HELAK SEBEPLERİNİ ANLATARAK HATAYA DÜŞMEMİZİ ENGELLEMİŞ OLUP BİZE BİR ÇOK İBRETLER SUNMUŞTUR. UHREVİ VE DÜNYEVİ MESELELERİ ANLATARAK BİZLERİ DOĞRU YOLA SEVK EDEN VE İSTİKAMET ÇİZEN KUTSAL BİR KİTAPTIR</a:t>
            </a:r>
            <a:r>
              <a:rPr lang="tr-TR" dirty="0" smtClean="0"/>
              <a:t>. </a:t>
            </a:r>
            <a:endParaRPr lang="tr-TR" dirty="0"/>
          </a:p>
        </p:txBody>
      </p:sp>
    </p:spTree>
    <p:extLst>
      <p:ext uri="{BB962C8B-B14F-4D97-AF65-F5344CB8AC3E}">
        <p14:creationId xmlns:p14="http://schemas.microsoft.com/office/powerpoint/2010/main" val="2573772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552728"/>
          </a:xfrm>
        </p:spPr>
        <p:txBody>
          <a:bodyPr>
            <a:normAutofit fontScale="85000" lnSpcReduction="10000"/>
          </a:bodyPr>
          <a:lstStyle/>
          <a:p>
            <a:r>
              <a:rPr lang="tr-TR" dirty="0" smtClean="0">
                <a:solidFill>
                  <a:srgbClr val="00B050"/>
                </a:solidFill>
                <a:latin typeface="Arial Black" pitchFamily="34" charset="0"/>
              </a:rPr>
              <a:t>17)KURAN KALPLERİ DİRİLTEN BİR KİTAPTIR.</a:t>
            </a:r>
          </a:p>
          <a:p>
            <a:endParaRPr lang="tr-TR" dirty="0" smtClean="0">
              <a:latin typeface="Arial Black" pitchFamily="34" charset="0"/>
            </a:endParaRPr>
          </a:p>
          <a:p>
            <a:r>
              <a:rPr lang="ar-AE" dirty="0" smtClean="0">
                <a:latin typeface="Arial Black" pitchFamily="34" charset="0"/>
              </a:rPr>
              <a:t>وَكَذٰلِكَ </a:t>
            </a:r>
            <a:r>
              <a:rPr lang="ar-AE" dirty="0">
                <a:latin typeface="Arial Black" pitchFamily="34" charset="0"/>
              </a:rPr>
              <a:t>اَوْحَيْنَا اِلَيْكَ رُوحًا مِنْ اَمْرِنَا مَا كُنْتَ تَدْرٖى مَا الْكِتَابُ وَلَا </a:t>
            </a:r>
            <a:endParaRPr lang="tr-TR" dirty="0" smtClean="0">
              <a:latin typeface="Arial Black" pitchFamily="34" charset="0"/>
            </a:endParaRPr>
          </a:p>
          <a:p>
            <a:pPr marL="0" indent="0">
              <a:buNone/>
            </a:pPr>
            <a:r>
              <a:rPr lang="ar-AE" dirty="0" smtClean="0">
                <a:latin typeface="Arial Black" pitchFamily="34" charset="0"/>
              </a:rPr>
              <a:t>الْاٖيمَانُ </a:t>
            </a:r>
            <a:r>
              <a:rPr lang="ar-AE" dirty="0">
                <a:latin typeface="Arial Black" pitchFamily="34" charset="0"/>
              </a:rPr>
              <a:t>وَلٰكِنْ جَعَلْنَاهُ نُورًا نَهْدٖى بِهٖ مَنْ نَشَاءُ مِنْ عِبَادِنَا وَاِنَّكَ لَتَهْدٖى اِلٰى صِرَاطٍ </a:t>
            </a:r>
            <a:r>
              <a:rPr lang="ar-AE" dirty="0" smtClean="0">
                <a:latin typeface="Arial Black" pitchFamily="34" charset="0"/>
              </a:rPr>
              <a:t>مُسْتَقٖيمٍ</a:t>
            </a:r>
            <a:endParaRPr lang="tr-TR" dirty="0">
              <a:latin typeface="Arial Black" pitchFamily="34" charset="0"/>
            </a:endParaRPr>
          </a:p>
          <a:p>
            <a:pPr marL="0" indent="0">
              <a:buNone/>
            </a:pPr>
            <a:r>
              <a:rPr lang="ar-AE" dirty="0" smtClean="0">
                <a:latin typeface="Arial Black" pitchFamily="34" charset="0"/>
              </a:rPr>
              <a:t>صِرَاطِ </a:t>
            </a:r>
            <a:r>
              <a:rPr lang="ar-AE" dirty="0">
                <a:latin typeface="Arial Black" pitchFamily="34" charset="0"/>
              </a:rPr>
              <a:t>اللّٰهِ الَّذٖى لَهُ مَا فِى السَّمٰوَاتِ وَمَا فِى الْاَرْضِ اَلَا اِلَى اللّٰهِ </a:t>
            </a:r>
            <a:r>
              <a:rPr lang="ar-AE" dirty="0" smtClean="0">
                <a:latin typeface="Arial Black" pitchFamily="34" charset="0"/>
              </a:rPr>
              <a:t>تَصٖيرُ </a:t>
            </a:r>
            <a:r>
              <a:rPr lang="ar-AE" dirty="0">
                <a:latin typeface="Arial Black" pitchFamily="34" charset="0"/>
              </a:rPr>
              <a:t>الْاُمُورُ</a:t>
            </a:r>
          </a:p>
          <a:p>
            <a:pPr marL="0" indent="0">
              <a:buNone/>
            </a:pPr>
            <a:r>
              <a:rPr lang="tr-TR" dirty="0" smtClean="0">
                <a:latin typeface="Arial Black" pitchFamily="34" charset="0"/>
              </a:rPr>
              <a:t>«İşte </a:t>
            </a:r>
            <a:r>
              <a:rPr lang="tr-TR" dirty="0">
                <a:latin typeface="Arial Black" pitchFamily="34" charset="0"/>
              </a:rPr>
              <a:t>sana da, emrimizle, bir ruh (kalpleri dirilten bir kitap) </a:t>
            </a:r>
            <a:r>
              <a:rPr lang="tr-TR" dirty="0" err="1">
                <a:latin typeface="Arial Black" pitchFamily="34" charset="0"/>
              </a:rPr>
              <a:t>vahyettik</a:t>
            </a:r>
            <a:r>
              <a:rPr lang="tr-TR" dirty="0">
                <a:latin typeface="Arial Black" pitchFamily="34" charset="0"/>
              </a:rPr>
              <a:t>. Sen kitap nedir, iman nedir bilmezdin. Fakat biz onu, kullarımızdan dilediğimizi, kendisiyle doğru yola eriştireceğimiz bir nur yaptık. Şüphesiz ki sen doğru bir yola iletiyorsun; göklerdeki ve yerdeki her şeyin sahibi olan Allah'ın yoluna. İyi bilin ki, bütün işler sonunda Allah'a döner</a:t>
            </a:r>
            <a:r>
              <a:rPr lang="tr-TR" dirty="0" smtClean="0">
                <a:latin typeface="Arial Black" pitchFamily="34" charset="0"/>
              </a:rPr>
              <a:t>.» (Şura suresi 52-53)</a:t>
            </a:r>
          </a:p>
          <a:p>
            <a:endParaRPr lang="tr-TR" dirty="0"/>
          </a:p>
        </p:txBody>
      </p:sp>
    </p:spTree>
    <p:extLst>
      <p:ext uri="{BB962C8B-B14F-4D97-AF65-F5344CB8AC3E}">
        <p14:creationId xmlns:p14="http://schemas.microsoft.com/office/powerpoint/2010/main" val="3339642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480720"/>
          </a:xfrm>
        </p:spPr>
        <p:txBody>
          <a:bodyPr>
            <a:noAutofit/>
          </a:bodyPr>
          <a:lstStyle/>
          <a:p>
            <a:r>
              <a:rPr lang="tr-TR" sz="4000" dirty="0" smtClean="0">
                <a:latin typeface="Arial Black" pitchFamily="34" charset="0"/>
              </a:rPr>
              <a:t>KALPLER KURANLA AMEL EDEREK DİRİLİR. FERTLER VE TOPLUMLAR KURAN’LA HUZUR BULUR. KURAN İNSANLARI VE TOPLUMU AYDINLATARAK YARINLARA HUZURLA BAKABİLMEYİ SAĞLAR </a:t>
            </a:r>
            <a:r>
              <a:rPr lang="tr-TR" sz="4000" dirty="0">
                <a:latin typeface="Arial Black" pitchFamily="34" charset="0"/>
              </a:rPr>
              <a:t>VE KURAN </a:t>
            </a:r>
            <a:r>
              <a:rPr lang="tr-TR" sz="4000" dirty="0" smtClean="0">
                <a:latin typeface="Arial Black" pitchFamily="34" charset="0"/>
              </a:rPr>
              <a:t>TOPLUMLARI YARINLARA </a:t>
            </a:r>
            <a:r>
              <a:rPr lang="tr-TR" sz="4000" dirty="0">
                <a:latin typeface="Arial Black" pitchFamily="34" charset="0"/>
              </a:rPr>
              <a:t>EMİN </a:t>
            </a:r>
            <a:r>
              <a:rPr lang="tr-TR" sz="4000" dirty="0" smtClean="0">
                <a:latin typeface="Arial Black" pitchFamily="34" charset="0"/>
              </a:rPr>
              <a:t>ADIMLARLA YÜRÜRLER</a:t>
            </a:r>
            <a:endParaRPr lang="tr-TR" sz="4000" dirty="0">
              <a:latin typeface="Arial Black" pitchFamily="34" charset="0"/>
            </a:endParaRPr>
          </a:p>
        </p:txBody>
      </p:sp>
    </p:spTree>
    <p:extLst>
      <p:ext uri="{BB962C8B-B14F-4D97-AF65-F5344CB8AC3E}">
        <p14:creationId xmlns:p14="http://schemas.microsoft.com/office/powerpoint/2010/main" val="239980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smtClean="0">
                <a:latin typeface="Arial Black" pitchFamily="34" charset="0"/>
              </a:rPr>
              <a:t>İlk vahiy ramazan ayında gelmeye başladı. Kainata yön verecek Peygamber ve </a:t>
            </a:r>
            <a:r>
              <a:rPr lang="tr-TR" dirty="0" err="1" smtClean="0">
                <a:latin typeface="Arial Black" pitchFamily="34" charset="0"/>
              </a:rPr>
              <a:t>Kelamullah</a:t>
            </a:r>
            <a:r>
              <a:rPr lang="tr-TR" dirty="0" smtClean="0">
                <a:latin typeface="Arial Black" pitchFamily="34" charset="0"/>
              </a:rPr>
              <a:t> (Kuran-ı Kerim) göklerden yer yüzüne ramazanda teşrif ediyorlardı. Kainat </a:t>
            </a:r>
            <a:r>
              <a:rPr lang="tr-TR" dirty="0">
                <a:latin typeface="Arial Black" pitchFamily="34" charset="0"/>
              </a:rPr>
              <a:t>c</a:t>
            </a:r>
            <a:r>
              <a:rPr lang="tr-TR" dirty="0" smtClean="0">
                <a:latin typeface="Arial Black" pitchFamily="34" charset="0"/>
              </a:rPr>
              <a:t>oşuyordu Allah’ın kelamı </a:t>
            </a:r>
            <a:r>
              <a:rPr lang="tr-TR" dirty="0" err="1" smtClean="0">
                <a:latin typeface="Arial Black" pitchFamily="34" charset="0"/>
              </a:rPr>
              <a:t>Alak</a:t>
            </a:r>
            <a:r>
              <a:rPr lang="tr-TR" dirty="0" smtClean="0">
                <a:latin typeface="Arial Black" pitchFamily="34" charset="0"/>
              </a:rPr>
              <a:t> suresinin ilk beş ayetiyle. Nura gark oluyordu </a:t>
            </a:r>
            <a:r>
              <a:rPr lang="tr-TR" dirty="0" err="1" smtClean="0">
                <a:latin typeface="Arial Black" pitchFamily="34" charset="0"/>
              </a:rPr>
              <a:t>semavat</a:t>
            </a:r>
            <a:r>
              <a:rPr lang="tr-TR" dirty="0" smtClean="0">
                <a:latin typeface="Arial Black" pitchFamily="34" charset="0"/>
              </a:rPr>
              <a:t>-ü zemin, gönüller aydınlanıyor ve kainatın gizemli sayfaları adem oğluna ve </a:t>
            </a:r>
            <a:r>
              <a:rPr lang="tr-TR" dirty="0">
                <a:latin typeface="Arial Black" pitchFamily="34" charset="0"/>
              </a:rPr>
              <a:t>M</a:t>
            </a:r>
            <a:r>
              <a:rPr lang="tr-TR" dirty="0" smtClean="0">
                <a:latin typeface="Arial Black" pitchFamily="34" charset="0"/>
              </a:rPr>
              <a:t>uhammed ümmetine açılıyordu. Çünkü gelen Cebrail </a:t>
            </a:r>
            <a:r>
              <a:rPr lang="tr-TR" dirty="0" err="1" smtClean="0">
                <a:latin typeface="Arial Black" pitchFamily="34" charset="0"/>
              </a:rPr>
              <a:t>as’dır</a:t>
            </a:r>
            <a:r>
              <a:rPr lang="tr-TR" dirty="0" smtClean="0">
                <a:latin typeface="Arial Black" pitchFamily="34" charset="0"/>
              </a:rPr>
              <a:t>. Müjde getiriyor </a:t>
            </a:r>
            <a:r>
              <a:rPr lang="tr-TR" dirty="0" err="1" smtClean="0">
                <a:latin typeface="Arial Black" pitchFamily="34" charset="0"/>
              </a:rPr>
              <a:t>cebelünnüra</a:t>
            </a:r>
            <a:r>
              <a:rPr lang="tr-TR" dirty="0" smtClean="0">
                <a:latin typeface="Arial Black" pitchFamily="34" charset="0"/>
              </a:rPr>
              <a:t>…Alem hazırlanıyordu, düğün var, sevinç var, neşe var diye. Çünkü Allah, </a:t>
            </a:r>
            <a:r>
              <a:rPr lang="tr-TR" dirty="0" err="1" smtClean="0">
                <a:latin typeface="Arial Black" pitchFamily="34" charset="0"/>
              </a:rPr>
              <a:t>Cebraili</a:t>
            </a:r>
            <a:r>
              <a:rPr lang="tr-TR" dirty="0" smtClean="0">
                <a:latin typeface="Arial Black" pitchFamily="34" charset="0"/>
              </a:rPr>
              <a:t> (AS) kainata son kitap ve son peygamberi müjdelemek için gönderiyordu.  insanlık yeniden yeşersin diye. O’nu okuyup amel edip coştun diye Kuran-ı Kerimi gönderiyordu. Bizde Kuran ile koşalım. Kuran ile coşalım. Ve Kuranın değerini ve faziletini bu sohbetimizde Kurandan öğrenelim …!</a:t>
            </a:r>
          </a:p>
        </p:txBody>
      </p:sp>
    </p:spTree>
    <p:extLst>
      <p:ext uri="{BB962C8B-B14F-4D97-AF65-F5344CB8AC3E}">
        <p14:creationId xmlns:p14="http://schemas.microsoft.com/office/powerpoint/2010/main" val="24116133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lstStyle/>
          <a:p>
            <a:r>
              <a:rPr lang="tr-TR" sz="3600" dirty="0" smtClean="0">
                <a:solidFill>
                  <a:srgbClr val="00B050"/>
                </a:solidFill>
                <a:latin typeface="Arial Black" pitchFamily="34" charset="0"/>
              </a:rPr>
              <a:t>18)KURAN’IN GERÇEK OLDUĞUNU BİLENLER KÖR OLUR MU? </a:t>
            </a:r>
          </a:p>
          <a:p>
            <a:endParaRPr lang="tr-TR" sz="3600" dirty="0">
              <a:latin typeface="Arial Black" pitchFamily="34" charset="0"/>
            </a:endParaRPr>
          </a:p>
          <a:p>
            <a:r>
              <a:rPr lang="ar-AE" sz="3600" dirty="0" smtClean="0">
                <a:latin typeface="Arial Black" pitchFamily="34" charset="0"/>
              </a:rPr>
              <a:t>اَفَمَنْ </a:t>
            </a:r>
            <a:r>
              <a:rPr lang="ar-AE" sz="3600" dirty="0">
                <a:latin typeface="Arial Black" pitchFamily="34" charset="0"/>
              </a:rPr>
              <a:t>يَعْلَمُ اَنَّمَا اُنْزِلَ اِلَيْكَ مِنْ رَبِّكَ الْحَقُّ كَمَنْ هُوَ اَعْمٰى اِنَّمَا يَتَذَكَّرُ اُولُوا الْاَلْبَابِ</a:t>
            </a:r>
          </a:p>
          <a:p>
            <a:pPr marL="0" indent="0">
              <a:buNone/>
            </a:pPr>
            <a:r>
              <a:rPr lang="tr-TR" sz="3600" dirty="0" smtClean="0">
                <a:latin typeface="Arial Black" pitchFamily="34" charset="0"/>
              </a:rPr>
              <a:t>«Rabbinden </a:t>
            </a:r>
            <a:r>
              <a:rPr lang="tr-TR" sz="3600" dirty="0">
                <a:latin typeface="Arial Black" pitchFamily="34" charset="0"/>
              </a:rPr>
              <a:t>sana indirilenin gerçek olduğunu bilen kimse, (onu bilemeyen) kör gibi olur mu? (Bunu) ancak akıl sahipleri anlar</a:t>
            </a:r>
            <a:r>
              <a:rPr lang="tr-TR" sz="3600" dirty="0" smtClean="0">
                <a:latin typeface="Arial Black" pitchFamily="34" charset="0"/>
              </a:rPr>
              <a:t>.» (</a:t>
            </a:r>
            <a:r>
              <a:rPr lang="tr-TR" sz="3600" dirty="0" err="1" smtClean="0">
                <a:latin typeface="Arial Black" pitchFamily="34" charset="0"/>
              </a:rPr>
              <a:t>Rad</a:t>
            </a:r>
            <a:r>
              <a:rPr lang="tr-TR" sz="3600" dirty="0" smtClean="0">
                <a:latin typeface="Arial Black" pitchFamily="34" charset="0"/>
              </a:rPr>
              <a:t> suresi 19)</a:t>
            </a:r>
          </a:p>
          <a:p>
            <a:endParaRPr lang="tr-TR" dirty="0"/>
          </a:p>
          <a:p>
            <a:endParaRPr lang="tr-TR" dirty="0"/>
          </a:p>
        </p:txBody>
      </p:sp>
    </p:spTree>
    <p:extLst>
      <p:ext uri="{BB962C8B-B14F-4D97-AF65-F5344CB8AC3E}">
        <p14:creationId xmlns:p14="http://schemas.microsoft.com/office/powerpoint/2010/main" val="490477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784976" cy="6480720"/>
          </a:xfrm>
        </p:spPr>
        <p:txBody>
          <a:bodyPr>
            <a:normAutofit fontScale="92500"/>
          </a:bodyPr>
          <a:lstStyle/>
          <a:p>
            <a:r>
              <a:rPr lang="tr-TR" dirty="0" smtClean="0">
                <a:latin typeface="Arial Black" pitchFamily="34" charset="0"/>
              </a:rPr>
              <a:t>BU AYETTE RABBİ TEALA HAZRETLERİ KAFA GÖZÜ  KÖRLÜĞÜNDEN DAHA ZARARLI OLAN KALP GÖZÜNÜN KÖRLÜĞÜ İLE VASIFLANDIRMIŞTIR. KURAN-I KERİMİN HAK OLARAK İNDİRİLDİĞİNE İNANANLAR İSE, KÖR OLSALAR DAHİ KALP GÖZÜ GÖRDÜĞÜ İÇİN GÖRÜCÜ SAYILMIŞLARDIR. İNSAN OĞLU KALP GÖZÜ KÖRLÜĞÜNE DÜŞMEMEK İÇİN ÇOK DİKKATLİ OLMALIDIR. AKIL SAHİPLERİ AKL-I SELİMLE KALP GÖZÜ KÖRLÜĞÜNDEN KURTULABİLİRLER.</a:t>
            </a:r>
            <a:endParaRPr lang="tr-TR" dirty="0">
              <a:latin typeface="Arial Black" pitchFamily="34" charset="0"/>
            </a:endParaRPr>
          </a:p>
        </p:txBody>
      </p:sp>
    </p:spTree>
    <p:extLst>
      <p:ext uri="{BB962C8B-B14F-4D97-AF65-F5344CB8AC3E}">
        <p14:creationId xmlns:p14="http://schemas.microsoft.com/office/powerpoint/2010/main" val="24722368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480720"/>
          </a:xfrm>
        </p:spPr>
        <p:txBody>
          <a:bodyPr>
            <a:normAutofit/>
          </a:bodyPr>
          <a:lstStyle/>
          <a:p>
            <a:pPr marL="0" indent="0">
              <a:buNone/>
            </a:pPr>
            <a:r>
              <a:rPr lang="tr-TR" dirty="0" smtClean="0">
                <a:latin typeface="Arial Black" pitchFamily="34" charset="0"/>
              </a:rPr>
              <a:t>     </a:t>
            </a:r>
            <a:r>
              <a:rPr lang="tr-TR" dirty="0" smtClean="0">
                <a:solidFill>
                  <a:srgbClr val="00B050"/>
                </a:solidFill>
                <a:latin typeface="Arial Black" pitchFamily="34" charset="0"/>
              </a:rPr>
              <a:t>SONUÇ OLARAK KURAN-I KERİM:</a:t>
            </a:r>
          </a:p>
          <a:p>
            <a:pPr marL="0" indent="0">
              <a:buNone/>
            </a:pPr>
            <a:r>
              <a:rPr lang="tr-TR" dirty="0">
                <a:latin typeface="Arial Black" pitchFamily="34" charset="0"/>
              </a:rPr>
              <a:t>-</a:t>
            </a:r>
            <a:r>
              <a:rPr lang="tr-TR" dirty="0" smtClean="0">
                <a:latin typeface="Arial Black" pitchFamily="34" charset="0"/>
              </a:rPr>
              <a:t>KURAN-I KERİM, ALLAH’Ü TEALA TARAFINDAN HZ CEBRAİL AS VESİLESİ İLE HZ MUHAMMED SAV EFENDİMİZE İNDİRİLEN, FATİHADAN BAŞLAYARAK NAS SURESİ İLE SON BULAN İKİ KAPAK ARASINDA OLAN, OKUNMASI İLE AMEL EDİLEN MÜBAREK BİR KİTAPTIR.</a:t>
            </a:r>
          </a:p>
          <a:p>
            <a:pPr marL="0" indent="0">
              <a:buNone/>
            </a:pPr>
            <a:r>
              <a:rPr lang="tr-TR" dirty="0" smtClean="0">
                <a:latin typeface="Arial Black" pitchFamily="34" charset="0"/>
              </a:rPr>
              <a:t>-KURAN-I KERİM, İÇİNDE ASLA EKSİK VE HATA BULUNMAYAN VE ARAPÇA OLARAK İNDİRİLEN BİR KİTAPTIR.</a:t>
            </a:r>
          </a:p>
          <a:p>
            <a:pPr marL="0" indent="0">
              <a:buNone/>
            </a:pPr>
            <a:endParaRPr lang="tr-TR" dirty="0" smtClean="0"/>
          </a:p>
          <a:p>
            <a:endParaRPr lang="tr-TR" dirty="0"/>
          </a:p>
        </p:txBody>
      </p:sp>
    </p:spTree>
    <p:extLst>
      <p:ext uri="{BB962C8B-B14F-4D97-AF65-F5344CB8AC3E}">
        <p14:creationId xmlns:p14="http://schemas.microsoft.com/office/powerpoint/2010/main" val="11820644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856984" cy="6408712"/>
          </a:xfrm>
        </p:spPr>
        <p:txBody>
          <a:bodyPr/>
          <a:lstStyle/>
          <a:p>
            <a:pPr marL="0" indent="0">
              <a:buNone/>
            </a:pPr>
            <a:r>
              <a:rPr lang="tr-TR" dirty="0" smtClean="0">
                <a:latin typeface="Arial Black" pitchFamily="34" charset="0"/>
              </a:rPr>
              <a:t>-KURAN-I </a:t>
            </a:r>
            <a:r>
              <a:rPr lang="tr-TR" dirty="0">
                <a:latin typeface="Arial Black" pitchFamily="34" charset="0"/>
              </a:rPr>
              <a:t>KERİM HİDAYET VE İSTİKAMET BELİRLEME KİTABIDIR.</a:t>
            </a:r>
          </a:p>
          <a:p>
            <a:pPr marL="0" indent="0">
              <a:buNone/>
            </a:pPr>
            <a:r>
              <a:rPr lang="tr-TR" dirty="0">
                <a:latin typeface="Arial Black" pitchFamily="34" charset="0"/>
              </a:rPr>
              <a:t>-KURAN-I KERİM, İNSAN UFKUNU GELİŞTİREN KALP GÖZÜNÜ AYDINLATAN VE İNSANI DİRİ TUTAN BİR KİTAPTIR </a:t>
            </a:r>
          </a:p>
          <a:p>
            <a:pPr marL="0" indent="0">
              <a:buNone/>
            </a:pPr>
            <a:endParaRPr lang="tr-TR" dirty="0" smtClean="0">
              <a:latin typeface="Arial Black" pitchFamily="34" charset="0"/>
            </a:endParaRPr>
          </a:p>
          <a:p>
            <a:pPr marL="0" indent="0">
              <a:buNone/>
            </a:pPr>
            <a:r>
              <a:rPr lang="tr-TR" dirty="0" smtClean="0">
                <a:latin typeface="Arial Black" pitchFamily="34" charset="0"/>
              </a:rPr>
              <a:t>-KURAN-I KERİM, KARANLIKLARDA YOLUNU KAYBETMİŞ OLANLARIN, KARANLIKLARINI AYDINLIĞA ÇIKARAN BİR KİTAPTIR.</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6655637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552728"/>
          </a:xfrm>
        </p:spPr>
        <p:txBody>
          <a:bodyPr>
            <a:normAutofit fontScale="77500" lnSpcReduction="20000"/>
          </a:bodyPr>
          <a:lstStyle/>
          <a:p>
            <a:r>
              <a:rPr lang="tr-TR" dirty="0" smtClean="0">
                <a:solidFill>
                  <a:srgbClr val="00B050"/>
                </a:solidFill>
                <a:latin typeface="Arial Black" pitchFamily="34" charset="0"/>
              </a:rPr>
              <a:t>DUAMIZ;</a:t>
            </a:r>
          </a:p>
          <a:p>
            <a:r>
              <a:rPr lang="tr-TR" dirty="0" smtClean="0">
                <a:latin typeface="Arial Black" pitchFamily="34" charset="0"/>
              </a:rPr>
              <a:t>YA RAB BİZİ İMANSIZ VE KURANSIZ BIRAKMA!</a:t>
            </a:r>
          </a:p>
          <a:p>
            <a:r>
              <a:rPr lang="tr-TR" dirty="0" smtClean="0">
                <a:latin typeface="Arial Black" pitchFamily="34" charset="0"/>
              </a:rPr>
              <a:t>YA RAB BİZE KURAN YOLUNDAN AYRILMAMAYI İHSAN EYLE!</a:t>
            </a:r>
          </a:p>
          <a:p>
            <a:r>
              <a:rPr lang="tr-TR" dirty="0" smtClean="0">
                <a:latin typeface="Arial Black" pitchFamily="34" charset="0"/>
              </a:rPr>
              <a:t>YA RAB KURANDAN ÖĞÜT ALAN VE SENİN KELAMINA SAHİP ÇIKAN SALİH KULLARINDAN OLMAYI BİZE NASİP KIL!</a:t>
            </a:r>
          </a:p>
          <a:p>
            <a:r>
              <a:rPr lang="tr-TR" dirty="0" smtClean="0">
                <a:latin typeface="Arial Black" pitchFamily="34" charset="0"/>
              </a:rPr>
              <a:t>YA RAB KURANLA AMEL ETMEYİ VE HAYATIMIZA KURANLA YÖN VERMEYİ ÜMMETİ MUHAMMEDE VE BİZLERE NASİP EYLE!</a:t>
            </a:r>
          </a:p>
          <a:p>
            <a:r>
              <a:rPr lang="tr-TR" dirty="0" smtClean="0">
                <a:latin typeface="Arial Black" pitchFamily="34" charset="0"/>
              </a:rPr>
              <a:t>YA RAB KURANLA ÖLÜ KALPLERİMİZİ DİRİLT!</a:t>
            </a:r>
          </a:p>
          <a:p>
            <a:r>
              <a:rPr lang="tr-TR" dirty="0" smtClean="0">
                <a:latin typeface="Arial Black" pitchFamily="34" charset="0"/>
              </a:rPr>
              <a:t>YA RAB KURANLA BİZİ VE ÜMMETİ MUHAMMEDİ ZULUMATTAN AYDINLIĞA ÇIKAR VE SENİN İPİNE SIMSIKI SARILMAYI İHSAN EYLE</a:t>
            </a:r>
            <a:r>
              <a:rPr lang="tr-TR" dirty="0" smtClean="0"/>
              <a:t>!</a:t>
            </a:r>
          </a:p>
          <a:p>
            <a:pPr marL="0" indent="0">
              <a:buNone/>
            </a:pPr>
            <a:r>
              <a:rPr lang="tr-TR" sz="2800" dirty="0" smtClean="0"/>
              <a:t>(Not: Bu vaaz Diyanet Kuran Mealinden </a:t>
            </a:r>
            <a:r>
              <a:rPr lang="tr-TR" sz="2800" dirty="0" err="1" smtClean="0"/>
              <a:t>faydalınarak</a:t>
            </a:r>
            <a:r>
              <a:rPr lang="tr-TR" sz="2800" dirty="0" smtClean="0"/>
              <a:t> hazırlanmıştır.) </a:t>
            </a:r>
            <a:endParaRPr lang="tr-TR" sz="2800" dirty="0"/>
          </a:p>
        </p:txBody>
      </p:sp>
    </p:spTree>
    <p:extLst>
      <p:ext uri="{BB962C8B-B14F-4D97-AF65-F5344CB8AC3E}">
        <p14:creationId xmlns:p14="http://schemas.microsoft.com/office/powerpoint/2010/main" val="211240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lnSpcReduction="10000"/>
          </a:bodyPr>
          <a:lstStyle/>
          <a:p>
            <a:pPr marL="0" indent="0">
              <a:buNone/>
            </a:pPr>
            <a:r>
              <a:rPr lang="tr-TR" sz="4000" dirty="0" smtClean="0">
                <a:solidFill>
                  <a:srgbClr val="00B050"/>
                </a:solidFill>
                <a:latin typeface="Arial Black" pitchFamily="34" charset="0"/>
              </a:rPr>
              <a:t>1) </a:t>
            </a:r>
            <a:r>
              <a:rPr lang="tr-TR" sz="4000" b="1" dirty="0" smtClean="0">
                <a:solidFill>
                  <a:srgbClr val="00B050"/>
                </a:solidFill>
                <a:latin typeface="Arial Black" pitchFamily="34" charset="0"/>
              </a:rPr>
              <a:t>KURAN-I KERİM, HAKLA BATILI (İYİ İLE KÖTÜYÜ) BİRBİRİNDEN AYIRAN KİTAPTIR</a:t>
            </a:r>
          </a:p>
          <a:p>
            <a:pPr marL="0" indent="0">
              <a:buNone/>
            </a:pPr>
            <a:r>
              <a:rPr lang="ar-AE" sz="4000" b="1" dirty="0" smtClean="0">
                <a:latin typeface="Arial Black" pitchFamily="34" charset="0"/>
              </a:rPr>
              <a:t>تَبَارَكَ الَّذٖى نَزَّلَ الْفُرْقَانَ عَلٰى عَبْدِهٖ لِيَكُونَ لِلْعَالَمٖينَ نَذٖيرًا</a:t>
            </a:r>
          </a:p>
          <a:p>
            <a:endParaRPr lang="ar-AE" sz="4000" b="1" dirty="0" smtClean="0">
              <a:latin typeface="Arial Black" pitchFamily="34" charset="0"/>
            </a:endParaRPr>
          </a:p>
          <a:p>
            <a:pPr marL="0" indent="0">
              <a:buNone/>
            </a:pPr>
            <a:r>
              <a:rPr lang="tr-TR" sz="4000" b="1" dirty="0" smtClean="0">
                <a:latin typeface="Arial Black" pitchFamily="34" charset="0"/>
              </a:rPr>
              <a:t>«Âlemlere bir uyarıcı olsun </a:t>
            </a:r>
            <a:r>
              <a:rPr lang="tr-TR" sz="4000" dirty="0" smtClean="0">
                <a:latin typeface="Arial Black" pitchFamily="34" charset="0"/>
              </a:rPr>
              <a:t>diye kuluna </a:t>
            </a:r>
            <a:r>
              <a:rPr lang="tr-TR" sz="4000" dirty="0" err="1" smtClean="0">
                <a:latin typeface="Arial Black" pitchFamily="34" charset="0"/>
              </a:rPr>
              <a:t>Furkân'ı</a:t>
            </a:r>
            <a:r>
              <a:rPr lang="tr-TR" sz="4000" dirty="0" smtClean="0">
                <a:latin typeface="Arial Black" pitchFamily="34" charset="0"/>
              </a:rPr>
              <a:t> indiren Allah'ın şanı yücedir.» </a:t>
            </a:r>
            <a:r>
              <a:rPr lang="tr-TR" dirty="0" smtClean="0"/>
              <a:t>(Furkan suresi 1)</a:t>
            </a:r>
            <a:endParaRPr lang="tr-TR" dirty="0"/>
          </a:p>
        </p:txBody>
      </p:sp>
    </p:spTree>
    <p:extLst>
      <p:ext uri="{BB962C8B-B14F-4D97-AF65-F5344CB8AC3E}">
        <p14:creationId xmlns:p14="http://schemas.microsoft.com/office/powerpoint/2010/main" val="109884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552728"/>
          </a:xfrm>
        </p:spPr>
        <p:txBody>
          <a:bodyPr>
            <a:normAutofit/>
          </a:bodyPr>
          <a:lstStyle/>
          <a:p>
            <a:r>
              <a:rPr lang="tr-TR" sz="4000" dirty="0" smtClean="0">
                <a:latin typeface="Arial Black" pitchFamily="34" charset="0"/>
              </a:rPr>
              <a:t>KURAN-I KERİM BİR KÖYE BİR KABİLEYE VEYA BİR ÜLKEYE GELMEMİŞTİR. KURANI KERİM TÜM KAİNATA GELMİŞ EVRENSEL BİR KİTAPTIR. </a:t>
            </a:r>
            <a:r>
              <a:rPr lang="tr-TR" sz="4000" dirty="0">
                <a:latin typeface="Arial Black" pitchFamily="34" charset="0"/>
              </a:rPr>
              <a:t>KURAN-I </a:t>
            </a:r>
            <a:r>
              <a:rPr lang="tr-TR" sz="4000" dirty="0" smtClean="0">
                <a:latin typeface="Arial Black" pitchFamily="34" charset="0"/>
              </a:rPr>
              <a:t>KERİM EVRENSEL İYİLİKLERİ VE EVRENSEL KÖTÜLÜKLERİ BİRBİRİNDEN AYIRAN BİR KİTAPTIR</a:t>
            </a:r>
            <a:endParaRPr lang="tr-TR" sz="4000" dirty="0">
              <a:latin typeface="Arial Black" pitchFamily="34" charset="0"/>
            </a:endParaRPr>
          </a:p>
        </p:txBody>
      </p:sp>
    </p:spTree>
    <p:extLst>
      <p:ext uri="{BB962C8B-B14F-4D97-AF65-F5344CB8AC3E}">
        <p14:creationId xmlns:p14="http://schemas.microsoft.com/office/powerpoint/2010/main" val="323362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928992" cy="6624736"/>
          </a:xfrm>
        </p:spPr>
        <p:txBody>
          <a:bodyPr>
            <a:normAutofit lnSpcReduction="10000"/>
          </a:bodyPr>
          <a:lstStyle/>
          <a:p>
            <a:r>
              <a:rPr lang="tr-TR" dirty="0" smtClean="0">
                <a:solidFill>
                  <a:srgbClr val="00B050"/>
                </a:solidFill>
                <a:latin typeface="Arial Black" pitchFamily="34" charset="0"/>
              </a:rPr>
              <a:t>2)KURAN-I KERİM EN DOĞRU VE EN SAĞLAM YOLA ULAŞTIRAN BİR KİTAPTIR</a:t>
            </a:r>
          </a:p>
          <a:p>
            <a:r>
              <a:rPr lang="ar-AE" dirty="0" smtClean="0">
                <a:latin typeface="Arial Black" pitchFamily="34" charset="0"/>
              </a:rPr>
              <a:t>اِنَّ هٰذَا الْقُرْاٰنَ يَهْدٖى لِلَّتٖى هِىَ اَقْوَمُ وَيُبَشِّرُ الْمُؤْمِنٖينَ الَّذٖينَ يَعْمَلُونَ الصَّالِحَاتِ اَنَّ لَهُمْ اَجْرًا كَبٖيرًا</a:t>
            </a:r>
          </a:p>
          <a:p>
            <a:pPr marL="0" indent="0">
              <a:buNone/>
            </a:pPr>
            <a:r>
              <a:rPr lang="ar-AE" dirty="0" smtClean="0">
                <a:latin typeface="Arial Black" pitchFamily="34" charset="0"/>
              </a:rPr>
              <a:t>وَاَنَّ الَّذٖينَ لَا يُؤْمِنُونَ بِالْاٰخِرَةِ اَعْتَدْنَا لَهُمْ عَذَابًا اَلٖيمًا</a:t>
            </a:r>
          </a:p>
          <a:p>
            <a:endParaRPr lang="ar-AE" dirty="0" smtClean="0">
              <a:latin typeface="Arial Black" pitchFamily="34" charset="0"/>
            </a:endParaRPr>
          </a:p>
          <a:p>
            <a:pPr marL="0" indent="0">
              <a:buNone/>
            </a:pPr>
            <a:r>
              <a:rPr lang="tr-TR" dirty="0" smtClean="0">
                <a:latin typeface="Arial Black" pitchFamily="34" charset="0"/>
              </a:rPr>
              <a:t>« Gerçekten bu Kur'an en doğru olan yola götürür ve iyi işler yapan </a:t>
            </a:r>
            <a:r>
              <a:rPr lang="tr-TR" dirty="0" err="1" smtClean="0">
                <a:latin typeface="Arial Black" pitchFamily="34" charset="0"/>
              </a:rPr>
              <a:t>mü'minler</a:t>
            </a:r>
            <a:r>
              <a:rPr lang="tr-TR" dirty="0" smtClean="0">
                <a:latin typeface="Arial Black" pitchFamily="34" charset="0"/>
              </a:rPr>
              <a:t> için büyük bir mükâfat olduğunu ve ahirete inanmayanlar için elem dolu bir azap hazırladığımızı müjdeler.» </a:t>
            </a:r>
            <a:r>
              <a:rPr lang="tr-TR" dirty="0" smtClean="0"/>
              <a:t>(</a:t>
            </a:r>
            <a:r>
              <a:rPr lang="tr-TR" dirty="0" err="1" smtClean="0"/>
              <a:t>İsra</a:t>
            </a:r>
            <a:r>
              <a:rPr lang="tr-TR" dirty="0" smtClean="0"/>
              <a:t> suresi 9-10)</a:t>
            </a:r>
            <a:endParaRPr lang="tr-TR" dirty="0"/>
          </a:p>
        </p:txBody>
      </p:sp>
    </p:spTree>
    <p:extLst>
      <p:ext uri="{BB962C8B-B14F-4D97-AF65-F5344CB8AC3E}">
        <p14:creationId xmlns:p14="http://schemas.microsoft.com/office/powerpoint/2010/main" val="264381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624736"/>
          </a:xfrm>
        </p:spPr>
        <p:txBody>
          <a:bodyPr>
            <a:normAutofit fontScale="92500" lnSpcReduction="10000"/>
          </a:bodyPr>
          <a:lstStyle/>
          <a:p>
            <a:r>
              <a:rPr lang="tr-TR" dirty="0" smtClean="0">
                <a:latin typeface="Arial Black" pitchFamily="34" charset="0"/>
              </a:rPr>
              <a:t>KURAN BİZİ GÖSTERDİĞİ YOLA </a:t>
            </a:r>
            <a:r>
              <a:rPr lang="ar-AE" dirty="0">
                <a:latin typeface="Arial Black" pitchFamily="34" charset="0"/>
              </a:rPr>
              <a:t>اِھْدِنَا الصِّرَاطَ </a:t>
            </a:r>
            <a:r>
              <a:rPr lang="ar-AE" dirty="0" smtClean="0">
                <a:latin typeface="Arial Black" pitchFamily="34" charset="0"/>
              </a:rPr>
              <a:t>الْمُسْتَقٖيمَ</a:t>
            </a:r>
            <a:r>
              <a:rPr lang="tr-TR" dirty="0" smtClean="0">
                <a:latin typeface="Arial Black" pitchFamily="34" charset="0"/>
              </a:rPr>
              <a:t> HİDAYET VERİLENLERİN YOLUNA DOSDOĞRU YOLA DAVET ETMEKTEDİR. BİZ ATALARIMIZ GİBİ BU DAVETE İCABET ETME YOLUNDA EKSİKLİKLERİMİZ VE AKSAKLIKLARIMIZ OLDUĞUNDAN ŞU AN MÜSLÜMANLAR VE DÜNYAMIZ PERİŞAN HALDE. ZARARIN NERESİNDEN DÖNERSEK KARDIR VE HİDAYET VERİLENLERİN YOLUNA ULAŞMAK İÇİN KURANIN DAVETİNE TAM MANASI İLE İCABET ETMEMİZ GEREKİR. KURTULUŞUMUZ KURANDADIR.</a:t>
            </a:r>
            <a:endParaRPr lang="tr-TR" dirty="0">
              <a:latin typeface="Arial Black" pitchFamily="34" charset="0"/>
            </a:endParaRPr>
          </a:p>
        </p:txBody>
      </p:sp>
    </p:spTree>
    <p:extLst>
      <p:ext uri="{BB962C8B-B14F-4D97-AF65-F5344CB8AC3E}">
        <p14:creationId xmlns:p14="http://schemas.microsoft.com/office/powerpoint/2010/main" val="2673600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856984" cy="6624736"/>
          </a:xfrm>
        </p:spPr>
        <p:txBody>
          <a:bodyPr>
            <a:normAutofit/>
          </a:bodyPr>
          <a:lstStyle/>
          <a:p>
            <a:r>
              <a:rPr lang="tr-TR" sz="4000" dirty="0" smtClean="0">
                <a:solidFill>
                  <a:srgbClr val="00B050"/>
                </a:solidFill>
                <a:latin typeface="Arial Black" pitchFamily="34" charset="0"/>
              </a:rPr>
              <a:t>3)KURAN-I KERİM MÜBAREK BİR KİTAPTIR.</a:t>
            </a:r>
          </a:p>
          <a:p>
            <a:endParaRPr lang="tr-TR" sz="4000" dirty="0" smtClean="0">
              <a:latin typeface="Arial Black" pitchFamily="34" charset="0"/>
            </a:endParaRPr>
          </a:p>
          <a:p>
            <a:r>
              <a:rPr lang="ar-AE" sz="4000" dirty="0" smtClean="0">
                <a:latin typeface="Arial Black" pitchFamily="34" charset="0"/>
              </a:rPr>
              <a:t>كِتَابٌ </a:t>
            </a:r>
            <a:r>
              <a:rPr lang="ar-AE" sz="4000" dirty="0">
                <a:latin typeface="Arial Black" pitchFamily="34" charset="0"/>
              </a:rPr>
              <a:t>اَنْزَلْنَاهُ اِلَيْكَ مُبَارَكٌ لِيَدَّبَّرُوا اٰيَاتِهٖ وَلِيَتَذَكَّرَ اُولُوا الْاَلْبَابِ</a:t>
            </a:r>
          </a:p>
          <a:p>
            <a:pPr marL="0" indent="0">
              <a:buNone/>
            </a:pPr>
            <a:r>
              <a:rPr lang="tr-TR" sz="4000" dirty="0" smtClean="0">
                <a:latin typeface="Arial Black" pitchFamily="34" charset="0"/>
              </a:rPr>
              <a:t>«Bu </a:t>
            </a:r>
            <a:r>
              <a:rPr lang="tr-TR" sz="4000" dirty="0">
                <a:latin typeface="Arial Black" pitchFamily="34" charset="0"/>
              </a:rPr>
              <a:t>Kur'an, </a:t>
            </a:r>
            <a:r>
              <a:rPr lang="tr-TR" sz="4000" dirty="0" err="1">
                <a:latin typeface="Arial Black" pitchFamily="34" charset="0"/>
              </a:rPr>
              <a:t>âyetlerini</a:t>
            </a:r>
            <a:r>
              <a:rPr lang="tr-TR" sz="4000" dirty="0">
                <a:latin typeface="Arial Black" pitchFamily="34" charset="0"/>
              </a:rPr>
              <a:t> düşünsünler ve akıl sahipleri öğüt alsınlar diye sana indirdiğimiz mübarek bir kitaptır</a:t>
            </a:r>
            <a:r>
              <a:rPr lang="tr-TR" sz="4000" dirty="0" smtClean="0">
                <a:latin typeface="Arial Black" pitchFamily="34" charset="0"/>
              </a:rPr>
              <a:t>.» (Sad suresi 29)</a:t>
            </a:r>
            <a:endParaRPr lang="tr-TR" sz="4000" dirty="0">
              <a:latin typeface="Arial Black" pitchFamily="34" charset="0"/>
            </a:endParaRPr>
          </a:p>
        </p:txBody>
      </p:sp>
    </p:spTree>
    <p:extLst>
      <p:ext uri="{BB962C8B-B14F-4D97-AF65-F5344CB8AC3E}">
        <p14:creationId xmlns:p14="http://schemas.microsoft.com/office/powerpoint/2010/main" val="383946113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2770</Words>
  <Application>Microsoft Office PowerPoint</Application>
  <PresentationFormat>Ekran Gösterisi (4:3)</PresentationFormat>
  <Paragraphs>159</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44</cp:revision>
  <dcterms:created xsi:type="dcterms:W3CDTF">2014-05-05T16:51:03Z</dcterms:created>
  <dcterms:modified xsi:type="dcterms:W3CDTF">2014-07-05T13:42:02Z</dcterms:modified>
</cp:coreProperties>
</file>