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91" r:id="rId4"/>
    <p:sldId id="262" r:id="rId5"/>
    <p:sldId id="286" r:id="rId6"/>
    <p:sldId id="282" r:id="rId7"/>
    <p:sldId id="284" r:id="rId8"/>
    <p:sldId id="268" r:id="rId9"/>
    <p:sldId id="297" r:id="rId10"/>
    <p:sldId id="298" r:id="rId11"/>
    <p:sldId id="299" r:id="rId12"/>
    <p:sldId id="270" r:id="rId13"/>
    <p:sldId id="276" r:id="rId14"/>
    <p:sldId id="267" r:id="rId15"/>
    <p:sldId id="266" r:id="rId16"/>
    <p:sldId id="269" r:id="rId17"/>
    <p:sldId id="261" r:id="rId18"/>
    <p:sldId id="260" r:id="rId19"/>
    <p:sldId id="258" r:id="rId20"/>
    <p:sldId id="259" r:id="rId21"/>
    <p:sldId id="272" r:id="rId22"/>
    <p:sldId id="277" r:id="rId23"/>
    <p:sldId id="283" r:id="rId24"/>
    <p:sldId id="278" r:id="rId25"/>
    <p:sldId id="285" r:id="rId26"/>
    <p:sldId id="279" r:id="rId27"/>
    <p:sldId id="280" r:id="rId28"/>
    <p:sldId id="281" r:id="rId29"/>
    <p:sldId id="287" r:id="rId30"/>
    <p:sldId id="288" r:id="rId31"/>
    <p:sldId id="289" r:id="rId32"/>
    <p:sldId id="290" r:id="rId33"/>
    <p:sldId id="292" r:id="rId34"/>
    <p:sldId id="293" r:id="rId35"/>
    <p:sldId id="294" r:id="rId36"/>
    <p:sldId id="295" r:id="rId37"/>
    <p:sldId id="296"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8DF978E-F66A-4AED-8226-3C4E4ECE0903}"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120785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DF978E-F66A-4AED-8226-3C4E4ECE0903}"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1101124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DF978E-F66A-4AED-8226-3C4E4ECE0903}"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197456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8DF978E-F66A-4AED-8226-3C4E4ECE0903}"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104752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8DF978E-F66A-4AED-8226-3C4E4ECE0903}" type="datetimeFigureOut">
              <a:rPr lang="tr-TR" smtClean="0"/>
              <a:t>22.06.2014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291338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8DF978E-F66A-4AED-8226-3C4E4ECE0903}"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31808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8DF978E-F66A-4AED-8226-3C4E4ECE0903}" type="datetimeFigureOut">
              <a:rPr lang="tr-TR" smtClean="0"/>
              <a:t>22.06.2014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289939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8DF978E-F66A-4AED-8226-3C4E4ECE0903}" type="datetimeFigureOut">
              <a:rPr lang="tr-TR" smtClean="0"/>
              <a:t>22.06.2014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290133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8DF978E-F66A-4AED-8226-3C4E4ECE0903}" type="datetimeFigureOut">
              <a:rPr lang="tr-TR" smtClean="0"/>
              <a:t>22.06.2014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333509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8DF978E-F66A-4AED-8226-3C4E4ECE0903}"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391901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8DF978E-F66A-4AED-8226-3C4E4ECE0903}" type="datetimeFigureOut">
              <a:rPr lang="tr-TR" smtClean="0"/>
              <a:t>22.06.2014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1287269-05A6-4C89-82AA-7A1C516EC849}" type="slidenum">
              <a:rPr lang="tr-TR" smtClean="0"/>
              <a:t>‹#›</a:t>
            </a:fld>
            <a:endParaRPr lang="tr-TR"/>
          </a:p>
        </p:txBody>
      </p:sp>
    </p:spTree>
    <p:extLst>
      <p:ext uri="{BB962C8B-B14F-4D97-AF65-F5344CB8AC3E}">
        <p14:creationId xmlns:p14="http://schemas.microsoft.com/office/powerpoint/2010/main" val="37800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t="-17000" b="-17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F978E-F66A-4AED-8226-3C4E4ECE0903}" type="datetimeFigureOut">
              <a:rPr lang="tr-TR" smtClean="0"/>
              <a:t>22.06.2014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287269-05A6-4C89-82AA-7A1C516EC849}" type="slidenum">
              <a:rPr lang="tr-TR" smtClean="0"/>
              <a:t>‹#›</a:t>
            </a:fld>
            <a:endParaRPr lang="tr-TR"/>
          </a:p>
        </p:txBody>
      </p:sp>
    </p:spTree>
    <p:extLst>
      <p:ext uri="{BB962C8B-B14F-4D97-AF65-F5344CB8AC3E}">
        <p14:creationId xmlns:p14="http://schemas.microsoft.com/office/powerpoint/2010/main" val="3068732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normAutofit fontScale="25000" lnSpcReduction="20000"/>
          </a:bodyPr>
          <a:lstStyle/>
          <a:p>
            <a:r>
              <a:rPr lang="tr-TR" sz="26400" dirty="0" smtClean="0">
                <a:solidFill>
                  <a:srgbClr val="FF0000"/>
                </a:solidFill>
                <a:latin typeface="Arial Black" pitchFamily="34" charset="0"/>
              </a:rPr>
              <a:t>ORUÇ</a:t>
            </a:r>
            <a:r>
              <a:rPr lang="tr-TR" sz="26400" dirty="0">
                <a:solidFill>
                  <a:srgbClr val="FF0000"/>
                </a:solidFill>
                <a:latin typeface="Arial Black" pitchFamily="34" charset="0"/>
              </a:rPr>
              <a:t> </a:t>
            </a:r>
            <a:r>
              <a:rPr lang="tr-TR" sz="26400" dirty="0" smtClean="0">
                <a:solidFill>
                  <a:srgbClr val="FF0000"/>
                </a:solidFill>
                <a:latin typeface="Arial Black" pitchFamily="34" charset="0"/>
              </a:rPr>
              <a:t>İBADETİNİN </a:t>
            </a:r>
            <a:r>
              <a:rPr lang="tr-TR" sz="26400" dirty="0" smtClean="0">
                <a:solidFill>
                  <a:srgbClr val="0070C0"/>
                </a:solidFill>
                <a:latin typeface="Arial Black" pitchFamily="34" charset="0"/>
              </a:rPr>
              <a:t>DÜNYA</a:t>
            </a:r>
            <a:r>
              <a:rPr lang="tr-TR" sz="26400" dirty="0" smtClean="0">
                <a:solidFill>
                  <a:schemeClr val="tx1">
                    <a:lumMod val="95000"/>
                    <a:lumOff val="5000"/>
                  </a:schemeClr>
                </a:solidFill>
                <a:latin typeface="Arial Black" pitchFamily="34" charset="0"/>
              </a:rPr>
              <a:t> VE </a:t>
            </a:r>
            <a:r>
              <a:rPr lang="tr-TR" sz="26400" dirty="0" smtClean="0">
                <a:solidFill>
                  <a:srgbClr val="0070C0"/>
                </a:solidFill>
                <a:latin typeface="Arial Black" pitchFamily="34" charset="0"/>
              </a:rPr>
              <a:t>AHİRET KAZANÇLARI</a:t>
            </a:r>
            <a:endParaRPr lang="tr-TR" sz="26400" dirty="0" smtClean="0">
              <a:solidFill>
                <a:srgbClr val="0070C0"/>
              </a:solidFill>
              <a:latin typeface="Arial Black" pitchFamily="34" charset="0"/>
            </a:endParaRPr>
          </a:p>
          <a:p>
            <a:pPr algn="r"/>
            <a:endParaRPr lang="tr-TR" sz="14400" dirty="0" smtClean="0">
              <a:solidFill>
                <a:srgbClr val="FF0000"/>
              </a:solidFill>
              <a:latin typeface="Arial Black" pitchFamily="34" charset="0"/>
            </a:endParaRPr>
          </a:p>
          <a:p>
            <a:pPr algn="r"/>
            <a:endParaRPr lang="tr-TR" sz="14400" dirty="0">
              <a:solidFill>
                <a:srgbClr val="FF0000"/>
              </a:solidFill>
              <a:latin typeface="Arial Black" pitchFamily="34" charset="0"/>
            </a:endParaRPr>
          </a:p>
          <a:p>
            <a:pPr algn="r"/>
            <a:r>
              <a:rPr lang="tr-TR" sz="14400" dirty="0" smtClean="0">
                <a:solidFill>
                  <a:srgbClr val="0070C0"/>
                </a:solidFill>
                <a:latin typeface="Arial Black" pitchFamily="34" charset="0"/>
              </a:rPr>
              <a:t>www.dinihaberler.com</a:t>
            </a:r>
          </a:p>
          <a:p>
            <a:pPr algn="r"/>
            <a:r>
              <a:rPr lang="tr-TR" sz="14400" dirty="0" smtClean="0">
                <a:solidFill>
                  <a:srgbClr val="FF0000"/>
                </a:solidFill>
                <a:latin typeface="Arial Black" pitchFamily="34" charset="0"/>
              </a:rPr>
              <a:t>eminyavuzyigit@hotmail.com</a:t>
            </a:r>
            <a:endParaRPr lang="tr-TR" sz="14400" dirty="0" smtClean="0">
              <a:solidFill>
                <a:srgbClr val="FF0000"/>
              </a:solidFill>
              <a:latin typeface="Arial Black" pitchFamily="34" charset="0"/>
            </a:endParaRPr>
          </a:p>
          <a:p>
            <a:pPr algn="r"/>
            <a:r>
              <a:rPr lang="tr-TR" sz="14400" dirty="0" smtClean="0">
                <a:solidFill>
                  <a:srgbClr val="FF0000"/>
                </a:solidFill>
                <a:latin typeface="Arial Black" pitchFamily="34" charset="0"/>
              </a:rPr>
              <a:t>UZMAN İMAM HATİP</a:t>
            </a:r>
          </a:p>
          <a:p>
            <a:pPr algn="r"/>
            <a:r>
              <a:rPr lang="tr-TR" sz="14400" dirty="0" smtClean="0">
                <a:solidFill>
                  <a:schemeClr val="accent6">
                    <a:lumMod val="50000"/>
                  </a:schemeClr>
                </a:solidFill>
                <a:latin typeface="Arial Black" pitchFamily="34" charset="0"/>
              </a:rPr>
              <a:t>BAŞAKŞEHİR MÜFTÜĞÜ</a:t>
            </a:r>
          </a:p>
          <a:p>
            <a:pPr algn="r"/>
            <a:r>
              <a:rPr lang="tr-TR" sz="14400" dirty="0" smtClean="0">
                <a:solidFill>
                  <a:schemeClr val="accent6">
                    <a:lumMod val="50000"/>
                  </a:schemeClr>
                </a:solidFill>
                <a:latin typeface="Arial Black" pitchFamily="34" charset="0"/>
              </a:rPr>
              <a:t>DOLAPDERE SAN. SİT. CAMİİ</a:t>
            </a:r>
          </a:p>
          <a:p>
            <a:pPr algn="r"/>
            <a:r>
              <a:rPr lang="tr-TR" sz="14400" dirty="0" smtClean="0">
                <a:solidFill>
                  <a:schemeClr val="accent6">
                    <a:lumMod val="50000"/>
                  </a:schemeClr>
                </a:solidFill>
                <a:latin typeface="Arial Black" pitchFamily="34" charset="0"/>
              </a:rPr>
              <a:t>BAŞAKŞEHİR-İSTANBUL</a:t>
            </a:r>
          </a:p>
          <a:p>
            <a:pPr algn="r"/>
            <a:endParaRPr lang="tr-TR" sz="6400" dirty="0" smtClean="0">
              <a:solidFill>
                <a:schemeClr val="accent6">
                  <a:lumMod val="50000"/>
                </a:schemeClr>
              </a:solidFill>
            </a:endParaRPr>
          </a:p>
          <a:p>
            <a:r>
              <a:rPr lang="tr-TR" sz="6400" dirty="0" smtClean="0"/>
              <a:t> </a:t>
            </a:r>
            <a:endParaRPr lang="tr-TR" sz="6400" dirty="0"/>
          </a:p>
        </p:txBody>
      </p:sp>
    </p:spTree>
    <p:extLst>
      <p:ext uri="{BB962C8B-B14F-4D97-AF65-F5344CB8AC3E}">
        <p14:creationId xmlns:p14="http://schemas.microsoft.com/office/powerpoint/2010/main" val="2089322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3600" dirty="0" smtClean="0">
                <a:latin typeface="Arial Black" pitchFamily="34" charset="0"/>
              </a:rPr>
              <a:t>1) Oruç, nefsi yemekten, içmekten ve şehvetten alıkoymak ve bunları terk etmektir. Bu ise, başkası tarafından görülmeyen gizli bir ibadettir. Oysa diğer ibadetler ( hac ve namaz gibi ) herkes tarafından görülür. Orucu ise ancak bütün noksan sıfatlardan münezzeh olan yüce Allah (</a:t>
            </a:r>
            <a:r>
              <a:rPr lang="tr-TR" sz="3600" dirty="0" err="1" smtClean="0">
                <a:latin typeface="Arial Black" pitchFamily="34" charset="0"/>
              </a:rPr>
              <a:t>c.c</a:t>
            </a:r>
            <a:r>
              <a:rPr lang="tr-TR" sz="3600" dirty="0" smtClean="0">
                <a:latin typeface="Arial Black" pitchFamily="34" charset="0"/>
              </a:rPr>
              <a:t>) bilir. Şüphesiz oruç, sırf sabır ile yapılan bâtıni ( gizli ) bir ibadettir.</a:t>
            </a:r>
          </a:p>
          <a:p>
            <a:endParaRPr lang="tr-TR" dirty="0"/>
          </a:p>
        </p:txBody>
      </p:sp>
    </p:spTree>
    <p:extLst>
      <p:ext uri="{BB962C8B-B14F-4D97-AF65-F5344CB8AC3E}">
        <p14:creationId xmlns:p14="http://schemas.microsoft.com/office/powerpoint/2010/main" val="31399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latin typeface="Arial Black" pitchFamily="34" charset="0"/>
              </a:rPr>
              <a:t>2</a:t>
            </a:r>
            <a:r>
              <a:rPr lang="tr-TR" dirty="0" smtClean="0">
                <a:latin typeface="Arial Black" pitchFamily="34" charset="0"/>
              </a:rPr>
              <a:t>) Kuşkusuz oruç, Allah Teâlâ’nın düşmanı olan şeytanı kahretmek için bir vesiledir. Çünkü şeytanın saptırma vesileleri şehvetler, nefsin istek ve arzularıdır. Şehvetler ise yemek ve içmekle kuvvet bulur. </a:t>
            </a:r>
          </a:p>
          <a:p>
            <a:r>
              <a:rPr lang="tr-TR" dirty="0" smtClean="0">
                <a:latin typeface="Arial Black" pitchFamily="34" charset="0"/>
              </a:rPr>
              <a:t>Bu nedenle </a:t>
            </a:r>
            <a:r>
              <a:rPr lang="tr-TR" dirty="0" err="1" smtClean="0">
                <a:latin typeface="Arial Black" pitchFamily="34" charset="0"/>
              </a:rPr>
              <a:t>Resûlullah</a:t>
            </a:r>
            <a:r>
              <a:rPr lang="tr-TR" dirty="0" smtClean="0">
                <a:latin typeface="Arial Black" pitchFamily="34" charset="0"/>
              </a:rPr>
              <a:t> Efendimiz(</a:t>
            </a:r>
            <a:r>
              <a:rPr lang="tr-TR" dirty="0" err="1" smtClean="0">
                <a:latin typeface="Arial Black" pitchFamily="34" charset="0"/>
              </a:rPr>
              <a:t>s.a.v</a:t>
            </a:r>
            <a:r>
              <a:rPr lang="tr-TR" dirty="0" smtClean="0">
                <a:latin typeface="Arial Black" pitchFamily="34" charset="0"/>
              </a:rPr>
              <a:t>)</a:t>
            </a:r>
          </a:p>
          <a:p>
            <a:pPr marL="0" indent="0">
              <a:buNone/>
            </a:pPr>
            <a:r>
              <a:rPr lang="tr-TR" dirty="0" smtClean="0">
                <a:latin typeface="Arial Black" pitchFamily="34" charset="0"/>
              </a:rPr>
              <a:t>“Kuşkusuz şeytan, sizin damarlarınızda kanın dolaştığı gibi dolaşır. Açlık ile şeytanın yollarını daraltınız” buyurmuştur</a:t>
            </a:r>
            <a:r>
              <a:rPr lang="tr-TR" dirty="0" smtClean="0"/>
              <a:t>. (</a:t>
            </a:r>
            <a:r>
              <a:rPr lang="tr-TR" dirty="0" err="1" smtClean="0"/>
              <a:t>Buharî</a:t>
            </a:r>
            <a:r>
              <a:rPr lang="tr-TR" dirty="0" smtClean="0"/>
              <a:t>, Ahkâm, 21; Ebu Davud, </a:t>
            </a:r>
            <a:r>
              <a:rPr lang="tr-TR" dirty="0" err="1" smtClean="0"/>
              <a:t>Savm</a:t>
            </a:r>
            <a:r>
              <a:rPr lang="tr-TR" dirty="0" smtClean="0"/>
              <a:t>, 78; </a:t>
            </a:r>
            <a:r>
              <a:rPr lang="tr-TR" dirty="0" err="1" smtClean="0"/>
              <a:t>İbn</a:t>
            </a:r>
            <a:r>
              <a:rPr lang="tr-TR" dirty="0" smtClean="0"/>
              <a:t> </a:t>
            </a:r>
            <a:r>
              <a:rPr lang="tr-TR" dirty="0" err="1" smtClean="0"/>
              <a:t>Mace</a:t>
            </a:r>
            <a:r>
              <a:rPr lang="tr-TR" dirty="0" smtClean="0"/>
              <a:t>, </a:t>
            </a:r>
            <a:r>
              <a:rPr lang="tr-TR" dirty="0" err="1" smtClean="0"/>
              <a:t>Sıyam</a:t>
            </a:r>
            <a:r>
              <a:rPr lang="tr-TR" dirty="0" smtClean="0"/>
              <a:t>, 65)</a:t>
            </a:r>
          </a:p>
          <a:p>
            <a:endParaRPr lang="tr-TR" dirty="0"/>
          </a:p>
        </p:txBody>
      </p:sp>
    </p:spTree>
    <p:extLst>
      <p:ext uri="{BB962C8B-B14F-4D97-AF65-F5344CB8AC3E}">
        <p14:creationId xmlns:p14="http://schemas.microsoft.com/office/powerpoint/2010/main" val="4258914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624736"/>
          </a:xfrm>
        </p:spPr>
        <p:txBody>
          <a:bodyPr>
            <a:normAutofit fontScale="92500" lnSpcReduction="20000"/>
          </a:bodyPr>
          <a:lstStyle/>
          <a:p>
            <a:r>
              <a:rPr lang="tr-TR" b="1" dirty="0" smtClean="0">
                <a:solidFill>
                  <a:srgbClr val="FF0000"/>
                </a:solidFill>
                <a:latin typeface="Arial Black" pitchFamily="34" charset="0"/>
              </a:rPr>
              <a:t>İmam </a:t>
            </a:r>
            <a:r>
              <a:rPr lang="tr-TR" b="1" dirty="0" err="1" smtClean="0">
                <a:solidFill>
                  <a:srgbClr val="FF0000"/>
                </a:solidFill>
                <a:latin typeface="Arial Black" pitchFamily="34" charset="0"/>
              </a:rPr>
              <a:t>Şa’rani</a:t>
            </a:r>
            <a:r>
              <a:rPr lang="tr-TR" b="1" dirty="0" smtClean="0">
                <a:solidFill>
                  <a:srgbClr val="FF0000"/>
                </a:solidFill>
                <a:latin typeface="Arial Black" pitchFamily="34" charset="0"/>
              </a:rPr>
              <a:t> (</a:t>
            </a:r>
            <a:r>
              <a:rPr lang="tr-TR" b="1" dirty="0" err="1" smtClean="0">
                <a:solidFill>
                  <a:srgbClr val="FF0000"/>
                </a:solidFill>
                <a:latin typeface="Arial Black" pitchFamily="34" charset="0"/>
              </a:rPr>
              <a:t>k.s</a:t>
            </a:r>
            <a:r>
              <a:rPr lang="tr-TR" b="1" dirty="0" smtClean="0">
                <a:solidFill>
                  <a:srgbClr val="FF0000"/>
                </a:solidFill>
                <a:latin typeface="Arial Black" pitchFamily="34" charset="0"/>
              </a:rPr>
              <a:t>) orucun gerçek manasını ve mükâfatını açıklarken şunları söylemiştir:</a:t>
            </a:r>
            <a:endParaRPr lang="tr-TR" dirty="0" smtClean="0">
              <a:latin typeface="Arial Black" pitchFamily="34" charset="0"/>
            </a:endParaRPr>
          </a:p>
          <a:p>
            <a:r>
              <a:rPr lang="tr-TR" dirty="0" smtClean="0">
                <a:latin typeface="Arial Black" pitchFamily="34" charset="0"/>
              </a:rPr>
              <a:t>Gerçek manada oruç, nefsi yasaklanan şeylerden ve dünya sevgisinden uzaklaştırmakla tutulan oruçtur. Bu oruç, </a:t>
            </a:r>
            <a:r>
              <a:rPr lang="tr-TR" dirty="0" err="1" smtClean="0">
                <a:latin typeface="Arial Black" pitchFamily="34" charset="0"/>
              </a:rPr>
              <a:t>yakin</a:t>
            </a:r>
            <a:r>
              <a:rPr lang="tr-TR" dirty="0" smtClean="0">
                <a:latin typeface="Arial Black" pitchFamily="34" charset="0"/>
              </a:rPr>
              <a:t> nurlarıyla Allah Teâlâ ve ahiret yurdunu bilen kimselerin orucudur. Bu kimselerin orucu dünyadan ayrılıp </a:t>
            </a:r>
            <a:r>
              <a:rPr lang="tr-TR" dirty="0" err="1" smtClean="0">
                <a:latin typeface="Arial Black" pitchFamily="34" charset="0"/>
              </a:rPr>
              <a:t>Cemalullah’ı</a:t>
            </a:r>
            <a:r>
              <a:rPr lang="tr-TR" dirty="0" smtClean="0">
                <a:latin typeface="Arial Black" pitchFamily="34" charset="0"/>
              </a:rPr>
              <a:t> görünceye kadar devam eder. </a:t>
            </a:r>
          </a:p>
          <a:p>
            <a:r>
              <a:rPr lang="tr-TR" dirty="0" err="1" smtClean="0">
                <a:latin typeface="Arial Black" pitchFamily="34" charset="0"/>
              </a:rPr>
              <a:t>Cenab</a:t>
            </a:r>
            <a:r>
              <a:rPr lang="tr-TR" dirty="0" smtClean="0">
                <a:latin typeface="Arial Black" pitchFamily="34" charset="0"/>
              </a:rPr>
              <a:t>-ı Hakk’ın Cemalini görme anı onların bayram günüdür ve mükâfat olarak kendilerine cennet verilir. Bütün bu nimetler, dünya hayatında nefsini esir alıp, yüce Allah’a (</a:t>
            </a:r>
            <a:r>
              <a:rPr lang="tr-TR" dirty="0" err="1" smtClean="0">
                <a:latin typeface="Arial Black" pitchFamily="34" charset="0"/>
              </a:rPr>
              <a:t>c.c</a:t>
            </a:r>
            <a:r>
              <a:rPr lang="tr-TR" dirty="0" smtClean="0">
                <a:latin typeface="Arial Black" pitchFamily="34" charset="0"/>
              </a:rPr>
              <a:t>) kulluk etmelerinin karşılığıdır.</a:t>
            </a:r>
          </a:p>
          <a:p>
            <a:endParaRPr lang="tr-TR" dirty="0" smtClean="0">
              <a:latin typeface="Arial Black" pitchFamily="34" charset="0"/>
            </a:endParaRPr>
          </a:p>
          <a:p>
            <a:endParaRPr lang="tr-TR" dirty="0"/>
          </a:p>
        </p:txBody>
      </p:sp>
    </p:spTree>
    <p:extLst>
      <p:ext uri="{BB962C8B-B14F-4D97-AF65-F5344CB8AC3E}">
        <p14:creationId xmlns:p14="http://schemas.microsoft.com/office/powerpoint/2010/main" val="437528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smtClean="0">
                <a:latin typeface="Arial Black" pitchFamily="34" charset="0"/>
              </a:rPr>
              <a:t>Bu kimselerin, ahirette bütün nimetlerden yüz çevirerek Allah Teâlâ’yı müşahede etme anı, dünya hayatında oruçlu geçirdiği ramazan günlerine ve </a:t>
            </a:r>
            <a:r>
              <a:rPr lang="tr-TR" dirty="0" err="1" smtClean="0">
                <a:latin typeface="Arial Black" pitchFamily="34" charset="0"/>
              </a:rPr>
              <a:t>Cenab</a:t>
            </a:r>
            <a:r>
              <a:rPr lang="tr-TR" dirty="0" smtClean="0">
                <a:latin typeface="Arial Black" pitchFamily="34" charset="0"/>
              </a:rPr>
              <a:t>-ı Hakk’ın kendilerine farz kıldığı ibadetleri yerine getirdikleri günlere benzer. </a:t>
            </a:r>
          </a:p>
          <a:p>
            <a:r>
              <a:rPr lang="tr-TR" dirty="0" smtClean="0">
                <a:latin typeface="Arial Black" pitchFamily="34" charset="0"/>
              </a:rPr>
              <a:t>Cennette huri, çeşitli yiyecek ve diğer nimetlere şahit olmaları ise, ramazan gecelerine ve akşam vakti girince mubah olan nimetlere kavuşma anlarına benzer. Bu kimseler sürekli (bütün azalarını günahlardan koruyarak, kalben ) oruç tutarlar.</a:t>
            </a:r>
          </a:p>
          <a:p>
            <a:r>
              <a:rPr lang="tr-TR" dirty="0" smtClean="0">
                <a:latin typeface="Arial Black" pitchFamily="34" charset="0"/>
              </a:rPr>
              <a:t> </a:t>
            </a:r>
            <a:r>
              <a:rPr lang="tr-TR" dirty="0" err="1" smtClean="0">
                <a:latin typeface="Arial Black" pitchFamily="34" charset="0"/>
              </a:rPr>
              <a:t>Yakin</a:t>
            </a:r>
            <a:r>
              <a:rPr lang="tr-TR" dirty="0" smtClean="0">
                <a:latin typeface="Arial Black" pitchFamily="34" charset="0"/>
              </a:rPr>
              <a:t> ehli olan bu kimseler </a:t>
            </a:r>
            <a:r>
              <a:rPr lang="tr-TR" dirty="0" err="1" smtClean="0">
                <a:latin typeface="Arial Black" pitchFamily="34" charset="0"/>
              </a:rPr>
              <a:t>Cenab</a:t>
            </a:r>
            <a:r>
              <a:rPr lang="tr-TR" dirty="0" smtClean="0">
                <a:latin typeface="Arial Black" pitchFamily="34" charset="0"/>
              </a:rPr>
              <a:t>-ı Hakk’ın rızası ve cemalini görmek için oruç tutar ve iftar ederler. Allah (</a:t>
            </a:r>
            <a:r>
              <a:rPr lang="tr-TR" dirty="0" err="1" smtClean="0">
                <a:latin typeface="Arial Black" pitchFamily="34" charset="0"/>
              </a:rPr>
              <a:t>c.c</a:t>
            </a:r>
            <a:r>
              <a:rPr lang="tr-TR" dirty="0" smtClean="0">
                <a:latin typeface="Arial Black" pitchFamily="34" charset="0"/>
              </a:rPr>
              <a:t>) onlara ve bütün kardeşlerimiz bol bol nimetler ihsan etsin. Âmin”  </a:t>
            </a:r>
            <a:r>
              <a:rPr lang="tr-TR" dirty="0" smtClean="0"/>
              <a:t>(İmam </a:t>
            </a:r>
            <a:r>
              <a:rPr lang="tr-TR" dirty="0" err="1" smtClean="0"/>
              <a:t>Şa’rani</a:t>
            </a:r>
            <a:r>
              <a:rPr lang="tr-TR" dirty="0" smtClean="0"/>
              <a:t>, </a:t>
            </a:r>
            <a:r>
              <a:rPr lang="tr-TR" dirty="0" err="1" smtClean="0"/>
              <a:t>Fethu’l</a:t>
            </a:r>
            <a:r>
              <a:rPr lang="tr-TR" dirty="0" smtClean="0"/>
              <a:t> Mübin, s48-49)</a:t>
            </a:r>
          </a:p>
          <a:p>
            <a:endParaRPr lang="tr-TR" dirty="0"/>
          </a:p>
        </p:txBody>
      </p:sp>
    </p:spTree>
    <p:extLst>
      <p:ext uri="{BB962C8B-B14F-4D97-AF65-F5344CB8AC3E}">
        <p14:creationId xmlns:p14="http://schemas.microsoft.com/office/powerpoint/2010/main" val="4005907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9144000" cy="6597352"/>
          </a:xfrm>
        </p:spPr>
        <p:txBody>
          <a:bodyPr>
            <a:normAutofit fontScale="85000" lnSpcReduction="10000"/>
          </a:bodyPr>
          <a:lstStyle/>
          <a:p>
            <a:pPr marL="0" indent="0">
              <a:buNone/>
            </a:pPr>
            <a:r>
              <a:rPr lang="ar-AE" sz="6000" b="1" dirty="0" smtClean="0"/>
              <a:t>م</a:t>
            </a:r>
            <a:r>
              <a:rPr lang="ar-AE" sz="6000" b="1" dirty="0" smtClean="0">
                <a:latin typeface="Arial Black" pitchFamily="34" charset="0"/>
              </a:rPr>
              <a:t>َنْ صَامَ رَمَضَانَ إِيمَاناً واحْتِساباً ، غُفِرَ لَهُ ما تَقَدَّمَ مِنْ ذنْبِهِ</a:t>
            </a:r>
          </a:p>
          <a:p>
            <a:endParaRPr lang="ar-AE" sz="6000" b="1" dirty="0" smtClean="0">
              <a:latin typeface="Arial Black" pitchFamily="34" charset="0"/>
            </a:endParaRPr>
          </a:p>
          <a:p>
            <a:pPr marL="0" indent="0">
              <a:buNone/>
            </a:pPr>
            <a:r>
              <a:rPr lang="tr-TR" sz="6000" b="1" dirty="0" smtClean="0">
                <a:latin typeface="Arial Black" pitchFamily="34" charset="0"/>
              </a:rPr>
              <a:t>«Kim, faziletine inanarak ve karşılığını Allah'tan bekleyerek ramazan orucunu tutarsa, geçmiş günahları bağışlanır.» </a:t>
            </a:r>
          </a:p>
          <a:p>
            <a:pPr marL="0" indent="0">
              <a:buNone/>
            </a:pPr>
            <a:r>
              <a:rPr lang="tr-TR" dirty="0" smtClean="0"/>
              <a:t>(Buhari Oruç 26)</a:t>
            </a:r>
          </a:p>
          <a:p>
            <a:endParaRPr lang="tr-TR" dirty="0"/>
          </a:p>
        </p:txBody>
      </p:sp>
    </p:spTree>
    <p:extLst>
      <p:ext uri="{BB962C8B-B14F-4D97-AF65-F5344CB8AC3E}">
        <p14:creationId xmlns:p14="http://schemas.microsoft.com/office/powerpoint/2010/main" val="4187972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smtClean="0">
                <a:solidFill>
                  <a:srgbClr val="FF0000"/>
                </a:solidFill>
                <a:latin typeface="Arial Black" pitchFamily="34" charset="0"/>
              </a:rPr>
              <a:t>ORUÇ İBADETİNİN KİŞİYE KAZANDIRDIKLARI:</a:t>
            </a:r>
            <a:endParaRPr lang="tr-TR" dirty="0">
              <a:solidFill>
                <a:srgbClr val="FF0000"/>
              </a:solidFill>
              <a:latin typeface="Arial Black" pitchFamily="34" charset="0"/>
            </a:endParaRPr>
          </a:p>
          <a:p>
            <a:pPr marL="514350" indent="-514350">
              <a:buAutoNum type="arabicParenR"/>
            </a:pPr>
            <a:r>
              <a:rPr lang="tr-TR" dirty="0" smtClean="0">
                <a:latin typeface="Arial Black" pitchFamily="34" charset="0"/>
              </a:rPr>
              <a:t>Oruç , Allah’a olan inancımızı kuvvetlendirir.</a:t>
            </a:r>
          </a:p>
          <a:p>
            <a:pPr marL="514350" indent="-514350">
              <a:buAutoNum type="arabicParenR"/>
            </a:pPr>
            <a:r>
              <a:rPr lang="tr-TR" dirty="0" smtClean="0">
                <a:latin typeface="Arial Black" pitchFamily="34" charset="0"/>
              </a:rPr>
              <a:t>Oruç, İnsanın iradesini kuvvetlendirir.</a:t>
            </a:r>
          </a:p>
          <a:p>
            <a:pPr marL="514350" indent="-514350">
              <a:buAutoNum type="arabicParenR"/>
            </a:pPr>
            <a:r>
              <a:rPr lang="tr-TR" dirty="0" smtClean="0">
                <a:latin typeface="Arial Black" pitchFamily="34" charset="0"/>
              </a:rPr>
              <a:t>Oruç, insana zorluklara karşı sabretme gücü kazandırır.</a:t>
            </a:r>
          </a:p>
          <a:p>
            <a:pPr marL="514350" indent="-514350">
              <a:buAutoNum type="arabicParenR"/>
            </a:pPr>
            <a:r>
              <a:rPr lang="tr-TR" dirty="0" smtClean="0">
                <a:latin typeface="Arial Black" pitchFamily="34" charset="0"/>
              </a:rPr>
              <a:t>Oruç, insanın davranışlarını güzelleştirir.</a:t>
            </a:r>
          </a:p>
          <a:p>
            <a:pPr marL="514350" indent="-514350">
              <a:buAutoNum type="arabicParenR"/>
            </a:pPr>
            <a:r>
              <a:rPr lang="tr-TR" dirty="0" smtClean="0">
                <a:latin typeface="Arial Black" pitchFamily="34" charset="0"/>
              </a:rPr>
              <a:t>Oruç, insana düzenli beslenme alışkanlığı kazandırır.</a:t>
            </a:r>
          </a:p>
          <a:p>
            <a:pPr marL="0" indent="0">
              <a:buNone/>
            </a:pPr>
            <a:endParaRPr lang="tr-TR" dirty="0"/>
          </a:p>
        </p:txBody>
      </p:sp>
    </p:spTree>
    <p:extLst>
      <p:ext uri="{BB962C8B-B14F-4D97-AF65-F5344CB8AC3E}">
        <p14:creationId xmlns:p14="http://schemas.microsoft.com/office/powerpoint/2010/main" val="335656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dirty="0" smtClean="0">
                <a:latin typeface="Arial Black" pitchFamily="34" charset="0"/>
              </a:rPr>
              <a:t>6) Oruç, insana düzenli yaşama alışkanlığı kazandırır.</a:t>
            </a:r>
          </a:p>
          <a:p>
            <a:r>
              <a:rPr lang="tr-TR" sz="3600" dirty="0" smtClean="0">
                <a:latin typeface="Arial Black" pitchFamily="34" charset="0"/>
              </a:rPr>
              <a:t>7) Oruç, insana sahip olduğu nimetlerin değerini öğretir ve çok şükretmesi gerektiğini anlar.</a:t>
            </a:r>
          </a:p>
          <a:p>
            <a:r>
              <a:rPr lang="tr-TR" sz="3600" dirty="0" smtClean="0">
                <a:latin typeface="Arial Black" pitchFamily="34" charset="0"/>
              </a:rPr>
              <a:t>8) Oruç, insan bedenine </a:t>
            </a:r>
            <a:r>
              <a:rPr lang="tr-TR" sz="3600" dirty="0" err="1" smtClean="0">
                <a:latin typeface="Arial Black" pitchFamily="34" charset="0"/>
              </a:rPr>
              <a:t>sihhat</a:t>
            </a:r>
            <a:r>
              <a:rPr lang="tr-TR" sz="3600" dirty="0" smtClean="0">
                <a:latin typeface="Arial Black" pitchFamily="34" charset="0"/>
              </a:rPr>
              <a:t> kazandırır.</a:t>
            </a:r>
          </a:p>
          <a:p>
            <a:r>
              <a:rPr lang="tr-TR" sz="3600" dirty="0" smtClean="0">
                <a:latin typeface="Arial Black" pitchFamily="34" charset="0"/>
              </a:rPr>
              <a:t>9) Oruç insana imanının kamil olmasını sağlar.</a:t>
            </a:r>
          </a:p>
          <a:p>
            <a:r>
              <a:rPr lang="tr-TR" sz="3600" dirty="0" smtClean="0">
                <a:latin typeface="Arial Black" pitchFamily="34" charset="0"/>
              </a:rPr>
              <a:t>10)Oruç, insana Peygamber ahlakı ile ahlaklanmayı sağlar.</a:t>
            </a:r>
            <a:endParaRPr lang="tr-TR" sz="3600" dirty="0">
              <a:latin typeface="Arial Black" pitchFamily="34" charset="0"/>
            </a:endParaRPr>
          </a:p>
        </p:txBody>
      </p:sp>
    </p:spTree>
    <p:extLst>
      <p:ext uri="{BB962C8B-B14F-4D97-AF65-F5344CB8AC3E}">
        <p14:creationId xmlns:p14="http://schemas.microsoft.com/office/powerpoint/2010/main" val="100453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dirty="0" smtClean="0">
                <a:solidFill>
                  <a:srgbClr val="FF0000"/>
                </a:solidFill>
                <a:latin typeface="Arial Black" pitchFamily="34" charset="0"/>
              </a:rPr>
              <a:t>ORUÇ İBADETİNİN TOPLUMA KAZANDIRDIKLARI:</a:t>
            </a:r>
          </a:p>
          <a:p>
            <a:r>
              <a:rPr lang="tr-TR" dirty="0" smtClean="0">
                <a:latin typeface="Arial Black" pitchFamily="34" charset="0"/>
              </a:rPr>
              <a:t>1) Oruç, toplumsal yardımlaşma ve dayanışmayı sağlar</a:t>
            </a:r>
          </a:p>
          <a:p>
            <a:r>
              <a:rPr lang="tr-TR" dirty="0" smtClean="0">
                <a:latin typeface="Arial Black" pitchFamily="34" charset="0"/>
              </a:rPr>
              <a:t>2) Oruç, insanları birbirine yaklaştırır ve insana empati kurma bilincini oluşturur.</a:t>
            </a:r>
          </a:p>
          <a:p>
            <a:r>
              <a:rPr lang="tr-TR" dirty="0" smtClean="0">
                <a:latin typeface="Arial Black" pitchFamily="34" charset="0"/>
              </a:rPr>
              <a:t>3) Oruç, fakirlerin, yoksulların, yetimlerin ve ihtiyaç sahiplerinin ihtiyaçlarının giderildiği ve bunların çokça güldüğü toplumsal bilinci oluşturur.</a:t>
            </a:r>
          </a:p>
          <a:p>
            <a:r>
              <a:rPr lang="tr-TR" dirty="0" smtClean="0">
                <a:latin typeface="Arial Black" pitchFamily="34" charset="0"/>
              </a:rPr>
              <a:t>4) Oruç, insanların </a:t>
            </a:r>
            <a:r>
              <a:rPr lang="tr-TR" dirty="0">
                <a:latin typeface="Arial Black" pitchFamily="34" charset="0"/>
              </a:rPr>
              <a:t>c</a:t>
            </a:r>
            <a:r>
              <a:rPr lang="tr-TR" dirty="0" smtClean="0">
                <a:latin typeface="Arial Black" pitchFamily="34" charset="0"/>
              </a:rPr>
              <a:t>ömertlik duygularını geliştirerek toplumsal muhabbetin oluşmasını sağlar.</a:t>
            </a:r>
          </a:p>
          <a:p>
            <a:r>
              <a:rPr lang="tr-TR" dirty="0" smtClean="0">
                <a:latin typeface="Arial Black" pitchFamily="34" charset="0"/>
              </a:rPr>
              <a:t>5) Oruç, insanlar arasında sevgi ve saygı bağlarını güçlendirir.</a:t>
            </a:r>
            <a:endParaRPr lang="tr-TR" dirty="0">
              <a:latin typeface="Arial Black" pitchFamily="34" charset="0"/>
            </a:endParaRPr>
          </a:p>
        </p:txBody>
      </p:sp>
    </p:spTree>
    <p:extLst>
      <p:ext uri="{BB962C8B-B14F-4D97-AF65-F5344CB8AC3E}">
        <p14:creationId xmlns:p14="http://schemas.microsoft.com/office/powerpoint/2010/main" val="3739694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buNone/>
            </a:pPr>
            <a:endParaRPr lang="tr-TR" b="1" dirty="0" smtClean="0">
              <a:latin typeface="Arial Black" pitchFamily="34" charset="0"/>
            </a:endParaRPr>
          </a:p>
          <a:p>
            <a:pPr marL="0" indent="0" algn="ctr">
              <a:buNone/>
            </a:pPr>
            <a:r>
              <a:rPr lang="tr-TR" sz="5700" b="1" dirty="0" smtClean="0">
                <a:solidFill>
                  <a:srgbClr val="FF0000"/>
                </a:solidFill>
                <a:latin typeface="Arial Black" pitchFamily="34" charset="0"/>
              </a:rPr>
              <a:t>ORUÇ ALLAH İÇİNDİR</a:t>
            </a:r>
            <a:endParaRPr lang="ar-AE" sz="5700" b="1" dirty="0" smtClean="0">
              <a:solidFill>
                <a:srgbClr val="FF0000"/>
              </a:solidFill>
              <a:latin typeface="Arial Black" pitchFamily="34" charset="0"/>
            </a:endParaRPr>
          </a:p>
          <a:p>
            <a:r>
              <a:rPr lang="ar-AE" b="1" dirty="0" smtClean="0">
                <a:latin typeface="Arial Black" pitchFamily="34" charset="0"/>
              </a:rPr>
              <a:t>قال اللَّه عَزَّ وجلَّ : كُلُّ عملِ ابْنِ آدم لهُ إِلاَّ الصِّيام ، فَإِنَّهُ لي وأَنَا أَجْزِي بِهِ . والصِّيام جُنَّةٌ فَإِذا كَانَ يوْمُ صوْمِ أَحدِكُمْ فلا يرْفُثْ ولا يَصْخَبْ ، فَإِنْ سابَّهُ أَحدٌ أَوْ قاتَلَهُ ، فَلْيقُلْ : إِنِّي صَائمٌ . والَّذِي نَفْس محَمَّدٍ بِيدِهِ لَخُلُوفُ فَمِ الصَّائمِ أَطْيبُ عِنْد اللَّهِ مِنْ رِيحِ المِسْكِ . للصَّائمِ فَرْحَتَانِ يفْرحُهُما : إِذا أَفْطرَ فَرِحَ بفِطْرِهِ ، وإذَا لَقي ربَّهُ فرِح بِصوْمِهِ</a:t>
            </a:r>
          </a:p>
          <a:p>
            <a:endParaRPr lang="ar-AE" b="1" dirty="0" smtClean="0">
              <a:latin typeface="Arial Black" pitchFamily="34" charset="0"/>
            </a:endParaRPr>
          </a:p>
          <a:p>
            <a:pPr marL="0" indent="0">
              <a:buNone/>
            </a:pPr>
            <a:r>
              <a:rPr lang="tr-TR" b="1" dirty="0" smtClean="0">
                <a:latin typeface="Arial Black" pitchFamily="34" charset="0"/>
              </a:rPr>
              <a:t>«Aziz ve </a:t>
            </a:r>
            <a:r>
              <a:rPr lang="tr-TR" b="1" dirty="0" err="1" smtClean="0">
                <a:latin typeface="Arial Black" pitchFamily="34" charset="0"/>
              </a:rPr>
              <a:t>celîl</a:t>
            </a:r>
            <a:r>
              <a:rPr lang="tr-TR" b="1" dirty="0" smtClean="0">
                <a:latin typeface="Arial Black" pitchFamily="34" charset="0"/>
              </a:rPr>
              <a:t> olan Allah "İnsanın oruç dışında her ameli kendisi içindir. Oruç benim içindir, mükâfatını da  ben vereceğim» buyurmuştur. </a:t>
            </a:r>
          </a:p>
          <a:p>
            <a:pPr marL="0" indent="0">
              <a:buNone/>
            </a:pPr>
            <a:r>
              <a:rPr lang="tr-TR" b="1" dirty="0" smtClean="0">
                <a:latin typeface="Arial Black" pitchFamily="34" charset="0"/>
              </a:rPr>
              <a:t>Oruç kalkandır. Biriniz oruç tuttuğu gün kötü söz söylemesin ve kavga etmesin. Şayet biri kendisine söver ya da çatarsa: ‘Ben oruçluyum’ desin.  Muhammed'in canı kudret elinde olan Allah'a yemin ederim ki, oruçlunun ağız kokusu, Allah katında mis kokusundan daha güzeldir. </a:t>
            </a:r>
            <a:r>
              <a:rPr lang="tr-TR" b="1" dirty="0" smtClean="0">
                <a:solidFill>
                  <a:srgbClr val="00B050"/>
                </a:solidFill>
                <a:latin typeface="Arial Black" pitchFamily="34" charset="0"/>
              </a:rPr>
              <a:t>Oruçlunun rahatlayacağı iki sevinç anı vardır: Birisi, iftar ettiği zaman, diğeri de orucunun sevabıyla Rabbine kavuştuğu andır.» </a:t>
            </a:r>
            <a:r>
              <a:rPr lang="tr-TR" dirty="0" smtClean="0"/>
              <a:t>(</a:t>
            </a:r>
            <a:r>
              <a:rPr lang="tr-TR" dirty="0" err="1" smtClean="0"/>
              <a:t>Riyazussalihin</a:t>
            </a:r>
            <a:r>
              <a:rPr lang="tr-TR" dirty="0" smtClean="0"/>
              <a:t> 1218)</a:t>
            </a:r>
          </a:p>
          <a:p>
            <a:endParaRPr lang="tr-TR" dirty="0"/>
          </a:p>
        </p:txBody>
      </p:sp>
    </p:spTree>
    <p:extLst>
      <p:ext uri="{BB962C8B-B14F-4D97-AF65-F5344CB8AC3E}">
        <p14:creationId xmlns:p14="http://schemas.microsoft.com/office/powerpoint/2010/main" val="872943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buNone/>
            </a:pPr>
            <a:r>
              <a:rPr lang="tr-TR" sz="4400" b="1" dirty="0" smtClean="0">
                <a:solidFill>
                  <a:srgbClr val="00B050"/>
                </a:solidFill>
                <a:latin typeface="Arial Black" pitchFamily="34" charset="0"/>
              </a:rPr>
              <a:t>ALLAH’Ü TEALA BİR GÜN ORUÇ TUTANI CEHENNEMDEN UZAK TUTAR:</a:t>
            </a:r>
            <a:endParaRPr lang="ar-AE" sz="4400" b="1" dirty="0" smtClean="0">
              <a:solidFill>
                <a:srgbClr val="00B050"/>
              </a:solidFill>
              <a:latin typeface="Arial Black" pitchFamily="34" charset="0"/>
            </a:endParaRPr>
          </a:p>
          <a:p>
            <a:r>
              <a:rPr lang="ar-AE" sz="4400" b="1" dirty="0" smtClean="0">
                <a:latin typeface="Arial Black" pitchFamily="34" charset="0"/>
              </a:rPr>
              <a:t>مَا مِنْ عبْدٍ يصُومُ يَوماً في سبِيلِ اللَّه إِلاَّ باعَدَ اللَّه بِذلك اليَومِ وجهَهُ عَن النَّارِ سبعينَ خرِيفاً</a:t>
            </a:r>
          </a:p>
          <a:p>
            <a:r>
              <a:rPr lang="ar-AE" sz="4400" b="1" dirty="0" smtClean="0">
                <a:latin typeface="Arial Black" pitchFamily="34" charset="0"/>
              </a:rPr>
              <a:t>"</a:t>
            </a:r>
            <a:r>
              <a:rPr lang="tr-TR" sz="4400" b="1" dirty="0" smtClean="0">
                <a:latin typeface="Arial Black" pitchFamily="34" charset="0"/>
              </a:rPr>
              <a:t>Allah </a:t>
            </a:r>
            <a:r>
              <a:rPr lang="tr-TR" sz="4400" b="1" dirty="0" err="1" smtClean="0">
                <a:latin typeface="Arial Black" pitchFamily="34" charset="0"/>
              </a:rPr>
              <a:t>rızâsı</a:t>
            </a:r>
            <a:r>
              <a:rPr lang="tr-TR" sz="4400" b="1" dirty="0" smtClean="0">
                <a:latin typeface="Arial Black" pitchFamily="34" charset="0"/>
              </a:rPr>
              <a:t> için bir gün oruç tutan kimseyi Allah Teâlâ,  bu bir günlük oruç sebebiyle cehennem ateşinden yetmiş yıl uzak tutar.»</a:t>
            </a:r>
            <a:r>
              <a:rPr lang="tr-TR" dirty="0" smtClean="0"/>
              <a:t> (</a:t>
            </a:r>
            <a:r>
              <a:rPr lang="tr-TR" dirty="0" err="1" smtClean="0"/>
              <a:t>Riyazussalihin</a:t>
            </a:r>
            <a:r>
              <a:rPr lang="tr-TR" dirty="0" smtClean="0"/>
              <a:t> 1221)</a:t>
            </a:r>
          </a:p>
          <a:p>
            <a:endParaRPr lang="tr-TR" dirty="0" smtClean="0"/>
          </a:p>
          <a:p>
            <a:endParaRPr lang="tr-TR" dirty="0" smtClean="0"/>
          </a:p>
          <a:p>
            <a:endParaRPr lang="tr-TR" dirty="0"/>
          </a:p>
        </p:txBody>
      </p:sp>
    </p:spTree>
    <p:extLst>
      <p:ext uri="{BB962C8B-B14F-4D97-AF65-F5344CB8AC3E}">
        <p14:creationId xmlns:p14="http://schemas.microsoft.com/office/powerpoint/2010/main" val="1551554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algn="ctr"/>
            <a:r>
              <a:rPr lang="ar-AE" sz="4800" b="1" dirty="0" smtClean="0">
                <a:latin typeface="Arial Black" pitchFamily="34" charset="0"/>
              </a:rPr>
              <a:t>بِسْمِ اللَّهِ الرَّحْمَنِ الرَّحِيمِ</a:t>
            </a:r>
          </a:p>
          <a:p>
            <a:r>
              <a:rPr lang="ar-AE" sz="4800" b="1" dirty="0" smtClean="0">
                <a:latin typeface="Arial Black" pitchFamily="34" charset="0"/>
              </a:rPr>
              <a:t>يَا اَيُّهَا الَّذٖينَ اٰمَنُوا كُتِبَ عَلَيْكُمُ الصِّيَامُ كَمَا كُتِبَ عَلَى الَّذٖينَ مِنْ قَبْلِكُمْ لَعَلَّكُمْ تَتَّقُونَ</a:t>
            </a:r>
          </a:p>
          <a:p>
            <a:endParaRPr lang="ar-AE" sz="4800" b="1" dirty="0" smtClean="0">
              <a:latin typeface="Arial Black" pitchFamily="34" charset="0"/>
            </a:endParaRPr>
          </a:p>
          <a:p>
            <a:pPr marL="0" indent="0">
              <a:buNone/>
            </a:pPr>
            <a:r>
              <a:rPr lang="tr-TR" sz="4800" b="1" dirty="0" smtClean="0">
                <a:latin typeface="Arial Black" pitchFamily="34" charset="0"/>
              </a:rPr>
              <a:t>«Ey iman edenler! Allah'a karşı gelmekten sakınmanız için oruç, sizden öncekilere farz kılındığı gibi, size de farz kılındı.» </a:t>
            </a:r>
            <a:r>
              <a:rPr lang="tr-TR" dirty="0" smtClean="0"/>
              <a:t>(Bakara suresi 183)</a:t>
            </a:r>
            <a:endParaRPr lang="tr-TR" dirty="0"/>
          </a:p>
        </p:txBody>
      </p:sp>
    </p:spTree>
    <p:extLst>
      <p:ext uri="{BB962C8B-B14F-4D97-AF65-F5344CB8AC3E}">
        <p14:creationId xmlns:p14="http://schemas.microsoft.com/office/powerpoint/2010/main" val="2915961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dirty="0" smtClean="0"/>
              <a:t>إ</a:t>
            </a:r>
            <a:r>
              <a:rPr lang="ar-AE" dirty="0" smtClean="0">
                <a:latin typeface="Arial Black" pitchFamily="34" charset="0"/>
              </a:rPr>
              <a:t>ِنَّ فِي الجَنَّة باباً يُقَالُ لَهُ : الرَّيَّانُ ، يدْخُلُ مِنْهُ الصَّائمونَ يومَ القِيامةِ ، لا يدخلُ مِنْه أَحدٌ غَيرهُم ، يقالُ: أَينَ الصَّائمُونَ ؟ فَيقومونَ لا يدخلُ مِنهُ أَحَدٌ غيرهم ، فإِذا دَخَلوا أُغلِقَ فَلَم يدخلْ مِنْهُ أَحَدٌ</a:t>
            </a:r>
          </a:p>
          <a:p>
            <a:endParaRPr lang="ar-AE" dirty="0" smtClean="0">
              <a:latin typeface="Arial Black" pitchFamily="34" charset="0"/>
            </a:endParaRPr>
          </a:p>
          <a:p>
            <a:r>
              <a:rPr lang="ar-AE" dirty="0" smtClean="0">
                <a:latin typeface="Arial Black" pitchFamily="34" charset="0"/>
              </a:rPr>
              <a:t>"</a:t>
            </a:r>
            <a:r>
              <a:rPr lang="tr-TR" dirty="0" smtClean="0">
                <a:latin typeface="Arial Black" pitchFamily="34" charset="0"/>
              </a:rPr>
              <a:t>Cennette </a:t>
            </a:r>
            <a:r>
              <a:rPr lang="tr-TR" dirty="0" err="1" smtClean="0">
                <a:latin typeface="Arial Black" pitchFamily="34" charset="0"/>
              </a:rPr>
              <a:t>reyyân</a:t>
            </a:r>
            <a:r>
              <a:rPr lang="tr-TR" dirty="0" smtClean="0">
                <a:latin typeface="Arial Black" pitchFamily="34" charset="0"/>
              </a:rPr>
              <a:t> denilen bir kapı vardır ki, kıyamet günü oradan ancak oruçlular girecek, onlardan başka kimse giremeyecektir. Oruçlular nerede? diye çağrılır. Onlar da kalkıp girerler ve o kapıdan onlardan başkası asla giremez. Oruçlular girince o kapı kapanır ve bir daha oradan kimse  girmez.» </a:t>
            </a:r>
            <a:r>
              <a:rPr lang="tr-TR" dirty="0" smtClean="0"/>
              <a:t>(Buhari, </a:t>
            </a:r>
            <a:r>
              <a:rPr lang="tr-TR" dirty="0" err="1" smtClean="0"/>
              <a:t>Savm</a:t>
            </a:r>
            <a:r>
              <a:rPr lang="tr-TR" dirty="0" smtClean="0"/>
              <a:t> 4)</a:t>
            </a:r>
          </a:p>
          <a:p>
            <a:endParaRPr lang="tr-TR" dirty="0" smtClean="0"/>
          </a:p>
          <a:p>
            <a:endParaRPr lang="tr-TR" dirty="0"/>
          </a:p>
        </p:txBody>
      </p:sp>
    </p:spTree>
    <p:extLst>
      <p:ext uri="{BB962C8B-B14F-4D97-AF65-F5344CB8AC3E}">
        <p14:creationId xmlns:p14="http://schemas.microsoft.com/office/powerpoint/2010/main" val="4173918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10000"/>
          </a:bodyPr>
          <a:lstStyle/>
          <a:p>
            <a:pPr marL="0" indent="0">
              <a:buNone/>
            </a:pPr>
            <a:r>
              <a:rPr lang="tr-TR" sz="4400" dirty="0" smtClean="0">
                <a:latin typeface="Arial Black" pitchFamily="34" charset="0"/>
              </a:rPr>
              <a:t>Bir gün Hz. Peygamber(</a:t>
            </a:r>
            <a:r>
              <a:rPr lang="tr-TR" sz="4400" dirty="0" err="1" smtClean="0">
                <a:latin typeface="Arial Black" pitchFamily="34" charset="0"/>
              </a:rPr>
              <a:t>s.a.v</a:t>
            </a:r>
            <a:r>
              <a:rPr lang="tr-TR" sz="4400" dirty="0" smtClean="0">
                <a:latin typeface="Arial Black" pitchFamily="34" charset="0"/>
              </a:rPr>
              <a:t>)       </a:t>
            </a:r>
            <a:r>
              <a:rPr lang="tr-TR" sz="4400" dirty="0" err="1" smtClean="0">
                <a:latin typeface="Arial Black" pitchFamily="34" charset="0"/>
              </a:rPr>
              <a:t>Aişe</a:t>
            </a:r>
            <a:r>
              <a:rPr lang="tr-TR" sz="4400" dirty="0" smtClean="0">
                <a:latin typeface="Arial Black" pitchFamily="34" charset="0"/>
              </a:rPr>
              <a:t> (</a:t>
            </a:r>
            <a:r>
              <a:rPr lang="tr-TR" sz="4400" dirty="0" err="1" smtClean="0">
                <a:latin typeface="Arial Black" pitchFamily="34" charset="0"/>
              </a:rPr>
              <a:t>r.anha</a:t>
            </a:r>
            <a:r>
              <a:rPr lang="tr-TR" sz="4400" dirty="0" smtClean="0">
                <a:latin typeface="Arial Black" pitchFamily="34" charset="0"/>
              </a:rPr>
              <a:t>) validemize,</a:t>
            </a:r>
          </a:p>
          <a:p>
            <a:r>
              <a:rPr lang="tr-TR" sz="4400" dirty="0" smtClean="0">
                <a:latin typeface="Arial Black" pitchFamily="34" charset="0"/>
              </a:rPr>
              <a:t>«- Ey </a:t>
            </a:r>
            <a:r>
              <a:rPr lang="tr-TR" sz="4400" dirty="0" err="1" smtClean="0">
                <a:latin typeface="Arial Black" pitchFamily="34" charset="0"/>
              </a:rPr>
              <a:t>Aişe</a:t>
            </a:r>
            <a:r>
              <a:rPr lang="tr-TR" sz="4400" dirty="0" smtClean="0">
                <a:latin typeface="Arial Black" pitchFamily="34" charset="0"/>
              </a:rPr>
              <a:t>! Cennetin kapısını vurmaya devam et,     buyurdu. </a:t>
            </a:r>
            <a:endParaRPr lang="tr-TR" sz="4400" dirty="0">
              <a:latin typeface="Arial Black" pitchFamily="34" charset="0"/>
            </a:endParaRPr>
          </a:p>
          <a:p>
            <a:r>
              <a:rPr lang="tr-TR" sz="4400" dirty="0" err="1" smtClean="0">
                <a:latin typeface="Arial Black" pitchFamily="34" charset="0"/>
              </a:rPr>
              <a:t>Aişe</a:t>
            </a:r>
            <a:r>
              <a:rPr lang="tr-TR" sz="4400" dirty="0" smtClean="0">
                <a:latin typeface="Arial Black" pitchFamily="34" charset="0"/>
              </a:rPr>
              <a:t> (r. Anha),</a:t>
            </a:r>
          </a:p>
          <a:p>
            <a:r>
              <a:rPr lang="tr-TR" sz="4400" dirty="0" smtClean="0">
                <a:latin typeface="Arial Black" pitchFamily="34" charset="0"/>
              </a:rPr>
              <a:t> - Ne ile diye sorar. </a:t>
            </a:r>
          </a:p>
          <a:p>
            <a:r>
              <a:rPr lang="tr-TR" sz="4400" dirty="0" smtClean="0">
                <a:latin typeface="Arial Black" pitchFamily="34" charset="0"/>
              </a:rPr>
              <a:t>Hz. Peygamber (</a:t>
            </a:r>
            <a:r>
              <a:rPr lang="tr-TR" sz="4400" dirty="0" err="1" smtClean="0">
                <a:latin typeface="Arial Black" pitchFamily="34" charset="0"/>
              </a:rPr>
              <a:t>s.a.v</a:t>
            </a:r>
            <a:r>
              <a:rPr lang="tr-TR" sz="4400" dirty="0" smtClean="0">
                <a:latin typeface="Arial Black" pitchFamily="34" charset="0"/>
              </a:rPr>
              <a:t>),</a:t>
            </a:r>
          </a:p>
          <a:p>
            <a:r>
              <a:rPr lang="tr-TR" sz="4400" dirty="0" smtClean="0">
                <a:latin typeface="Arial Black" pitchFamily="34" charset="0"/>
              </a:rPr>
              <a:t>- Aç kalmak ile, buyurur.»</a:t>
            </a:r>
          </a:p>
          <a:p>
            <a:pPr marL="0" indent="0">
              <a:buNone/>
            </a:pPr>
            <a:r>
              <a:rPr lang="tr-TR" sz="3000" b="1" dirty="0" smtClean="0"/>
              <a:t>       (</a:t>
            </a:r>
            <a:r>
              <a:rPr lang="tr-TR" dirty="0" err="1" smtClean="0"/>
              <a:t>Zebidi</a:t>
            </a:r>
            <a:r>
              <a:rPr lang="tr-TR" dirty="0" smtClean="0"/>
              <a:t>, ithaf 4/326.)</a:t>
            </a:r>
          </a:p>
          <a:p>
            <a:endParaRPr lang="tr-TR" dirty="0"/>
          </a:p>
        </p:txBody>
      </p:sp>
    </p:spTree>
    <p:extLst>
      <p:ext uri="{BB962C8B-B14F-4D97-AF65-F5344CB8AC3E}">
        <p14:creationId xmlns:p14="http://schemas.microsoft.com/office/powerpoint/2010/main" val="4260113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600" dirty="0" smtClean="0">
                <a:latin typeface="Arial Black" pitchFamily="34" charset="0"/>
              </a:rPr>
              <a:t> Hadis-i şeriflerde,</a:t>
            </a:r>
          </a:p>
          <a:p>
            <a:pPr marL="0" indent="0">
              <a:buNone/>
            </a:pPr>
            <a:r>
              <a:rPr lang="tr-TR" sz="3600" dirty="0" smtClean="0">
                <a:latin typeface="Arial Black" pitchFamily="34" charset="0"/>
              </a:rPr>
              <a:t> «Aç duranın idraki artar, zekası açılır» </a:t>
            </a:r>
            <a:endParaRPr lang="tr-TR" sz="3600" dirty="0">
              <a:latin typeface="Arial Black" pitchFamily="34" charset="0"/>
            </a:endParaRPr>
          </a:p>
          <a:p>
            <a:pPr marL="0" indent="0">
              <a:buNone/>
            </a:pPr>
            <a:r>
              <a:rPr lang="tr-TR" sz="3600" dirty="0" smtClean="0">
                <a:latin typeface="Arial Black" pitchFamily="34" charset="0"/>
              </a:rPr>
              <a:t>«Tefekkür, ibadetin yarısı, az yemekse tamamıdır.» buyuruldu. </a:t>
            </a:r>
          </a:p>
          <a:p>
            <a:pPr marL="0" indent="0">
              <a:buNone/>
            </a:pPr>
            <a:r>
              <a:rPr lang="tr-TR" sz="3600" dirty="0" smtClean="0">
                <a:latin typeface="Arial Black" pitchFamily="34" charset="0"/>
              </a:rPr>
              <a:t>(İ. Gazali)</a:t>
            </a:r>
          </a:p>
          <a:p>
            <a:r>
              <a:rPr lang="tr-TR" sz="3600" dirty="0" smtClean="0">
                <a:latin typeface="Arial Black" pitchFamily="34" charset="0"/>
              </a:rPr>
              <a:t>Hadis-i şerifte, </a:t>
            </a:r>
          </a:p>
          <a:p>
            <a:pPr marL="0" indent="0">
              <a:buNone/>
            </a:pPr>
            <a:r>
              <a:rPr lang="tr-TR" sz="3600" dirty="0" smtClean="0">
                <a:latin typeface="Arial Black" pitchFamily="34" charset="0"/>
              </a:rPr>
              <a:t>«Az yiyenin içi nurla dolar ve </a:t>
            </a:r>
            <a:r>
              <a:rPr lang="tr-TR" sz="3600" dirty="0" err="1" smtClean="0">
                <a:latin typeface="Arial Black" pitchFamily="34" charset="0"/>
              </a:rPr>
              <a:t>Allahü</a:t>
            </a:r>
            <a:r>
              <a:rPr lang="tr-TR" sz="3600" dirty="0" smtClean="0">
                <a:latin typeface="Arial Black" pitchFamily="34" charset="0"/>
              </a:rPr>
              <a:t> </a:t>
            </a:r>
            <a:r>
              <a:rPr lang="tr-TR" sz="3600" dirty="0" err="1" smtClean="0">
                <a:latin typeface="Arial Black" pitchFamily="34" charset="0"/>
              </a:rPr>
              <a:t>teâlâ</a:t>
            </a:r>
            <a:r>
              <a:rPr lang="tr-TR" sz="3600" dirty="0" smtClean="0">
                <a:latin typeface="Arial Black" pitchFamily="34" charset="0"/>
              </a:rPr>
              <a:t>, az yiyip içen ve bedeni hafif olan mümini sever» buyuruldu. </a:t>
            </a:r>
            <a:r>
              <a:rPr lang="tr-TR" dirty="0" smtClean="0"/>
              <a:t>(</a:t>
            </a:r>
            <a:r>
              <a:rPr lang="tr-TR" dirty="0" err="1" smtClean="0"/>
              <a:t>Deylemi</a:t>
            </a:r>
            <a:r>
              <a:rPr lang="tr-TR" dirty="0" smtClean="0"/>
              <a:t>)</a:t>
            </a:r>
            <a:endParaRPr lang="tr-TR" dirty="0"/>
          </a:p>
        </p:txBody>
      </p:sp>
    </p:spTree>
    <p:extLst>
      <p:ext uri="{BB962C8B-B14F-4D97-AF65-F5344CB8AC3E}">
        <p14:creationId xmlns:p14="http://schemas.microsoft.com/office/powerpoint/2010/main" val="122054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400" dirty="0" smtClean="0">
                <a:latin typeface="Arial Black" pitchFamily="34" charset="0"/>
              </a:rPr>
              <a:t>Hz. Peygamber (</a:t>
            </a:r>
            <a:r>
              <a:rPr lang="tr-TR" sz="4400" dirty="0" err="1" smtClean="0">
                <a:latin typeface="Arial Black" pitchFamily="34" charset="0"/>
              </a:rPr>
              <a:t>s.a.v</a:t>
            </a:r>
            <a:r>
              <a:rPr lang="tr-TR" sz="4400" dirty="0" smtClean="0">
                <a:latin typeface="Arial Black" pitchFamily="34" charset="0"/>
              </a:rPr>
              <a:t>.) şöyle buyurmuştur:</a:t>
            </a:r>
          </a:p>
          <a:p>
            <a:r>
              <a:rPr lang="tr-TR" sz="4400" dirty="0" smtClean="0">
                <a:latin typeface="Arial Black" pitchFamily="34" charset="0"/>
              </a:rPr>
              <a:t>“Eğer şeytanlar, âdemoğullarının kalplerini dolaşıp durmasaydılar, muhakkak onlar, göklerin melekûtunu seyrederlerdi.» </a:t>
            </a:r>
            <a:r>
              <a:rPr lang="tr-TR" dirty="0" smtClean="0"/>
              <a:t>( Benzer bir rivayet Ahmet b. </a:t>
            </a:r>
            <a:r>
              <a:rPr lang="tr-TR" dirty="0" err="1" smtClean="0"/>
              <a:t>Hanbel</a:t>
            </a:r>
            <a:r>
              <a:rPr lang="tr-TR" dirty="0" smtClean="0"/>
              <a:t>, </a:t>
            </a:r>
            <a:r>
              <a:rPr lang="tr-TR" dirty="0" err="1" smtClean="0"/>
              <a:t>Müsned</a:t>
            </a:r>
            <a:r>
              <a:rPr lang="tr-TR" dirty="0" smtClean="0"/>
              <a:t>, 2/353, tamamı </a:t>
            </a:r>
            <a:r>
              <a:rPr lang="tr-TR" dirty="0" err="1" smtClean="0"/>
              <a:t>Zebidi</a:t>
            </a:r>
            <a:r>
              <a:rPr lang="tr-TR" dirty="0" smtClean="0"/>
              <a:t>, ithaf, 4/328</a:t>
            </a:r>
          </a:p>
          <a:p>
            <a:endParaRPr lang="tr-TR" dirty="0"/>
          </a:p>
        </p:txBody>
      </p:sp>
    </p:spTree>
    <p:extLst>
      <p:ext uri="{BB962C8B-B14F-4D97-AF65-F5344CB8AC3E}">
        <p14:creationId xmlns:p14="http://schemas.microsoft.com/office/powerpoint/2010/main" val="347033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3600" dirty="0" smtClean="0">
                <a:solidFill>
                  <a:srgbClr val="00B050"/>
                </a:solidFill>
                <a:latin typeface="Arial Black" pitchFamily="34" charset="0"/>
              </a:rPr>
              <a:t>Peygamberimiz (SAV) şöyle buyuruyor:</a:t>
            </a:r>
          </a:p>
          <a:p>
            <a:r>
              <a:rPr lang="tr-TR" sz="3600" dirty="0" smtClean="0">
                <a:latin typeface="Arial Black" pitchFamily="34" charset="0"/>
              </a:rPr>
              <a:t> “Cennet şu dört sınıf kimseye özlemle kucak açmış beklemektedir:         </a:t>
            </a:r>
          </a:p>
          <a:p>
            <a:r>
              <a:rPr lang="tr-TR" sz="3600" dirty="0" smtClean="0">
                <a:latin typeface="Arial Black" pitchFamily="34" charset="0"/>
              </a:rPr>
              <a:t>1) Kur’an-ı Kerim’i okuyan         </a:t>
            </a:r>
          </a:p>
          <a:p>
            <a:r>
              <a:rPr lang="tr-TR" sz="3600" dirty="0" smtClean="0">
                <a:latin typeface="Arial Black" pitchFamily="34" charset="0"/>
              </a:rPr>
              <a:t>2) </a:t>
            </a:r>
            <a:r>
              <a:rPr lang="tr-TR" sz="3600" dirty="0" smtClean="0">
                <a:solidFill>
                  <a:srgbClr val="00B050"/>
                </a:solidFill>
                <a:latin typeface="Arial Black" pitchFamily="34" charset="0"/>
              </a:rPr>
              <a:t>Ramazanda oruç tutan</a:t>
            </a:r>
          </a:p>
          <a:p>
            <a:r>
              <a:rPr lang="tr-TR" sz="3600" dirty="0" smtClean="0">
                <a:latin typeface="Arial Black" pitchFamily="34" charset="0"/>
              </a:rPr>
              <a:t>3) Açları doyuran  </a:t>
            </a:r>
          </a:p>
          <a:p>
            <a:r>
              <a:rPr lang="tr-TR" sz="3600" dirty="0" smtClean="0">
                <a:latin typeface="Arial Black" pitchFamily="34" charset="0"/>
              </a:rPr>
              <a:t>4) </a:t>
            </a:r>
            <a:r>
              <a:rPr lang="tr-TR" sz="3600" dirty="0" smtClean="0">
                <a:solidFill>
                  <a:srgbClr val="00B050"/>
                </a:solidFill>
                <a:latin typeface="Arial Black" pitchFamily="34" charset="0"/>
              </a:rPr>
              <a:t>Dilini tutan (Yalan, gıybet, iftira ve çirkin sözlerden muhafaza eden)</a:t>
            </a:r>
          </a:p>
          <a:p>
            <a:endParaRPr lang="tr-TR" dirty="0"/>
          </a:p>
        </p:txBody>
      </p:sp>
    </p:spTree>
    <p:extLst>
      <p:ext uri="{BB962C8B-B14F-4D97-AF65-F5344CB8AC3E}">
        <p14:creationId xmlns:p14="http://schemas.microsoft.com/office/powerpoint/2010/main" val="2395677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ar-AE" sz="9600" dirty="0" smtClean="0">
                <a:latin typeface="Arial Black" pitchFamily="34" charset="0"/>
              </a:rPr>
              <a:t>اَلصِّيَامُ نِصْفُ الصَّبْرِ</a:t>
            </a:r>
            <a:endParaRPr lang="tr-TR" sz="9600" dirty="0" smtClean="0">
              <a:latin typeface="Arial Black" pitchFamily="34" charset="0"/>
            </a:endParaRPr>
          </a:p>
          <a:p>
            <a:r>
              <a:rPr lang="tr-TR" sz="9600" dirty="0" smtClean="0">
                <a:latin typeface="Arial Black" pitchFamily="34" charset="0"/>
              </a:rPr>
              <a:t>«Oruç sabrın yarısıdır.» </a:t>
            </a:r>
          </a:p>
          <a:p>
            <a:pPr marL="0" indent="0">
              <a:buNone/>
            </a:pPr>
            <a:r>
              <a:rPr lang="tr-TR" dirty="0" smtClean="0"/>
              <a:t>(</a:t>
            </a:r>
            <a:r>
              <a:rPr lang="tr-TR" dirty="0" err="1" smtClean="0"/>
              <a:t>İbn</a:t>
            </a:r>
            <a:r>
              <a:rPr lang="tr-TR" dirty="0" smtClean="0"/>
              <a:t> </a:t>
            </a:r>
            <a:r>
              <a:rPr lang="tr-TR" dirty="0" err="1" smtClean="0"/>
              <a:t>Mâce</a:t>
            </a:r>
            <a:r>
              <a:rPr lang="tr-TR" dirty="0" smtClean="0"/>
              <a:t>, </a:t>
            </a:r>
            <a:r>
              <a:rPr lang="tr-TR" dirty="0" err="1" smtClean="0"/>
              <a:t>Sıyâm</a:t>
            </a:r>
            <a:r>
              <a:rPr lang="tr-TR" dirty="0" smtClean="0"/>
              <a:t> 44</a:t>
            </a:r>
          </a:p>
          <a:p>
            <a:endParaRPr lang="tr-TR" dirty="0"/>
          </a:p>
        </p:txBody>
      </p:sp>
    </p:spTree>
    <p:extLst>
      <p:ext uri="{BB962C8B-B14F-4D97-AF65-F5344CB8AC3E}">
        <p14:creationId xmlns:p14="http://schemas.microsoft.com/office/powerpoint/2010/main" val="2771018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00B050"/>
                </a:solidFill>
                <a:latin typeface="Arial Black" pitchFamily="34" charset="0"/>
              </a:rPr>
              <a:t>ORUÇLUNUN DUASI RED OLUNMAZ</a:t>
            </a:r>
          </a:p>
          <a:p>
            <a:pPr marL="0" indent="0">
              <a:buNone/>
            </a:pPr>
            <a:r>
              <a:rPr lang="tr-TR" dirty="0" smtClean="0">
                <a:latin typeface="Arial Black" pitchFamily="34" charset="0"/>
              </a:rPr>
              <a:t>Abdullah </a:t>
            </a:r>
            <a:r>
              <a:rPr lang="tr-TR" dirty="0" err="1" smtClean="0">
                <a:latin typeface="Arial Black" pitchFamily="34" charset="0"/>
              </a:rPr>
              <a:t>İbnu</a:t>
            </a:r>
            <a:r>
              <a:rPr lang="tr-TR" dirty="0" smtClean="0">
                <a:latin typeface="Arial Black" pitchFamily="34" charset="0"/>
              </a:rPr>
              <a:t> </a:t>
            </a:r>
            <a:r>
              <a:rPr lang="tr-TR" dirty="0" err="1" smtClean="0">
                <a:latin typeface="Arial Black" pitchFamily="34" charset="0"/>
              </a:rPr>
              <a:t>Amr</a:t>
            </a:r>
            <a:r>
              <a:rPr lang="tr-TR" dirty="0" smtClean="0">
                <a:latin typeface="Arial Black" pitchFamily="34" charset="0"/>
              </a:rPr>
              <a:t> </a:t>
            </a:r>
            <a:r>
              <a:rPr lang="tr-TR" dirty="0" err="1" smtClean="0">
                <a:latin typeface="Arial Black" pitchFamily="34" charset="0"/>
              </a:rPr>
              <a:t>İbni’l</a:t>
            </a:r>
            <a:r>
              <a:rPr lang="tr-TR" dirty="0" smtClean="0">
                <a:latin typeface="Arial Black" pitchFamily="34" charset="0"/>
              </a:rPr>
              <a:t>- As (</a:t>
            </a:r>
            <a:r>
              <a:rPr lang="tr-TR" dirty="0" err="1" smtClean="0">
                <a:latin typeface="Arial Black" pitchFamily="34" charset="0"/>
              </a:rPr>
              <a:t>ra</a:t>
            </a:r>
            <a:r>
              <a:rPr lang="tr-TR" dirty="0" smtClean="0">
                <a:latin typeface="Arial Black" pitchFamily="34" charset="0"/>
              </a:rPr>
              <a:t>) anlatıyor: </a:t>
            </a:r>
          </a:p>
          <a:p>
            <a:pPr marL="0" indent="0">
              <a:buNone/>
            </a:pPr>
            <a:r>
              <a:rPr lang="tr-TR" dirty="0" smtClean="0">
                <a:solidFill>
                  <a:srgbClr val="00B050"/>
                </a:solidFill>
                <a:latin typeface="Arial Black" pitchFamily="34" charset="0"/>
              </a:rPr>
              <a:t>“</a:t>
            </a:r>
            <a:r>
              <a:rPr lang="tr-TR" dirty="0" err="1" smtClean="0">
                <a:solidFill>
                  <a:srgbClr val="00B050"/>
                </a:solidFill>
                <a:latin typeface="Arial Black" pitchFamily="34" charset="0"/>
              </a:rPr>
              <a:t>Resulullah</a:t>
            </a:r>
            <a:r>
              <a:rPr lang="tr-TR" dirty="0" smtClean="0">
                <a:solidFill>
                  <a:srgbClr val="00B050"/>
                </a:solidFill>
                <a:latin typeface="Arial Black" pitchFamily="34" charset="0"/>
              </a:rPr>
              <a:t> (SAV) buyurdular ki:</a:t>
            </a:r>
          </a:p>
          <a:p>
            <a:pPr marL="0" indent="0">
              <a:buNone/>
            </a:pPr>
            <a:r>
              <a:rPr lang="tr-TR" dirty="0" smtClean="0">
                <a:latin typeface="Arial Black" pitchFamily="34" charset="0"/>
              </a:rPr>
              <a:t> ‘Şurası muhakkak ki, oruçlunun iftarını açtığı zaman reddedilmeyen makbul bir duası vardır’ (</a:t>
            </a:r>
            <a:r>
              <a:rPr lang="tr-TR" dirty="0" err="1" smtClean="0">
                <a:latin typeface="Arial Black" pitchFamily="34" charset="0"/>
              </a:rPr>
              <a:t>Beyhaki</a:t>
            </a:r>
            <a:r>
              <a:rPr lang="tr-TR" dirty="0" smtClean="0">
                <a:latin typeface="Arial Black" pitchFamily="34" charset="0"/>
              </a:rPr>
              <a:t>)</a:t>
            </a:r>
          </a:p>
          <a:p>
            <a:endParaRPr lang="tr-TR" dirty="0" smtClean="0">
              <a:latin typeface="Arial Black" pitchFamily="34" charset="0"/>
            </a:endParaRPr>
          </a:p>
          <a:p>
            <a:r>
              <a:rPr lang="tr-TR" dirty="0" smtClean="0">
                <a:latin typeface="Arial Black" pitchFamily="34" charset="0"/>
              </a:rPr>
              <a:t>“Üç kimse vardır ki, duaları reddedilmez: iftar ettiği vakit oruçlunun, adil devlet başkanının ve zulme uğrayanın duaları. Allah(cc) mazlumun duasını bulutların üzerine kaldırır ve onun için </a:t>
            </a:r>
            <a:r>
              <a:rPr lang="tr-TR" dirty="0" err="1" smtClean="0">
                <a:latin typeface="Arial Black" pitchFamily="34" charset="0"/>
              </a:rPr>
              <a:t>ğöğün</a:t>
            </a:r>
            <a:r>
              <a:rPr lang="tr-TR" dirty="0" smtClean="0">
                <a:latin typeface="Arial Black" pitchFamily="34" charset="0"/>
              </a:rPr>
              <a:t> kapıları açılır. Allah(cc) zulme uğrayan için “izzet ve celalime yemin olsun ki, bir müddet sonra da olsa sana muhakkak yardım edeceğim.” der</a:t>
            </a:r>
            <a:r>
              <a:rPr lang="tr-TR" dirty="0" smtClean="0"/>
              <a:t>. (İmam </a:t>
            </a:r>
            <a:r>
              <a:rPr lang="tr-TR" dirty="0" err="1" smtClean="0"/>
              <a:t>Ahmed</a:t>
            </a:r>
            <a:r>
              <a:rPr lang="tr-TR" dirty="0" smtClean="0"/>
              <a:t>, </a:t>
            </a:r>
            <a:r>
              <a:rPr lang="tr-TR" dirty="0" err="1" smtClean="0"/>
              <a:t>Tirmizi</a:t>
            </a:r>
            <a:r>
              <a:rPr lang="tr-TR" dirty="0" smtClean="0"/>
              <a:t>)</a:t>
            </a:r>
          </a:p>
          <a:p>
            <a:endParaRPr lang="tr-TR" dirty="0" smtClean="0"/>
          </a:p>
        </p:txBody>
      </p:sp>
    </p:spTree>
    <p:extLst>
      <p:ext uri="{BB962C8B-B14F-4D97-AF65-F5344CB8AC3E}">
        <p14:creationId xmlns:p14="http://schemas.microsoft.com/office/powerpoint/2010/main" val="2534824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792"/>
            <a:ext cx="9144000" cy="6825208"/>
          </a:xfrm>
        </p:spPr>
        <p:txBody>
          <a:bodyPr>
            <a:normAutofit/>
          </a:bodyPr>
          <a:lstStyle/>
          <a:p>
            <a:pPr marL="0" indent="0">
              <a:buNone/>
            </a:pPr>
            <a:r>
              <a:rPr lang="tr-TR" sz="3600" dirty="0" smtClean="0">
                <a:solidFill>
                  <a:srgbClr val="00B050"/>
                </a:solidFill>
                <a:latin typeface="Arial Black" pitchFamily="34" charset="0"/>
              </a:rPr>
              <a:t>ORUÇ TUTANLAR CENNETE REYYAN KAPISINDAN GİRERLER:</a:t>
            </a:r>
          </a:p>
          <a:p>
            <a:endParaRPr lang="tr-TR" sz="3600" dirty="0" smtClean="0">
              <a:latin typeface="Arial Black" pitchFamily="34" charset="0"/>
            </a:endParaRPr>
          </a:p>
          <a:p>
            <a:r>
              <a:rPr lang="tr-TR" sz="3600" dirty="0" smtClean="0">
                <a:latin typeface="Arial Black" pitchFamily="34" charset="0"/>
              </a:rPr>
              <a:t>“Cennette bir kapı vardır ki, ona ‘Reyyan’ denilir. O kapıdan kıyamet gününde ancak oruç tutanlar girerler. Onlardan başka hiçbir kimse giremez. Oruç tutanlar cennete girdiklerinde bu kapı kapanır, hiçbir kimse oradan giremez.” </a:t>
            </a:r>
            <a:r>
              <a:rPr lang="tr-TR" dirty="0" smtClean="0"/>
              <a:t>(Buhari, Müslim)</a:t>
            </a:r>
          </a:p>
          <a:p>
            <a:endParaRPr lang="tr-TR" dirty="0" smtClean="0"/>
          </a:p>
          <a:p>
            <a:endParaRPr lang="tr-TR" dirty="0"/>
          </a:p>
        </p:txBody>
      </p:sp>
    </p:spTree>
    <p:extLst>
      <p:ext uri="{BB962C8B-B14F-4D97-AF65-F5344CB8AC3E}">
        <p14:creationId xmlns:p14="http://schemas.microsoft.com/office/powerpoint/2010/main" val="3029861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3600" dirty="0" smtClean="0">
                <a:solidFill>
                  <a:srgbClr val="00B050"/>
                </a:solidFill>
                <a:latin typeface="Arial Black" pitchFamily="34" charset="0"/>
              </a:rPr>
              <a:t>ORUÇ CEHENNEM ATEŞİNDEN KORUYAN BİR KALEDİR:</a:t>
            </a:r>
          </a:p>
          <a:p>
            <a:endParaRPr lang="tr-TR" sz="3600" dirty="0" smtClean="0">
              <a:latin typeface="Arial Black" pitchFamily="34" charset="0"/>
            </a:endParaRPr>
          </a:p>
          <a:p>
            <a:pPr marL="0" indent="0">
              <a:buNone/>
            </a:pPr>
            <a:r>
              <a:rPr lang="tr-TR" sz="3600" dirty="0" smtClean="0">
                <a:latin typeface="Arial Black" pitchFamily="34" charset="0"/>
              </a:rPr>
              <a:t>“Oruç bir kalkan ve cehennem ateşinden koruyan bir kaledir” (</a:t>
            </a:r>
            <a:r>
              <a:rPr lang="tr-TR" sz="3600" dirty="0" err="1" smtClean="0">
                <a:latin typeface="Arial Black" pitchFamily="34" charset="0"/>
              </a:rPr>
              <a:t>Beyhaki</a:t>
            </a:r>
            <a:r>
              <a:rPr lang="tr-TR" sz="3600" dirty="0" smtClean="0">
                <a:latin typeface="Arial Black" pitchFamily="34" charset="0"/>
              </a:rPr>
              <a:t>)</a:t>
            </a:r>
          </a:p>
          <a:p>
            <a:pPr marL="0" indent="0">
              <a:buNone/>
            </a:pPr>
            <a:endParaRPr lang="tr-TR" sz="3600" dirty="0">
              <a:latin typeface="Arial Black" pitchFamily="34" charset="0"/>
            </a:endParaRPr>
          </a:p>
          <a:p>
            <a:pPr marL="0" indent="0">
              <a:buNone/>
            </a:pPr>
            <a:r>
              <a:rPr lang="tr-TR" sz="3600" dirty="0" smtClean="0">
                <a:latin typeface="Arial Black" pitchFamily="34" charset="0"/>
              </a:rPr>
              <a:t>“Sizden birinin savaşta korunduğu kalkan gibi, oruçta cehennemden korur. Her ayda üç gün oruç tutmak güzeldir” </a:t>
            </a:r>
            <a:r>
              <a:rPr lang="tr-TR" dirty="0" smtClean="0"/>
              <a:t>(</a:t>
            </a:r>
            <a:r>
              <a:rPr lang="tr-TR" dirty="0" err="1" smtClean="0"/>
              <a:t>İbn</a:t>
            </a:r>
            <a:r>
              <a:rPr lang="tr-TR" dirty="0" smtClean="0"/>
              <a:t> </a:t>
            </a:r>
            <a:r>
              <a:rPr lang="tr-TR" dirty="0" err="1" smtClean="0"/>
              <a:t>Huzeyme</a:t>
            </a:r>
            <a:r>
              <a:rPr lang="tr-TR" dirty="0" smtClean="0"/>
              <a:t>)</a:t>
            </a:r>
          </a:p>
          <a:p>
            <a:endParaRPr lang="tr-TR" dirty="0" smtClean="0"/>
          </a:p>
          <a:p>
            <a:endParaRPr lang="tr-TR" dirty="0"/>
          </a:p>
        </p:txBody>
      </p:sp>
    </p:spTree>
    <p:extLst>
      <p:ext uri="{BB962C8B-B14F-4D97-AF65-F5344CB8AC3E}">
        <p14:creationId xmlns:p14="http://schemas.microsoft.com/office/powerpoint/2010/main" val="2844570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buNone/>
            </a:pPr>
            <a:r>
              <a:rPr lang="tr-TR" dirty="0" smtClean="0">
                <a:latin typeface="Arial Black" pitchFamily="34" charset="0"/>
              </a:rPr>
              <a:t> </a:t>
            </a:r>
            <a:r>
              <a:rPr lang="tr-TR" sz="4200" dirty="0" smtClean="0">
                <a:solidFill>
                  <a:srgbClr val="00B050"/>
                </a:solidFill>
                <a:latin typeface="Arial Black" pitchFamily="34" charset="0"/>
              </a:rPr>
              <a:t>ORUÇ KIYAMET GÜNÜNDE ŞEFAATÇİDİR:</a:t>
            </a:r>
          </a:p>
          <a:p>
            <a:pPr marL="0" indent="0">
              <a:buNone/>
            </a:pPr>
            <a:r>
              <a:rPr lang="tr-TR" dirty="0" smtClean="0">
                <a:latin typeface="Arial Black" pitchFamily="34" charset="0"/>
              </a:rPr>
              <a:t>“Kur’an ve oruç kıyamet gününde kula şefaat eder. Oruç; “Rabbim! Onu yemeden ve şehevi arzulardan alıkoydum. Onun için bana şefaat hakkı tanı” der. Kur’an da: “Onu gece uykusuz bıraktım. (geceleri senin rızan için) uykusunu terk ederek beni okudu. Bu sebeple ona şefaat etmeme izin ver” der.  </a:t>
            </a:r>
          </a:p>
          <a:p>
            <a:pPr marL="0" indent="0">
              <a:buNone/>
            </a:pPr>
            <a:r>
              <a:rPr lang="tr-TR" dirty="0" err="1" smtClean="0">
                <a:solidFill>
                  <a:srgbClr val="00B050"/>
                </a:solidFill>
                <a:latin typeface="Arial Black" pitchFamily="34" charset="0"/>
              </a:rPr>
              <a:t>Resulullah</a:t>
            </a:r>
            <a:r>
              <a:rPr lang="tr-TR" dirty="0" smtClean="0">
                <a:solidFill>
                  <a:srgbClr val="00B050"/>
                </a:solidFill>
                <a:latin typeface="Arial Black" pitchFamily="34" charset="0"/>
              </a:rPr>
              <a:t> (SAV) </a:t>
            </a:r>
            <a:r>
              <a:rPr lang="tr-TR" dirty="0" smtClean="0">
                <a:latin typeface="Arial Black" pitchFamily="34" charset="0"/>
              </a:rPr>
              <a:t>: “Bu ikisi şefaat ederler.” buyurdu. (</a:t>
            </a:r>
            <a:r>
              <a:rPr lang="tr-TR" dirty="0" err="1" smtClean="0">
                <a:latin typeface="Arial Black" pitchFamily="34" charset="0"/>
              </a:rPr>
              <a:t>Taberani</a:t>
            </a:r>
            <a:r>
              <a:rPr lang="tr-TR" dirty="0" smtClean="0">
                <a:latin typeface="Arial Black" pitchFamily="34" charset="0"/>
              </a:rPr>
              <a:t>)</a:t>
            </a:r>
          </a:p>
          <a:p>
            <a:pPr marL="0" indent="0">
              <a:buNone/>
            </a:pPr>
            <a:endParaRPr lang="tr-TR" dirty="0">
              <a:latin typeface="Arial Black" pitchFamily="34" charset="0"/>
            </a:endParaRPr>
          </a:p>
          <a:p>
            <a:pPr marL="0" indent="0">
              <a:buNone/>
            </a:pPr>
            <a:r>
              <a:rPr lang="tr-TR" dirty="0" smtClean="0">
                <a:solidFill>
                  <a:srgbClr val="00B050"/>
                </a:solidFill>
                <a:latin typeface="Arial Black" pitchFamily="34" charset="0"/>
              </a:rPr>
              <a:t>Abdurrahman bin </a:t>
            </a:r>
            <a:r>
              <a:rPr lang="tr-TR" dirty="0" err="1" smtClean="0">
                <a:solidFill>
                  <a:srgbClr val="00B050"/>
                </a:solidFill>
                <a:latin typeface="Arial Black" pitchFamily="34" charset="0"/>
              </a:rPr>
              <a:t>Semüre’den</a:t>
            </a:r>
            <a:r>
              <a:rPr lang="tr-TR" dirty="0" smtClean="0">
                <a:solidFill>
                  <a:srgbClr val="00B050"/>
                </a:solidFill>
                <a:latin typeface="Arial Black" pitchFamily="34" charset="0"/>
              </a:rPr>
              <a:t> (</a:t>
            </a:r>
            <a:r>
              <a:rPr lang="tr-TR" dirty="0" err="1" smtClean="0">
                <a:solidFill>
                  <a:srgbClr val="00B050"/>
                </a:solidFill>
                <a:latin typeface="Arial Black" pitchFamily="34" charset="0"/>
              </a:rPr>
              <a:t>ra</a:t>
            </a:r>
            <a:r>
              <a:rPr lang="tr-TR" dirty="0" smtClean="0">
                <a:solidFill>
                  <a:srgbClr val="00B050"/>
                </a:solidFill>
                <a:latin typeface="Arial Black" pitchFamily="34" charset="0"/>
              </a:rPr>
              <a:t>) Peygamber Efendimizin (</a:t>
            </a:r>
            <a:r>
              <a:rPr lang="tr-TR" dirty="0" err="1" smtClean="0">
                <a:solidFill>
                  <a:srgbClr val="00B050"/>
                </a:solidFill>
                <a:latin typeface="Arial Black" pitchFamily="34" charset="0"/>
              </a:rPr>
              <a:t>asm</a:t>
            </a:r>
            <a:r>
              <a:rPr lang="tr-TR" dirty="0" smtClean="0">
                <a:solidFill>
                  <a:srgbClr val="00B050"/>
                </a:solidFill>
                <a:latin typeface="Arial Black" pitchFamily="34" charset="0"/>
              </a:rPr>
              <a:t>) şöyle buyurduklarını rivayet ediyor:</a:t>
            </a:r>
          </a:p>
          <a:p>
            <a:pPr marL="0" indent="0">
              <a:buNone/>
            </a:pPr>
            <a:r>
              <a:rPr lang="tr-TR" dirty="0" smtClean="0">
                <a:latin typeface="Arial Black" pitchFamily="34" charset="0"/>
              </a:rPr>
              <a:t>“Ben akşam rüyamda hayret verici bir şey gördüm. Ümmetimden bir adam gördüm ki, susuzluktan dili dışarıya sarkmış soluyordu. Tuttuğu ramazan orucu geldi ve ona su ikram etti” </a:t>
            </a:r>
            <a:r>
              <a:rPr lang="tr-TR" dirty="0" smtClean="0"/>
              <a:t>(</a:t>
            </a:r>
            <a:r>
              <a:rPr lang="tr-TR" dirty="0" err="1" smtClean="0"/>
              <a:t>Taberani</a:t>
            </a:r>
            <a:r>
              <a:rPr lang="tr-TR" dirty="0" smtClean="0"/>
              <a:t>)</a:t>
            </a:r>
          </a:p>
          <a:p>
            <a:endParaRPr lang="tr-TR" dirty="0" smtClean="0"/>
          </a:p>
          <a:p>
            <a:endParaRPr lang="tr-TR" dirty="0"/>
          </a:p>
        </p:txBody>
      </p:sp>
    </p:spTree>
    <p:extLst>
      <p:ext uri="{BB962C8B-B14F-4D97-AF65-F5344CB8AC3E}">
        <p14:creationId xmlns:p14="http://schemas.microsoft.com/office/powerpoint/2010/main" val="72147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b="1" dirty="0" smtClean="0">
                <a:solidFill>
                  <a:srgbClr val="00B050"/>
                </a:solidFill>
                <a:latin typeface="Arial Black" pitchFamily="34" charset="0"/>
              </a:rPr>
              <a:t>ORUÇ İSLAMIN BEŞ ŞARTINDAN BİRİDİR:</a:t>
            </a:r>
            <a:endParaRPr lang="ar-AE" b="1" dirty="0" smtClean="0">
              <a:solidFill>
                <a:srgbClr val="00B050"/>
              </a:solidFill>
              <a:latin typeface="Arial Black" pitchFamily="34" charset="0"/>
            </a:endParaRPr>
          </a:p>
          <a:p>
            <a:r>
              <a:rPr lang="ar-AE" b="1" dirty="0" smtClean="0">
                <a:latin typeface="Arial Black" pitchFamily="34" charset="0"/>
              </a:rPr>
              <a:t>بُنِيَ الْإِسْلَامُ عَلَى خَمْسٍ شَهَادَةِ أَنْ لَا إِلَهَ إِلَّا اللَّهُ وَأَنَّ مُحَمَّدًا رَسُولُ اللَّهِ وَإِقَامِ الصَّلَاةِ وَإِيتَاءِ الزَّكَاةِ وَالْحَجِّ وَصَوْمِ رَمَضَانَ</a:t>
            </a:r>
          </a:p>
          <a:p>
            <a:endParaRPr lang="ar-AE" b="1" dirty="0" smtClean="0">
              <a:latin typeface="Arial Black" pitchFamily="34" charset="0"/>
            </a:endParaRPr>
          </a:p>
          <a:p>
            <a:r>
              <a:rPr lang="ar-AE" b="1" dirty="0" smtClean="0">
                <a:latin typeface="Arial Black" pitchFamily="34" charset="0"/>
              </a:rPr>
              <a:t>“</a:t>
            </a:r>
            <a:r>
              <a:rPr lang="tr-TR" b="1" dirty="0" smtClean="0">
                <a:latin typeface="Arial Black" pitchFamily="34" charset="0"/>
              </a:rPr>
              <a:t>İslam beş temel üzerine kurulmuştur. Allah’tan başka ilah olmadığına ve kendisinin O’nun kulu ve elçisi olduğuna tanıklık etmek, namaz kılmak, zekat vermek, ramazan orucunu tutmak ve gücü yetenler için hacca gitmektir.” </a:t>
            </a:r>
            <a:r>
              <a:rPr lang="tr-TR" dirty="0" smtClean="0"/>
              <a:t>(Buhari, İman, 34-40; İlim, 25)</a:t>
            </a:r>
          </a:p>
          <a:p>
            <a:endParaRPr lang="tr-TR" dirty="0"/>
          </a:p>
        </p:txBody>
      </p:sp>
    </p:spTree>
    <p:extLst>
      <p:ext uri="{BB962C8B-B14F-4D97-AF65-F5344CB8AC3E}">
        <p14:creationId xmlns:p14="http://schemas.microsoft.com/office/powerpoint/2010/main" val="26871130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4800" dirty="0" smtClean="0">
                <a:solidFill>
                  <a:srgbClr val="00B050"/>
                </a:solidFill>
                <a:latin typeface="Arial Black" pitchFamily="34" charset="0"/>
              </a:rPr>
              <a:t>ORUÇ GEÇMİŞ GÜNAHLARI TEMİZLER:</a:t>
            </a:r>
          </a:p>
          <a:p>
            <a:r>
              <a:rPr lang="tr-TR" sz="4800" dirty="0" smtClean="0">
                <a:latin typeface="Arial Black" pitchFamily="34" charset="0"/>
              </a:rPr>
              <a:t>“Her kim Ramazan orucunu tutar ve kullarına riayet ederek </a:t>
            </a:r>
            <a:r>
              <a:rPr lang="tr-TR" sz="4800" dirty="0" err="1" smtClean="0">
                <a:latin typeface="Arial Black" pitchFamily="34" charset="0"/>
              </a:rPr>
              <a:t>korunulması</a:t>
            </a:r>
            <a:r>
              <a:rPr lang="tr-TR" sz="4800" dirty="0" smtClean="0">
                <a:latin typeface="Arial Black" pitchFamily="34" charset="0"/>
              </a:rPr>
              <a:t> gereken şeylerden korunursa, geçmiş günahları yok eder” </a:t>
            </a:r>
            <a:r>
              <a:rPr lang="tr-TR" dirty="0" smtClean="0"/>
              <a:t>(</a:t>
            </a:r>
            <a:r>
              <a:rPr lang="tr-TR" dirty="0" err="1" smtClean="0"/>
              <a:t>Beyhaki</a:t>
            </a:r>
            <a:r>
              <a:rPr lang="tr-TR" dirty="0" smtClean="0"/>
              <a:t>)</a:t>
            </a:r>
          </a:p>
          <a:p>
            <a:endParaRPr lang="tr-TR" dirty="0"/>
          </a:p>
        </p:txBody>
      </p:sp>
    </p:spTree>
    <p:extLst>
      <p:ext uri="{BB962C8B-B14F-4D97-AF65-F5344CB8AC3E}">
        <p14:creationId xmlns:p14="http://schemas.microsoft.com/office/powerpoint/2010/main" val="1700873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800" dirty="0" smtClean="0">
                <a:solidFill>
                  <a:srgbClr val="00B050"/>
                </a:solidFill>
                <a:latin typeface="Arial Black" pitchFamily="34" charset="0"/>
              </a:rPr>
              <a:t>ORUÇLUYA MUBAH OLAN HALLERİ DAHİ İBADETTİR</a:t>
            </a:r>
          </a:p>
          <a:p>
            <a:pPr marL="0" indent="0">
              <a:buNone/>
            </a:pPr>
            <a:endParaRPr lang="tr-TR" sz="4800" dirty="0" smtClean="0">
              <a:latin typeface="Arial Black" pitchFamily="34" charset="0"/>
            </a:endParaRPr>
          </a:p>
          <a:p>
            <a:r>
              <a:rPr lang="tr-TR" sz="4800" dirty="0" smtClean="0">
                <a:latin typeface="Arial Black" pitchFamily="34" charset="0"/>
              </a:rPr>
              <a:t>“Oruçlu, yatağı üzerinde uykuda bile olsa ibadet halindedir” (</a:t>
            </a:r>
            <a:r>
              <a:rPr lang="tr-TR" sz="4800" dirty="0" err="1" smtClean="0">
                <a:latin typeface="Arial Black" pitchFamily="34" charset="0"/>
              </a:rPr>
              <a:t>Deylemi</a:t>
            </a:r>
            <a:r>
              <a:rPr lang="tr-TR" sz="4800" dirty="0" smtClean="0">
                <a:latin typeface="Arial Black" pitchFamily="34" charset="0"/>
              </a:rPr>
              <a:t>)</a:t>
            </a:r>
          </a:p>
          <a:p>
            <a:endParaRPr lang="tr-TR" sz="4800" dirty="0" smtClean="0">
              <a:latin typeface="Arial Black" pitchFamily="34" charset="0"/>
            </a:endParaRPr>
          </a:p>
          <a:p>
            <a:r>
              <a:rPr lang="tr-TR" sz="4800" dirty="0" smtClean="0">
                <a:latin typeface="Arial Black" pitchFamily="34" charset="0"/>
              </a:rPr>
              <a:t>“Oruçlunun susması </a:t>
            </a:r>
            <a:r>
              <a:rPr lang="tr-TR" sz="4800" dirty="0" err="1" smtClean="0">
                <a:latin typeface="Arial Black" pitchFamily="34" charset="0"/>
              </a:rPr>
              <a:t>tesbih</a:t>
            </a:r>
            <a:r>
              <a:rPr lang="tr-TR" sz="4800" dirty="0" smtClean="0">
                <a:latin typeface="Arial Black" pitchFamily="34" charset="0"/>
              </a:rPr>
              <a:t>, uykusu ibadet, duası makbul ve mükafatı da kat kattır” </a:t>
            </a:r>
            <a:r>
              <a:rPr lang="tr-TR" dirty="0" smtClean="0"/>
              <a:t>(</a:t>
            </a:r>
            <a:r>
              <a:rPr lang="tr-TR" dirty="0" err="1" smtClean="0"/>
              <a:t>İbn</a:t>
            </a:r>
            <a:r>
              <a:rPr lang="tr-TR" dirty="0" smtClean="0"/>
              <a:t>-i Mende)</a:t>
            </a:r>
          </a:p>
          <a:p>
            <a:endParaRPr lang="tr-TR" dirty="0"/>
          </a:p>
        </p:txBody>
      </p:sp>
    </p:spTree>
    <p:extLst>
      <p:ext uri="{BB962C8B-B14F-4D97-AF65-F5344CB8AC3E}">
        <p14:creationId xmlns:p14="http://schemas.microsoft.com/office/powerpoint/2010/main" val="865412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4400" dirty="0" smtClean="0">
                <a:solidFill>
                  <a:srgbClr val="00B050"/>
                </a:solidFill>
                <a:latin typeface="Arial Black" pitchFamily="34" charset="0"/>
              </a:rPr>
              <a:t>ORUCUN MÜKAFATI ALLAH’A AİTTİR:</a:t>
            </a:r>
          </a:p>
          <a:p>
            <a:endParaRPr lang="tr-TR" sz="4400" dirty="0" smtClean="0">
              <a:latin typeface="Arial Black" pitchFamily="34" charset="0"/>
            </a:endParaRPr>
          </a:p>
          <a:p>
            <a:r>
              <a:rPr lang="tr-TR" sz="4400" dirty="0" smtClean="0">
                <a:latin typeface="Arial Black" pitchFamily="34" charset="0"/>
              </a:rPr>
              <a:t>“Oruçta riya yoktur. Yüce Allah şöyle buyuruyor: “O benim içindir. Onun mükafatını de Ben veririm. Oruç tutan yemesini ve içmesini benim için terk etmiştir” </a:t>
            </a:r>
            <a:r>
              <a:rPr lang="tr-TR" dirty="0" smtClean="0"/>
              <a:t>(</a:t>
            </a:r>
            <a:r>
              <a:rPr lang="tr-TR" dirty="0" err="1" smtClean="0"/>
              <a:t>Beyhaki</a:t>
            </a:r>
            <a:endParaRPr lang="tr-TR" dirty="0" smtClean="0"/>
          </a:p>
          <a:p>
            <a:endParaRPr lang="tr-TR" dirty="0"/>
          </a:p>
        </p:txBody>
      </p:sp>
    </p:spTree>
    <p:extLst>
      <p:ext uri="{BB962C8B-B14F-4D97-AF65-F5344CB8AC3E}">
        <p14:creationId xmlns:p14="http://schemas.microsoft.com/office/powerpoint/2010/main" val="610290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sz="3600" dirty="0" smtClean="0">
                <a:solidFill>
                  <a:srgbClr val="00B050"/>
                </a:solidFill>
                <a:latin typeface="Arial Black" pitchFamily="34" charset="0"/>
              </a:rPr>
              <a:t>ORUÇ İNSANIN ŞEHVETİNİ KIRAR: </a:t>
            </a:r>
          </a:p>
          <a:p>
            <a:r>
              <a:rPr lang="tr-TR" sz="3600" dirty="0" smtClean="0">
                <a:latin typeface="Arial Black" pitchFamily="34" charset="0"/>
              </a:rPr>
              <a:t>“Umulur ki oruç sayesinde kötülüklerden korunursunuz.” (Bakara, suresi 183) </a:t>
            </a:r>
          </a:p>
          <a:p>
            <a:r>
              <a:rPr lang="tr-TR" sz="3600" dirty="0" smtClean="0">
                <a:latin typeface="Arial Black" pitchFamily="34" charset="0"/>
              </a:rPr>
              <a:t>Hz. Peygamber de evlenmeye gücü olmayan gençlere şehvetlerinin kırılması için oruç tutmalarını tavsiye etmiştir. “Kimin evlenmeye gücü yetmezse oruç tutsun; çünkü oruç insanın şehvetini kırar.”   </a:t>
            </a:r>
            <a:r>
              <a:rPr lang="tr-TR" dirty="0" smtClean="0"/>
              <a:t>(</a:t>
            </a:r>
            <a:r>
              <a:rPr lang="tr-TR" dirty="0" err="1" smtClean="0"/>
              <a:t>Tecrid</a:t>
            </a:r>
            <a:r>
              <a:rPr lang="tr-TR" dirty="0" smtClean="0"/>
              <a:t>-i Sarih </a:t>
            </a:r>
            <a:r>
              <a:rPr lang="tr-TR" dirty="0" err="1" smtClean="0"/>
              <a:t>Tercemesi</a:t>
            </a:r>
            <a:r>
              <a:rPr lang="tr-TR" dirty="0" smtClean="0"/>
              <a:t>, VI, 255, Had. No. 904)</a:t>
            </a:r>
            <a:endParaRPr lang="tr-TR" dirty="0"/>
          </a:p>
        </p:txBody>
      </p:sp>
    </p:spTree>
    <p:extLst>
      <p:ext uri="{BB962C8B-B14F-4D97-AF65-F5344CB8AC3E}">
        <p14:creationId xmlns:p14="http://schemas.microsoft.com/office/powerpoint/2010/main" val="1420964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buNone/>
            </a:pPr>
            <a:r>
              <a:rPr lang="tr-TR" u="sng" dirty="0" smtClean="0">
                <a:solidFill>
                  <a:srgbClr val="00B050"/>
                </a:solidFill>
                <a:latin typeface="Arial Black" pitchFamily="34" charset="0"/>
              </a:rPr>
              <a:t>ORUÇLUNUN DİKKAT ETMESİ GEREKEN YANLIŞLAR</a:t>
            </a:r>
          </a:p>
          <a:p>
            <a:r>
              <a:rPr lang="tr-TR" dirty="0" smtClean="0">
                <a:latin typeface="Arial Black" pitchFamily="34" charset="0"/>
              </a:rPr>
              <a:t> “</a:t>
            </a:r>
            <a:r>
              <a:rPr lang="tr-TR" dirty="0" smtClean="0">
                <a:solidFill>
                  <a:srgbClr val="00B050"/>
                </a:solidFill>
                <a:latin typeface="Arial Black" pitchFamily="34" charset="0"/>
              </a:rPr>
              <a:t>Gıybet</a:t>
            </a:r>
            <a:r>
              <a:rPr lang="tr-TR" dirty="0" smtClean="0">
                <a:latin typeface="Arial Black" pitchFamily="34" charset="0"/>
              </a:rPr>
              <a:t> ederek insanların etini yemeyi sürdürenler gerçek anlamda oruç tutmuş olamazlar. “(el-</a:t>
            </a:r>
            <a:r>
              <a:rPr lang="tr-TR" dirty="0" err="1" smtClean="0">
                <a:latin typeface="Arial Black" pitchFamily="34" charset="0"/>
              </a:rPr>
              <a:t>Musannaf</a:t>
            </a:r>
            <a:r>
              <a:rPr lang="tr-TR" dirty="0" smtClean="0">
                <a:latin typeface="Arial Black" pitchFamily="34" charset="0"/>
              </a:rPr>
              <a:t>, 2/272)</a:t>
            </a:r>
          </a:p>
          <a:p>
            <a:endParaRPr lang="tr-TR" dirty="0" smtClean="0">
              <a:latin typeface="Arial Black" pitchFamily="34" charset="0"/>
            </a:endParaRPr>
          </a:p>
          <a:p>
            <a:r>
              <a:rPr lang="tr-TR" dirty="0" smtClean="0">
                <a:latin typeface="Arial Black" pitchFamily="34" charset="0"/>
              </a:rPr>
              <a:t>“Kim ki </a:t>
            </a:r>
            <a:r>
              <a:rPr lang="tr-TR" dirty="0" smtClean="0">
                <a:solidFill>
                  <a:srgbClr val="00B050"/>
                </a:solidFill>
                <a:latin typeface="Arial Black" pitchFamily="34" charset="0"/>
              </a:rPr>
              <a:t>yalan</a:t>
            </a:r>
            <a:r>
              <a:rPr lang="tr-TR" dirty="0" smtClean="0">
                <a:latin typeface="Arial Black" pitchFamily="34" charset="0"/>
              </a:rPr>
              <a:t> söylemeyi ve yalanla iş yapmayı bırakmaz ise Allah o kimsenin yemesini, içmesini bırakmasına değer vermez.” (Ebu Davud, II, 307, Had. No. 2362)</a:t>
            </a:r>
          </a:p>
          <a:p>
            <a:endParaRPr lang="tr-TR" dirty="0" smtClean="0">
              <a:latin typeface="Arial Black" pitchFamily="34" charset="0"/>
            </a:endParaRPr>
          </a:p>
          <a:p>
            <a:r>
              <a:rPr lang="tr-TR" dirty="0" smtClean="0">
                <a:latin typeface="Arial Black" pitchFamily="34" charset="0"/>
              </a:rPr>
              <a:t>“Nice oruç tutanlar vardır ki tuttukları oruç karşılığı elde ettikleri şey, aç kalmış olmaktan ibarettir.” (</a:t>
            </a:r>
            <a:r>
              <a:rPr lang="tr-TR" dirty="0" err="1" smtClean="0">
                <a:latin typeface="Arial Black" pitchFamily="34" charset="0"/>
              </a:rPr>
              <a:t>Keşfü’l</a:t>
            </a:r>
            <a:r>
              <a:rPr lang="tr-TR" dirty="0" smtClean="0">
                <a:latin typeface="Arial Black" pitchFamily="34" charset="0"/>
              </a:rPr>
              <a:t>-Hafa, I, 425)</a:t>
            </a:r>
          </a:p>
          <a:p>
            <a:endParaRPr lang="tr-TR" dirty="0"/>
          </a:p>
        </p:txBody>
      </p:sp>
    </p:spTree>
    <p:extLst>
      <p:ext uri="{BB962C8B-B14F-4D97-AF65-F5344CB8AC3E}">
        <p14:creationId xmlns:p14="http://schemas.microsoft.com/office/powerpoint/2010/main" val="4189902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dirty="0" smtClean="0">
                <a:solidFill>
                  <a:srgbClr val="00B050"/>
                </a:solidFill>
                <a:latin typeface="Arial Black" pitchFamily="34" charset="0"/>
              </a:rPr>
              <a:t>ALLAH CC KULLARINA ÇOK YAKINDIR VE ORUÇTA ALLAH’A DAHA DA YAKLAŞTIRAN BİR İBADETTİR:</a:t>
            </a:r>
          </a:p>
          <a:p>
            <a:r>
              <a:rPr lang="ar-AE" b="1" dirty="0" smtClean="0">
                <a:latin typeface="Arial Black" pitchFamily="34" charset="0"/>
              </a:rPr>
              <a:t>وَاِذَا </a:t>
            </a:r>
            <a:r>
              <a:rPr lang="ar-AE" b="1" dirty="0">
                <a:latin typeface="Arial Black" pitchFamily="34" charset="0"/>
              </a:rPr>
              <a:t>سَاَلَكَ عِبَادٖى عَنّٖى فَاِنّٖى قَرٖيبٌ اُجٖيبُ دَعْوَةَ الدَّاعِ اِذَا دَعَانِ فَلْيَسْتَجٖيبُوا لٖى وَلْيُؤْمِنُوا بٖى لَعَلَّهُمْ يَرْشُدُونَ</a:t>
            </a:r>
          </a:p>
          <a:p>
            <a:endParaRPr lang="ar-AE" b="1" dirty="0">
              <a:latin typeface="Arial Black" pitchFamily="34" charset="0"/>
            </a:endParaRPr>
          </a:p>
          <a:p>
            <a:pPr marL="0" indent="0">
              <a:buNone/>
            </a:pPr>
            <a:r>
              <a:rPr lang="tr-TR" b="1" dirty="0" smtClean="0">
                <a:latin typeface="Arial Black" pitchFamily="34" charset="0"/>
              </a:rPr>
              <a:t>«Kullarım</a:t>
            </a:r>
            <a:r>
              <a:rPr lang="tr-TR" b="1" dirty="0">
                <a:latin typeface="Arial Black" pitchFamily="34" charset="0"/>
              </a:rPr>
              <a:t>, beni senden sorarlarsa, (bilsinler ki), gerçekten ben (onlara çok) yakınım. Bana dua edince, dua edenin duasına cevap veririm. O hâlde, doğru yolu bulmaları için benim davetime uysunlar, bana iman etsinler</a:t>
            </a:r>
            <a:r>
              <a:rPr lang="tr-TR" b="1" dirty="0" smtClean="0">
                <a:latin typeface="Arial Black" pitchFamily="34" charset="0"/>
              </a:rPr>
              <a:t>.» </a:t>
            </a:r>
            <a:r>
              <a:rPr lang="tr-TR" dirty="0" smtClean="0"/>
              <a:t>(Bakara suresi 186)</a:t>
            </a:r>
            <a:endParaRPr lang="tr-TR" dirty="0"/>
          </a:p>
        </p:txBody>
      </p:sp>
    </p:spTree>
    <p:extLst>
      <p:ext uri="{BB962C8B-B14F-4D97-AF65-F5344CB8AC3E}">
        <p14:creationId xmlns:p14="http://schemas.microsoft.com/office/powerpoint/2010/main" val="35252457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u="sng" dirty="0" smtClean="0">
                <a:solidFill>
                  <a:srgbClr val="00B050"/>
                </a:solidFill>
                <a:latin typeface="Arial Black" pitchFamily="34" charset="0"/>
              </a:rPr>
              <a:t>ÖZETLE ORUÇ İBADETİ:</a:t>
            </a:r>
          </a:p>
          <a:p>
            <a:r>
              <a:rPr lang="tr-TR" dirty="0">
                <a:solidFill>
                  <a:srgbClr val="FF0000"/>
                </a:solidFill>
                <a:latin typeface="Arial Black" pitchFamily="34" charset="0"/>
              </a:rPr>
              <a:t>ORUÇ ALLAH’IN EMRİ FARZ OLAN BİR İBADETTİR</a:t>
            </a:r>
            <a:endParaRPr lang="tr-TR" dirty="0" smtClean="0">
              <a:solidFill>
                <a:srgbClr val="FFC000"/>
              </a:solidFill>
              <a:latin typeface="Arial Black" pitchFamily="34" charset="0"/>
            </a:endParaRPr>
          </a:p>
          <a:p>
            <a:r>
              <a:rPr lang="tr-TR" dirty="0">
                <a:solidFill>
                  <a:srgbClr val="FFC000"/>
                </a:solidFill>
                <a:latin typeface="Arial Black" pitchFamily="34" charset="0"/>
              </a:rPr>
              <a:t>ORUÇLUNUN DUASI RED </a:t>
            </a:r>
            <a:r>
              <a:rPr lang="tr-TR" dirty="0" smtClean="0">
                <a:solidFill>
                  <a:srgbClr val="FFC000"/>
                </a:solidFill>
                <a:latin typeface="Arial Black" pitchFamily="34" charset="0"/>
              </a:rPr>
              <a:t>OLUNMAZ.</a:t>
            </a:r>
          </a:p>
          <a:p>
            <a:r>
              <a:rPr lang="tr-TR" dirty="0">
                <a:solidFill>
                  <a:srgbClr val="0070C0"/>
                </a:solidFill>
                <a:latin typeface="Arial Black" pitchFamily="34" charset="0"/>
              </a:rPr>
              <a:t>ORUÇ TUTANLAR CENNETE REYYAN KAPISINDAN </a:t>
            </a:r>
            <a:r>
              <a:rPr lang="tr-TR" dirty="0" smtClean="0">
                <a:solidFill>
                  <a:srgbClr val="0070C0"/>
                </a:solidFill>
                <a:latin typeface="Arial Black" pitchFamily="34" charset="0"/>
              </a:rPr>
              <a:t>GİRERLER.</a:t>
            </a:r>
          </a:p>
          <a:p>
            <a:r>
              <a:rPr lang="tr-TR" dirty="0">
                <a:solidFill>
                  <a:srgbClr val="002060"/>
                </a:solidFill>
                <a:latin typeface="Arial Black" pitchFamily="34" charset="0"/>
              </a:rPr>
              <a:t>ORUÇ CEHENNEM ATEŞİNDEN KORUYAN BİR </a:t>
            </a:r>
            <a:r>
              <a:rPr lang="tr-TR" dirty="0" smtClean="0">
                <a:solidFill>
                  <a:srgbClr val="002060"/>
                </a:solidFill>
                <a:latin typeface="Arial Black" pitchFamily="34" charset="0"/>
              </a:rPr>
              <a:t>KALEDİR.</a:t>
            </a:r>
          </a:p>
          <a:p>
            <a:r>
              <a:rPr lang="tr-TR" dirty="0">
                <a:solidFill>
                  <a:srgbClr val="00B050"/>
                </a:solidFill>
                <a:latin typeface="Arial Black" pitchFamily="34" charset="0"/>
              </a:rPr>
              <a:t>ORUÇ KIYAMET GÜNÜNDE </a:t>
            </a:r>
            <a:r>
              <a:rPr lang="tr-TR" dirty="0" smtClean="0">
                <a:solidFill>
                  <a:srgbClr val="00B050"/>
                </a:solidFill>
                <a:latin typeface="Arial Black" pitchFamily="34" charset="0"/>
              </a:rPr>
              <a:t>ŞEFAATÇİDİR.</a:t>
            </a:r>
            <a:endParaRPr lang="tr-TR" dirty="0" smtClean="0">
              <a:solidFill>
                <a:schemeClr val="accent6">
                  <a:lumMod val="75000"/>
                </a:schemeClr>
              </a:solidFill>
              <a:latin typeface="Arial Black" pitchFamily="34" charset="0"/>
            </a:endParaRPr>
          </a:p>
          <a:p>
            <a:r>
              <a:rPr lang="tr-TR" dirty="0">
                <a:solidFill>
                  <a:schemeClr val="accent6">
                    <a:lumMod val="75000"/>
                  </a:schemeClr>
                </a:solidFill>
                <a:latin typeface="Arial Black" pitchFamily="34" charset="0"/>
              </a:rPr>
              <a:t>ORUÇ GEÇMİŞ GÜNAHLARI </a:t>
            </a:r>
            <a:r>
              <a:rPr lang="tr-TR" dirty="0" smtClean="0">
                <a:solidFill>
                  <a:schemeClr val="accent6">
                    <a:lumMod val="75000"/>
                  </a:schemeClr>
                </a:solidFill>
                <a:latin typeface="Arial Black" pitchFamily="34" charset="0"/>
              </a:rPr>
              <a:t>TEMİZLER.</a:t>
            </a:r>
          </a:p>
          <a:p>
            <a:r>
              <a:rPr lang="tr-TR" dirty="0">
                <a:solidFill>
                  <a:srgbClr val="7030A0"/>
                </a:solidFill>
                <a:latin typeface="Arial Black" pitchFamily="34" charset="0"/>
              </a:rPr>
              <a:t>ORUÇLUYA MUBAH OLAN HALLERİ DAHİ </a:t>
            </a:r>
            <a:r>
              <a:rPr lang="tr-TR" dirty="0" smtClean="0">
                <a:solidFill>
                  <a:srgbClr val="7030A0"/>
                </a:solidFill>
                <a:latin typeface="Arial Black" pitchFamily="34" charset="0"/>
              </a:rPr>
              <a:t>İBADETTİR.</a:t>
            </a:r>
          </a:p>
          <a:p>
            <a:r>
              <a:rPr lang="tr-TR" dirty="0">
                <a:solidFill>
                  <a:srgbClr val="FF0000"/>
                </a:solidFill>
                <a:latin typeface="Arial Black" pitchFamily="34" charset="0"/>
              </a:rPr>
              <a:t>ORUCUN </a:t>
            </a:r>
            <a:r>
              <a:rPr lang="tr-TR" dirty="0" smtClean="0">
                <a:solidFill>
                  <a:srgbClr val="FF0000"/>
                </a:solidFill>
                <a:latin typeface="Arial Black" pitchFamily="34" charset="0"/>
              </a:rPr>
              <a:t>MÜKAFATI </a:t>
            </a:r>
            <a:r>
              <a:rPr lang="tr-TR" dirty="0">
                <a:solidFill>
                  <a:srgbClr val="FF0000"/>
                </a:solidFill>
                <a:latin typeface="Arial Black" pitchFamily="34" charset="0"/>
              </a:rPr>
              <a:t>ALLAH’A </a:t>
            </a:r>
            <a:r>
              <a:rPr lang="tr-TR" dirty="0" smtClean="0">
                <a:solidFill>
                  <a:srgbClr val="FF0000"/>
                </a:solidFill>
                <a:latin typeface="Arial Black" pitchFamily="34" charset="0"/>
              </a:rPr>
              <a:t>AİTTİR.</a:t>
            </a:r>
          </a:p>
          <a:p>
            <a:r>
              <a:rPr lang="tr-TR" dirty="0" smtClean="0">
                <a:solidFill>
                  <a:srgbClr val="92D050"/>
                </a:solidFill>
                <a:latin typeface="Arial Black" pitchFamily="34" charset="0"/>
              </a:rPr>
              <a:t>ORUÇ SABRIN YARISIDIR.</a:t>
            </a:r>
          </a:p>
          <a:p>
            <a:r>
              <a:rPr lang="tr-TR" dirty="0" smtClean="0">
                <a:solidFill>
                  <a:schemeClr val="tx1">
                    <a:lumMod val="75000"/>
                    <a:lumOff val="25000"/>
                  </a:schemeClr>
                </a:solidFill>
                <a:latin typeface="Arial Black" pitchFamily="34" charset="0"/>
              </a:rPr>
              <a:t>ORUÇLU ÖLEN KİMSE KIYAMETE KADAR ORUÇ TUTMUŞ SEVABI ALIR.</a:t>
            </a:r>
          </a:p>
          <a:p>
            <a:r>
              <a:rPr lang="tr-TR" dirty="0" smtClean="0">
                <a:solidFill>
                  <a:schemeClr val="tx2">
                    <a:lumMod val="60000"/>
                    <a:lumOff val="40000"/>
                  </a:schemeClr>
                </a:solidFill>
                <a:latin typeface="Arial Black" pitchFamily="34" charset="0"/>
              </a:rPr>
              <a:t>ORUÇ TUTAN SIHHAT BULUR</a:t>
            </a:r>
            <a:r>
              <a:rPr lang="tr-TR" dirty="0" smtClean="0">
                <a:solidFill>
                  <a:srgbClr val="FF0000"/>
                </a:solidFill>
                <a:latin typeface="Arial Black" pitchFamily="34" charset="0"/>
              </a:rPr>
              <a:t>.</a:t>
            </a:r>
          </a:p>
          <a:p>
            <a:pPr marL="0" indent="0">
              <a:buNone/>
            </a:pPr>
            <a:r>
              <a:rPr lang="tr-TR" dirty="0">
                <a:latin typeface="Arial Black" pitchFamily="34" charset="0"/>
              </a:rPr>
              <a:t> </a:t>
            </a:r>
            <a:r>
              <a:rPr lang="tr-TR" dirty="0" smtClean="0">
                <a:latin typeface="Arial Black" pitchFamily="34" charset="0"/>
              </a:rPr>
              <a:t>    </a:t>
            </a:r>
            <a:r>
              <a:rPr lang="tr-TR" u="sng" dirty="0" smtClean="0">
                <a:solidFill>
                  <a:srgbClr val="00B050"/>
                </a:solidFill>
                <a:latin typeface="Arial Black" pitchFamily="34" charset="0"/>
              </a:rPr>
              <a:t>ORUÇ, RUHA BESMELE ÇEKTİRMEKTİR.</a:t>
            </a:r>
            <a:endParaRPr lang="tr-TR" u="sng" dirty="0">
              <a:solidFill>
                <a:srgbClr val="00B050"/>
              </a:solidFill>
              <a:latin typeface="Arial Black" pitchFamily="34" charset="0"/>
            </a:endParaRPr>
          </a:p>
          <a:p>
            <a:endParaRPr lang="tr-TR" dirty="0"/>
          </a:p>
          <a:p>
            <a:endParaRPr lang="tr-TR" dirty="0" smtClean="0"/>
          </a:p>
          <a:p>
            <a:endParaRPr lang="tr-TR" dirty="0"/>
          </a:p>
          <a:p>
            <a:endParaRPr lang="tr-TR" dirty="0"/>
          </a:p>
          <a:p>
            <a:endParaRPr lang="tr-TR" dirty="0"/>
          </a:p>
          <a:p>
            <a:endParaRPr lang="tr-TR" dirty="0" smtClean="0"/>
          </a:p>
          <a:p>
            <a:endParaRPr lang="tr-TR" dirty="0"/>
          </a:p>
        </p:txBody>
      </p:sp>
    </p:spTree>
    <p:extLst>
      <p:ext uri="{BB962C8B-B14F-4D97-AF65-F5344CB8AC3E}">
        <p14:creationId xmlns:p14="http://schemas.microsoft.com/office/powerpoint/2010/main" val="1309131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dirty="0" smtClean="0">
                <a:solidFill>
                  <a:srgbClr val="FF0000"/>
                </a:solidFill>
                <a:latin typeface="Arial Black" pitchFamily="34" charset="0"/>
              </a:rPr>
              <a:t>DUAMIZ:</a:t>
            </a:r>
          </a:p>
          <a:p>
            <a:r>
              <a:rPr lang="tr-TR" dirty="0" err="1">
                <a:solidFill>
                  <a:srgbClr val="00B050"/>
                </a:solidFill>
                <a:latin typeface="Arial Black" pitchFamily="34" charset="0"/>
              </a:rPr>
              <a:t>Resulullah</a:t>
            </a:r>
            <a:r>
              <a:rPr lang="tr-TR" dirty="0">
                <a:solidFill>
                  <a:srgbClr val="00B050"/>
                </a:solidFill>
                <a:latin typeface="Arial Black" pitchFamily="34" charset="0"/>
              </a:rPr>
              <a:t> (sav) buyurdular ki:</a:t>
            </a:r>
          </a:p>
          <a:p>
            <a:pPr marL="0" indent="0">
              <a:buNone/>
            </a:pPr>
            <a:r>
              <a:rPr lang="tr-TR" dirty="0" smtClean="0">
                <a:solidFill>
                  <a:srgbClr val="00B050"/>
                </a:solidFill>
                <a:latin typeface="Arial Black" pitchFamily="34" charset="0"/>
              </a:rPr>
              <a:t>“</a:t>
            </a:r>
            <a:r>
              <a:rPr lang="tr-TR" dirty="0">
                <a:solidFill>
                  <a:srgbClr val="00B050"/>
                </a:solidFill>
                <a:latin typeface="Arial Black" pitchFamily="34" charset="0"/>
              </a:rPr>
              <a:t>Allah Teala Hazretleri </a:t>
            </a:r>
            <a:r>
              <a:rPr lang="tr-TR" dirty="0" smtClean="0">
                <a:solidFill>
                  <a:srgbClr val="00B050"/>
                </a:solidFill>
                <a:latin typeface="Arial Black" pitchFamily="34" charset="0"/>
              </a:rPr>
              <a:t>buyuruyor </a:t>
            </a:r>
            <a:r>
              <a:rPr lang="tr-TR" dirty="0">
                <a:solidFill>
                  <a:srgbClr val="00B050"/>
                </a:solidFill>
                <a:latin typeface="Arial Black" pitchFamily="34" charset="0"/>
              </a:rPr>
              <a:t>ki:</a:t>
            </a:r>
          </a:p>
          <a:p>
            <a:pPr marL="0" indent="0">
              <a:buNone/>
            </a:pPr>
            <a:endParaRPr lang="tr-TR" dirty="0" smtClean="0">
              <a:latin typeface="Arial Black" pitchFamily="34" charset="0"/>
            </a:endParaRPr>
          </a:p>
          <a:p>
            <a:pPr marL="0" indent="0">
              <a:buNone/>
            </a:pPr>
            <a:r>
              <a:rPr lang="tr-TR" dirty="0" smtClean="0">
                <a:latin typeface="Arial Black" pitchFamily="34" charset="0"/>
              </a:rPr>
              <a:t>“</a:t>
            </a:r>
            <a:r>
              <a:rPr lang="tr-TR" dirty="0">
                <a:latin typeface="Arial Black" pitchFamily="34" charset="0"/>
              </a:rPr>
              <a:t>Ey Ademoğlu! Sen bana dua edip, (</a:t>
            </a:r>
            <a:r>
              <a:rPr lang="tr-TR" dirty="0" smtClean="0">
                <a:latin typeface="Arial Black" pitchFamily="34" charset="0"/>
              </a:rPr>
              <a:t>affını</a:t>
            </a:r>
            <a:r>
              <a:rPr lang="tr-TR" dirty="0">
                <a:latin typeface="Arial Black" pitchFamily="34" charset="0"/>
              </a:rPr>
              <a:t>) </a:t>
            </a:r>
            <a:r>
              <a:rPr lang="tr-TR" dirty="0" smtClean="0">
                <a:latin typeface="Arial Black" pitchFamily="34" charset="0"/>
              </a:rPr>
              <a:t>ümit </a:t>
            </a:r>
            <a:r>
              <a:rPr lang="tr-TR" dirty="0">
                <a:latin typeface="Arial Black" pitchFamily="34" charset="0"/>
              </a:rPr>
              <a:t>ettikçe ben senden her ne sadır olsa, aldırmam, ben seni affederim.</a:t>
            </a:r>
          </a:p>
          <a:p>
            <a:pPr marL="0" indent="0">
              <a:buNone/>
            </a:pPr>
            <a:endParaRPr lang="tr-TR" dirty="0" smtClean="0">
              <a:latin typeface="Arial Black" pitchFamily="34" charset="0"/>
            </a:endParaRPr>
          </a:p>
          <a:p>
            <a:pPr marL="0" indent="0">
              <a:buNone/>
            </a:pPr>
            <a:r>
              <a:rPr lang="tr-TR" dirty="0" smtClean="0">
                <a:latin typeface="Arial Black" pitchFamily="34" charset="0"/>
              </a:rPr>
              <a:t>Ey </a:t>
            </a:r>
            <a:r>
              <a:rPr lang="tr-TR" dirty="0">
                <a:latin typeface="Arial Black" pitchFamily="34" charset="0"/>
              </a:rPr>
              <a:t>Ademoğlu! Senin günahın semanın bulutları kadar bile olsa, sonra bana dönüp istiğfar etsen, çok oluşuna bakmam, seni affederim.</a:t>
            </a:r>
          </a:p>
          <a:p>
            <a:pPr marL="0" indent="0">
              <a:buNone/>
            </a:pPr>
            <a:endParaRPr lang="tr-TR" dirty="0" smtClean="0">
              <a:latin typeface="Arial Black" pitchFamily="34" charset="0"/>
            </a:endParaRPr>
          </a:p>
          <a:p>
            <a:pPr marL="0" indent="0">
              <a:buNone/>
            </a:pPr>
            <a:r>
              <a:rPr lang="tr-TR" dirty="0" smtClean="0">
                <a:latin typeface="Arial Black" pitchFamily="34" charset="0"/>
              </a:rPr>
              <a:t>Ey </a:t>
            </a:r>
            <a:r>
              <a:rPr lang="tr-TR" dirty="0">
                <a:latin typeface="Arial Black" pitchFamily="34" charset="0"/>
              </a:rPr>
              <a:t>Ademoğlu! Bana arz doluşu hata ile gelsen, sonunda hiç bir şirk koşmaksızın bana kavuşursan, seni arz doluşu mağfiretimle karşılarım</a:t>
            </a:r>
            <a:r>
              <a:rPr lang="tr-TR" dirty="0" smtClean="0">
                <a:latin typeface="Arial Black" pitchFamily="34" charset="0"/>
              </a:rPr>
              <a:t>.” </a:t>
            </a:r>
            <a:r>
              <a:rPr lang="tr-TR" dirty="0" smtClean="0"/>
              <a:t>(</a:t>
            </a:r>
            <a:r>
              <a:rPr lang="tr-TR" dirty="0" err="1" smtClean="0"/>
              <a:t>Tirmizi</a:t>
            </a:r>
            <a:r>
              <a:rPr lang="tr-TR" dirty="0"/>
              <a:t>, </a:t>
            </a:r>
            <a:r>
              <a:rPr lang="tr-TR" dirty="0" err="1" smtClean="0"/>
              <a:t>De’avat</a:t>
            </a:r>
            <a:r>
              <a:rPr lang="tr-TR" dirty="0" smtClean="0"/>
              <a:t> </a:t>
            </a:r>
            <a:r>
              <a:rPr lang="tr-TR" dirty="0"/>
              <a:t>106, (3534) </a:t>
            </a:r>
            <a:endParaRPr lang="tr-TR" dirty="0" smtClean="0"/>
          </a:p>
          <a:p>
            <a:pPr marL="0" indent="0">
              <a:buNone/>
            </a:pPr>
            <a:r>
              <a:rPr lang="tr-TR" b="1" dirty="0" smtClean="0">
                <a:solidFill>
                  <a:srgbClr val="FF0000"/>
                </a:solidFill>
              </a:rPr>
              <a:t>-</a:t>
            </a:r>
            <a:r>
              <a:rPr lang="tr-TR" b="1" u="sng" dirty="0" smtClean="0">
                <a:solidFill>
                  <a:srgbClr val="FF0000"/>
                </a:solidFill>
              </a:rPr>
              <a:t>ALLAHIM TUTACAĞIMIZ ORUÇLARIMIZI KABUL EYLE</a:t>
            </a:r>
          </a:p>
          <a:p>
            <a:pPr marL="0" indent="0">
              <a:buNone/>
            </a:pPr>
            <a:r>
              <a:rPr lang="tr-TR" b="1" u="sng" dirty="0" smtClean="0">
                <a:solidFill>
                  <a:srgbClr val="FF0000"/>
                </a:solidFill>
              </a:rPr>
              <a:t>ALLAHIM RAMAZANI BİZE BEREKETLİ, HAYIRLI KIL VE BİZİ BAYRAMA ULAŞTIR.</a:t>
            </a:r>
          </a:p>
          <a:p>
            <a:pPr marL="0" indent="0">
              <a:buNone/>
            </a:pPr>
            <a:endParaRPr lang="tr-TR" dirty="0"/>
          </a:p>
          <a:p>
            <a:endParaRPr lang="tr-TR" dirty="0" smtClean="0"/>
          </a:p>
          <a:p>
            <a:endParaRPr lang="tr-TR" dirty="0"/>
          </a:p>
        </p:txBody>
      </p:sp>
    </p:spTree>
    <p:extLst>
      <p:ext uri="{BB962C8B-B14F-4D97-AF65-F5344CB8AC3E}">
        <p14:creationId xmlns:p14="http://schemas.microsoft.com/office/powerpoint/2010/main" val="76336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tr-TR" sz="6000" dirty="0" smtClean="0">
                <a:solidFill>
                  <a:srgbClr val="FF0000"/>
                </a:solidFill>
                <a:latin typeface="Arial Black" pitchFamily="34" charset="0"/>
              </a:rPr>
              <a:t>ORUÇ NEDİR?</a:t>
            </a:r>
            <a:endParaRPr lang="tr-TR" dirty="0" smtClean="0">
              <a:latin typeface="Arial Black" pitchFamily="34" charset="0"/>
            </a:endParaRPr>
          </a:p>
          <a:p>
            <a:r>
              <a:rPr lang="tr-TR" dirty="0" smtClean="0">
                <a:latin typeface="Arial Black" pitchFamily="34" charset="0"/>
              </a:rPr>
              <a:t>İmsak vaktinden iftar vaktine kadar yemek, içmek ve cinsî münasebetten uzak durmak demektir.</a:t>
            </a:r>
          </a:p>
          <a:p>
            <a:endParaRPr lang="tr-TR" dirty="0" smtClean="0">
              <a:latin typeface="Arial Black" pitchFamily="34" charset="0"/>
            </a:endParaRPr>
          </a:p>
          <a:p>
            <a:r>
              <a:rPr lang="tr-TR" dirty="0" smtClean="0">
                <a:latin typeface="Arial Black" pitchFamily="34" charset="0"/>
              </a:rPr>
              <a:t> İmsak vakti, başka bir deyişle oruç yasaklarının başlama vakti, </a:t>
            </a:r>
            <a:r>
              <a:rPr lang="tr-TR" dirty="0" err="1" smtClean="0">
                <a:latin typeface="Arial Black" pitchFamily="34" charset="0"/>
              </a:rPr>
              <a:t>fecr</a:t>
            </a:r>
            <a:r>
              <a:rPr lang="tr-TR" dirty="0" smtClean="0">
                <a:latin typeface="Arial Black" pitchFamily="34" charset="0"/>
              </a:rPr>
              <a:t>-i </a:t>
            </a:r>
            <a:r>
              <a:rPr lang="tr-TR" dirty="0" err="1" smtClean="0">
                <a:latin typeface="Arial Black" pitchFamily="34" charset="0"/>
              </a:rPr>
              <a:t>sâdık</a:t>
            </a:r>
            <a:r>
              <a:rPr lang="tr-TR" dirty="0" smtClean="0">
                <a:latin typeface="Arial Black" pitchFamily="34" charset="0"/>
              </a:rPr>
              <a:t>, yani tan yerinin ağarmasıdır. Bununla yatsı namazının vakti çıkmış, sabah namazının vakti girmiş olur. Bu vakit aynı zamanda sahurun sona erip, orucun başladığı vakittir. </a:t>
            </a:r>
          </a:p>
        </p:txBody>
      </p:sp>
    </p:spTree>
    <p:extLst>
      <p:ext uri="{BB962C8B-B14F-4D97-AF65-F5344CB8AC3E}">
        <p14:creationId xmlns:p14="http://schemas.microsoft.com/office/powerpoint/2010/main" val="7077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4400" dirty="0" smtClean="0">
                <a:latin typeface="Arial Black" pitchFamily="34" charset="0"/>
              </a:rPr>
              <a:t>İftar vakti ise, oruç yasaklarının sona erdiği, güneşin batma vaktidir. Bu vakitle birlikte akşam namazının vakti girmiş olur. </a:t>
            </a:r>
          </a:p>
          <a:p>
            <a:endParaRPr lang="tr-TR" sz="4400" dirty="0" smtClean="0">
              <a:latin typeface="Arial Black" pitchFamily="34" charset="0"/>
            </a:endParaRPr>
          </a:p>
          <a:p>
            <a:r>
              <a:rPr lang="tr-TR" sz="4400" dirty="0" smtClean="0">
                <a:latin typeface="Arial Black" pitchFamily="34" charset="0"/>
              </a:rPr>
              <a:t>Akıllı, buluğ çağına erişmiş Müslüman'ın Ramazan orucunu tutması farzdır.</a:t>
            </a:r>
          </a:p>
          <a:p>
            <a:endParaRPr lang="tr-TR" dirty="0"/>
          </a:p>
        </p:txBody>
      </p:sp>
    </p:spTree>
    <p:extLst>
      <p:ext uri="{BB962C8B-B14F-4D97-AF65-F5344CB8AC3E}">
        <p14:creationId xmlns:p14="http://schemas.microsoft.com/office/powerpoint/2010/main" val="88285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marL="0" indent="0">
              <a:buNone/>
            </a:pPr>
            <a:r>
              <a:rPr lang="tr-TR" sz="7200" dirty="0" smtClean="0">
                <a:solidFill>
                  <a:srgbClr val="00B050"/>
                </a:solidFill>
                <a:latin typeface="Arial Black" pitchFamily="34" charset="0"/>
              </a:rPr>
              <a:t>HZ MUHAMMED SAV BUYURUYOR Kİ:</a:t>
            </a:r>
          </a:p>
          <a:p>
            <a:pPr marL="0" indent="0">
              <a:buNone/>
            </a:pPr>
            <a:r>
              <a:rPr lang="tr-TR" sz="7200" dirty="0" smtClean="0">
                <a:latin typeface="Arial Black" pitchFamily="34" charset="0"/>
              </a:rPr>
              <a:t>«Her şeyin bir kapısı vardır. İbadetlerin kapısı ise oruçtur.» buyuruldu</a:t>
            </a:r>
            <a:r>
              <a:rPr lang="tr-TR" dirty="0" smtClean="0"/>
              <a:t>. (</a:t>
            </a:r>
            <a:r>
              <a:rPr lang="tr-TR" dirty="0" err="1" smtClean="0"/>
              <a:t>İbni</a:t>
            </a:r>
            <a:r>
              <a:rPr lang="tr-TR" dirty="0" smtClean="0"/>
              <a:t> Mübarek)</a:t>
            </a:r>
          </a:p>
          <a:p>
            <a:endParaRPr lang="tr-TR" dirty="0"/>
          </a:p>
        </p:txBody>
      </p:sp>
    </p:spTree>
    <p:extLst>
      <p:ext uri="{BB962C8B-B14F-4D97-AF65-F5344CB8AC3E}">
        <p14:creationId xmlns:p14="http://schemas.microsoft.com/office/powerpoint/2010/main" val="406499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5400" dirty="0" smtClean="0">
                <a:latin typeface="Arial Black" pitchFamily="34" charset="0"/>
              </a:rPr>
              <a:t>ORUÇ ALLAH’IN EMRİ FARZ OLAN BİR İBADETTİR:</a:t>
            </a:r>
          </a:p>
          <a:p>
            <a:r>
              <a:rPr lang="ar-AE" sz="5400" dirty="0" smtClean="0">
                <a:latin typeface="Arial Black" pitchFamily="34" charset="0"/>
              </a:rPr>
              <a:t> فَمَنْ شَهِدَ مِنْكُمُ الشَّهْرَ فَلْيَصُمْهُ</a:t>
            </a:r>
          </a:p>
          <a:p>
            <a:r>
              <a:rPr lang="tr-TR" sz="5400" dirty="0" smtClean="0">
                <a:latin typeface="Arial Black" pitchFamily="34" charset="0"/>
              </a:rPr>
              <a:t>«Öyle ise içinizden kim bu aya(Ramazana) ulaşırsa, onu oruçla geçirsin.» </a:t>
            </a:r>
            <a:r>
              <a:rPr lang="tr-TR" dirty="0" smtClean="0"/>
              <a:t>(Bakara suresi 186)</a:t>
            </a:r>
          </a:p>
          <a:p>
            <a:endParaRPr lang="tr-TR" dirty="0"/>
          </a:p>
        </p:txBody>
      </p:sp>
    </p:spTree>
    <p:extLst>
      <p:ext uri="{BB962C8B-B14F-4D97-AF65-F5344CB8AC3E}">
        <p14:creationId xmlns:p14="http://schemas.microsoft.com/office/powerpoint/2010/main" val="246304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sz="4400" dirty="0" smtClean="0">
                <a:solidFill>
                  <a:srgbClr val="FF0000"/>
                </a:solidFill>
                <a:latin typeface="Arial Black" pitchFamily="34" charset="0"/>
              </a:rPr>
              <a:t>İMAMI GAZALİ ORUCU ÜÇ MERTEBEYE AYIRIR:</a:t>
            </a:r>
          </a:p>
          <a:p>
            <a:r>
              <a:rPr lang="tr-TR" sz="4400" dirty="0" smtClean="0">
                <a:solidFill>
                  <a:srgbClr val="FF0000"/>
                </a:solidFill>
                <a:latin typeface="Arial Black" pitchFamily="34" charset="0"/>
              </a:rPr>
              <a:t>Avamın Orucu: </a:t>
            </a:r>
            <a:r>
              <a:rPr lang="tr-TR" sz="4400" dirty="0" smtClean="0">
                <a:latin typeface="Arial Black" pitchFamily="34" charset="0"/>
              </a:rPr>
              <a:t>Bu oruç, mide ve </a:t>
            </a:r>
            <a:r>
              <a:rPr lang="tr-TR" sz="4400" dirty="0" err="1" smtClean="0">
                <a:latin typeface="Arial Black" pitchFamily="34" charset="0"/>
              </a:rPr>
              <a:t>tenâsül</a:t>
            </a:r>
            <a:r>
              <a:rPr lang="tr-TR" sz="4400" dirty="0" smtClean="0">
                <a:latin typeface="Arial Black" pitchFamily="34" charset="0"/>
              </a:rPr>
              <a:t> uzvunu şehvetlerden sakındırmaktır. Yani yemek, içmek ve cinsî münasebette bulunmaktan sakınmaktır.</a:t>
            </a:r>
          </a:p>
          <a:p>
            <a:r>
              <a:rPr lang="tr-TR" sz="4400" dirty="0" err="1" smtClean="0">
                <a:solidFill>
                  <a:srgbClr val="FF0000"/>
                </a:solidFill>
                <a:latin typeface="Arial Black" pitchFamily="34" charset="0"/>
              </a:rPr>
              <a:t>Havass</a:t>
            </a:r>
            <a:r>
              <a:rPr lang="tr-TR" sz="4400" dirty="0" smtClean="0">
                <a:solidFill>
                  <a:srgbClr val="FF0000"/>
                </a:solidFill>
                <a:latin typeface="Arial Black" pitchFamily="34" charset="0"/>
              </a:rPr>
              <a:t> Orucu: </a:t>
            </a:r>
            <a:r>
              <a:rPr lang="tr-TR" sz="4400" dirty="0" smtClean="0">
                <a:latin typeface="Arial Black" pitchFamily="34" charset="0"/>
              </a:rPr>
              <a:t>Kulak, göz, dil, el, ayak ve </a:t>
            </a:r>
            <a:r>
              <a:rPr lang="tr-TR" sz="4400" dirty="0" err="1" smtClean="0">
                <a:latin typeface="Arial Black" pitchFamily="34" charset="0"/>
              </a:rPr>
              <a:t>sâir</a:t>
            </a:r>
            <a:r>
              <a:rPr lang="tr-TR" sz="4400" dirty="0" smtClean="0">
                <a:latin typeface="Arial Black" pitchFamily="34" charset="0"/>
              </a:rPr>
              <a:t> </a:t>
            </a:r>
            <a:r>
              <a:rPr lang="tr-TR" sz="4400" dirty="0" err="1" smtClean="0">
                <a:latin typeface="Arial Black" pitchFamily="34" charset="0"/>
              </a:rPr>
              <a:t>âzaları</a:t>
            </a:r>
            <a:r>
              <a:rPr lang="tr-TR" sz="4400" dirty="0" smtClean="0">
                <a:latin typeface="Arial Black" pitchFamily="34" charset="0"/>
              </a:rPr>
              <a:t> günahlardan uzak tutmaktan ibarettir.</a:t>
            </a:r>
          </a:p>
          <a:p>
            <a:r>
              <a:rPr lang="tr-TR" sz="4400" dirty="0" err="1" smtClean="0">
                <a:solidFill>
                  <a:srgbClr val="FF0000"/>
                </a:solidFill>
                <a:latin typeface="Arial Black" pitchFamily="34" charset="0"/>
              </a:rPr>
              <a:t>Ahass'ul-Havass'ın</a:t>
            </a:r>
            <a:r>
              <a:rPr lang="tr-TR" sz="4400" dirty="0" smtClean="0">
                <a:solidFill>
                  <a:srgbClr val="FF0000"/>
                </a:solidFill>
                <a:latin typeface="Arial Black" pitchFamily="34" charset="0"/>
              </a:rPr>
              <a:t> Orucu: </a:t>
            </a:r>
            <a:r>
              <a:rPr lang="tr-TR" sz="4400" dirty="0" smtClean="0">
                <a:latin typeface="Arial Black" pitchFamily="34" charset="0"/>
              </a:rPr>
              <a:t>Kalbi, dünyevî düşüncelerden tamamen arındırıp Allah'tan başka </a:t>
            </a:r>
            <a:r>
              <a:rPr lang="tr-TR" sz="4400" dirty="0" err="1" smtClean="0">
                <a:latin typeface="Arial Black" pitchFamily="34" charset="0"/>
              </a:rPr>
              <a:t>herşeyi</a:t>
            </a:r>
            <a:r>
              <a:rPr lang="tr-TR" sz="4400" dirty="0" smtClean="0">
                <a:latin typeface="Arial Black" pitchFamily="34" charset="0"/>
              </a:rPr>
              <a:t> kalpten uzaklaştırmaktır</a:t>
            </a:r>
            <a:r>
              <a:rPr lang="tr-TR" dirty="0" smtClean="0"/>
              <a:t>. (</a:t>
            </a:r>
            <a:r>
              <a:rPr lang="tr-TR" dirty="0" err="1" smtClean="0"/>
              <a:t>İnya</a:t>
            </a:r>
            <a:r>
              <a:rPr lang="tr-TR" dirty="0" smtClean="0"/>
              <a:t> C 1)</a:t>
            </a:r>
          </a:p>
          <a:p>
            <a:endParaRPr lang="tr-TR" dirty="0"/>
          </a:p>
        </p:txBody>
      </p:sp>
    </p:spTree>
    <p:extLst>
      <p:ext uri="{BB962C8B-B14F-4D97-AF65-F5344CB8AC3E}">
        <p14:creationId xmlns:p14="http://schemas.microsoft.com/office/powerpoint/2010/main" val="132910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dirty="0" smtClean="0">
                <a:solidFill>
                  <a:srgbClr val="FF0000"/>
                </a:solidFill>
                <a:latin typeface="Arial Black" pitchFamily="34" charset="0"/>
              </a:rPr>
              <a:t>İmam Gazali(</a:t>
            </a:r>
            <a:r>
              <a:rPr lang="tr-TR" dirty="0" err="1" smtClean="0">
                <a:solidFill>
                  <a:srgbClr val="FF0000"/>
                </a:solidFill>
                <a:latin typeface="Arial Black" pitchFamily="34" charset="0"/>
              </a:rPr>
              <a:t>k.s</a:t>
            </a:r>
            <a:r>
              <a:rPr lang="tr-TR" dirty="0" smtClean="0">
                <a:solidFill>
                  <a:srgbClr val="FF0000"/>
                </a:solidFill>
                <a:latin typeface="Arial Black" pitchFamily="34" charset="0"/>
              </a:rPr>
              <a:t>) </a:t>
            </a:r>
            <a:r>
              <a:rPr lang="tr-TR" dirty="0" err="1" smtClean="0">
                <a:solidFill>
                  <a:srgbClr val="FF0000"/>
                </a:solidFill>
                <a:latin typeface="Arial Black" pitchFamily="34" charset="0"/>
              </a:rPr>
              <a:t>İhyaü</a:t>
            </a:r>
            <a:r>
              <a:rPr lang="tr-TR" dirty="0" smtClean="0">
                <a:solidFill>
                  <a:srgbClr val="FF0000"/>
                </a:solidFill>
                <a:latin typeface="Arial Black" pitchFamily="34" charset="0"/>
              </a:rPr>
              <a:t> </a:t>
            </a:r>
            <a:r>
              <a:rPr lang="tr-TR" dirty="0" err="1" smtClean="0">
                <a:solidFill>
                  <a:srgbClr val="FF0000"/>
                </a:solidFill>
                <a:latin typeface="Arial Black" pitchFamily="34" charset="0"/>
              </a:rPr>
              <a:t>Ulumi’d</a:t>
            </a:r>
            <a:r>
              <a:rPr lang="tr-TR" dirty="0" smtClean="0">
                <a:solidFill>
                  <a:srgbClr val="FF0000"/>
                </a:solidFill>
                <a:latin typeface="Arial Black" pitchFamily="34" charset="0"/>
              </a:rPr>
              <a:t>-Din isimli eserinde orucun fazileti ve mükâfatı hakkında şu açıklamayı yapar:</a:t>
            </a:r>
          </a:p>
          <a:p>
            <a:pPr marL="0" indent="0">
              <a:buNone/>
            </a:pPr>
            <a:r>
              <a:rPr lang="tr-TR" dirty="0" smtClean="0">
                <a:latin typeface="Arial Black" pitchFamily="34" charset="0"/>
              </a:rPr>
              <a:t>“Oruçlunun mükâfatı bol bol, ölçü ve tahminlere sığmayacak şekilde hesapsız olarak verilir. Esasen münasip olan da böyle olmasıdır. </a:t>
            </a:r>
          </a:p>
          <a:p>
            <a:pPr marL="0" indent="0">
              <a:buNone/>
            </a:pPr>
            <a:r>
              <a:rPr lang="tr-TR" dirty="0" smtClean="0">
                <a:latin typeface="Arial Black" pitchFamily="34" charset="0"/>
              </a:rPr>
              <a:t>Çünkü her ne kadar bütün ibadetler Allah Teâlâ’ya mahsus olsa da oruç ibadeti, Allah Teâlâ içindir. O’na mahsustur ve Allah Teâlâ’ya </a:t>
            </a:r>
            <a:r>
              <a:rPr lang="tr-TR" dirty="0" err="1" smtClean="0">
                <a:latin typeface="Arial Black" pitchFamily="34" charset="0"/>
              </a:rPr>
              <a:t>nisbet</a:t>
            </a:r>
            <a:r>
              <a:rPr lang="tr-TR" dirty="0" smtClean="0">
                <a:latin typeface="Arial Black" pitchFamily="34" charset="0"/>
              </a:rPr>
              <a:t> edilmekle şereflenmiştir. Nasıl ki bütün yeryüzü </a:t>
            </a:r>
            <a:r>
              <a:rPr lang="tr-TR" dirty="0" err="1" smtClean="0">
                <a:latin typeface="Arial Black" pitchFamily="34" charset="0"/>
              </a:rPr>
              <a:t>Canab</a:t>
            </a:r>
            <a:r>
              <a:rPr lang="tr-TR" dirty="0" smtClean="0">
                <a:latin typeface="Arial Black" pitchFamily="34" charset="0"/>
              </a:rPr>
              <a:t>-ı Hakk’a ait olmasıyla beraber, yalnız Kâbe Allah Teâlâ’ya </a:t>
            </a:r>
            <a:r>
              <a:rPr lang="tr-TR" dirty="0" err="1" smtClean="0">
                <a:latin typeface="Arial Black" pitchFamily="34" charset="0"/>
              </a:rPr>
              <a:t>nisbet</a:t>
            </a:r>
            <a:r>
              <a:rPr lang="tr-TR" dirty="0" smtClean="0">
                <a:latin typeface="Arial Black" pitchFamily="34" charset="0"/>
              </a:rPr>
              <a:t> edilerek ( </a:t>
            </a:r>
            <a:r>
              <a:rPr lang="tr-TR" dirty="0" err="1" smtClean="0">
                <a:latin typeface="Arial Black" pitchFamily="34" charset="0"/>
              </a:rPr>
              <a:t>Beytullah</a:t>
            </a:r>
            <a:r>
              <a:rPr lang="tr-TR" dirty="0" smtClean="0">
                <a:latin typeface="Arial Black" pitchFamily="34" charset="0"/>
              </a:rPr>
              <a:t> denilerek ) şereflenmiştir. Orucun bu özelliği şu iki manadan dolayı olduğu söylenmiştir:</a:t>
            </a:r>
          </a:p>
          <a:p>
            <a:endParaRPr lang="tr-TR" dirty="0" smtClean="0"/>
          </a:p>
          <a:p>
            <a:endParaRPr lang="tr-TR" dirty="0"/>
          </a:p>
        </p:txBody>
      </p:sp>
    </p:spTree>
    <p:extLst>
      <p:ext uri="{BB962C8B-B14F-4D97-AF65-F5344CB8AC3E}">
        <p14:creationId xmlns:p14="http://schemas.microsoft.com/office/powerpoint/2010/main" val="170916311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2434</Words>
  <Application>Microsoft Office PowerPoint</Application>
  <PresentationFormat>Ekran Gösterisi (4:3)</PresentationFormat>
  <Paragraphs>179</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25</cp:revision>
  <dcterms:created xsi:type="dcterms:W3CDTF">2014-06-13T12:06:07Z</dcterms:created>
  <dcterms:modified xsi:type="dcterms:W3CDTF">2014-06-22T19:33:30Z</dcterms:modified>
</cp:coreProperties>
</file>