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4" r:id="rId4"/>
    <p:sldId id="257" r:id="rId5"/>
    <p:sldId id="260" r:id="rId6"/>
    <p:sldId id="259" r:id="rId7"/>
    <p:sldId id="271" r:id="rId8"/>
    <p:sldId id="258" r:id="rId9"/>
    <p:sldId id="275" r:id="rId10"/>
    <p:sldId id="261" r:id="rId11"/>
    <p:sldId id="262" r:id="rId12"/>
    <p:sldId id="264" r:id="rId13"/>
    <p:sldId id="265" r:id="rId14"/>
    <p:sldId id="266" r:id="rId15"/>
    <p:sldId id="268" r:id="rId16"/>
    <p:sldId id="272" r:id="rId17"/>
    <p:sldId id="269" r:id="rId18"/>
    <p:sldId id="270"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7901"/>
    <a:srgbClr val="0340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4605557-EBD8-4DDF-99C6-D0FE9BDD2BA7}" type="datetimeFigureOut">
              <a:rPr lang="tr-TR" smtClean="0"/>
              <a:t>02.07.2014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66DCF3C-F08A-4E04-A372-28A8E559E7B6}" type="slidenum">
              <a:rPr lang="tr-TR" smtClean="0"/>
              <a:t>‹#›</a:t>
            </a:fld>
            <a:endParaRPr lang="tr-TR"/>
          </a:p>
        </p:txBody>
      </p:sp>
    </p:spTree>
    <p:extLst>
      <p:ext uri="{BB962C8B-B14F-4D97-AF65-F5344CB8AC3E}">
        <p14:creationId xmlns:p14="http://schemas.microsoft.com/office/powerpoint/2010/main" val="619864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605557-EBD8-4DDF-99C6-D0FE9BDD2BA7}" type="datetimeFigureOut">
              <a:rPr lang="tr-TR" smtClean="0"/>
              <a:t>02.07.2014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66DCF3C-F08A-4E04-A372-28A8E559E7B6}" type="slidenum">
              <a:rPr lang="tr-TR" smtClean="0"/>
              <a:t>‹#›</a:t>
            </a:fld>
            <a:endParaRPr lang="tr-TR"/>
          </a:p>
        </p:txBody>
      </p:sp>
    </p:spTree>
    <p:extLst>
      <p:ext uri="{BB962C8B-B14F-4D97-AF65-F5344CB8AC3E}">
        <p14:creationId xmlns:p14="http://schemas.microsoft.com/office/powerpoint/2010/main" val="2084925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605557-EBD8-4DDF-99C6-D0FE9BDD2BA7}" type="datetimeFigureOut">
              <a:rPr lang="tr-TR" smtClean="0"/>
              <a:t>02.07.2014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66DCF3C-F08A-4E04-A372-28A8E559E7B6}" type="slidenum">
              <a:rPr lang="tr-TR" smtClean="0"/>
              <a:t>‹#›</a:t>
            </a:fld>
            <a:endParaRPr lang="tr-TR"/>
          </a:p>
        </p:txBody>
      </p:sp>
    </p:spTree>
    <p:extLst>
      <p:ext uri="{BB962C8B-B14F-4D97-AF65-F5344CB8AC3E}">
        <p14:creationId xmlns:p14="http://schemas.microsoft.com/office/powerpoint/2010/main" val="248552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4605557-EBD8-4DDF-99C6-D0FE9BDD2BA7}" type="datetimeFigureOut">
              <a:rPr lang="tr-TR" smtClean="0"/>
              <a:t>02.07.2014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66DCF3C-F08A-4E04-A372-28A8E559E7B6}" type="slidenum">
              <a:rPr lang="tr-TR" smtClean="0"/>
              <a:t>‹#›</a:t>
            </a:fld>
            <a:endParaRPr lang="tr-TR"/>
          </a:p>
        </p:txBody>
      </p:sp>
    </p:spTree>
    <p:extLst>
      <p:ext uri="{BB962C8B-B14F-4D97-AF65-F5344CB8AC3E}">
        <p14:creationId xmlns:p14="http://schemas.microsoft.com/office/powerpoint/2010/main" val="1587841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4605557-EBD8-4DDF-99C6-D0FE9BDD2BA7}" type="datetimeFigureOut">
              <a:rPr lang="tr-TR" smtClean="0"/>
              <a:t>02.07.2014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66DCF3C-F08A-4E04-A372-28A8E559E7B6}" type="slidenum">
              <a:rPr lang="tr-TR" smtClean="0"/>
              <a:t>‹#›</a:t>
            </a:fld>
            <a:endParaRPr lang="tr-TR"/>
          </a:p>
        </p:txBody>
      </p:sp>
    </p:spTree>
    <p:extLst>
      <p:ext uri="{BB962C8B-B14F-4D97-AF65-F5344CB8AC3E}">
        <p14:creationId xmlns:p14="http://schemas.microsoft.com/office/powerpoint/2010/main" val="2436717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4605557-EBD8-4DDF-99C6-D0FE9BDD2BA7}" type="datetimeFigureOut">
              <a:rPr lang="tr-TR" smtClean="0"/>
              <a:t>02.07.2014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66DCF3C-F08A-4E04-A372-28A8E559E7B6}" type="slidenum">
              <a:rPr lang="tr-TR" smtClean="0"/>
              <a:t>‹#›</a:t>
            </a:fld>
            <a:endParaRPr lang="tr-TR"/>
          </a:p>
        </p:txBody>
      </p:sp>
    </p:spTree>
    <p:extLst>
      <p:ext uri="{BB962C8B-B14F-4D97-AF65-F5344CB8AC3E}">
        <p14:creationId xmlns:p14="http://schemas.microsoft.com/office/powerpoint/2010/main" val="2445995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4605557-EBD8-4DDF-99C6-D0FE9BDD2BA7}" type="datetimeFigureOut">
              <a:rPr lang="tr-TR" smtClean="0"/>
              <a:t>02.07.2014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66DCF3C-F08A-4E04-A372-28A8E559E7B6}" type="slidenum">
              <a:rPr lang="tr-TR" smtClean="0"/>
              <a:t>‹#›</a:t>
            </a:fld>
            <a:endParaRPr lang="tr-TR"/>
          </a:p>
        </p:txBody>
      </p:sp>
    </p:spTree>
    <p:extLst>
      <p:ext uri="{BB962C8B-B14F-4D97-AF65-F5344CB8AC3E}">
        <p14:creationId xmlns:p14="http://schemas.microsoft.com/office/powerpoint/2010/main" val="3628566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4605557-EBD8-4DDF-99C6-D0FE9BDD2BA7}" type="datetimeFigureOut">
              <a:rPr lang="tr-TR" smtClean="0"/>
              <a:t>02.07.2014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66DCF3C-F08A-4E04-A372-28A8E559E7B6}" type="slidenum">
              <a:rPr lang="tr-TR" smtClean="0"/>
              <a:t>‹#›</a:t>
            </a:fld>
            <a:endParaRPr lang="tr-TR"/>
          </a:p>
        </p:txBody>
      </p:sp>
    </p:spTree>
    <p:extLst>
      <p:ext uri="{BB962C8B-B14F-4D97-AF65-F5344CB8AC3E}">
        <p14:creationId xmlns:p14="http://schemas.microsoft.com/office/powerpoint/2010/main" val="44395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4605557-EBD8-4DDF-99C6-D0FE9BDD2BA7}" type="datetimeFigureOut">
              <a:rPr lang="tr-TR" smtClean="0"/>
              <a:t>02.07.2014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66DCF3C-F08A-4E04-A372-28A8E559E7B6}" type="slidenum">
              <a:rPr lang="tr-TR" smtClean="0"/>
              <a:t>‹#›</a:t>
            </a:fld>
            <a:endParaRPr lang="tr-TR"/>
          </a:p>
        </p:txBody>
      </p:sp>
    </p:spTree>
    <p:extLst>
      <p:ext uri="{BB962C8B-B14F-4D97-AF65-F5344CB8AC3E}">
        <p14:creationId xmlns:p14="http://schemas.microsoft.com/office/powerpoint/2010/main" val="3501437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4605557-EBD8-4DDF-99C6-D0FE9BDD2BA7}" type="datetimeFigureOut">
              <a:rPr lang="tr-TR" smtClean="0"/>
              <a:t>02.07.2014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66DCF3C-F08A-4E04-A372-28A8E559E7B6}" type="slidenum">
              <a:rPr lang="tr-TR" smtClean="0"/>
              <a:t>‹#›</a:t>
            </a:fld>
            <a:endParaRPr lang="tr-TR"/>
          </a:p>
        </p:txBody>
      </p:sp>
    </p:spTree>
    <p:extLst>
      <p:ext uri="{BB962C8B-B14F-4D97-AF65-F5344CB8AC3E}">
        <p14:creationId xmlns:p14="http://schemas.microsoft.com/office/powerpoint/2010/main" val="3574054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4605557-EBD8-4DDF-99C6-D0FE9BDD2BA7}" type="datetimeFigureOut">
              <a:rPr lang="tr-TR" smtClean="0"/>
              <a:t>02.07.2014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66DCF3C-F08A-4E04-A372-28A8E559E7B6}" type="slidenum">
              <a:rPr lang="tr-TR" smtClean="0"/>
              <a:t>‹#›</a:t>
            </a:fld>
            <a:endParaRPr lang="tr-TR"/>
          </a:p>
        </p:txBody>
      </p:sp>
    </p:spTree>
    <p:extLst>
      <p:ext uri="{BB962C8B-B14F-4D97-AF65-F5344CB8AC3E}">
        <p14:creationId xmlns:p14="http://schemas.microsoft.com/office/powerpoint/2010/main" val="2832584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D7901">
            <a:alpha val="15000"/>
          </a:srgb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605557-EBD8-4DDF-99C6-D0FE9BDD2BA7}" type="datetimeFigureOut">
              <a:rPr lang="tr-TR" smtClean="0"/>
              <a:t>02.07.2014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6DCF3C-F08A-4E04-A372-28A8E559E7B6}" type="slidenum">
              <a:rPr lang="tr-TR" smtClean="0"/>
              <a:t>‹#›</a:t>
            </a:fld>
            <a:endParaRPr lang="tr-TR"/>
          </a:p>
        </p:txBody>
      </p:sp>
    </p:spTree>
    <p:extLst>
      <p:ext uri="{BB962C8B-B14F-4D97-AF65-F5344CB8AC3E}">
        <p14:creationId xmlns:p14="http://schemas.microsoft.com/office/powerpoint/2010/main" val="741845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lstStyle/>
          <a:p>
            <a:r>
              <a:rPr lang="tr-TR" sz="8000" dirty="0" smtClean="0">
                <a:solidFill>
                  <a:srgbClr val="00B050"/>
                </a:solidFill>
                <a:latin typeface="Arial Black" pitchFamily="34" charset="0"/>
              </a:rPr>
              <a:t>TERAVİHLE</a:t>
            </a:r>
            <a:r>
              <a:rPr lang="tr-TR" sz="8000" dirty="0" smtClean="0">
                <a:latin typeface="Arial Black" pitchFamily="34" charset="0"/>
              </a:rPr>
              <a:t> </a:t>
            </a:r>
            <a:r>
              <a:rPr lang="tr-TR" sz="8000" dirty="0" smtClean="0">
                <a:solidFill>
                  <a:srgbClr val="0070C0"/>
                </a:solidFill>
                <a:latin typeface="Arial Black" pitchFamily="34" charset="0"/>
              </a:rPr>
              <a:t>RAMAZANI</a:t>
            </a:r>
            <a:r>
              <a:rPr lang="tr-TR" sz="8000" dirty="0" smtClean="0">
                <a:latin typeface="Arial Black" pitchFamily="34" charset="0"/>
              </a:rPr>
              <a:t> </a:t>
            </a:r>
            <a:r>
              <a:rPr lang="tr-TR" sz="8000" dirty="0" smtClean="0">
                <a:solidFill>
                  <a:srgbClr val="FF0000"/>
                </a:solidFill>
                <a:latin typeface="Arial Black" pitchFamily="34" charset="0"/>
              </a:rPr>
              <a:t>YAŞAMAK </a:t>
            </a:r>
          </a:p>
          <a:p>
            <a:pPr algn="r"/>
            <a:r>
              <a:rPr lang="tr-TR" dirty="0" smtClean="0">
                <a:solidFill>
                  <a:srgbClr val="0070C0"/>
                </a:solidFill>
                <a:latin typeface="Arial Black" pitchFamily="34" charset="0"/>
              </a:rPr>
              <a:t>eminyavuzyigit@hotmail.com</a:t>
            </a:r>
          </a:p>
          <a:p>
            <a:pPr algn="r"/>
            <a:r>
              <a:rPr lang="tr-TR" dirty="0" smtClean="0">
                <a:solidFill>
                  <a:srgbClr val="0070C0"/>
                </a:solidFill>
                <a:latin typeface="Arial Black" pitchFamily="34" charset="0"/>
              </a:rPr>
              <a:t>UZMAN İMAM HATİP </a:t>
            </a:r>
          </a:p>
          <a:p>
            <a:pPr algn="r"/>
            <a:r>
              <a:rPr lang="tr-TR" dirty="0" smtClean="0">
                <a:solidFill>
                  <a:schemeClr val="accent6">
                    <a:lumMod val="75000"/>
                  </a:schemeClr>
                </a:solidFill>
                <a:latin typeface="Arial Black" pitchFamily="34" charset="0"/>
              </a:rPr>
              <a:t>BAŞAKŞEHİR MÜFTÜLÜĞÜ</a:t>
            </a:r>
          </a:p>
          <a:p>
            <a:pPr algn="r"/>
            <a:r>
              <a:rPr lang="tr-TR" dirty="0" smtClean="0">
                <a:solidFill>
                  <a:schemeClr val="accent6">
                    <a:lumMod val="75000"/>
                  </a:schemeClr>
                </a:solidFill>
                <a:latin typeface="Arial Black" pitchFamily="34" charset="0"/>
              </a:rPr>
              <a:t>DOLAPDERE SAN. SİT. CAMİİ</a:t>
            </a:r>
          </a:p>
          <a:p>
            <a:pPr algn="r"/>
            <a:r>
              <a:rPr lang="tr-TR" dirty="0" smtClean="0">
                <a:solidFill>
                  <a:schemeClr val="accent6">
                    <a:lumMod val="75000"/>
                  </a:schemeClr>
                </a:solidFill>
                <a:latin typeface="Arial Black" pitchFamily="34" charset="0"/>
              </a:rPr>
              <a:t>BAŞAKŞEHİR/İSTANBUL</a:t>
            </a:r>
          </a:p>
          <a:p>
            <a:pPr algn="r"/>
            <a:endParaRPr lang="tr-TR" dirty="0">
              <a:solidFill>
                <a:schemeClr val="accent6">
                  <a:lumMod val="75000"/>
                </a:schemeClr>
              </a:solidFill>
            </a:endParaRPr>
          </a:p>
        </p:txBody>
      </p:sp>
    </p:spTree>
    <p:extLst>
      <p:ext uri="{BB962C8B-B14F-4D97-AF65-F5344CB8AC3E}">
        <p14:creationId xmlns:p14="http://schemas.microsoft.com/office/powerpoint/2010/main" val="2693948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u="sng" dirty="0">
                <a:solidFill>
                  <a:srgbClr val="FF0000"/>
                </a:solidFill>
                <a:latin typeface="Arial Black" pitchFamily="34" charset="0"/>
              </a:rPr>
              <a:t>HZ ÖMER RA TERAVİHİ BÜ GÜNKÜ HALİNE DÖNÜŞTÜRMÜŞ VE </a:t>
            </a:r>
            <a:r>
              <a:rPr lang="tr-TR" u="sng" dirty="0" smtClean="0">
                <a:solidFill>
                  <a:srgbClr val="FF0000"/>
                </a:solidFill>
                <a:latin typeface="Arial Black" pitchFamily="34" charset="0"/>
              </a:rPr>
              <a:t>DAĞINIKLIĞI </a:t>
            </a:r>
            <a:r>
              <a:rPr lang="tr-TR" u="sng" dirty="0">
                <a:solidFill>
                  <a:srgbClr val="FF0000"/>
                </a:solidFill>
                <a:latin typeface="Arial Black" pitchFamily="34" charset="0"/>
              </a:rPr>
              <a:t>ORTADAN KALDIRMIŞTIR</a:t>
            </a:r>
          </a:p>
          <a:p>
            <a:r>
              <a:rPr lang="tr-TR" dirty="0" err="1">
                <a:latin typeface="Arial Black" pitchFamily="34" charset="0"/>
              </a:rPr>
              <a:t>Hz.Ömer</a:t>
            </a:r>
            <a:r>
              <a:rPr lang="tr-TR" dirty="0">
                <a:latin typeface="Arial Black" pitchFamily="34" charset="0"/>
              </a:rPr>
              <a:t> devlet başkanlığı sırasında teravih namazı kılmadaki dağınıklığı görmüş bunu önlemek için cemaati bir imam arkasında toplayıp tekrar </a:t>
            </a:r>
            <a:r>
              <a:rPr lang="tr-TR" dirty="0" err="1">
                <a:latin typeface="Arial Black" pitchFamily="34" charset="0"/>
              </a:rPr>
              <a:t>cemaatla</a:t>
            </a:r>
            <a:r>
              <a:rPr lang="tr-TR" dirty="0">
                <a:latin typeface="Arial Black" pitchFamily="34" charset="0"/>
              </a:rPr>
              <a:t> kılmanın daha hoş olacağını arkadaşlarına söylemiş ve ashabın ileri gelen hafızlarından </a:t>
            </a:r>
            <a:r>
              <a:rPr lang="tr-TR" dirty="0" err="1">
                <a:latin typeface="Arial Black" pitchFamily="34" charset="0"/>
              </a:rPr>
              <a:t>U'bey</a:t>
            </a:r>
            <a:r>
              <a:rPr lang="tr-TR" dirty="0">
                <a:latin typeface="Arial Black" pitchFamily="34" charset="0"/>
              </a:rPr>
              <a:t> </a:t>
            </a:r>
            <a:r>
              <a:rPr lang="tr-TR" dirty="0" err="1">
                <a:latin typeface="Arial Black" pitchFamily="34" charset="0"/>
              </a:rPr>
              <a:t>İbn</a:t>
            </a:r>
            <a:r>
              <a:rPr lang="tr-TR" dirty="0">
                <a:latin typeface="Arial Black" pitchFamily="34" charset="0"/>
              </a:rPr>
              <a:t>-i </a:t>
            </a:r>
            <a:r>
              <a:rPr lang="tr-TR" dirty="0" err="1">
                <a:latin typeface="Arial Black" pitchFamily="34" charset="0"/>
              </a:rPr>
              <a:t>Kâ'bı</a:t>
            </a:r>
            <a:r>
              <a:rPr lang="tr-TR" dirty="0">
                <a:latin typeface="Arial Black" pitchFamily="34" charset="0"/>
              </a:rPr>
              <a:t> imam tayin ederek teravih namazının </a:t>
            </a:r>
            <a:r>
              <a:rPr lang="tr-TR" dirty="0" err="1">
                <a:latin typeface="Arial Black" pitchFamily="34" charset="0"/>
              </a:rPr>
              <a:t>cemaatla</a:t>
            </a:r>
            <a:r>
              <a:rPr lang="tr-TR" dirty="0">
                <a:latin typeface="Arial Black" pitchFamily="34" charset="0"/>
              </a:rPr>
              <a:t> kılınmasını başlatmıştır. </a:t>
            </a:r>
            <a:r>
              <a:rPr lang="tr-TR" dirty="0" err="1">
                <a:latin typeface="Arial Black" pitchFamily="34" charset="0"/>
              </a:rPr>
              <a:t>Hz.Ömer</a:t>
            </a:r>
            <a:r>
              <a:rPr lang="tr-TR" dirty="0">
                <a:latin typeface="Arial Black" pitchFamily="34" charset="0"/>
              </a:rPr>
              <a:t> halkın dini bir </a:t>
            </a:r>
            <a:r>
              <a:rPr lang="tr-TR" dirty="0" err="1">
                <a:latin typeface="Arial Black" pitchFamily="34" charset="0"/>
              </a:rPr>
              <a:t>vecd</a:t>
            </a:r>
            <a:r>
              <a:rPr lang="tr-TR" dirty="0">
                <a:latin typeface="Arial Black" pitchFamily="34" charset="0"/>
              </a:rPr>
              <a:t> ile namaz kıldıklarını görünce "bu ne güzel bir adet oldu" diye sevincini belirtmiştir.</a:t>
            </a:r>
          </a:p>
          <a:p>
            <a:endParaRPr lang="tr-TR" dirty="0"/>
          </a:p>
        </p:txBody>
      </p:sp>
    </p:spTree>
    <p:extLst>
      <p:ext uri="{BB962C8B-B14F-4D97-AF65-F5344CB8AC3E}">
        <p14:creationId xmlns:p14="http://schemas.microsoft.com/office/powerpoint/2010/main" val="491940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68" y="0"/>
            <a:ext cx="9127232" cy="6841441"/>
          </a:xfrm>
        </p:spPr>
        <p:txBody>
          <a:bodyPr>
            <a:normAutofit fontScale="85000" lnSpcReduction="20000"/>
          </a:bodyPr>
          <a:lstStyle/>
          <a:p>
            <a:r>
              <a:rPr lang="tr-TR" dirty="0">
                <a:latin typeface="Arial Black" pitchFamily="34" charset="0"/>
              </a:rPr>
              <a:t> Birkaç gece de olsa bizzat </a:t>
            </a:r>
            <a:r>
              <a:rPr lang="tr-TR" dirty="0" err="1">
                <a:latin typeface="Arial Black" pitchFamily="34" charset="0"/>
              </a:rPr>
              <a:t>Rasulüllah'ın</a:t>
            </a:r>
            <a:r>
              <a:rPr lang="tr-TR" dirty="0">
                <a:latin typeface="Arial Black" pitchFamily="34" charset="0"/>
              </a:rPr>
              <a:t> beraberinde </a:t>
            </a:r>
            <a:r>
              <a:rPr lang="tr-TR" dirty="0" err="1">
                <a:latin typeface="Arial Black" pitchFamily="34" charset="0"/>
              </a:rPr>
              <a:t>cemaatla</a:t>
            </a:r>
            <a:r>
              <a:rPr lang="tr-TR" dirty="0">
                <a:latin typeface="Arial Black" pitchFamily="34" charset="0"/>
              </a:rPr>
              <a:t> kılınmıştı. Dinde olmayan </a:t>
            </a:r>
            <a:r>
              <a:rPr lang="tr-TR" dirty="0" err="1">
                <a:latin typeface="Arial Black" pitchFamily="34" charset="0"/>
              </a:rPr>
              <a:t>birşey</a:t>
            </a:r>
            <a:r>
              <a:rPr lang="tr-TR" dirty="0">
                <a:latin typeface="Arial Black" pitchFamily="34" charset="0"/>
              </a:rPr>
              <a:t> dine sokulmamıştı. Bu bakımdan </a:t>
            </a:r>
            <a:r>
              <a:rPr lang="tr-TR" dirty="0" err="1">
                <a:latin typeface="Arial Black" pitchFamily="34" charset="0"/>
              </a:rPr>
              <a:t>Hz.Ömer'in</a:t>
            </a:r>
            <a:r>
              <a:rPr lang="tr-TR" dirty="0">
                <a:latin typeface="Arial Black" pitchFamily="34" charset="0"/>
              </a:rPr>
              <a:t> "şu ne güzel bir </a:t>
            </a:r>
            <a:r>
              <a:rPr lang="tr-TR" dirty="0" err="1">
                <a:latin typeface="Arial Black" pitchFamily="34" charset="0"/>
              </a:rPr>
              <a:t>bid'at</a:t>
            </a:r>
            <a:r>
              <a:rPr lang="tr-TR" dirty="0">
                <a:latin typeface="Arial Black" pitchFamily="34" charset="0"/>
              </a:rPr>
              <a:t> oldu" sözündeki </a:t>
            </a:r>
            <a:r>
              <a:rPr lang="tr-TR" dirty="0" err="1">
                <a:latin typeface="Arial Black" pitchFamily="34" charset="0"/>
              </a:rPr>
              <a:t>bid'at</a:t>
            </a:r>
            <a:r>
              <a:rPr lang="tr-TR" dirty="0">
                <a:latin typeface="Arial Black" pitchFamily="34" charset="0"/>
              </a:rPr>
              <a:t> ifadesi dinde olmayanı dine sokma anlamında değildir. Belki </a:t>
            </a:r>
            <a:r>
              <a:rPr lang="tr-TR" dirty="0" err="1">
                <a:latin typeface="Arial Black" pitchFamily="34" charset="0"/>
              </a:rPr>
              <a:t>cemaatla</a:t>
            </a:r>
            <a:r>
              <a:rPr lang="tr-TR" dirty="0">
                <a:latin typeface="Arial Black" pitchFamily="34" charset="0"/>
              </a:rPr>
              <a:t> kılınmasının yeniden ihdas edilmiş olması anlamındadır. Bunun da bir sakıncası yoktu. Çünkü </a:t>
            </a:r>
            <a:r>
              <a:rPr lang="tr-TR" dirty="0" err="1">
                <a:latin typeface="Arial Black" pitchFamily="34" charset="0"/>
              </a:rPr>
              <a:t>Hz.Peygamber</a:t>
            </a:r>
            <a:r>
              <a:rPr lang="tr-TR" dirty="0">
                <a:latin typeface="Arial Black" pitchFamily="34" charset="0"/>
              </a:rPr>
              <a:t> farz sayılacağı endişesiyle teravihin </a:t>
            </a:r>
            <a:r>
              <a:rPr lang="tr-TR" dirty="0" err="1">
                <a:latin typeface="Arial Black" pitchFamily="34" charset="0"/>
              </a:rPr>
              <a:t>cemaatla</a:t>
            </a:r>
            <a:r>
              <a:rPr lang="tr-TR" dirty="0">
                <a:latin typeface="Arial Black" pitchFamily="34" charset="0"/>
              </a:rPr>
              <a:t> kılınmasını bırakmıştı. Onun irtihalinden sonra artık böyle bir endişe de kalmamıştı. Teravihin tekrar </a:t>
            </a:r>
            <a:r>
              <a:rPr lang="tr-TR" dirty="0" smtClean="0">
                <a:latin typeface="Arial Black" pitchFamily="34" charset="0"/>
              </a:rPr>
              <a:t>cemaatle </a:t>
            </a:r>
            <a:r>
              <a:rPr lang="tr-TR" dirty="0">
                <a:latin typeface="Arial Black" pitchFamily="34" charset="0"/>
              </a:rPr>
              <a:t>kılınması </a:t>
            </a:r>
            <a:r>
              <a:rPr lang="tr-TR" dirty="0" err="1" smtClean="0">
                <a:latin typeface="Arial Black" pitchFamily="34" charset="0"/>
              </a:rPr>
              <a:t>şarinin</a:t>
            </a:r>
            <a:r>
              <a:rPr lang="tr-TR" dirty="0" smtClean="0">
                <a:latin typeface="Arial Black" pitchFamily="34" charset="0"/>
              </a:rPr>
              <a:t> </a:t>
            </a:r>
            <a:r>
              <a:rPr lang="tr-TR" dirty="0">
                <a:latin typeface="Arial Black" pitchFamily="34" charset="0"/>
              </a:rPr>
              <a:t>maksadına aykırı değildi. </a:t>
            </a:r>
          </a:p>
          <a:p>
            <a:r>
              <a:rPr lang="tr-TR" dirty="0">
                <a:latin typeface="Arial Black" pitchFamily="34" charset="0"/>
              </a:rPr>
              <a:t> Nitekim </a:t>
            </a:r>
            <a:r>
              <a:rPr lang="tr-TR" dirty="0" smtClean="0">
                <a:latin typeface="Arial Black" pitchFamily="34" charset="0"/>
              </a:rPr>
              <a:t>bilahare </a:t>
            </a:r>
            <a:r>
              <a:rPr lang="tr-TR" dirty="0" err="1">
                <a:latin typeface="Arial Black" pitchFamily="34" charset="0"/>
              </a:rPr>
              <a:t>Hz.Ali</a:t>
            </a:r>
            <a:r>
              <a:rPr lang="tr-TR" dirty="0">
                <a:latin typeface="Arial Black" pitchFamily="34" charset="0"/>
              </a:rPr>
              <a:t> (</a:t>
            </a:r>
            <a:r>
              <a:rPr lang="tr-TR" dirty="0" err="1">
                <a:latin typeface="Arial Black" pitchFamily="34" charset="0"/>
              </a:rPr>
              <a:t>r.a</a:t>
            </a:r>
            <a:r>
              <a:rPr lang="tr-TR" dirty="0">
                <a:latin typeface="Arial Black" pitchFamily="34" charset="0"/>
              </a:rPr>
              <a:t>.) da bu namazı teşvik etmiş ve "Ömer </a:t>
            </a:r>
            <a:r>
              <a:rPr lang="tr-TR" dirty="0" smtClean="0">
                <a:latin typeface="Arial Black" pitchFamily="34" charset="0"/>
              </a:rPr>
              <a:t>mescitlerimizi </a:t>
            </a:r>
            <a:r>
              <a:rPr lang="tr-TR" dirty="0">
                <a:latin typeface="Arial Black" pitchFamily="34" charset="0"/>
              </a:rPr>
              <a:t>teravihin feyziyle nurlandırdığı gibi </a:t>
            </a:r>
            <a:r>
              <a:rPr lang="tr-TR" dirty="0" err="1">
                <a:latin typeface="Arial Black" pitchFamily="34" charset="0"/>
              </a:rPr>
              <a:t>Allah'da</a:t>
            </a:r>
            <a:r>
              <a:rPr lang="tr-TR" dirty="0">
                <a:latin typeface="Arial Black" pitchFamily="34" charset="0"/>
              </a:rPr>
              <a:t> Ömer'in kabrini öyle nurlandırsın" diye memnuniyetini belirtmiştir. </a:t>
            </a:r>
          </a:p>
          <a:p>
            <a:endParaRPr lang="tr-TR" dirty="0"/>
          </a:p>
        </p:txBody>
      </p:sp>
    </p:spTree>
    <p:extLst>
      <p:ext uri="{BB962C8B-B14F-4D97-AF65-F5344CB8AC3E}">
        <p14:creationId xmlns:p14="http://schemas.microsoft.com/office/powerpoint/2010/main" val="2476541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lgn="ctr">
              <a:buNone/>
            </a:pPr>
            <a:r>
              <a:rPr lang="tr-TR" sz="3600" dirty="0" smtClean="0">
                <a:solidFill>
                  <a:srgbClr val="00B050"/>
                </a:solidFill>
                <a:latin typeface="Arial Black" pitchFamily="34" charset="0"/>
              </a:rPr>
              <a:t>İMAM-I AZAM; TERAVİH</a:t>
            </a:r>
            <a:endParaRPr lang="tr-TR" sz="3600" dirty="0">
              <a:solidFill>
                <a:srgbClr val="00B050"/>
              </a:solidFill>
              <a:latin typeface="Arial Black" pitchFamily="34" charset="0"/>
            </a:endParaRPr>
          </a:p>
          <a:p>
            <a:r>
              <a:rPr lang="tr-TR" sz="3600" dirty="0">
                <a:latin typeface="Arial Black" pitchFamily="34" charset="0"/>
              </a:rPr>
              <a:t>İmam-ı </a:t>
            </a:r>
            <a:r>
              <a:rPr lang="tr-TR" sz="3600" dirty="0" err="1">
                <a:latin typeface="Arial Black" pitchFamily="34" charset="0"/>
              </a:rPr>
              <a:t>a’zam</a:t>
            </a:r>
            <a:r>
              <a:rPr lang="tr-TR" sz="3600" dirty="0">
                <a:latin typeface="Arial Black" pitchFamily="34" charset="0"/>
              </a:rPr>
              <a:t> hazretleri, (Teravih namazı </a:t>
            </a:r>
            <a:r>
              <a:rPr lang="tr-TR" sz="3600" dirty="0" err="1">
                <a:latin typeface="Arial Black" pitchFamily="34" charset="0"/>
              </a:rPr>
              <a:t>müekked</a:t>
            </a:r>
            <a:r>
              <a:rPr lang="tr-TR" sz="3600" dirty="0">
                <a:latin typeface="Arial Black" pitchFamily="34" charset="0"/>
              </a:rPr>
              <a:t> sünnettir. Hazret-i Ömer, teravihin 20 rekât olarak cemaatle kılınmasını kendiliğinden ortaya çıkarmadı. O, elindeki sağlam esasa, yani </a:t>
            </a:r>
            <a:r>
              <a:rPr lang="tr-TR" sz="3600" dirty="0" err="1">
                <a:latin typeface="Arial Black" pitchFamily="34" charset="0"/>
              </a:rPr>
              <a:t>Resulullah’ın</a:t>
            </a:r>
            <a:r>
              <a:rPr lang="tr-TR" sz="3600" dirty="0">
                <a:latin typeface="Arial Black" pitchFamily="34" charset="0"/>
              </a:rPr>
              <a:t> sünnetine dayanarak emretti) buyuruyor</a:t>
            </a:r>
            <a:r>
              <a:rPr lang="tr-TR" dirty="0"/>
              <a:t>. (El-İhtiyar)</a:t>
            </a:r>
          </a:p>
          <a:p>
            <a:endParaRPr lang="tr-TR" dirty="0"/>
          </a:p>
        </p:txBody>
      </p:sp>
    </p:spTree>
    <p:extLst>
      <p:ext uri="{BB962C8B-B14F-4D97-AF65-F5344CB8AC3E}">
        <p14:creationId xmlns:p14="http://schemas.microsoft.com/office/powerpoint/2010/main" val="94824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lnSpcReduction="10000"/>
          </a:bodyPr>
          <a:lstStyle/>
          <a:p>
            <a:r>
              <a:rPr lang="tr-TR" sz="4400" dirty="0" err="1">
                <a:latin typeface="Arial Black" pitchFamily="34" charset="0"/>
              </a:rPr>
              <a:t>Hz.Ömer</a:t>
            </a:r>
            <a:r>
              <a:rPr lang="tr-TR" sz="4400" dirty="0">
                <a:latin typeface="Arial Black" pitchFamily="34" charset="0"/>
              </a:rPr>
              <a:t> zamanındaki </a:t>
            </a:r>
            <a:r>
              <a:rPr lang="tr-TR" sz="4400" dirty="0" err="1">
                <a:latin typeface="Arial Black" pitchFamily="34" charset="0"/>
              </a:rPr>
              <a:t>cemaatla</a:t>
            </a:r>
            <a:r>
              <a:rPr lang="tr-TR" sz="4400" dirty="0">
                <a:latin typeface="Arial Black" pitchFamily="34" charset="0"/>
              </a:rPr>
              <a:t> kılınan teravihin kaç </a:t>
            </a:r>
            <a:r>
              <a:rPr lang="tr-TR" sz="4400" dirty="0" err="1">
                <a:latin typeface="Arial Black" pitchFamily="34" charset="0"/>
              </a:rPr>
              <a:t>rek'at</a:t>
            </a:r>
            <a:r>
              <a:rPr lang="tr-TR" sz="4400" dirty="0">
                <a:latin typeface="Arial Black" pitchFamily="34" charset="0"/>
              </a:rPr>
              <a:t> olduğu hakkında iki rivayet vardır: </a:t>
            </a:r>
            <a:r>
              <a:rPr lang="tr-TR" sz="4400" dirty="0" err="1">
                <a:latin typeface="Arial Black" pitchFamily="34" charset="0"/>
              </a:rPr>
              <a:t>Vekî'ın</a:t>
            </a:r>
            <a:r>
              <a:rPr lang="tr-TR" sz="4400" dirty="0">
                <a:latin typeface="Arial Black" pitchFamily="34" charset="0"/>
              </a:rPr>
              <a:t> malik </a:t>
            </a:r>
            <a:r>
              <a:rPr lang="tr-TR" sz="4400" dirty="0" err="1">
                <a:latin typeface="Arial Black" pitchFamily="34" charset="0"/>
              </a:rPr>
              <a:t>İbn</a:t>
            </a:r>
            <a:r>
              <a:rPr lang="tr-TR" sz="4400" dirty="0">
                <a:latin typeface="Arial Black" pitchFamily="34" charset="0"/>
              </a:rPr>
              <a:t> </a:t>
            </a:r>
            <a:r>
              <a:rPr lang="tr-TR" sz="4400" dirty="0" err="1">
                <a:latin typeface="Arial Black" pitchFamily="34" charset="0"/>
              </a:rPr>
              <a:t>Enes'den</a:t>
            </a:r>
            <a:r>
              <a:rPr lang="tr-TR" sz="4400" dirty="0">
                <a:latin typeface="Arial Black" pitchFamily="34" charset="0"/>
              </a:rPr>
              <a:t> onun da </a:t>
            </a:r>
            <a:r>
              <a:rPr lang="tr-TR" sz="4400" dirty="0" err="1">
                <a:latin typeface="Arial Black" pitchFamily="34" charset="0"/>
              </a:rPr>
              <a:t>yahya</a:t>
            </a:r>
            <a:r>
              <a:rPr lang="tr-TR" sz="4400" dirty="0">
                <a:latin typeface="Arial Black" pitchFamily="34" charset="0"/>
              </a:rPr>
              <a:t> </a:t>
            </a:r>
            <a:r>
              <a:rPr lang="tr-TR" sz="4400" dirty="0" err="1">
                <a:latin typeface="Arial Black" pitchFamily="34" charset="0"/>
              </a:rPr>
              <a:t>İbn</a:t>
            </a:r>
            <a:r>
              <a:rPr lang="tr-TR" sz="4400" dirty="0">
                <a:latin typeface="Arial Black" pitchFamily="34" charset="0"/>
              </a:rPr>
              <a:t> </a:t>
            </a:r>
            <a:r>
              <a:rPr lang="tr-TR" sz="4400" dirty="0" err="1">
                <a:latin typeface="Arial Black" pitchFamily="34" charset="0"/>
              </a:rPr>
              <a:t>Sa'd'dan</a:t>
            </a:r>
            <a:r>
              <a:rPr lang="tr-TR" sz="4400" dirty="0">
                <a:latin typeface="Arial Black" pitchFamily="34" charset="0"/>
              </a:rPr>
              <a:t> rivayetine göre </a:t>
            </a:r>
            <a:r>
              <a:rPr lang="tr-TR" sz="4400" dirty="0" err="1">
                <a:latin typeface="Arial Black" pitchFamily="34" charset="0"/>
              </a:rPr>
              <a:t>Hz.Ömer</a:t>
            </a:r>
            <a:r>
              <a:rPr lang="tr-TR" sz="4400" dirty="0">
                <a:latin typeface="Arial Black" pitchFamily="34" charset="0"/>
              </a:rPr>
              <a:t> görevli birisine </a:t>
            </a:r>
            <a:r>
              <a:rPr lang="tr-TR" sz="4400" dirty="0" err="1">
                <a:latin typeface="Arial Black" pitchFamily="34" charset="0"/>
              </a:rPr>
              <a:t>cemaatına</a:t>
            </a:r>
            <a:r>
              <a:rPr lang="tr-TR" sz="4400" dirty="0">
                <a:latin typeface="Arial Black" pitchFamily="34" charset="0"/>
              </a:rPr>
              <a:t> yirmi </a:t>
            </a:r>
            <a:r>
              <a:rPr lang="tr-TR" sz="4400" dirty="0" err="1">
                <a:latin typeface="Arial Black" pitchFamily="34" charset="0"/>
              </a:rPr>
              <a:t>rek'at</a:t>
            </a:r>
            <a:r>
              <a:rPr lang="tr-TR" sz="4400" dirty="0">
                <a:latin typeface="Arial Black" pitchFamily="34" charset="0"/>
              </a:rPr>
              <a:t> kıldırmasını emretmişti.</a:t>
            </a:r>
          </a:p>
          <a:p>
            <a:pPr marL="0" indent="0">
              <a:buNone/>
            </a:pPr>
            <a:r>
              <a:rPr lang="tr-TR" dirty="0"/>
              <a:t>(El-</a:t>
            </a:r>
            <a:r>
              <a:rPr lang="tr-TR" dirty="0" err="1"/>
              <a:t>Kitabu'l</a:t>
            </a:r>
            <a:r>
              <a:rPr lang="tr-TR" dirty="0"/>
              <a:t> </a:t>
            </a:r>
            <a:r>
              <a:rPr lang="tr-TR" dirty="0" err="1"/>
              <a:t>Musannef</a:t>
            </a:r>
            <a:r>
              <a:rPr lang="tr-TR" dirty="0"/>
              <a:t> </a:t>
            </a:r>
            <a:r>
              <a:rPr lang="tr-TR" dirty="0" err="1"/>
              <a:t>Li</a:t>
            </a:r>
            <a:r>
              <a:rPr lang="tr-TR" dirty="0"/>
              <a:t> </a:t>
            </a:r>
            <a:r>
              <a:rPr lang="tr-TR" dirty="0" err="1"/>
              <a:t>İbn</a:t>
            </a:r>
            <a:r>
              <a:rPr lang="tr-TR" dirty="0"/>
              <a:t>-ı </a:t>
            </a:r>
            <a:r>
              <a:rPr lang="tr-TR" dirty="0" err="1"/>
              <a:t>Ebi</a:t>
            </a:r>
            <a:r>
              <a:rPr lang="tr-TR" dirty="0"/>
              <a:t> </a:t>
            </a:r>
            <a:r>
              <a:rPr lang="tr-TR" dirty="0" err="1"/>
              <a:t>Şeybe</a:t>
            </a:r>
            <a:r>
              <a:rPr lang="tr-TR" dirty="0"/>
              <a:t> 2/163-164 )</a:t>
            </a:r>
          </a:p>
          <a:p>
            <a:endParaRPr lang="tr-TR" dirty="0"/>
          </a:p>
        </p:txBody>
      </p:sp>
    </p:spTree>
    <p:extLst>
      <p:ext uri="{BB962C8B-B14F-4D97-AF65-F5344CB8AC3E}">
        <p14:creationId xmlns:p14="http://schemas.microsoft.com/office/powerpoint/2010/main" val="3844570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r>
              <a:rPr lang="tr-TR" u="sng" dirty="0">
                <a:solidFill>
                  <a:srgbClr val="FF0000"/>
                </a:solidFill>
                <a:latin typeface="Arial Black" pitchFamily="34" charset="0"/>
              </a:rPr>
              <a:t>Allame Bedreddin Aynî'nin </a:t>
            </a:r>
            <a:r>
              <a:rPr lang="tr-TR" u="sng" dirty="0" err="1">
                <a:solidFill>
                  <a:srgbClr val="FF0000"/>
                </a:solidFill>
                <a:latin typeface="Arial Black" pitchFamily="34" charset="0"/>
              </a:rPr>
              <a:t>Umdetü'l-kârî</a:t>
            </a:r>
            <a:r>
              <a:rPr lang="tr-TR" u="sng" dirty="0">
                <a:solidFill>
                  <a:srgbClr val="FF0000"/>
                </a:solidFill>
                <a:latin typeface="Arial Black" pitchFamily="34" charset="0"/>
              </a:rPr>
              <a:t> isimli eserindeki malumata kısaca şöyledir:</a:t>
            </a:r>
          </a:p>
          <a:p>
            <a:endParaRPr lang="tr-TR" dirty="0">
              <a:latin typeface="Arial Black" pitchFamily="34" charset="0"/>
            </a:endParaRPr>
          </a:p>
          <a:p>
            <a:r>
              <a:rPr lang="tr-TR" dirty="0" err="1">
                <a:latin typeface="Arial Black" pitchFamily="34" charset="0"/>
              </a:rPr>
              <a:t>Resûuli</a:t>
            </a:r>
            <a:r>
              <a:rPr lang="tr-TR" dirty="0">
                <a:latin typeface="Arial Black" pitchFamily="34" charset="0"/>
              </a:rPr>
              <a:t> Ekrem'in gece namazının gerek kemiyet ve gerek keyfiyeti hakkındaki haberleri </a:t>
            </a:r>
            <a:r>
              <a:rPr lang="tr-TR" dirty="0" err="1">
                <a:latin typeface="Arial Black" pitchFamily="34" charset="0"/>
              </a:rPr>
              <a:t>Hz.Aişe</a:t>
            </a:r>
            <a:r>
              <a:rPr lang="tr-TR" dirty="0">
                <a:latin typeface="Arial Black" pitchFamily="34" charset="0"/>
              </a:rPr>
              <a:t> ile </a:t>
            </a:r>
            <a:r>
              <a:rPr lang="tr-TR" dirty="0" err="1">
                <a:latin typeface="Arial Black" pitchFamily="34" charset="0"/>
              </a:rPr>
              <a:t>İbn</a:t>
            </a:r>
            <a:r>
              <a:rPr lang="tr-TR" dirty="0">
                <a:latin typeface="Arial Black" pitchFamily="34" charset="0"/>
              </a:rPr>
              <a:t>-i Abbas'tan başka daha birçok </a:t>
            </a:r>
            <a:r>
              <a:rPr lang="tr-TR" dirty="0" err="1">
                <a:latin typeface="Arial Black" pitchFamily="34" charset="0"/>
              </a:rPr>
              <a:t>sahabiden</a:t>
            </a:r>
            <a:r>
              <a:rPr lang="tr-TR" dirty="0">
                <a:latin typeface="Arial Black" pitchFamily="34" charset="0"/>
              </a:rPr>
              <a:t> gelmektedir. Bu husustaki rivayetlerin özeti şunlardır: </a:t>
            </a:r>
          </a:p>
          <a:p>
            <a:r>
              <a:rPr lang="tr-TR" dirty="0">
                <a:latin typeface="Arial Black" pitchFamily="34" charset="0"/>
              </a:rPr>
              <a:t> </a:t>
            </a:r>
            <a:r>
              <a:rPr lang="tr-TR" dirty="0" err="1">
                <a:latin typeface="Arial Black" pitchFamily="34" charset="0"/>
              </a:rPr>
              <a:t>Tirmizi</a:t>
            </a:r>
            <a:r>
              <a:rPr lang="tr-TR" dirty="0">
                <a:latin typeface="Arial Black" pitchFamily="34" charset="0"/>
              </a:rPr>
              <a:t> `</a:t>
            </a:r>
            <a:r>
              <a:rPr lang="tr-TR" dirty="0" err="1">
                <a:latin typeface="Arial Black" pitchFamily="34" charset="0"/>
              </a:rPr>
              <a:t>nin</a:t>
            </a:r>
            <a:r>
              <a:rPr lang="tr-TR" dirty="0">
                <a:latin typeface="Arial Black" pitchFamily="34" charset="0"/>
              </a:rPr>
              <a:t> </a:t>
            </a:r>
            <a:r>
              <a:rPr lang="tr-TR" dirty="0" err="1">
                <a:latin typeface="Arial Black" pitchFamily="34" charset="0"/>
              </a:rPr>
              <a:t>Medine'lilerin</a:t>
            </a:r>
            <a:r>
              <a:rPr lang="tr-TR" dirty="0">
                <a:latin typeface="Arial Black" pitchFamily="34" charset="0"/>
              </a:rPr>
              <a:t> uyguladıklarını söylediği teravih namazı vitirle birlikte </a:t>
            </a:r>
            <a:r>
              <a:rPr lang="tr-TR" dirty="0" err="1">
                <a:latin typeface="Arial Black" pitchFamily="34" charset="0"/>
              </a:rPr>
              <a:t>kırkbir</a:t>
            </a:r>
            <a:r>
              <a:rPr lang="tr-TR" dirty="0">
                <a:latin typeface="Arial Black" pitchFamily="34" charset="0"/>
              </a:rPr>
              <a:t> </a:t>
            </a:r>
            <a:r>
              <a:rPr lang="tr-TR" dirty="0" err="1">
                <a:latin typeface="Arial Black" pitchFamily="34" charset="0"/>
              </a:rPr>
              <a:t>rek'attır</a:t>
            </a:r>
            <a:r>
              <a:rPr lang="tr-TR" dirty="0">
                <a:latin typeface="Arial Black" pitchFamily="34" charset="0"/>
              </a:rPr>
              <a:t>. </a:t>
            </a:r>
          </a:p>
          <a:p>
            <a:endParaRPr lang="tr-TR" dirty="0">
              <a:latin typeface="Arial Black" pitchFamily="34" charset="0"/>
            </a:endParaRPr>
          </a:p>
          <a:p>
            <a:r>
              <a:rPr lang="tr-TR" dirty="0">
                <a:latin typeface="Arial Black" pitchFamily="34" charset="0"/>
              </a:rPr>
              <a:t>İmam </a:t>
            </a:r>
            <a:r>
              <a:rPr lang="tr-TR" dirty="0" err="1">
                <a:latin typeface="Arial Black" pitchFamily="34" charset="0"/>
              </a:rPr>
              <a:t>Mâlik'den</a:t>
            </a:r>
            <a:r>
              <a:rPr lang="tr-TR" dirty="0">
                <a:latin typeface="Arial Black" pitchFamily="34" charset="0"/>
              </a:rPr>
              <a:t> meşhur olan </a:t>
            </a:r>
            <a:r>
              <a:rPr lang="tr-TR" dirty="0" err="1">
                <a:latin typeface="Arial Black" pitchFamily="34" charset="0"/>
              </a:rPr>
              <a:t>otuzaltı</a:t>
            </a:r>
            <a:r>
              <a:rPr lang="tr-TR" dirty="0">
                <a:latin typeface="Arial Black" pitchFamily="34" charset="0"/>
              </a:rPr>
              <a:t> </a:t>
            </a:r>
            <a:r>
              <a:rPr lang="tr-TR" dirty="0" err="1">
                <a:latin typeface="Arial Black" pitchFamily="34" charset="0"/>
              </a:rPr>
              <a:t>rek'at</a:t>
            </a:r>
            <a:r>
              <a:rPr lang="tr-TR" dirty="0">
                <a:latin typeface="Arial Black" pitchFamily="34" charset="0"/>
              </a:rPr>
              <a:t> teravih, üç de </a:t>
            </a:r>
            <a:r>
              <a:rPr lang="tr-TR" dirty="0" err="1">
                <a:latin typeface="Arial Black" pitchFamily="34" charset="0"/>
              </a:rPr>
              <a:t>vitir'dir</a:t>
            </a:r>
            <a:r>
              <a:rPr lang="tr-TR" dirty="0">
                <a:latin typeface="Arial Black" pitchFamily="34" charset="0"/>
              </a:rPr>
              <a:t>.... </a:t>
            </a:r>
          </a:p>
          <a:p>
            <a:endParaRPr lang="tr-TR" dirty="0">
              <a:latin typeface="Arial Black" pitchFamily="34" charset="0"/>
            </a:endParaRPr>
          </a:p>
          <a:p>
            <a:r>
              <a:rPr lang="tr-TR" dirty="0">
                <a:latin typeface="Arial Black" pitchFamily="34" charset="0"/>
              </a:rPr>
              <a:t> </a:t>
            </a:r>
            <a:r>
              <a:rPr lang="tr-TR" dirty="0" err="1">
                <a:latin typeface="Arial Black" pitchFamily="34" charset="0"/>
              </a:rPr>
              <a:t>Tirmizi</a:t>
            </a:r>
            <a:r>
              <a:rPr lang="tr-TR" dirty="0">
                <a:latin typeface="Arial Black" pitchFamily="34" charset="0"/>
              </a:rPr>
              <a:t> ekseri ilim ehline göre teravih yirmi </a:t>
            </a:r>
            <a:r>
              <a:rPr lang="tr-TR" dirty="0" err="1">
                <a:latin typeface="Arial Black" pitchFamily="34" charset="0"/>
              </a:rPr>
              <a:t>rek'attır</a:t>
            </a:r>
            <a:r>
              <a:rPr lang="tr-TR" dirty="0">
                <a:latin typeface="Arial Black" pitchFamily="34" charset="0"/>
              </a:rPr>
              <a:t>, zira </a:t>
            </a:r>
            <a:r>
              <a:rPr lang="tr-TR" dirty="0" err="1">
                <a:latin typeface="Arial Black" pitchFamily="34" charset="0"/>
              </a:rPr>
              <a:t>Hz.Ömer</a:t>
            </a:r>
            <a:r>
              <a:rPr lang="tr-TR" dirty="0">
                <a:latin typeface="Arial Black" pitchFamily="34" charset="0"/>
              </a:rPr>
              <a:t>, </a:t>
            </a:r>
            <a:r>
              <a:rPr lang="tr-TR" dirty="0" err="1">
                <a:latin typeface="Arial Black" pitchFamily="34" charset="0"/>
              </a:rPr>
              <a:t>Hz.Ali</a:t>
            </a:r>
            <a:r>
              <a:rPr lang="tr-TR" dirty="0">
                <a:latin typeface="Arial Black" pitchFamily="34" charset="0"/>
              </a:rPr>
              <a:t> (</a:t>
            </a:r>
            <a:r>
              <a:rPr lang="tr-TR" dirty="0" err="1">
                <a:latin typeface="Arial Black" pitchFamily="34" charset="0"/>
              </a:rPr>
              <a:t>r.a</a:t>
            </a:r>
            <a:r>
              <a:rPr lang="tr-TR" dirty="0">
                <a:latin typeface="Arial Black" pitchFamily="34" charset="0"/>
              </a:rPr>
              <a:t>.) ve daha başka </a:t>
            </a:r>
            <a:r>
              <a:rPr lang="tr-TR" dirty="0" err="1">
                <a:latin typeface="Arial Black" pitchFamily="34" charset="0"/>
              </a:rPr>
              <a:t>sahabilerden</a:t>
            </a:r>
            <a:r>
              <a:rPr lang="tr-TR" dirty="0">
                <a:latin typeface="Arial Black" pitchFamily="34" charset="0"/>
              </a:rPr>
              <a:t> rivayet edilen de budur. Bizim Hanefi ekolünün görüşleri ve sözleri de </a:t>
            </a:r>
            <a:r>
              <a:rPr lang="tr-TR" dirty="0" smtClean="0">
                <a:latin typeface="Arial Black" pitchFamily="34" charset="0"/>
              </a:rPr>
              <a:t>budur demiştir</a:t>
            </a:r>
            <a:r>
              <a:rPr lang="tr-TR" dirty="0">
                <a:latin typeface="Arial Black" pitchFamily="34" charset="0"/>
              </a:rPr>
              <a:t>.</a:t>
            </a:r>
          </a:p>
          <a:p>
            <a:endParaRPr lang="tr-TR" dirty="0"/>
          </a:p>
        </p:txBody>
      </p:sp>
    </p:spTree>
    <p:extLst>
      <p:ext uri="{BB962C8B-B14F-4D97-AF65-F5344CB8AC3E}">
        <p14:creationId xmlns:p14="http://schemas.microsoft.com/office/powerpoint/2010/main" val="3518784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dirty="0">
                <a:latin typeface="Arial Black" pitchFamily="34" charset="0"/>
              </a:rPr>
              <a:t>Teravih namazı iki veya dört rekâtta bir selam verilerek kılınır, fakat iki rekâtta bir selam vermek daha iyidir. Teravih namazını on rekâtta bir selam vererek iki selamla bitirmek mekruhtur. </a:t>
            </a:r>
            <a:r>
              <a:rPr lang="tr-TR" dirty="0" err="1">
                <a:latin typeface="Arial Black" pitchFamily="34" charset="0"/>
              </a:rPr>
              <a:t>Şâfiî’de</a:t>
            </a:r>
            <a:r>
              <a:rPr lang="tr-TR" dirty="0">
                <a:latin typeface="Arial Black" pitchFamily="34" charset="0"/>
              </a:rPr>
              <a:t> ise hiç sahih olmaz. Teravih, vitirden önce kılınır. Vitirden sonra da kılmak caizdir.</a:t>
            </a:r>
          </a:p>
          <a:p>
            <a:r>
              <a:rPr lang="tr-TR" i="1" u="sng" dirty="0">
                <a:solidFill>
                  <a:srgbClr val="FF0000"/>
                </a:solidFill>
                <a:latin typeface="Arial Black" pitchFamily="34" charset="0"/>
              </a:rPr>
              <a:t>TADİLİ ERKANA RİAYET EDİLMELİ:</a:t>
            </a:r>
          </a:p>
          <a:p>
            <a:r>
              <a:rPr lang="tr-TR" dirty="0" err="1">
                <a:latin typeface="Arial Black" pitchFamily="34" charset="0"/>
              </a:rPr>
              <a:t>Ta’dil</a:t>
            </a:r>
            <a:r>
              <a:rPr lang="tr-TR" dirty="0">
                <a:latin typeface="Arial Black" pitchFamily="34" charset="0"/>
              </a:rPr>
              <a:t>-i erkân, Hanefî’de </a:t>
            </a:r>
            <a:r>
              <a:rPr lang="tr-TR" dirty="0" err="1">
                <a:latin typeface="Arial Black" pitchFamily="34" charset="0"/>
              </a:rPr>
              <a:t>vacib</a:t>
            </a:r>
            <a:r>
              <a:rPr lang="tr-TR" dirty="0">
                <a:latin typeface="Arial Black" pitchFamily="34" charset="0"/>
              </a:rPr>
              <a:t>, </a:t>
            </a:r>
            <a:r>
              <a:rPr lang="tr-TR" dirty="0" err="1">
                <a:latin typeface="Arial Black" pitchFamily="34" charset="0"/>
              </a:rPr>
              <a:t>Şâfiî’de</a:t>
            </a:r>
            <a:r>
              <a:rPr lang="tr-TR" dirty="0">
                <a:latin typeface="Arial Black" pitchFamily="34" charset="0"/>
              </a:rPr>
              <a:t> ise farzdır. Bunun için </a:t>
            </a:r>
            <a:r>
              <a:rPr lang="tr-TR" dirty="0" err="1">
                <a:latin typeface="Arial Black" pitchFamily="34" charset="0"/>
              </a:rPr>
              <a:t>ta’dil</a:t>
            </a:r>
            <a:r>
              <a:rPr lang="tr-TR" dirty="0">
                <a:latin typeface="Arial Black" pitchFamily="34" charset="0"/>
              </a:rPr>
              <a:t>-i erkâna riayet etmeli, teravihi hızlı kılmamalı.</a:t>
            </a:r>
          </a:p>
          <a:p>
            <a:endParaRPr lang="tr-TR" dirty="0"/>
          </a:p>
        </p:txBody>
      </p:sp>
    </p:spTree>
    <p:extLst>
      <p:ext uri="{BB962C8B-B14F-4D97-AF65-F5344CB8AC3E}">
        <p14:creationId xmlns:p14="http://schemas.microsoft.com/office/powerpoint/2010/main" val="2773663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u="sng" dirty="0">
                <a:solidFill>
                  <a:srgbClr val="FF0000"/>
                </a:solidFill>
                <a:latin typeface="Arial Black" pitchFamily="34" charset="0"/>
              </a:rPr>
              <a:t>KIYAMETTE İNSANLARIN İLK HESABA ÇEKİLECEĞİ AMEL NAMAZDIR</a:t>
            </a:r>
          </a:p>
          <a:p>
            <a:r>
              <a:rPr lang="tr-TR" dirty="0">
                <a:latin typeface="Arial Black" pitchFamily="34" charset="0"/>
              </a:rPr>
              <a:t> “Kıyamet gününde kulun hesaba çekileceği ilk ameli onun namazıdır. Eğer namazı düzgün olursa, işi iyi gider ve kazançlı çıkar. Namazı düzgün olmazsa, kaybeder ve zararlı çıkar. Şayet farzlarından bir şey noksan çıkarsa, </a:t>
            </a:r>
            <a:r>
              <a:rPr lang="tr-TR" dirty="0" err="1">
                <a:latin typeface="Arial Black" pitchFamily="34" charset="0"/>
              </a:rPr>
              <a:t>Azîz</a:t>
            </a:r>
            <a:r>
              <a:rPr lang="tr-TR" dirty="0">
                <a:latin typeface="Arial Black" pitchFamily="34" charset="0"/>
              </a:rPr>
              <a:t> ve </a:t>
            </a:r>
            <a:r>
              <a:rPr lang="tr-TR" dirty="0" err="1">
                <a:latin typeface="Arial Black" pitchFamily="34" charset="0"/>
              </a:rPr>
              <a:t>Celîl</a:t>
            </a:r>
            <a:r>
              <a:rPr lang="tr-TR" dirty="0">
                <a:latin typeface="Arial Black" pitchFamily="34" charset="0"/>
              </a:rPr>
              <a:t> olan </a:t>
            </a:r>
            <a:r>
              <a:rPr lang="tr-TR" dirty="0" err="1">
                <a:latin typeface="Arial Black" pitchFamily="34" charset="0"/>
              </a:rPr>
              <a:t>Rabb’i</a:t>
            </a:r>
            <a:r>
              <a:rPr lang="tr-TR" dirty="0">
                <a:latin typeface="Arial Black" pitchFamily="34" charset="0"/>
              </a:rPr>
              <a:t>:</a:t>
            </a:r>
          </a:p>
          <a:p>
            <a:endParaRPr lang="tr-TR" dirty="0">
              <a:latin typeface="Arial Black" pitchFamily="34" charset="0"/>
            </a:endParaRPr>
          </a:p>
          <a:p>
            <a:r>
              <a:rPr lang="tr-TR" dirty="0">
                <a:latin typeface="Arial Black" pitchFamily="34" charset="0"/>
              </a:rPr>
              <a:t>-Kulumun </a:t>
            </a:r>
            <a:r>
              <a:rPr lang="tr-TR" dirty="0" err="1">
                <a:latin typeface="Arial Black" pitchFamily="34" charset="0"/>
              </a:rPr>
              <a:t>nâfile</a:t>
            </a:r>
            <a:r>
              <a:rPr lang="tr-TR" dirty="0">
                <a:latin typeface="Arial Black" pitchFamily="34" charset="0"/>
              </a:rPr>
              <a:t> namazları var mı, bakınız? der. Farzların eksiği nafilelerle  tamamlanır. Sonra diğer amellerinden de bu şekilde hesaba çekilir</a:t>
            </a:r>
            <a:r>
              <a:rPr lang="tr-TR" dirty="0"/>
              <a:t>. (</a:t>
            </a:r>
            <a:r>
              <a:rPr lang="tr-TR" dirty="0" err="1"/>
              <a:t>Ebû</a:t>
            </a:r>
            <a:r>
              <a:rPr lang="tr-TR" dirty="0"/>
              <a:t> </a:t>
            </a:r>
            <a:r>
              <a:rPr lang="tr-TR" dirty="0" err="1"/>
              <a:t>Dâvûd</a:t>
            </a:r>
            <a:r>
              <a:rPr lang="tr-TR" dirty="0"/>
              <a:t>, Salât 149)</a:t>
            </a:r>
          </a:p>
          <a:p>
            <a:endParaRPr lang="tr-TR" dirty="0"/>
          </a:p>
        </p:txBody>
      </p:sp>
    </p:spTree>
    <p:extLst>
      <p:ext uri="{BB962C8B-B14F-4D97-AF65-F5344CB8AC3E}">
        <p14:creationId xmlns:p14="http://schemas.microsoft.com/office/powerpoint/2010/main" val="16458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pPr algn="ctr"/>
            <a:r>
              <a:rPr lang="tr-TR" u="sng" dirty="0" smtClean="0">
                <a:solidFill>
                  <a:srgbClr val="FF0000"/>
                </a:solidFill>
                <a:latin typeface="Arial Black" pitchFamily="34" charset="0"/>
              </a:rPr>
              <a:t>TERAVİH NAMAZI </a:t>
            </a:r>
          </a:p>
          <a:p>
            <a:r>
              <a:rPr lang="tr-TR" dirty="0" smtClean="0">
                <a:latin typeface="Arial Black" pitchFamily="34" charset="0"/>
              </a:rPr>
              <a:t>RAMAZANI NEŞELENDİREN VE ÇOCUKLARIN CAMİYE ALIŞKANLIK KAZANABİLMESİ İÇİN MÜTHİŞ BİR İBADET</a:t>
            </a:r>
          </a:p>
          <a:p>
            <a:r>
              <a:rPr lang="tr-TR" dirty="0" smtClean="0">
                <a:latin typeface="Arial Black" pitchFamily="34" charset="0"/>
              </a:rPr>
              <a:t>RAMAZAN; TERAVİ OLMAKSIZIN İHYASI ÖKSÜZ KALMIŞ ÇOCUĞA BENZER</a:t>
            </a:r>
          </a:p>
          <a:p>
            <a:r>
              <a:rPr lang="tr-TR" dirty="0" smtClean="0">
                <a:latin typeface="Arial Black" pitchFamily="34" charset="0"/>
              </a:rPr>
              <a:t>TERAVİH NAMAZI İNSANI DİNLENDİREN VE ZİNDELİK KAZANDIRAN BİR İBADETTİR.</a:t>
            </a:r>
          </a:p>
          <a:p>
            <a:r>
              <a:rPr lang="tr-TR" dirty="0" smtClean="0">
                <a:latin typeface="Arial Black" pitchFamily="34" charset="0"/>
              </a:rPr>
              <a:t>RAMAZANIN İHYA YOLLARINDAN BİRİSİ OLAN TERAVİH </a:t>
            </a:r>
            <a:r>
              <a:rPr lang="tr-TR" dirty="0" smtClean="0">
                <a:latin typeface="Arial Black" pitchFamily="34" charset="0"/>
              </a:rPr>
              <a:t>NAMAZI </a:t>
            </a:r>
            <a:r>
              <a:rPr lang="tr-TR" dirty="0" smtClean="0">
                <a:latin typeface="Arial Black" pitchFamily="34" charset="0"/>
              </a:rPr>
              <a:t>EFENDİMZİN SAV’İN </a:t>
            </a:r>
            <a:r>
              <a:rPr lang="tr-TR" dirty="0" smtClean="0">
                <a:latin typeface="Arial Black" pitchFamily="34" charset="0"/>
              </a:rPr>
              <a:t>İCMALAŞMIŞ SÜNNETİDİR.  </a:t>
            </a:r>
            <a:endParaRPr lang="tr-TR" dirty="0">
              <a:latin typeface="Arial Black" pitchFamily="34" charset="0"/>
            </a:endParaRPr>
          </a:p>
        </p:txBody>
      </p:sp>
    </p:spTree>
    <p:extLst>
      <p:ext uri="{BB962C8B-B14F-4D97-AF65-F5344CB8AC3E}">
        <p14:creationId xmlns:p14="http://schemas.microsoft.com/office/powerpoint/2010/main" val="152793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pPr algn="ctr"/>
            <a:r>
              <a:rPr lang="tr-TR" u="sng" dirty="0" smtClean="0">
                <a:solidFill>
                  <a:srgbClr val="FF0000"/>
                </a:solidFill>
                <a:latin typeface="Arial Black" pitchFamily="34" charset="0"/>
              </a:rPr>
              <a:t>DUAMIZ </a:t>
            </a:r>
          </a:p>
          <a:p>
            <a:r>
              <a:rPr lang="tr-TR" dirty="0" smtClean="0">
                <a:latin typeface="Arial Black" pitchFamily="34" charset="0"/>
              </a:rPr>
              <a:t>ALLAHIM RAMAZANI BİZE SEVDİR, ORUCU BİZE SEVDİR VE FARZ NAMAZ VE SÜNNET NAMAZLARI VE TERAVİH NAMAZINI BİZE SEVDİR</a:t>
            </a:r>
          </a:p>
          <a:p>
            <a:r>
              <a:rPr lang="tr-TR" dirty="0" smtClean="0">
                <a:latin typeface="Arial Black" pitchFamily="34" charset="0"/>
              </a:rPr>
              <a:t>ALLAHIM SEVDİKLERİNİ BİZE SEVDİR </a:t>
            </a:r>
          </a:p>
          <a:p>
            <a:r>
              <a:rPr lang="tr-TR" dirty="0" smtClean="0">
                <a:latin typeface="Arial Black" pitchFamily="34" charset="0"/>
              </a:rPr>
              <a:t>ALLAHIM YERDİKLERİNİ BİZE YERDİR</a:t>
            </a:r>
          </a:p>
          <a:p>
            <a:r>
              <a:rPr lang="tr-TR" dirty="0" smtClean="0">
                <a:latin typeface="Arial Black" pitchFamily="34" charset="0"/>
              </a:rPr>
              <a:t>ALLAHIM SENİN İÇİN SEVEN VE SENİN İÇİN BUĞUZ EDEN EN FAZİLETLİ AMELLRİ İŞLEMİŞ KULUN OLMAYI İHSAN EYLE</a:t>
            </a:r>
          </a:p>
          <a:p>
            <a:r>
              <a:rPr lang="tr-TR" dirty="0" smtClean="0">
                <a:latin typeface="Arial Black" pitchFamily="34" charset="0"/>
              </a:rPr>
              <a:t>RAMAZAN AYINI BİZLER HAYIRLI VE BEREKETLİ KIL VE BAYRAM SABAHAI CENNET BERATINI ELİNE ALANLARDAN OLMAYI İHSAN EYLE</a:t>
            </a:r>
          </a:p>
          <a:p>
            <a:pPr algn="ctr"/>
            <a:r>
              <a:rPr lang="tr-TR" u="sng" dirty="0" smtClean="0">
                <a:solidFill>
                  <a:srgbClr val="FF0000"/>
                </a:solidFill>
                <a:latin typeface="Arial Black" pitchFamily="34" charset="0"/>
              </a:rPr>
              <a:t>AMİN</a:t>
            </a:r>
            <a:endParaRPr lang="tr-TR" u="sng" dirty="0">
              <a:solidFill>
                <a:srgbClr val="FF0000"/>
              </a:solidFill>
              <a:latin typeface="Arial Black" pitchFamily="34" charset="0"/>
            </a:endParaRPr>
          </a:p>
        </p:txBody>
      </p:sp>
    </p:spTree>
    <p:extLst>
      <p:ext uri="{BB962C8B-B14F-4D97-AF65-F5344CB8AC3E}">
        <p14:creationId xmlns:p14="http://schemas.microsoft.com/office/powerpoint/2010/main" val="3157227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b="1" u="sng" dirty="0">
                <a:solidFill>
                  <a:srgbClr val="00B050"/>
                </a:solidFill>
                <a:latin typeface="Arial Black" pitchFamily="34" charset="0"/>
              </a:rPr>
              <a:t>NAMAZ KÖTÜLÜKLERDEN ALI KOYAN BİR İBADETTİR</a:t>
            </a:r>
          </a:p>
          <a:p>
            <a:r>
              <a:rPr lang="tr-TR" b="1" dirty="0">
                <a:latin typeface="Arial Black" pitchFamily="34" charset="0"/>
              </a:rPr>
              <a:t>Kur’an-ı </a:t>
            </a:r>
            <a:r>
              <a:rPr lang="tr-TR" b="1" dirty="0" smtClean="0">
                <a:latin typeface="Arial Black" pitchFamily="34" charset="0"/>
              </a:rPr>
              <a:t>Kerimde; namazın </a:t>
            </a:r>
            <a:r>
              <a:rPr lang="tr-TR" b="1" dirty="0">
                <a:latin typeface="Arial Black" pitchFamily="34" charset="0"/>
              </a:rPr>
              <a:t>kişiyi kötülüklerden alıkoyacağı müjdesi bildirilmektedir. İlgili ayet şöyledir. </a:t>
            </a:r>
          </a:p>
          <a:p>
            <a:endParaRPr lang="tr-TR" b="1" dirty="0">
              <a:latin typeface="Arial Black" pitchFamily="34" charset="0"/>
            </a:endParaRPr>
          </a:p>
          <a:p>
            <a:r>
              <a:rPr lang="ar-AE" b="1" dirty="0">
                <a:latin typeface="Arial Black" pitchFamily="34" charset="0"/>
              </a:rPr>
              <a:t>اتْلُ مَا أُوحِيَ إِلَيْكَ مِنَ الْكِتَابِ  وَأَقِمِ الصَّلَاةَ إِنَّ الصَّلَاةَ تَنْهَى عَنِ الْفَحْشَاء  وَالْمُنكَرِ وَلَذِكْرُ اللَّهِ أَكْبَرُ وَاللَّهُ يَعْلَمُ مَا تَصْنَعُونَ</a:t>
            </a:r>
          </a:p>
          <a:p>
            <a:r>
              <a:rPr lang="ar-AE" b="1" dirty="0">
                <a:latin typeface="Arial Black" pitchFamily="34" charset="0"/>
              </a:rPr>
              <a:t>“</a:t>
            </a:r>
            <a:r>
              <a:rPr lang="tr-TR" b="1" dirty="0">
                <a:latin typeface="Arial Black" pitchFamily="34" charset="0"/>
              </a:rPr>
              <a:t>Sana </a:t>
            </a:r>
            <a:r>
              <a:rPr lang="tr-TR" b="1" dirty="0" err="1">
                <a:latin typeface="Arial Black" pitchFamily="34" charset="0"/>
              </a:rPr>
              <a:t>vahyedilen</a:t>
            </a:r>
            <a:r>
              <a:rPr lang="tr-TR" b="1" dirty="0">
                <a:latin typeface="Arial Black" pitchFamily="34" charset="0"/>
              </a:rPr>
              <a:t> kitabı oku ve namazı kıl. Şüphesiz ki namaz hayasızlıktan ve kötülükten alıkoyar. Allah’ı anmak elbette en büyük ibadettir. Allah yaptıklarınızı bilir.” </a:t>
            </a:r>
            <a:r>
              <a:rPr lang="tr-TR" dirty="0"/>
              <a:t>( </a:t>
            </a:r>
            <a:r>
              <a:rPr lang="tr-TR" dirty="0" err="1"/>
              <a:t>Ankebut</a:t>
            </a:r>
            <a:r>
              <a:rPr lang="tr-TR" dirty="0"/>
              <a:t> suresi 45)</a:t>
            </a:r>
          </a:p>
          <a:p>
            <a:endParaRPr lang="tr-TR" dirty="0"/>
          </a:p>
        </p:txBody>
      </p:sp>
    </p:spTree>
    <p:extLst>
      <p:ext uri="{BB962C8B-B14F-4D97-AF65-F5344CB8AC3E}">
        <p14:creationId xmlns:p14="http://schemas.microsoft.com/office/powerpoint/2010/main" val="2303752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4000" u="sng" dirty="0">
                <a:solidFill>
                  <a:srgbClr val="FF0000"/>
                </a:solidFill>
                <a:latin typeface="Arial Black" pitchFamily="34" charset="0"/>
              </a:rPr>
              <a:t>NAMAZ KILAN MÜMİNLERE MELEKLER DUA EDER</a:t>
            </a:r>
          </a:p>
          <a:p>
            <a:r>
              <a:rPr lang="tr-TR" sz="4000" dirty="0">
                <a:latin typeface="Arial Black" pitchFamily="34" charset="0"/>
              </a:rPr>
              <a:t>“Sizden biriniz, abdestini bozmadan namaz kıldığı yerde oturduğu müddetçe, melekler kendisine:</a:t>
            </a:r>
          </a:p>
          <a:p>
            <a:endParaRPr lang="tr-TR" sz="4000" dirty="0">
              <a:latin typeface="Arial Black" pitchFamily="34" charset="0"/>
            </a:endParaRPr>
          </a:p>
          <a:p>
            <a:r>
              <a:rPr lang="tr-TR" sz="4000" dirty="0">
                <a:latin typeface="Arial Black" pitchFamily="34" charset="0"/>
              </a:rPr>
              <a:t>– </a:t>
            </a:r>
            <a:r>
              <a:rPr lang="tr-TR" sz="4000" dirty="0" err="1">
                <a:latin typeface="Arial Black" pitchFamily="34" charset="0"/>
              </a:rPr>
              <a:t>Allahım</a:t>
            </a:r>
            <a:r>
              <a:rPr lang="tr-TR" sz="4000" dirty="0">
                <a:latin typeface="Arial Black" pitchFamily="34" charset="0"/>
              </a:rPr>
              <a:t>! Bunu bağışla, buna rahmetinle muamele et, diye dua ederler.” </a:t>
            </a:r>
            <a:r>
              <a:rPr lang="tr-TR" dirty="0"/>
              <a:t>(</a:t>
            </a:r>
            <a:r>
              <a:rPr lang="tr-TR" dirty="0" err="1"/>
              <a:t>Buhârî</a:t>
            </a:r>
            <a:r>
              <a:rPr lang="tr-TR" dirty="0"/>
              <a:t>, </a:t>
            </a:r>
            <a:r>
              <a:rPr lang="tr-TR" dirty="0" err="1"/>
              <a:t>Ezân</a:t>
            </a:r>
            <a:r>
              <a:rPr lang="tr-TR" dirty="0"/>
              <a:t> 36)</a:t>
            </a:r>
          </a:p>
          <a:p>
            <a:endParaRPr lang="tr-TR" dirty="0"/>
          </a:p>
        </p:txBody>
      </p:sp>
    </p:spTree>
    <p:extLst>
      <p:ext uri="{BB962C8B-B14F-4D97-AF65-F5344CB8AC3E}">
        <p14:creationId xmlns:p14="http://schemas.microsoft.com/office/powerpoint/2010/main" val="2144138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b="1" u="sng" dirty="0" err="1">
                <a:solidFill>
                  <a:srgbClr val="FF0000"/>
                </a:solidFill>
                <a:latin typeface="Arial Black" pitchFamily="34" charset="0"/>
              </a:rPr>
              <a:t>Ebû</a:t>
            </a:r>
            <a:r>
              <a:rPr lang="tr-TR" b="1" u="sng" dirty="0">
                <a:solidFill>
                  <a:srgbClr val="FF0000"/>
                </a:solidFill>
                <a:latin typeface="Arial Black" pitchFamily="34" charset="0"/>
              </a:rPr>
              <a:t> </a:t>
            </a:r>
            <a:r>
              <a:rPr lang="tr-TR" b="1" u="sng" dirty="0" err="1">
                <a:solidFill>
                  <a:srgbClr val="FF0000"/>
                </a:solidFill>
                <a:latin typeface="Arial Black" pitchFamily="34" charset="0"/>
              </a:rPr>
              <a:t>Hüreyre</a:t>
            </a:r>
            <a:r>
              <a:rPr lang="tr-TR" b="1" u="sng" dirty="0">
                <a:solidFill>
                  <a:srgbClr val="FF0000"/>
                </a:solidFill>
                <a:latin typeface="Arial Black" pitchFamily="34" charset="0"/>
              </a:rPr>
              <a:t> </a:t>
            </a:r>
            <a:r>
              <a:rPr lang="tr-TR" b="1" u="sng" dirty="0" smtClean="0">
                <a:solidFill>
                  <a:srgbClr val="FF0000"/>
                </a:solidFill>
                <a:latin typeface="Arial Black" pitchFamily="34" charset="0"/>
              </a:rPr>
              <a:t>(RA)‘</a:t>
            </a:r>
            <a:r>
              <a:rPr lang="tr-TR" b="1" u="sng" dirty="0">
                <a:solidFill>
                  <a:srgbClr val="FF0000"/>
                </a:solidFill>
                <a:latin typeface="Arial Black" pitchFamily="34" charset="0"/>
              </a:rPr>
              <a:t>den rivayetle Efendimiz SAV şöyle buyurmuşlardır</a:t>
            </a:r>
            <a:r>
              <a:rPr lang="tr-TR" b="1" dirty="0">
                <a:latin typeface="Arial Black" pitchFamily="34" charset="0"/>
              </a:rPr>
              <a:t>: </a:t>
            </a:r>
          </a:p>
          <a:p>
            <a:endParaRPr lang="tr-TR" b="1" dirty="0">
              <a:latin typeface="Arial Black" pitchFamily="34" charset="0"/>
            </a:endParaRPr>
          </a:p>
          <a:p>
            <a:r>
              <a:rPr lang="ar-AE" b="1" dirty="0">
                <a:latin typeface="Arial Black" pitchFamily="34" charset="0"/>
              </a:rPr>
              <a:t>كَانَ رَسولُ اللّهِ  يُرَغِّبُهُمْ في قِيَامِ رَمَضَانَ مِنْ غَيْرِ أنْ يَأمُرَهُمْ بِعَزِيمَةٍ فَيَقُولُ: مَنْ قَامَ رَمَضَانَ إيمَاناً وَاحْتِسَاباً غُفِرَ لَهُ مَا تَقَدَّمَ مِنْ </a:t>
            </a:r>
            <a:r>
              <a:rPr lang="ar-AE" b="1" dirty="0" smtClean="0">
                <a:latin typeface="Arial Black" pitchFamily="34" charset="0"/>
              </a:rPr>
              <a:t>ذَنْبِهِ</a:t>
            </a:r>
            <a:endParaRPr lang="ar-AE" b="1" dirty="0">
              <a:latin typeface="Arial Black" pitchFamily="34" charset="0"/>
            </a:endParaRPr>
          </a:p>
          <a:p>
            <a:r>
              <a:rPr lang="ar-AE" b="1" dirty="0">
                <a:latin typeface="Arial Black" pitchFamily="34" charset="0"/>
              </a:rPr>
              <a:t>"</a:t>
            </a:r>
            <a:r>
              <a:rPr lang="tr-TR" b="1" dirty="0" err="1">
                <a:latin typeface="Arial Black" pitchFamily="34" charset="0"/>
              </a:rPr>
              <a:t>Resûlullah</a:t>
            </a:r>
            <a:r>
              <a:rPr lang="tr-TR" b="1" dirty="0">
                <a:latin typeface="Arial Black" pitchFamily="34" charset="0"/>
              </a:rPr>
              <a:t> (</a:t>
            </a:r>
            <a:r>
              <a:rPr lang="tr-TR" b="1" dirty="0" err="1">
                <a:latin typeface="Arial Black" pitchFamily="34" charset="0"/>
              </a:rPr>
              <a:t>aleyhissalâtu</a:t>
            </a:r>
            <a:r>
              <a:rPr lang="tr-TR" b="1" dirty="0">
                <a:latin typeface="Arial Black" pitchFamily="34" charset="0"/>
              </a:rPr>
              <a:t> vesselâm) onları, kesin bir emirde bulunmaksızın ramazan gecelerini ihyaya teşvik ederdi. (Bu maksatla) derdi ki: "Kim ramazan gecesini, sevabına inanarak ve bunu elde etmek niyetiyle namazla (teravih) ihya ederse geçmiş günahları affedilir."  </a:t>
            </a:r>
            <a:r>
              <a:rPr lang="tr-TR" dirty="0"/>
              <a:t>(Buhari </a:t>
            </a:r>
            <a:r>
              <a:rPr lang="tr-TR" dirty="0" err="1" smtClean="0"/>
              <a:t>Salatut</a:t>
            </a:r>
            <a:r>
              <a:rPr lang="tr-TR" dirty="0" smtClean="0"/>
              <a:t> </a:t>
            </a:r>
            <a:r>
              <a:rPr lang="tr-TR" dirty="0"/>
              <a:t>teravih 1)</a:t>
            </a:r>
          </a:p>
          <a:p>
            <a:endParaRPr lang="tr-TR" dirty="0"/>
          </a:p>
        </p:txBody>
      </p:sp>
    </p:spTree>
    <p:extLst>
      <p:ext uri="{BB962C8B-B14F-4D97-AF65-F5344CB8AC3E}">
        <p14:creationId xmlns:p14="http://schemas.microsoft.com/office/powerpoint/2010/main" val="4033921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dirty="0">
                <a:latin typeface="Arial Black" pitchFamily="34" charset="0"/>
              </a:rPr>
              <a:t>Teravih </a:t>
            </a:r>
            <a:r>
              <a:rPr lang="tr-TR" dirty="0" smtClean="0">
                <a:latin typeface="Arial Black" pitchFamily="34" charset="0"/>
              </a:rPr>
              <a:t>Ramazan </a:t>
            </a:r>
            <a:r>
              <a:rPr lang="tr-TR" dirty="0">
                <a:latin typeface="Arial Black" pitchFamily="34" charset="0"/>
              </a:rPr>
              <a:t>ayına mahsus bir gece namazıdır. </a:t>
            </a:r>
            <a:endParaRPr lang="tr-TR" dirty="0" smtClean="0">
              <a:latin typeface="Arial Black" pitchFamily="34" charset="0"/>
            </a:endParaRPr>
          </a:p>
          <a:p>
            <a:r>
              <a:rPr lang="tr-TR" dirty="0" smtClean="0">
                <a:latin typeface="Arial Black" pitchFamily="34" charset="0"/>
              </a:rPr>
              <a:t>Yatsı </a:t>
            </a:r>
            <a:r>
              <a:rPr lang="tr-TR" dirty="0">
                <a:latin typeface="Arial Black" pitchFamily="34" charset="0"/>
              </a:rPr>
              <a:t>namazından sonra kılınır. Kadın erkek her </a:t>
            </a:r>
            <a:r>
              <a:rPr lang="tr-TR" dirty="0" err="1">
                <a:latin typeface="Arial Black" pitchFamily="34" charset="0"/>
              </a:rPr>
              <a:t>müslüman</a:t>
            </a:r>
            <a:r>
              <a:rPr lang="tr-TR" dirty="0">
                <a:latin typeface="Arial Black" pitchFamily="34" charset="0"/>
              </a:rPr>
              <a:t> için sünnet-i </a:t>
            </a:r>
            <a:r>
              <a:rPr lang="tr-TR" dirty="0" err="1">
                <a:latin typeface="Arial Black" pitchFamily="34" charset="0"/>
              </a:rPr>
              <a:t>müekkede</a:t>
            </a:r>
            <a:r>
              <a:rPr lang="tr-TR" dirty="0">
                <a:latin typeface="Arial Black" pitchFamily="34" charset="0"/>
              </a:rPr>
              <a:t> bir namazdır. Kılınmadığı takdirde kazası gerekmez. </a:t>
            </a:r>
            <a:endParaRPr lang="tr-TR" dirty="0" smtClean="0">
              <a:latin typeface="Arial Black" pitchFamily="34" charset="0"/>
            </a:endParaRPr>
          </a:p>
          <a:p>
            <a:r>
              <a:rPr lang="tr-TR" dirty="0">
                <a:latin typeface="Arial Black" pitchFamily="34" charset="0"/>
              </a:rPr>
              <a:t>T</a:t>
            </a:r>
            <a:r>
              <a:rPr lang="tr-TR" dirty="0" smtClean="0">
                <a:latin typeface="Arial Black" pitchFamily="34" charset="0"/>
              </a:rPr>
              <a:t>ek </a:t>
            </a:r>
            <a:r>
              <a:rPr lang="tr-TR" dirty="0">
                <a:latin typeface="Arial Black" pitchFamily="34" charset="0"/>
              </a:rPr>
              <a:t>başına kılınabildiği gibi </a:t>
            </a:r>
            <a:r>
              <a:rPr lang="tr-TR" dirty="0" err="1">
                <a:latin typeface="Arial Black" pitchFamily="34" charset="0"/>
              </a:rPr>
              <a:t>cemaatla</a:t>
            </a:r>
            <a:r>
              <a:rPr lang="tr-TR" dirty="0">
                <a:latin typeface="Arial Black" pitchFamily="34" charset="0"/>
              </a:rPr>
              <a:t> kılınması </a:t>
            </a:r>
            <a:r>
              <a:rPr lang="tr-TR" dirty="0" err="1">
                <a:latin typeface="Arial Black" pitchFamily="34" charset="0"/>
              </a:rPr>
              <a:t>kifai</a:t>
            </a:r>
            <a:r>
              <a:rPr lang="tr-TR" dirty="0">
                <a:latin typeface="Arial Black" pitchFamily="34" charset="0"/>
              </a:rPr>
              <a:t> sünnettir. </a:t>
            </a:r>
            <a:endParaRPr lang="tr-TR" dirty="0" smtClean="0">
              <a:latin typeface="Arial Black" pitchFamily="34" charset="0"/>
            </a:endParaRPr>
          </a:p>
          <a:p>
            <a:r>
              <a:rPr lang="tr-TR" dirty="0">
                <a:latin typeface="Arial Black" pitchFamily="34" charset="0"/>
              </a:rPr>
              <a:t>P</a:t>
            </a:r>
            <a:r>
              <a:rPr lang="tr-TR" dirty="0" smtClean="0">
                <a:latin typeface="Arial Black" pitchFamily="34" charset="0"/>
              </a:rPr>
              <a:t>eygamberimiz </a:t>
            </a:r>
            <a:r>
              <a:rPr lang="tr-TR" dirty="0" err="1">
                <a:latin typeface="Arial Black" pitchFamily="34" charset="0"/>
              </a:rPr>
              <a:t>cemaatla</a:t>
            </a:r>
            <a:r>
              <a:rPr lang="tr-TR" dirty="0">
                <a:latin typeface="Arial Black" pitchFamily="34" charset="0"/>
              </a:rPr>
              <a:t> namaz kılmaya olan iştiyakına rağmen farz namazları dışında sadece teravih namazını </a:t>
            </a:r>
            <a:r>
              <a:rPr lang="tr-TR" dirty="0" err="1">
                <a:latin typeface="Arial Black" pitchFamily="34" charset="0"/>
              </a:rPr>
              <a:t>cemaatla</a:t>
            </a:r>
            <a:r>
              <a:rPr lang="tr-TR" dirty="0">
                <a:latin typeface="Arial Black" pitchFamily="34" charset="0"/>
              </a:rPr>
              <a:t> kılmışlardır. </a:t>
            </a:r>
            <a:r>
              <a:rPr lang="tr-TR" dirty="0"/>
              <a:t>(İmam-ı Muhammed'in </a:t>
            </a:r>
            <a:r>
              <a:rPr lang="tr-TR" dirty="0" err="1"/>
              <a:t>Ziyâdâtı</a:t>
            </a:r>
            <a:r>
              <a:rPr lang="tr-TR" dirty="0"/>
              <a:t> )</a:t>
            </a:r>
          </a:p>
        </p:txBody>
      </p:sp>
    </p:spTree>
    <p:extLst>
      <p:ext uri="{BB962C8B-B14F-4D97-AF65-F5344CB8AC3E}">
        <p14:creationId xmlns:p14="http://schemas.microsoft.com/office/powerpoint/2010/main" val="2388179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728" y="0"/>
            <a:ext cx="9125272" cy="6858000"/>
          </a:xfrm>
        </p:spPr>
        <p:txBody>
          <a:bodyPr>
            <a:normAutofit/>
          </a:bodyPr>
          <a:lstStyle/>
          <a:p>
            <a:r>
              <a:rPr lang="tr-TR" sz="4400" dirty="0" smtClean="0">
                <a:latin typeface="Arial Black" pitchFamily="34" charset="0"/>
              </a:rPr>
              <a:t>Peygamberimiz </a:t>
            </a:r>
            <a:r>
              <a:rPr lang="tr-TR" sz="4400" dirty="0">
                <a:latin typeface="Arial Black" pitchFamily="34" charset="0"/>
              </a:rPr>
              <a:t>(</a:t>
            </a:r>
            <a:r>
              <a:rPr lang="tr-TR" sz="4400" dirty="0" err="1">
                <a:latin typeface="Arial Black" pitchFamily="34" charset="0"/>
              </a:rPr>
              <a:t>s.a.v</a:t>
            </a:r>
            <a:r>
              <a:rPr lang="tr-TR" sz="4400" dirty="0">
                <a:latin typeface="Arial Black" pitchFamily="34" charset="0"/>
              </a:rPr>
              <a:t>.) </a:t>
            </a:r>
            <a:r>
              <a:rPr lang="tr-TR" sz="4400" dirty="0" smtClean="0">
                <a:latin typeface="Arial Black" pitchFamily="34" charset="0"/>
              </a:rPr>
              <a:t>teravihi ümmetine </a:t>
            </a:r>
            <a:r>
              <a:rPr lang="tr-TR" sz="4400" dirty="0">
                <a:latin typeface="Arial Black" pitchFamily="34" charset="0"/>
              </a:rPr>
              <a:t>tavsiye ve teşvik etmişlerdir: "Kim inanarak ve sevabını umarak Ramazan namazını kılarsa geçmiş günahlarından bir kısmı bağışlanır."  buyurmuşlardır</a:t>
            </a:r>
            <a:r>
              <a:rPr lang="tr-TR" dirty="0"/>
              <a:t>. (</a:t>
            </a:r>
            <a:r>
              <a:rPr lang="tr-TR" dirty="0" err="1"/>
              <a:t>Muvatta</a:t>
            </a:r>
            <a:r>
              <a:rPr lang="tr-TR" dirty="0"/>
              <a:t> C.1, Sh.113; Buhari, C.1, Sh.251; Müslim C.1 Sh.523) </a:t>
            </a:r>
          </a:p>
          <a:p>
            <a:endParaRPr lang="tr-TR" dirty="0"/>
          </a:p>
          <a:p>
            <a:pPr marL="0" indent="0">
              <a:buNone/>
            </a:pPr>
            <a:endParaRPr lang="tr-TR" dirty="0"/>
          </a:p>
        </p:txBody>
      </p:sp>
    </p:spTree>
    <p:extLst>
      <p:ext uri="{BB962C8B-B14F-4D97-AF65-F5344CB8AC3E}">
        <p14:creationId xmlns:p14="http://schemas.microsoft.com/office/powerpoint/2010/main" val="35404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sz="5400" dirty="0">
                <a:latin typeface="Arial Black" pitchFamily="34" charset="0"/>
              </a:rPr>
              <a:t>Buhari teravihin önemine binaen bu hadisi "nafile olan Ramazan Namazını kılmak imandandır" başlığı ile açtığı bir </a:t>
            </a:r>
            <a:r>
              <a:rPr lang="tr-TR" sz="5400" dirty="0" err="1">
                <a:latin typeface="Arial Black" pitchFamily="34" charset="0"/>
              </a:rPr>
              <a:t>babda</a:t>
            </a:r>
            <a:r>
              <a:rPr lang="tr-TR" sz="5400" dirty="0">
                <a:latin typeface="Arial Black" pitchFamily="34" charset="0"/>
              </a:rPr>
              <a:t> zikretmiştir. </a:t>
            </a:r>
            <a:r>
              <a:rPr lang="tr-TR" dirty="0"/>
              <a:t>(Buhari, İman 25,27 C.1, Sh.14 )</a:t>
            </a:r>
          </a:p>
          <a:p>
            <a:endParaRPr lang="tr-TR" dirty="0"/>
          </a:p>
          <a:p>
            <a:endParaRPr lang="tr-TR" dirty="0"/>
          </a:p>
        </p:txBody>
      </p:sp>
    </p:spTree>
    <p:extLst>
      <p:ext uri="{BB962C8B-B14F-4D97-AF65-F5344CB8AC3E}">
        <p14:creationId xmlns:p14="http://schemas.microsoft.com/office/powerpoint/2010/main" val="2820489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4000" dirty="0">
                <a:latin typeface="Arial Black" pitchFamily="34" charset="0"/>
              </a:rPr>
              <a:t>Peygamber efendimiz, 3-4 gün teravihi cemaatle kıldırdı, daha sonra evden çıkmadı. Sebebi sorulunca, (Teravih namazının size farz olacağından korktuğum için, evden çıkmadım) buyurdu. (</a:t>
            </a:r>
            <a:r>
              <a:rPr lang="tr-TR" sz="4000" dirty="0" err="1">
                <a:latin typeface="Arial Black" pitchFamily="34" charset="0"/>
              </a:rPr>
              <a:t>Buharî</a:t>
            </a:r>
            <a:r>
              <a:rPr lang="tr-TR" sz="4000" dirty="0">
                <a:latin typeface="Arial Black" pitchFamily="34" charset="0"/>
              </a:rPr>
              <a:t>)</a:t>
            </a:r>
          </a:p>
          <a:p>
            <a:endParaRPr lang="tr-TR" sz="4000" dirty="0">
              <a:latin typeface="Arial Black" pitchFamily="34" charset="0"/>
            </a:endParaRPr>
          </a:p>
          <a:p>
            <a:pPr marL="0" indent="0">
              <a:buNone/>
            </a:pPr>
            <a:endParaRPr lang="tr-TR" dirty="0"/>
          </a:p>
        </p:txBody>
      </p:sp>
    </p:spTree>
    <p:extLst>
      <p:ext uri="{BB962C8B-B14F-4D97-AF65-F5344CB8AC3E}">
        <p14:creationId xmlns:p14="http://schemas.microsoft.com/office/powerpoint/2010/main" val="2158766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u="sng" dirty="0">
                <a:solidFill>
                  <a:srgbClr val="FF0000"/>
                </a:solidFill>
                <a:latin typeface="Arial Black" pitchFamily="34" charset="0"/>
              </a:rPr>
              <a:t>NAMAZ ALLAH’A ŞÜKÜRDÜR</a:t>
            </a:r>
          </a:p>
          <a:p>
            <a:r>
              <a:rPr lang="tr-TR" dirty="0">
                <a:latin typeface="Arial Black" pitchFamily="34" charset="0"/>
              </a:rPr>
              <a:t>Hz. </a:t>
            </a:r>
            <a:r>
              <a:rPr lang="tr-TR" dirty="0" err="1">
                <a:latin typeface="Arial Black" pitchFamily="34" charset="0"/>
              </a:rPr>
              <a:t>Aişe</a:t>
            </a:r>
            <a:r>
              <a:rPr lang="tr-TR" dirty="0">
                <a:latin typeface="Arial Black" pitchFamily="34" charset="0"/>
              </a:rPr>
              <a:t> (</a:t>
            </a:r>
            <a:r>
              <a:rPr lang="tr-TR" dirty="0" err="1">
                <a:latin typeface="Arial Black" pitchFamily="34" charset="0"/>
              </a:rPr>
              <a:t>r.a</a:t>
            </a:r>
            <a:r>
              <a:rPr lang="tr-TR" dirty="0">
                <a:latin typeface="Arial Black" pitchFamily="34" charset="0"/>
              </a:rPr>
              <a:t>.) rivayetle: </a:t>
            </a:r>
          </a:p>
          <a:p>
            <a:r>
              <a:rPr lang="tr-TR" dirty="0" err="1">
                <a:latin typeface="Arial Black" pitchFamily="34" charset="0"/>
              </a:rPr>
              <a:t>Resûl</a:t>
            </a:r>
            <a:r>
              <a:rPr lang="tr-TR" dirty="0">
                <a:latin typeface="Arial Black" pitchFamily="34" charset="0"/>
              </a:rPr>
              <a:t>-i Ekrem </a:t>
            </a:r>
            <a:r>
              <a:rPr lang="tr-TR" dirty="0" err="1">
                <a:latin typeface="Arial Black" pitchFamily="34" charset="0"/>
              </a:rPr>
              <a:t>sallallahu</a:t>
            </a:r>
            <a:r>
              <a:rPr lang="tr-TR" dirty="0">
                <a:latin typeface="Arial Black" pitchFamily="34" charset="0"/>
              </a:rPr>
              <a:t> aleyhi ve </a:t>
            </a:r>
            <a:r>
              <a:rPr lang="tr-TR" dirty="0" err="1">
                <a:latin typeface="Arial Black" pitchFamily="34" charset="0"/>
              </a:rPr>
              <a:t>sellem</a:t>
            </a:r>
            <a:r>
              <a:rPr lang="tr-TR" dirty="0">
                <a:latin typeface="Arial Black" pitchFamily="34" charset="0"/>
              </a:rPr>
              <a:t> geceleyin kalkıp ayakları şişinceye kadar namaz kılardı. Bunun üzerine ona:</a:t>
            </a:r>
          </a:p>
          <a:p>
            <a:r>
              <a:rPr lang="tr-TR" dirty="0">
                <a:latin typeface="Arial Black" pitchFamily="34" charset="0"/>
              </a:rPr>
              <a:t>- </a:t>
            </a:r>
            <a:r>
              <a:rPr lang="tr-TR" dirty="0" err="1">
                <a:latin typeface="Arial Black" pitchFamily="34" charset="0"/>
              </a:rPr>
              <a:t>Yâ</a:t>
            </a:r>
            <a:r>
              <a:rPr lang="tr-TR" dirty="0">
                <a:latin typeface="Arial Black" pitchFamily="34" charset="0"/>
              </a:rPr>
              <a:t> </a:t>
            </a:r>
            <a:r>
              <a:rPr lang="tr-TR" dirty="0" err="1">
                <a:latin typeface="Arial Black" pitchFamily="34" charset="0"/>
              </a:rPr>
              <a:t>Resûlallah</a:t>
            </a:r>
            <a:r>
              <a:rPr lang="tr-TR" dirty="0">
                <a:latin typeface="Arial Black" pitchFamily="34" charset="0"/>
              </a:rPr>
              <a:t>! Senin geçmiş ve gelecek bütün hataların bağışlandığı halde niye böyle kendini yoruyorsun? dedim.</a:t>
            </a:r>
          </a:p>
          <a:p>
            <a:r>
              <a:rPr lang="tr-TR" dirty="0">
                <a:latin typeface="Arial Black" pitchFamily="34" charset="0"/>
              </a:rPr>
              <a:t>Bana </a:t>
            </a:r>
            <a:r>
              <a:rPr lang="tr-TR" dirty="0" err="1">
                <a:latin typeface="Arial Black" pitchFamily="34" charset="0"/>
              </a:rPr>
              <a:t>cevâben</a:t>
            </a:r>
            <a:r>
              <a:rPr lang="tr-TR" dirty="0">
                <a:latin typeface="Arial Black" pitchFamily="34" charset="0"/>
              </a:rPr>
              <a:t>:</a:t>
            </a:r>
          </a:p>
          <a:p>
            <a:r>
              <a:rPr lang="tr-TR" dirty="0">
                <a:latin typeface="Arial Black" pitchFamily="34" charset="0"/>
              </a:rPr>
              <a:t>- “Allah’a şükreden bir kul olmayayım mı?” buyurdu. </a:t>
            </a:r>
            <a:r>
              <a:rPr lang="tr-TR" dirty="0"/>
              <a:t>(</a:t>
            </a:r>
            <a:r>
              <a:rPr lang="tr-TR" dirty="0" err="1"/>
              <a:t>Riyazü’s-Salihin</a:t>
            </a:r>
            <a:r>
              <a:rPr lang="tr-TR" dirty="0"/>
              <a:t>, Hadis No: 1162)</a:t>
            </a:r>
          </a:p>
          <a:p>
            <a:endParaRPr lang="tr-TR" dirty="0"/>
          </a:p>
        </p:txBody>
      </p:sp>
    </p:spTree>
    <p:extLst>
      <p:ext uri="{BB962C8B-B14F-4D97-AF65-F5344CB8AC3E}">
        <p14:creationId xmlns:p14="http://schemas.microsoft.com/office/powerpoint/2010/main" val="307989889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1098</Words>
  <Application>Microsoft Office PowerPoint</Application>
  <PresentationFormat>Ekran Gösterisi (4:3)</PresentationFormat>
  <Paragraphs>67</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11</cp:revision>
  <dcterms:created xsi:type="dcterms:W3CDTF">2014-06-30T17:05:08Z</dcterms:created>
  <dcterms:modified xsi:type="dcterms:W3CDTF">2014-07-02T12:02:22Z</dcterms:modified>
</cp:coreProperties>
</file>