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5" r:id="rId5"/>
    <p:sldId id="274" r:id="rId6"/>
    <p:sldId id="272" r:id="rId7"/>
    <p:sldId id="271" r:id="rId8"/>
    <p:sldId id="288" r:id="rId9"/>
    <p:sldId id="270" r:id="rId10"/>
    <p:sldId id="269" r:id="rId11"/>
    <p:sldId id="281" r:id="rId12"/>
    <p:sldId id="268" r:id="rId13"/>
    <p:sldId id="289" r:id="rId14"/>
    <p:sldId id="291" r:id="rId15"/>
    <p:sldId id="267" r:id="rId16"/>
    <p:sldId id="266" r:id="rId17"/>
    <p:sldId id="265" r:id="rId18"/>
    <p:sldId id="264" r:id="rId19"/>
    <p:sldId id="263" r:id="rId20"/>
    <p:sldId id="276" r:id="rId21"/>
    <p:sldId id="277" r:id="rId22"/>
    <p:sldId id="278" r:id="rId23"/>
    <p:sldId id="262" r:id="rId24"/>
    <p:sldId id="279" r:id="rId25"/>
    <p:sldId id="261" r:id="rId26"/>
    <p:sldId id="283" r:id="rId27"/>
    <p:sldId id="259" r:id="rId28"/>
    <p:sldId id="290" r:id="rId29"/>
    <p:sldId id="286" r:id="rId30"/>
    <p:sldId id="285" r:id="rId31"/>
    <p:sldId id="287" r:id="rId32"/>
    <p:sldId id="260" r:id="rId33"/>
    <p:sldId id="258"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ABEDEBC-739E-4523-9EB6-0D16C608FEA0}" type="datetimeFigureOut">
              <a:rPr lang="tr-TR" smtClean="0"/>
              <a:t>23.06.2014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745C30-82B9-4D62-B887-ACBDF8D2EA7D}" type="slidenum">
              <a:rPr lang="tr-TR" smtClean="0"/>
              <a:t>‹#›</a:t>
            </a:fld>
            <a:endParaRPr lang="tr-TR"/>
          </a:p>
        </p:txBody>
      </p:sp>
    </p:spTree>
    <p:extLst>
      <p:ext uri="{BB962C8B-B14F-4D97-AF65-F5344CB8AC3E}">
        <p14:creationId xmlns:p14="http://schemas.microsoft.com/office/powerpoint/2010/main" val="598607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ABEDEBC-739E-4523-9EB6-0D16C608FEA0}" type="datetimeFigureOut">
              <a:rPr lang="tr-TR" smtClean="0"/>
              <a:t>23.06.2014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745C30-82B9-4D62-B887-ACBDF8D2EA7D}" type="slidenum">
              <a:rPr lang="tr-TR" smtClean="0"/>
              <a:t>‹#›</a:t>
            </a:fld>
            <a:endParaRPr lang="tr-TR"/>
          </a:p>
        </p:txBody>
      </p:sp>
    </p:spTree>
    <p:extLst>
      <p:ext uri="{BB962C8B-B14F-4D97-AF65-F5344CB8AC3E}">
        <p14:creationId xmlns:p14="http://schemas.microsoft.com/office/powerpoint/2010/main" val="3657253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ABEDEBC-739E-4523-9EB6-0D16C608FEA0}" type="datetimeFigureOut">
              <a:rPr lang="tr-TR" smtClean="0"/>
              <a:t>23.06.2014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745C30-82B9-4D62-B887-ACBDF8D2EA7D}" type="slidenum">
              <a:rPr lang="tr-TR" smtClean="0"/>
              <a:t>‹#›</a:t>
            </a:fld>
            <a:endParaRPr lang="tr-TR"/>
          </a:p>
        </p:txBody>
      </p:sp>
    </p:spTree>
    <p:extLst>
      <p:ext uri="{BB962C8B-B14F-4D97-AF65-F5344CB8AC3E}">
        <p14:creationId xmlns:p14="http://schemas.microsoft.com/office/powerpoint/2010/main" val="2364299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ABEDEBC-739E-4523-9EB6-0D16C608FEA0}" type="datetimeFigureOut">
              <a:rPr lang="tr-TR" smtClean="0"/>
              <a:t>23.06.2014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745C30-82B9-4D62-B887-ACBDF8D2EA7D}" type="slidenum">
              <a:rPr lang="tr-TR" smtClean="0"/>
              <a:t>‹#›</a:t>
            </a:fld>
            <a:endParaRPr lang="tr-TR"/>
          </a:p>
        </p:txBody>
      </p:sp>
    </p:spTree>
    <p:extLst>
      <p:ext uri="{BB962C8B-B14F-4D97-AF65-F5344CB8AC3E}">
        <p14:creationId xmlns:p14="http://schemas.microsoft.com/office/powerpoint/2010/main" val="196052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ABEDEBC-739E-4523-9EB6-0D16C608FEA0}" type="datetimeFigureOut">
              <a:rPr lang="tr-TR" smtClean="0"/>
              <a:t>23.06.2014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745C30-82B9-4D62-B887-ACBDF8D2EA7D}" type="slidenum">
              <a:rPr lang="tr-TR" smtClean="0"/>
              <a:t>‹#›</a:t>
            </a:fld>
            <a:endParaRPr lang="tr-TR"/>
          </a:p>
        </p:txBody>
      </p:sp>
    </p:spTree>
    <p:extLst>
      <p:ext uri="{BB962C8B-B14F-4D97-AF65-F5344CB8AC3E}">
        <p14:creationId xmlns:p14="http://schemas.microsoft.com/office/powerpoint/2010/main" val="131192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ABEDEBC-739E-4523-9EB6-0D16C608FEA0}" type="datetimeFigureOut">
              <a:rPr lang="tr-TR" smtClean="0"/>
              <a:t>23.06.2014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745C30-82B9-4D62-B887-ACBDF8D2EA7D}" type="slidenum">
              <a:rPr lang="tr-TR" smtClean="0"/>
              <a:t>‹#›</a:t>
            </a:fld>
            <a:endParaRPr lang="tr-TR"/>
          </a:p>
        </p:txBody>
      </p:sp>
    </p:spTree>
    <p:extLst>
      <p:ext uri="{BB962C8B-B14F-4D97-AF65-F5344CB8AC3E}">
        <p14:creationId xmlns:p14="http://schemas.microsoft.com/office/powerpoint/2010/main" val="2741363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ABEDEBC-739E-4523-9EB6-0D16C608FEA0}" type="datetimeFigureOut">
              <a:rPr lang="tr-TR" smtClean="0"/>
              <a:t>23.06.2014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9745C30-82B9-4D62-B887-ACBDF8D2EA7D}" type="slidenum">
              <a:rPr lang="tr-TR" smtClean="0"/>
              <a:t>‹#›</a:t>
            </a:fld>
            <a:endParaRPr lang="tr-TR"/>
          </a:p>
        </p:txBody>
      </p:sp>
    </p:spTree>
    <p:extLst>
      <p:ext uri="{BB962C8B-B14F-4D97-AF65-F5344CB8AC3E}">
        <p14:creationId xmlns:p14="http://schemas.microsoft.com/office/powerpoint/2010/main" val="91184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ABEDEBC-739E-4523-9EB6-0D16C608FEA0}" type="datetimeFigureOut">
              <a:rPr lang="tr-TR" smtClean="0"/>
              <a:t>23.06.2014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9745C30-82B9-4D62-B887-ACBDF8D2EA7D}" type="slidenum">
              <a:rPr lang="tr-TR" smtClean="0"/>
              <a:t>‹#›</a:t>
            </a:fld>
            <a:endParaRPr lang="tr-TR"/>
          </a:p>
        </p:txBody>
      </p:sp>
    </p:spTree>
    <p:extLst>
      <p:ext uri="{BB962C8B-B14F-4D97-AF65-F5344CB8AC3E}">
        <p14:creationId xmlns:p14="http://schemas.microsoft.com/office/powerpoint/2010/main" val="199994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ABEDEBC-739E-4523-9EB6-0D16C608FEA0}" type="datetimeFigureOut">
              <a:rPr lang="tr-TR" smtClean="0"/>
              <a:t>23.06.2014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9745C30-82B9-4D62-B887-ACBDF8D2EA7D}" type="slidenum">
              <a:rPr lang="tr-TR" smtClean="0"/>
              <a:t>‹#›</a:t>
            </a:fld>
            <a:endParaRPr lang="tr-TR"/>
          </a:p>
        </p:txBody>
      </p:sp>
    </p:spTree>
    <p:extLst>
      <p:ext uri="{BB962C8B-B14F-4D97-AF65-F5344CB8AC3E}">
        <p14:creationId xmlns:p14="http://schemas.microsoft.com/office/powerpoint/2010/main" val="1839080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ABEDEBC-739E-4523-9EB6-0D16C608FEA0}" type="datetimeFigureOut">
              <a:rPr lang="tr-TR" smtClean="0"/>
              <a:t>23.06.2014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745C30-82B9-4D62-B887-ACBDF8D2EA7D}" type="slidenum">
              <a:rPr lang="tr-TR" smtClean="0"/>
              <a:t>‹#›</a:t>
            </a:fld>
            <a:endParaRPr lang="tr-TR"/>
          </a:p>
        </p:txBody>
      </p:sp>
    </p:spTree>
    <p:extLst>
      <p:ext uri="{BB962C8B-B14F-4D97-AF65-F5344CB8AC3E}">
        <p14:creationId xmlns:p14="http://schemas.microsoft.com/office/powerpoint/2010/main" val="3701662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ABEDEBC-739E-4523-9EB6-0D16C608FEA0}" type="datetimeFigureOut">
              <a:rPr lang="tr-TR" smtClean="0"/>
              <a:t>23.06.2014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745C30-82B9-4D62-B887-ACBDF8D2EA7D}" type="slidenum">
              <a:rPr lang="tr-TR" smtClean="0"/>
              <a:t>‹#›</a:t>
            </a:fld>
            <a:endParaRPr lang="tr-TR"/>
          </a:p>
        </p:txBody>
      </p:sp>
    </p:spTree>
    <p:extLst>
      <p:ext uri="{BB962C8B-B14F-4D97-AF65-F5344CB8AC3E}">
        <p14:creationId xmlns:p14="http://schemas.microsoft.com/office/powerpoint/2010/main" val="381289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l="-10000" r="-10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EDEBC-739E-4523-9EB6-0D16C608FEA0}" type="datetimeFigureOut">
              <a:rPr lang="tr-TR" smtClean="0"/>
              <a:t>23.06.2014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745C30-82B9-4D62-B887-ACBDF8D2EA7D}" type="slidenum">
              <a:rPr lang="tr-TR" smtClean="0"/>
              <a:t>‹#›</a:t>
            </a:fld>
            <a:endParaRPr lang="tr-TR"/>
          </a:p>
        </p:txBody>
      </p:sp>
    </p:spTree>
    <p:extLst>
      <p:ext uri="{BB962C8B-B14F-4D97-AF65-F5344CB8AC3E}">
        <p14:creationId xmlns:p14="http://schemas.microsoft.com/office/powerpoint/2010/main" val="3920532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lnSpcReduction="10000"/>
          </a:bodyPr>
          <a:lstStyle/>
          <a:p>
            <a:r>
              <a:rPr lang="tr-TR" sz="5400" dirty="0" smtClean="0">
                <a:solidFill>
                  <a:srgbClr val="00B050"/>
                </a:solidFill>
                <a:latin typeface="Arial Black" pitchFamily="34" charset="0"/>
              </a:rPr>
              <a:t>TEVBE İLE </a:t>
            </a:r>
            <a:r>
              <a:rPr lang="tr-TR" sz="5400" dirty="0" smtClean="0">
                <a:solidFill>
                  <a:srgbClr val="002060"/>
                </a:solidFill>
                <a:latin typeface="Arial Black" pitchFamily="34" charset="0"/>
              </a:rPr>
              <a:t>RAMAZANDA GÜNAHLARDAN ARINMAK</a:t>
            </a:r>
          </a:p>
          <a:p>
            <a:pPr algn="r"/>
            <a:r>
              <a:rPr lang="tr-TR" dirty="0" smtClean="0">
                <a:solidFill>
                  <a:srgbClr val="00B050"/>
                </a:solidFill>
                <a:latin typeface="Arial Black" pitchFamily="34" charset="0"/>
              </a:rPr>
              <a:t>www.dinihaberler.com</a:t>
            </a:r>
          </a:p>
          <a:p>
            <a:pPr algn="r"/>
            <a:r>
              <a:rPr lang="tr-TR" sz="4000" u="sng" dirty="0" smtClean="0">
                <a:solidFill>
                  <a:srgbClr val="FF0000"/>
                </a:solidFill>
                <a:latin typeface="Arial Black" pitchFamily="34" charset="0"/>
              </a:rPr>
              <a:t>eminyavuzyigit@hotmail.com</a:t>
            </a:r>
          </a:p>
          <a:p>
            <a:pPr algn="r"/>
            <a:r>
              <a:rPr lang="tr-TR" sz="4000" dirty="0" smtClean="0">
                <a:solidFill>
                  <a:srgbClr val="FF0000"/>
                </a:solidFill>
                <a:latin typeface="Arial Black" pitchFamily="34" charset="0"/>
              </a:rPr>
              <a:t>UZMAN İMAM HATİP </a:t>
            </a:r>
          </a:p>
          <a:p>
            <a:pPr algn="r"/>
            <a:r>
              <a:rPr lang="tr-TR" dirty="0" smtClean="0">
                <a:solidFill>
                  <a:schemeClr val="tx2">
                    <a:lumMod val="60000"/>
                    <a:lumOff val="40000"/>
                  </a:schemeClr>
                </a:solidFill>
                <a:latin typeface="Arial Black" pitchFamily="34" charset="0"/>
              </a:rPr>
              <a:t>BAŞAKŞEHİR MÜFTÜLÜĞÜ</a:t>
            </a:r>
          </a:p>
          <a:p>
            <a:pPr algn="r"/>
            <a:r>
              <a:rPr lang="tr-TR" dirty="0" smtClean="0">
                <a:solidFill>
                  <a:schemeClr val="tx2">
                    <a:lumMod val="60000"/>
                    <a:lumOff val="40000"/>
                  </a:schemeClr>
                </a:solidFill>
                <a:latin typeface="Arial Black" pitchFamily="34" charset="0"/>
              </a:rPr>
              <a:t>DOLAPDERE SAN. SİT. CAMİİ</a:t>
            </a:r>
          </a:p>
          <a:p>
            <a:pPr algn="r"/>
            <a:r>
              <a:rPr lang="tr-TR" dirty="0" smtClean="0">
                <a:solidFill>
                  <a:schemeClr val="tx2">
                    <a:lumMod val="60000"/>
                    <a:lumOff val="40000"/>
                  </a:schemeClr>
                </a:solidFill>
                <a:latin typeface="Arial Black" pitchFamily="34" charset="0"/>
              </a:rPr>
              <a:t>BAŞAKŞEHİR/İSTANBUL</a:t>
            </a:r>
          </a:p>
          <a:p>
            <a:endParaRPr lang="tr-TR" dirty="0"/>
          </a:p>
        </p:txBody>
      </p:sp>
    </p:spTree>
    <p:extLst>
      <p:ext uri="{BB962C8B-B14F-4D97-AF65-F5344CB8AC3E}">
        <p14:creationId xmlns:p14="http://schemas.microsoft.com/office/powerpoint/2010/main" val="2735723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ar-AE" b="1" dirty="0" smtClean="0">
                <a:latin typeface="Arial Black" pitchFamily="34" charset="0"/>
              </a:rPr>
              <a:t>إنَّ اللّهَ يَقْبَلُ تَوبَةَ الْعَبْدِ مَا لَمْ يُغَرْغِرْ</a:t>
            </a:r>
          </a:p>
          <a:p>
            <a:pPr marL="0" indent="0">
              <a:buNone/>
            </a:pPr>
            <a:r>
              <a:rPr lang="tr-TR" b="1" dirty="0" err="1" smtClean="0">
                <a:latin typeface="Arial Black" pitchFamily="34" charset="0"/>
              </a:rPr>
              <a:t>İbnu</a:t>
            </a:r>
            <a:r>
              <a:rPr lang="tr-TR" b="1" dirty="0" smtClean="0">
                <a:latin typeface="Arial Black" pitchFamily="34" charset="0"/>
              </a:rPr>
              <a:t> Ömer (r. </a:t>
            </a:r>
            <a:r>
              <a:rPr lang="tr-TR" b="1" dirty="0" err="1" smtClean="0">
                <a:latin typeface="Arial Black" pitchFamily="34" charset="0"/>
              </a:rPr>
              <a:t>anhümâ</a:t>
            </a:r>
            <a:r>
              <a:rPr lang="tr-TR" b="1" dirty="0" smtClean="0">
                <a:latin typeface="Arial Black" pitchFamily="34" charset="0"/>
              </a:rPr>
              <a:t>) anlatıyor: "</a:t>
            </a:r>
            <a:r>
              <a:rPr lang="tr-TR" b="1" dirty="0" err="1" smtClean="0">
                <a:latin typeface="Arial Black" pitchFamily="34" charset="0"/>
              </a:rPr>
              <a:t>Resûlullah</a:t>
            </a:r>
            <a:r>
              <a:rPr lang="tr-TR" b="1" dirty="0" smtClean="0">
                <a:latin typeface="Arial Black" pitchFamily="34" charset="0"/>
              </a:rPr>
              <a:t> (</a:t>
            </a:r>
            <a:r>
              <a:rPr lang="tr-TR" b="1" dirty="0" err="1" smtClean="0">
                <a:latin typeface="Arial Black" pitchFamily="34" charset="0"/>
              </a:rPr>
              <a:t>a.s</a:t>
            </a:r>
            <a:r>
              <a:rPr lang="tr-TR" b="1" dirty="0" smtClean="0">
                <a:latin typeface="Arial Black" pitchFamily="34" charset="0"/>
              </a:rPr>
              <a:t>) buyurdular ki: "Son nefesini vermedikçe Allah, kulun </a:t>
            </a:r>
            <a:r>
              <a:rPr lang="tr-TR" b="1" dirty="0" err="1" smtClean="0">
                <a:latin typeface="Arial Black" pitchFamily="34" charset="0"/>
              </a:rPr>
              <a:t>tevbesini</a:t>
            </a:r>
            <a:r>
              <a:rPr lang="tr-TR" b="1" dirty="0" smtClean="0">
                <a:latin typeface="Arial Black" pitchFamily="34" charset="0"/>
              </a:rPr>
              <a:t> kabul eder." (</a:t>
            </a:r>
            <a:r>
              <a:rPr lang="tr-TR" b="1" dirty="0" err="1" smtClean="0">
                <a:latin typeface="Arial Black" pitchFamily="34" charset="0"/>
              </a:rPr>
              <a:t>Tirmizî</a:t>
            </a:r>
            <a:r>
              <a:rPr lang="tr-TR" b="1" dirty="0" smtClean="0">
                <a:latin typeface="Arial Black" pitchFamily="34" charset="0"/>
              </a:rPr>
              <a:t>, </a:t>
            </a:r>
            <a:r>
              <a:rPr lang="tr-TR" b="1" dirty="0" err="1" smtClean="0">
                <a:latin typeface="Arial Black" pitchFamily="34" charset="0"/>
              </a:rPr>
              <a:t>Daavât</a:t>
            </a:r>
            <a:r>
              <a:rPr lang="tr-TR" b="1" dirty="0" smtClean="0">
                <a:latin typeface="Arial Black" pitchFamily="34" charset="0"/>
              </a:rPr>
              <a:t> 103)</a:t>
            </a:r>
          </a:p>
          <a:p>
            <a:endParaRPr lang="tr-TR" b="1" dirty="0" smtClean="0">
              <a:latin typeface="Arial Black" pitchFamily="34" charset="0"/>
            </a:endParaRPr>
          </a:p>
          <a:p>
            <a:pPr marL="0" indent="0">
              <a:buNone/>
            </a:pPr>
            <a:r>
              <a:rPr lang="ar-AE" b="1" dirty="0" smtClean="0">
                <a:latin typeface="Arial Black" pitchFamily="34" charset="0"/>
              </a:rPr>
              <a:t>مَنْ تَابَ قَبْلَ طُلُوعِ الشَّمْسِ مِنْ مَغْرِبِهَا تَاب اللّهُ عَلَيْهِ</a:t>
            </a:r>
          </a:p>
          <a:p>
            <a:pPr marL="0" indent="0">
              <a:buNone/>
            </a:pPr>
            <a:r>
              <a:rPr lang="ar-AE" b="1" dirty="0" smtClean="0">
                <a:latin typeface="Arial Black" pitchFamily="34" charset="0"/>
              </a:rPr>
              <a:t> </a:t>
            </a:r>
            <a:r>
              <a:rPr lang="tr-TR" b="1" dirty="0" err="1" smtClean="0">
                <a:latin typeface="Arial Black" pitchFamily="34" charset="0"/>
              </a:rPr>
              <a:t>Ebû</a:t>
            </a:r>
            <a:r>
              <a:rPr lang="tr-TR" b="1" dirty="0" smtClean="0">
                <a:latin typeface="Arial Black" pitchFamily="34" charset="0"/>
              </a:rPr>
              <a:t> </a:t>
            </a:r>
            <a:r>
              <a:rPr lang="tr-TR" b="1" dirty="0" err="1" smtClean="0">
                <a:latin typeface="Arial Black" pitchFamily="34" charset="0"/>
              </a:rPr>
              <a:t>Hüreyre</a:t>
            </a:r>
            <a:r>
              <a:rPr lang="tr-TR" b="1" dirty="0" smtClean="0">
                <a:latin typeface="Arial Black" pitchFamily="34" charset="0"/>
              </a:rPr>
              <a:t> (</a:t>
            </a:r>
            <a:r>
              <a:rPr lang="tr-TR" b="1" dirty="0" err="1" smtClean="0">
                <a:latin typeface="Arial Black" pitchFamily="34" charset="0"/>
              </a:rPr>
              <a:t>r.a</a:t>
            </a:r>
            <a:r>
              <a:rPr lang="tr-TR" b="1" dirty="0" smtClean="0">
                <a:latin typeface="Arial Black" pitchFamily="34" charset="0"/>
              </a:rPr>
              <a:t>) anlatıyor: "</a:t>
            </a:r>
            <a:r>
              <a:rPr lang="tr-TR" b="1" dirty="0" err="1" smtClean="0">
                <a:latin typeface="Arial Black" pitchFamily="34" charset="0"/>
              </a:rPr>
              <a:t>Resûlullah</a:t>
            </a:r>
            <a:r>
              <a:rPr lang="tr-TR" b="1" dirty="0" smtClean="0">
                <a:latin typeface="Arial Black" pitchFamily="34" charset="0"/>
              </a:rPr>
              <a:t> (</a:t>
            </a:r>
            <a:r>
              <a:rPr lang="tr-TR" b="1" dirty="0" err="1" smtClean="0">
                <a:latin typeface="Arial Black" pitchFamily="34" charset="0"/>
              </a:rPr>
              <a:t>a.s</a:t>
            </a:r>
            <a:r>
              <a:rPr lang="tr-TR" b="1" dirty="0" smtClean="0">
                <a:latin typeface="Arial Black" pitchFamily="34" charset="0"/>
              </a:rPr>
              <a:t>) buyurdular ki: "Kim güneş batıdan doğmazdan evvel </a:t>
            </a:r>
            <a:r>
              <a:rPr lang="tr-TR" b="1" dirty="0" err="1" smtClean="0">
                <a:latin typeface="Arial Black" pitchFamily="34" charset="0"/>
              </a:rPr>
              <a:t>tevbe</a:t>
            </a:r>
            <a:r>
              <a:rPr lang="tr-TR" b="1" dirty="0" smtClean="0">
                <a:latin typeface="Arial Black" pitchFamily="34" charset="0"/>
              </a:rPr>
              <a:t> ederse Allah </a:t>
            </a:r>
            <a:r>
              <a:rPr lang="tr-TR" b="1" dirty="0" err="1" smtClean="0">
                <a:latin typeface="Arial Black" pitchFamily="34" charset="0"/>
              </a:rPr>
              <a:t>tevbesini</a:t>
            </a:r>
            <a:r>
              <a:rPr lang="tr-TR" b="1" dirty="0" smtClean="0">
                <a:latin typeface="Arial Black" pitchFamily="34" charset="0"/>
              </a:rPr>
              <a:t> kabul eder." (Müslim, </a:t>
            </a:r>
            <a:r>
              <a:rPr lang="tr-TR" b="1" dirty="0" err="1" smtClean="0">
                <a:latin typeface="Arial Black" pitchFamily="34" charset="0"/>
              </a:rPr>
              <a:t>Zikr</a:t>
            </a:r>
            <a:r>
              <a:rPr lang="tr-TR" b="1" dirty="0" smtClean="0">
                <a:latin typeface="Arial Black" pitchFamily="34" charset="0"/>
              </a:rPr>
              <a:t> 43, (2703)</a:t>
            </a:r>
          </a:p>
          <a:p>
            <a:endParaRPr lang="tr-TR" dirty="0"/>
          </a:p>
        </p:txBody>
      </p:sp>
    </p:spTree>
    <p:extLst>
      <p:ext uri="{BB962C8B-B14F-4D97-AF65-F5344CB8AC3E}">
        <p14:creationId xmlns:p14="http://schemas.microsoft.com/office/powerpoint/2010/main" val="3320051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sz="6000" u="sng" dirty="0" err="1" smtClean="0">
                <a:solidFill>
                  <a:srgbClr val="FF0000"/>
                </a:solidFill>
                <a:latin typeface="Arial Black" pitchFamily="34" charset="0"/>
              </a:rPr>
              <a:t>Tevbenin</a:t>
            </a:r>
            <a:r>
              <a:rPr lang="tr-TR" sz="6000" u="sng" dirty="0" smtClean="0">
                <a:solidFill>
                  <a:srgbClr val="FF0000"/>
                </a:solidFill>
                <a:latin typeface="Arial Black" pitchFamily="34" charset="0"/>
              </a:rPr>
              <a:t> Şartları</a:t>
            </a:r>
          </a:p>
          <a:p>
            <a:pPr marL="0" indent="0">
              <a:buNone/>
            </a:pPr>
            <a:r>
              <a:rPr lang="tr-TR" sz="6000" dirty="0" smtClean="0">
                <a:latin typeface="Arial Black" pitchFamily="34" charset="0"/>
              </a:rPr>
              <a:t>1)</a:t>
            </a:r>
            <a:r>
              <a:rPr lang="tr-TR" sz="6000" dirty="0" err="1" smtClean="0">
                <a:latin typeface="Arial Black" pitchFamily="34" charset="0"/>
              </a:rPr>
              <a:t>Kalpden</a:t>
            </a:r>
            <a:r>
              <a:rPr lang="tr-TR" sz="6000" dirty="0" smtClean="0">
                <a:latin typeface="Arial Black" pitchFamily="34" charset="0"/>
              </a:rPr>
              <a:t> büyük bir pişmanlık duymak.</a:t>
            </a:r>
          </a:p>
          <a:p>
            <a:pPr marL="0" indent="0">
              <a:buNone/>
            </a:pPr>
            <a:r>
              <a:rPr lang="tr-TR" sz="6000" dirty="0" smtClean="0">
                <a:latin typeface="Arial Black" pitchFamily="34" charset="0"/>
              </a:rPr>
              <a:t>2)Dil ile </a:t>
            </a:r>
            <a:r>
              <a:rPr lang="tr-TR" sz="6000" dirty="0" err="1" smtClean="0">
                <a:latin typeface="Arial Black" pitchFamily="34" charset="0"/>
              </a:rPr>
              <a:t>tevbe</a:t>
            </a:r>
            <a:r>
              <a:rPr lang="tr-TR" sz="6000" dirty="0" smtClean="0">
                <a:latin typeface="Arial Black" pitchFamily="34" charset="0"/>
              </a:rPr>
              <a:t> etmek.</a:t>
            </a:r>
          </a:p>
          <a:p>
            <a:pPr marL="0" indent="0">
              <a:buNone/>
            </a:pPr>
            <a:r>
              <a:rPr lang="tr-TR" sz="6000" dirty="0" smtClean="0">
                <a:latin typeface="Arial Black" pitchFamily="34" charset="0"/>
              </a:rPr>
              <a:t>3)Azaları günahlardan arındırmak.</a:t>
            </a:r>
          </a:p>
          <a:p>
            <a:endParaRPr lang="tr-TR" dirty="0" smtClean="0"/>
          </a:p>
          <a:p>
            <a:endParaRPr lang="tr-TR" dirty="0" smtClean="0"/>
          </a:p>
          <a:p>
            <a:pPr marL="0" indent="0">
              <a:buNone/>
            </a:pPr>
            <a:endParaRPr lang="tr-TR" dirty="0"/>
          </a:p>
        </p:txBody>
      </p:sp>
    </p:spTree>
    <p:extLst>
      <p:ext uri="{BB962C8B-B14F-4D97-AF65-F5344CB8AC3E}">
        <p14:creationId xmlns:p14="http://schemas.microsoft.com/office/powerpoint/2010/main" val="3868619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dirty="0" smtClean="0">
                <a:solidFill>
                  <a:srgbClr val="FF0000"/>
                </a:solidFill>
                <a:latin typeface="Arial Black" pitchFamily="34" charset="0"/>
              </a:rPr>
              <a:t>TEVBEDE SAĞLAM DURUŞ NASIL OLUR:</a:t>
            </a:r>
          </a:p>
          <a:p>
            <a:r>
              <a:rPr lang="tr-TR" dirty="0" smtClean="0">
                <a:solidFill>
                  <a:srgbClr val="FF0000"/>
                </a:solidFill>
                <a:latin typeface="Arial Black" pitchFamily="34" charset="0"/>
              </a:rPr>
              <a:t>Kalbin Tövbesi: </a:t>
            </a:r>
            <a:r>
              <a:rPr lang="tr-TR" dirty="0" smtClean="0">
                <a:latin typeface="Arial Black" pitchFamily="34" charset="0"/>
              </a:rPr>
              <a:t>Haram işleri yapmayı terk etmeye niyet etmek</a:t>
            </a:r>
          </a:p>
          <a:p>
            <a:endParaRPr lang="tr-TR" dirty="0" smtClean="0">
              <a:latin typeface="Arial Black" pitchFamily="34" charset="0"/>
            </a:endParaRPr>
          </a:p>
          <a:p>
            <a:r>
              <a:rPr lang="tr-TR" dirty="0" smtClean="0">
                <a:solidFill>
                  <a:srgbClr val="FF0000"/>
                </a:solidFill>
                <a:latin typeface="Arial Black" pitchFamily="34" charset="0"/>
              </a:rPr>
              <a:t>Gözün Tövbesi: </a:t>
            </a:r>
            <a:r>
              <a:rPr lang="tr-TR" dirty="0" smtClean="0">
                <a:latin typeface="Arial Black" pitchFamily="34" charset="0"/>
              </a:rPr>
              <a:t>Harama bakmamak </a:t>
            </a:r>
          </a:p>
          <a:p>
            <a:endParaRPr lang="tr-TR" dirty="0" smtClean="0">
              <a:latin typeface="Arial Black" pitchFamily="34" charset="0"/>
            </a:endParaRPr>
          </a:p>
          <a:p>
            <a:r>
              <a:rPr lang="tr-TR" dirty="0" smtClean="0">
                <a:solidFill>
                  <a:srgbClr val="FF0000"/>
                </a:solidFill>
                <a:latin typeface="Arial Black" pitchFamily="34" charset="0"/>
              </a:rPr>
              <a:t>Dilin Tövbesi: </a:t>
            </a:r>
            <a:r>
              <a:rPr lang="tr-TR" dirty="0" smtClean="0">
                <a:latin typeface="Arial Black" pitchFamily="34" charset="0"/>
              </a:rPr>
              <a:t>Haram olan şeyleri konuşmamak.</a:t>
            </a:r>
          </a:p>
          <a:p>
            <a:endParaRPr lang="tr-TR" dirty="0" smtClean="0">
              <a:solidFill>
                <a:srgbClr val="FF0000"/>
              </a:solidFill>
              <a:latin typeface="Arial Black" pitchFamily="34" charset="0"/>
            </a:endParaRPr>
          </a:p>
          <a:p>
            <a:r>
              <a:rPr lang="tr-TR" dirty="0" smtClean="0">
                <a:solidFill>
                  <a:srgbClr val="FF0000"/>
                </a:solidFill>
                <a:latin typeface="Arial Black" pitchFamily="34" charset="0"/>
              </a:rPr>
              <a:t>Kulakların Tövbesi: </a:t>
            </a:r>
            <a:r>
              <a:rPr lang="tr-TR" dirty="0" smtClean="0">
                <a:latin typeface="Arial Black" pitchFamily="34" charset="0"/>
              </a:rPr>
              <a:t>Haram şeyleri Dinlememek.</a:t>
            </a:r>
          </a:p>
          <a:p>
            <a:endParaRPr lang="tr-TR" dirty="0" smtClean="0">
              <a:latin typeface="Arial Black" pitchFamily="34" charset="0"/>
            </a:endParaRPr>
          </a:p>
          <a:p>
            <a:r>
              <a:rPr lang="tr-TR" dirty="0" smtClean="0">
                <a:solidFill>
                  <a:srgbClr val="FF0000"/>
                </a:solidFill>
                <a:latin typeface="Arial Black" pitchFamily="34" charset="0"/>
              </a:rPr>
              <a:t>Karnın Tövbesi: </a:t>
            </a:r>
            <a:r>
              <a:rPr lang="tr-TR" dirty="0" smtClean="0">
                <a:latin typeface="Arial Black" pitchFamily="34" charset="0"/>
              </a:rPr>
              <a:t>Haram yememek ve ailesine yedirmemek</a:t>
            </a:r>
          </a:p>
          <a:p>
            <a:endParaRPr lang="tr-TR" dirty="0" smtClean="0">
              <a:latin typeface="Arial Black" pitchFamily="34" charset="0"/>
            </a:endParaRPr>
          </a:p>
          <a:p>
            <a:r>
              <a:rPr lang="tr-TR" dirty="0" smtClean="0">
                <a:solidFill>
                  <a:srgbClr val="FF0000"/>
                </a:solidFill>
                <a:latin typeface="Arial Black" pitchFamily="34" charset="0"/>
              </a:rPr>
              <a:t>Ayakların Tövbesi: </a:t>
            </a:r>
            <a:r>
              <a:rPr lang="tr-TR" dirty="0" smtClean="0">
                <a:latin typeface="Arial Black" pitchFamily="34" charset="0"/>
              </a:rPr>
              <a:t>Harama gitmemek</a:t>
            </a:r>
          </a:p>
          <a:p>
            <a:endParaRPr lang="tr-TR" dirty="0"/>
          </a:p>
        </p:txBody>
      </p:sp>
    </p:spTree>
    <p:extLst>
      <p:ext uri="{BB962C8B-B14F-4D97-AF65-F5344CB8AC3E}">
        <p14:creationId xmlns:p14="http://schemas.microsoft.com/office/powerpoint/2010/main" val="1351309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u="sng" dirty="0">
                <a:solidFill>
                  <a:srgbClr val="FF0000"/>
                </a:solidFill>
                <a:latin typeface="Arial Black" pitchFamily="34" charset="0"/>
              </a:rPr>
              <a:t>Mevlana </a:t>
            </a:r>
            <a:r>
              <a:rPr lang="tr-TR" u="sng" dirty="0" err="1">
                <a:solidFill>
                  <a:srgbClr val="FF0000"/>
                </a:solidFill>
                <a:latin typeface="Arial Black" pitchFamily="34" charset="0"/>
              </a:rPr>
              <a:t>Celaleddin</a:t>
            </a:r>
            <a:r>
              <a:rPr lang="tr-TR" u="sng" dirty="0">
                <a:solidFill>
                  <a:srgbClr val="FF0000"/>
                </a:solidFill>
                <a:latin typeface="Arial Black" pitchFamily="34" charset="0"/>
              </a:rPr>
              <a:t> Rumi tarafından Divanı Kebir’de en mükemmel </a:t>
            </a:r>
            <a:r>
              <a:rPr lang="tr-TR" u="sng" dirty="0" smtClean="0">
                <a:solidFill>
                  <a:srgbClr val="FF0000"/>
                </a:solidFill>
                <a:latin typeface="Arial Black" pitchFamily="34" charset="0"/>
              </a:rPr>
              <a:t>şekilde </a:t>
            </a:r>
            <a:r>
              <a:rPr lang="tr-TR" u="sng" dirty="0" err="1" smtClean="0">
                <a:solidFill>
                  <a:srgbClr val="FF0000"/>
                </a:solidFill>
                <a:latin typeface="Arial Black" pitchFamily="34" charset="0"/>
              </a:rPr>
              <a:t>tevbe</a:t>
            </a:r>
            <a:r>
              <a:rPr lang="tr-TR" u="sng" dirty="0" smtClean="0">
                <a:solidFill>
                  <a:srgbClr val="FF0000"/>
                </a:solidFill>
                <a:latin typeface="Arial Black" pitchFamily="34" charset="0"/>
              </a:rPr>
              <a:t>  </a:t>
            </a:r>
            <a:r>
              <a:rPr lang="tr-TR" u="sng" dirty="0">
                <a:solidFill>
                  <a:srgbClr val="FF0000"/>
                </a:solidFill>
                <a:latin typeface="Arial Black" pitchFamily="34" charset="0"/>
              </a:rPr>
              <a:t>şöyle tasvir edilir: </a:t>
            </a:r>
            <a:endParaRPr lang="tr-TR" u="sng" dirty="0" smtClean="0">
              <a:solidFill>
                <a:srgbClr val="FF0000"/>
              </a:solidFill>
              <a:latin typeface="Arial Black" pitchFamily="34" charset="0"/>
            </a:endParaRPr>
          </a:p>
          <a:p>
            <a:r>
              <a:rPr lang="tr-TR" dirty="0" smtClean="0">
                <a:latin typeface="Arial Black" pitchFamily="34" charset="0"/>
              </a:rPr>
              <a:t>“</a:t>
            </a:r>
            <a:r>
              <a:rPr lang="tr-TR" dirty="0">
                <a:latin typeface="Arial Black" pitchFamily="34" charset="0"/>
              </a:rPr>
              <a:t>Duydum ki Yusuf (as) on sene boyunca uyumamış. O sultan, kardeşleri için Rabbine yalvardı da durdu. ‘Ya Rabbi! Onları affedersen, affedersin. Ama affetmezsen âlemi matemle doldururum. Ya Rabbi! Onları azabın yakalamasın, zira içinde aniden düştükleri günahın pişmanlığıyla kavrulmaktalar!’ dedi. Uzun gece namazlarından Yusuf’un ayakları kabardı, gözleri ağlamaktan kan çanağı kesildi. Matemi ta gökleri tutup meleklere vardı ve o zaman rahmet deryası kabarıp taştı. 14 şeref ve izzet cübbesi indi semadan; ‘Bütün 14’ünüz kullarımın içinde peygamber, elçi ve hadimler oldunuz!’ İşte yaratılmışları azap ve fesattan azat etmek için şeyhin gece gündüz mesaisi böyledir.”</a:t>
            </a:r>
          </a:p>
        </p:txBody>
      </p:sp>
    </p:spTree>
    <p:extLst>
      <p:ext uri="{BB962C8B-B14F-4D97-AF65-F5344CB8AC3E}">
        <p14:creationId xmlns:p14="http://schemas.microsoft.com/office/powerpoint/2010/main" val="3287483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algn="ctr"/>
            <a:r>
              <a:rPr lang="tr-TR" dirty="0" smtClean="0">
                <a:solidFill>
                  <a:srgbClr val="FF0000"/>
                </a:solidFill>
                <a:latin typeface="Arial Black" pitchFamily="34" charset="0"/>
              </a:rPr>
              <a:t>ALLAH BİR KULU SEVERSE…!!!</a:t>
            </a:r>
          </a:p>
          <a:p>
            <a:r>
              <a:rPr lang="tr-TR" dirty="0" smtClean="0">
                <a:latin typeface="Arial Black" pitchFamily="34" charset="0"/>
              </a:rPr>
              <a:t>Allah </a:t>
            </a:r>
            <a:r>
              <a:rPr lang="tr-TR" dirty="0">
                <a:latin typeface="Arial Black" pitchFamily="34" charset="0"/>
              </a:rPr>
              <a:t>dostu </a:t>
            </a:r>
            <a:r>
              <a:rPr lang="tr-TR" dirty="0" err="1">
                <a:latin typeface="Arial Black" pitchFamily="34" charset="0"/>
              </a:rPr>
              <a:t>Sehl</a:t>
            </a:r>
            <a:r>
              <a:rPr lang="tr-TR" dirty="0">
                <a:latin typeface="Arial Black" pitchFamily="34" charset="0"/>
              </a:rPr>
              <a:t>-i </a:t>
            </a:r>
            <a:r>
              <a:rPr lang="tr-TR" dirty="0" err="1">
                <a:latin typeface="Arial Black" pitchFamily="34" charset="0"/>
              </a:rPr>
              <a:t>Tüsterî</a:t>
            </a:r>
            <a:r>
              <a:rPr lang="tr-TR" dirty="0">
                <a:latin typeface="Arial Black" pitchFamily="34" charset="0"/>
              </a:rPr>
              <a:t> der ki; “Allah bir kimseyi severse, sevdiği kişiye günahlarını büyük gösterir ve ona </a:t>
            </a:r>
            <a:r>
              <a:rPr lang="tr-TR" dirty="0" err="1">
                <a:latin typeface="Arial Black" pitchFamily="34" charset="0"/>
              </a:rPr>
              <a:t>tevbe</a:t>
            </a:r>
            <a:r>
              <a:rPr lang="tr-TR" dirty="0">
                <a:latin typeface="Arial Black" pitchFamily="34" charset="0"/>
              </a:rPr>
              <a:t> kapısını açar. Bu kapı </a:t>
            </a:r>
            <a:r>
              <a:rPr lang="tr-TR" dirty="0" err="1">
                <a:latin typeface="Arial Black" pitchFamily="34" charset="0"/>
              </a:rPr>
              <a:t>Cenab</a:t>
            </a:r>
            <a:r>
              <a:rPr lang="tr-TR" dirty="0">
                <a:latin typeface="Arial Black" pitchFamily="34" charset="0"/>
              </a:rPr>
              <a:t>-ı Hakk’a </a:t>
            </a:r>
            <a:r>
              <a:rPr lang="tr-TR" dirty="0" err="1">
                <a:latin typeface="Arial Black" pitchFamily="34" charset="0"/>
              </a:rPr>
              <a:t>kurbiyet</a:t>
            </a:r>
            <a:r>
              <a:rPr lang="tr-TR" dirty="0">
                <a:latin typeface="Arial Black" pitchFamily="34" charset="0"/>
              </a:rPr>
              <a:t> bahçelerine açılır. Allah bir kimseye kızarsa, günahlarını onun gözünde küçültür ve onu çeşitli belalarla cezalandırır; ancak o kimse günahlarını küçük görecek kadar talihsiz olduğundan, tavsiyelere uymaz ve sonunda hüsrana uğrar ve mutsuz olur.”</a:t>
            </a:r>
          </a:p>
        </p:txBody>
      </p:sp>
    </p:spTree>
    <p:extLst>
      <p:ext uri="{BB962C8B-B14F-4D97-AF65-F5344CB8AC3E}">
        <p14:creationId xmlns:p14="http://schemas.microsoft.com/office/powerpoint/2010/main" val="3137595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algn="ctr"/>
            <a:r>
              <a:rPr lang="tr-TR" dirty="0" smtClean="0">
                <a:solidFill>
                  <a:srgbClr val="FF0000"/>
                </a:solidFill>
                <a:latin typeface="Arial Black" pitchFamily="34" charset="0"/>
              </a:rPr>
              <a:t>TEVBE KALBİ TEMİZLER</a:t>
            </a:r>
          </a:p>
          <a:p>
            <a:r>
              <a:rPr lang="ar-AE" dirty="0" smtClean="0">
                <a:latin typeface="Arial Black" pitchFamily="34" charset="0"/>
              </a:rPr>
              <a:t>"‏ إِنَّ الْعَبْدَ إِذَا أَخْطَأَ خَطِيئَةً نُكِتَتْ فِي قَلْبِهِ نُكْتَةٌ سَوْدَاءُ فَإِذَا هُوَ نَزَعَ وَاسْتَغْفَرَ وَتَابَ سُقِلَ قَلْبُهُ وَإِنْ عَادَ زِيدَ فِيهَا حَتَّى تَعْلُوَ قَلْبَهُ وَهُوَ الرَّانُ الَّذِي ذَكَرَ اللَّهُ ‏: كلاَّ بَلْ رَانَ عَلَى قُلُوبِهِمْ مَا كَانُوا يَكْسِبُونَ ‏‏ ‏"‏</a:t>
            </a:r>
          </a:p>
          <a:p>
            <a:endParaRPr lang="ar-AE" dirty="0" smtClean="0">
              <a:latin typeface="Arial Black" pitchFamily="34" charset="0"/>
            </a:endParaRPr>
          </a:p>
          <a:p>
            <a:pPr marL="0" indent="0">
              <a:buNone/>
            </a:pPr>
            <a:r>
              <a:rPr lang="tr-TR" dirty="0" smtClean="0">
                <a:latin typeface="Arial Black" pitchFamily="34" charset="0"/>
              </a:rPr>
              <a:t>Hz. Peygamber (</a:t>
            </a:r>
            <a:r>
              <a:rPr lang="tr-TR" dirty="0" err="1" smtClean="0">
                <a:latin typeface="Arial Black" pitchFamily="34" charset="0"/>
              </a:rPr>
              <a:t>a.s</a:t>
            </a:r>
            <a:r>
              <a:rPr lang="tr-TR" dirty="0" smtClean="0">
                <a:latin typeface="Arial Black" pitchFamily="34" charset="0"/>
              </a:rPr>
              <a:t>.):  "Kul, bir hata işlediği zaman kalbine siyah bir nokta vurulur. Şayet el çeker, mağfiret diler ve </a:t>
            </a:r>
            <a:r>
              <a:rPr lang="tr-TR" dirty="0" err="1" smtClean="0">
                <a:latin typeface="Arial Black" pitchFamily="34" charset="0"/>
              </a:rPr>
              <a:t>tevbe</a:t>
            </a:r>
            <a:r>
              <a:rPr lang="tr-TR" dirty="0" smtClean="0">
                <a:latin typeface="Arial Black" pitchFamily="34" charset="0"/>
              </a:rPr>
              <a:t> ederse kalbi cilalanır. </a:t>
            </a:r>
          </a:p>
          <a:p>
            <a:pPr marL="0" indent="0">
              <a:buNone/>
            </a:pPr>
            <a:r>
              <a:rPr lang="tr-TR" dirty="0" smtClean="0">
                <a:latin typeface="Arial Black" pitchFamily="34" charset="0"/>
              </a:rPr>
              <a:t>Eğer </a:t>
            </a:r>
            <a:r>
              <a:rPr lang="tr-TR" dirty="0" err="1" smtClean="0">
                <a:latin typeface="Arial Black" pitchFamily="34" charset="0"/>
              </a:rPr>
              <a:t>Tevbe</a:t>
            </a:r>
            <a:r>
              <a:rPr lang="tr-TR" dirty="0" smtClean="0">
                <a:latin typeface="Arial Black" pitchFamily="34" charset="0"/>
              </a:rPr>
              <a:t> etmeyip günaha devam ederse siyah nokta artırılır ve neticede bütün kalbini istila eder. </a:t>
            </a:r>
          </a:p>
          <a:p>
            <a:pPr marL="0" indent="0">
              <a:buNone/>
            </a:pPr>
            <a:r>
              <a:rPr lang="tr-TR" dirty="0" smtClean="0">
                <a:latin typeface="Arial Black" pitchFamily="34" charset="0"/>
              </a:rPr>
              <a:t>İşte Allah (</a:t>
            </a:r>
            <a:r>
              <a:rPr lang="tr-TR" dirty="0" err="1" smtClean="0">
                <a:latin typeface="Arial Black" pitchFamily="34" charset="0"/>
              </a:rPr>
              <a:t>c.c</a:t>
            </a:r>
            <a:r>
              <a:rPr lang="tr-TR" dirty="0" smtClean="0">
                <a:latin typeface="Arial Black" pitchFamily="34" charset="0"/>
              </a:rPr>
              <a:t>) </a:t>
            </a:r>
            <a:r>
              <a:rPr lang="tr-TR" dirty="0" err="1" smtClean="0">
                <a:latin typeface="Arial Black" pitchFamily="34" charset="0"/>
              </a:rPr>
              <a:t>nun</a:t>
            </a:r>
            <a:r>
              <a:rPr lang="tr-TR" dirty="0" smtClean="0">
                <a:latin typeface="Arial Black" pitchFamily="34" charset="0"/>
              </a:rPr>
              <a:t>, " gerçek şu ki onların kazanmış oldukları günahlar, kalplerini örtmüştür." (</a:t>
            </a:r>
            <a:r>
              <a:rPr lang="tr-TR" dirty="0" err="1" smtClean="0">
                <a:latin typeface="Arial Black" pitchFamily="34" charset="0"/>
              </a:rPr>
              <a:t>Mutaffifin</a:t>
            </a:r>
            <a:r>
              <a:rPr lang="tr-TR" dirty="0" smtClean="0">
                <a:latin typeface="Arial Black" pitchFamily="34" charset="0"/>
              </a:rPr>
              <a:t>, 83/14) diye zikrettiği örtü budur." (</a:t>
            </a:r>
            <a:r>
              <a:rPr lang="tr-TR" dirty="0" err="1" smtClean="0">
                <a:latin typeface="Arial Black" pitchFamily="34" charset="0"/>
              </a:rPr>
              <a:t>Tirmizi</a:t>
            </a:r>
            <a:r>
              <a:rPr lang="tr-TR" dirty="0" smtClean="0">
                <a:latin typeface="Arial Black" pitchFamily="34" charset="0"/>
              </a:rPr>
              <a:t>, Tefsir, 74/3654)</a:t>
            </a:r>
          </a:p>
          <a:p>
            <a:endParaRPr lang="tr-TR" dirty="0"/>
          </a:p>
        </p:txBody>
      </p:sp>
    </p:spTree>
    <p:extLst>
      <p:ext uri="{BB962C8B-B14F-4D97-AF65-F5344CB8AC3E}">
        <p14:creationId xmlns:p14="http://schemas.microsoft.com/office/powerpoint/2010/main" val="2374223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b="1" dirty="0" smtClean="0">
                <a:solidFill>
                  <a:srgbClr val="FF0000"/>
                </a:solidFill>
                <a:latin typeface="Arial Black" pitchFamily="34" charset="0"/>
              </a:rPr>
              <a:t>ALLAH GÜNAHLARIMIZI BAĞIŞLAMAK İÇİN TEVBE ETMEMİZİ İSTER </a:t>
            </a:r>
          </a:p>
          <a:p>
            <a:pPr marL="0" indent="0">
              <a:buNone/>
            </a:pPr>
            <a:r>
              <a:rPr lang="ar-AE" b="1" dirty="0" smtClean="0">
                <a:latin typeface="Arial Black" pitchFamily="34" charset="0"/>
              </a:rPr>
              <a:t>إنَّ اللّهَ عَزَّ وَجلّ يَبْسُطَ يَدَهُ بِاللَّيْلِ لِيَتُوبَ مُسِئُ النَّهَارِ، وَيَبْسُطُ يَدَهُ بِالنَّهَارِ لِيَتُوبَ مُسِئُ اللَّيْلِ حَتَّى تَطْلُعَ الشَّمْسُ مِنْ مَغْرِبِهَا.</a:t>
            </a:r>
          </a:p>
          <a:p>
            <a:pPr marL="0" indent="0">
              <a:buNone/>
            </a:pPr>
            <a:endParaRPr lang="ar-AE" b="1" dirty="0" smtClean="0">
              <a:latin typeface="Arial Black" pitchFamily="34" charset="0"/>
            </a:endParaRPr>
          </a:p>
          <a:p>
            <a:pPr marL="0" indent="0">
              <a:buNone/>
            </a:pPr>
            <a:r>
              <a:rPr lang="tr-TR" b="1" dirty="0" err="1" smtClean="0">
                <a:latin typeface="Arial Black" pitchFamily="34" charset="0"/>
              </a:rPr>
              <a:t>Ebû</a:t>
            </a:r>
            <a:r>
              <a:rPr lang="tr-TR" b="1" dirty="0" smtClean="0">
                <a:latin typeface="Arial Black" pitchFamily="34" charset="0"/>
              </a:rPr>
              <a:t>  Musa (</a:t>
            </a:r>
            <a:r>
              <a:rPr lang="tr-TR" b="1" dirty="0" err="1" smtClean="0">
                <a:latin typeface="Arial Black" pitchFamily="34" charset="0"/>
              </a:rPr>
              <a:t>r.a</a:t>
            </a:r>
            <a:r>
              <a:rPr lang="tr-TR" b="1" dirty="0" smtClean="0">
                <a:latin typeface="Arial Black" pitchFamily="34" charset="0"/>
              </a:rPr>
              <a:t>) anlatıyor: Hz. Peygamber (</a:t>
            </a:r>
            <a:r>
              <a:rPr lang="tr-TR" b="1" dirty="0" err="1" smtClean="0">
                <a:latin typeface="Arial Black" pitchFamily="34" charset="0"/>
              </a:rPr>
              <a:t>a.s</a:t>
            </a:r>
            <a:r>
              <a:rPr lang="tr-TR" b="1" dirty="0" smtClean="0">
                <a:latin typeface="Arial Black" pitchFamily="34" charset="0"/>
              </a:rPr>
              <a:t>) buyurdular ki: "Aziz ve Celil olan Allah, gündüz günah işleyenlerin </a:t>
            </a:r>
            <a:r>
              <a:rPr lang="tr-TR" b="1" dirty="0" err="1" smtClean="0">
                <a:latin typeface="Arial Black" pitchFamily="34" charset="0"/>
              </a:rPr>
              <a:t>tevbesini</a:t>
            </a:r>
            <a:r>
              <a:rPr lang="tr-TR" b="1" dirty="0" smtClean="0">
                <a:latin typeface="Arial Black" pitchFamily="34" charset="0"/>
              </a:rPr>
              <a:t> kabul etmek için geceleyin elini açar. Gece günah işleyenlerin </a:t>
            </a:r>
            <a:r>
              <a:rPr lang="tr-TR" b="1" dirty="0" err="1" smtClean="0">
                <a:latin typeface="Arial Black" pitchFamily="34" charset="0"/>
              </a:rPr>
              <a:t>tevbesini</a:t>
            </a:r>
            <a:r>
              <a:rPr lang="tr-TR" b="1" dirty="0" smtClean="0">
                <a:latin typeface="Arial Black" pitchFamily="34" charset="0"/>
              </a:rPr>
              <a:t> kabul etmek için de gündüz elini açar, bu hal, güneş batıdan doğuncaya kadar devam edecektir." (Müslim, </a:t>
            </a:r>
            <a:r>
              <a:rPr lang="tr-TR" b="1" dirty="0" err="1" smtClean="0">
                <a:latin typeface="Arial Black" pitchFamily="34" charset="0"/>
              </a:rPr>
              <a:t>Tevbe</a:t>
            </a:r>
            <a:r>
              <a:rPr lang="tr-TR" b="1" dirty="0" smtClean="0">
                <a:latin typeface="Arial Black" pitchFamily="34" charset="0"/>
              </a:rPr>
              <a:t>, 32/2760)</a:t>
            </a:r>
          </a:p>
          <a:p>
            <a:endParaRPr lang="tr-TR" dirty="0"/>
          </a:p>
        </p:txBody>
      </p:sp>
    </p:spTree>
    <p:extLst>
      <p:ext uri="{BB962C8B-B14F-4D97-AF65-F5344CB8AC3E}">
        <p14:creationId xmlns:p14="http://schemas.microsoft.com/office/powerpoint/2010/main" val="4258351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algn="ctr"/>
            <a:r>
              <a:rPr lang="tr-TR" b="1" dirty="0" smtClean="0">
                <a:solidFill>
                  <a:srgbClr val="FF0000"/>
                </a:solidFill>
                <a:latin typeface="Arial Black" pitchFamily="34" charset="0"/>
              </a:rPr>
              <a:t>GERÇEKTEN TEVBE ETMELİ: </a:t>
            </a:r>
          </a:p>
          <a:p>
            <a:pPr marL="0" indent="0" algn="ctr">
              <a:buNone/>
            </a:pPr>
            <a:r>
              <a:rPr lang="tr-TR" b="1" dirty="0" smtClean="0">
                <a:solidFill>
                  <a:srgbClr val="FF0000"/>
                </a:solidFill>
                <a:latin typeface="Arial Black" pitchFamily="34" charset="0"/>
              </a:rPr>
              <a:t>NASUH TEVBE</a:t>
            </a:r>
            <a:endParaRPr lang="tr-TR" b="1" dirty="0" smtClean="0">
              <a:latin typeface="Arial Black" pitchFamily="34" charset="0"/>
            </a:endParaRPr>
          </a:p>
          <a:p>
            <a:r>
              <a:rPr lang="ar-AE" b="1" dirty="0" smtClean="0">
                <a:latin typeface="Arial Black" pitchFamily="34" charset="0"/>
              </a:rPr>
              <a:t>يَاأَيُّهَا الَّذِينَ ءَامَنُوا تُوبُوا إِلَى اللَّهِ تَوْبَةً نَصُوحًا عَسَى رَبُّكُمْ أَنْ يُكَفِّرَ عَنْكُمْ سَيِّئَاتِكُمْ وَيُدْخِلَكُمْ جَنَّاتٍ تَجْرِي مِنْ تَحْتِهَا الْأَنْهَارُ يَوْمَ لَا يُخْزِي اللَّهُ النَّبِيَّ وَالَّذِينَ ءَامَنُوا مَعَهُ</a:t>
            </a:r>
          </a:p>
          <a:p>
            <a:pPr marL="0" indent="0">
              <a:buNone/>
            </a:pPr>
            <a:r>
              <a:rPr lang="ar-AE" b="1" dirty="0" smtClean="0">
                <a:latin typeface="Arial Black" pitchFamily="34" charset="0"/>
              </a:rPr>
              <a:t>“</a:t>
            </a:r>
            <a:r>
              <a:rPr lang="tr-TR" b="1" dirty="0" smtClean="0">
                <a:latin typeface="Arial Black" pitchFamily="34" charset="0"/>
              </a:rPr>
              <a:t>Ey iman edenler! Samimi bir </a:t>
            </a:r>
            <a:r>
              <a:rPr lang="tr-TR" b="1" dirty="0" err="1" smtClean="0">
                <a:latin typeface="Arial Black" pitchFamily="34" charset="0"/>
              </a:rPr>
              <a:t>tevbe</a:t>
            </a:r>
            <a:r>
              <a:rPr lang="tr-TR" b="1" dirty="0" smtClean="0">
                <a:latin typeface="Arial Black" pitchFamily="34" charset="0"/>
              </a:rPr>
              <a:t> ile Allah'a dönün. Umulur ki Rabbiniz sizin kötülüklerinizi örter. </a:t>
            </a:r>
          </a:p>
          <a:p>
            <a:pPr marL="0" indent="0">
              <a:buNone/>
            </a:pPr>
            <a:r>
              <a:rPr lang="tr-TR" b="1" dirty="0" smtClean="0">
                <a:latin typeface="Arial Black" pitchFamily="34" charset="0"/>
              </a:rPr>
              <a:t>Peygamberi ve Onunla birlikte iman edenleri utandırmayacağı günde Allah sizi, içlerinden ırmaklar akan cennetlere sokar. </a:t>
            </a:r>
          </a:p>
          <a:p>
            <a:pPr marL="0" indent="0">
              <a:buNone/>
            </a:pPr>
            <a:r>
              <a:rPr lang="tr-TR" b="1" dirty="0" smtClean="0">
                <a:latin typeface="Arial Black" pitchFamily="34" charset="0"/>
              </a:rPr>
              <a:t>Onların önlerinden ve sağlarından (amellerinin) nurları aydınlatıp gider de, "Ey Rabbimiz! Nurumuzu bizim için tamamla, bizi bağışla; çünkü sen her şeye kadirsin" derler.” (</a:t>
            </a:r>
            <a:r>
              <a:rPr lang="tr-TR" b="1" dirty="0" err="1" smtClean="0">
                <a:latin typeface="Arial Black" pitchFamily="34" charset="0"/>
              </a:rPr>
              <a:t>Tahrim</a:t>
            </a:r>
            <a:r>
              <a:rPr lang="tr-TR" b="1" dirty="0" smtClean="0">
                <a:latin typeface="Arial Black" pitchFamily="34" charset="0"/>
              </a:rPr>
              <a:t> suresi)</a:t>
            </a:r>
          </a:p>
          <a:p>
            <a:endParaRPr lang="tr-TR" dirty="0"/>
          </a:p>
        </p:txBody>
      </p:sp>
    </p:spTree>
    <p:extLst>
      <p:ext uri="{BB962C8B-B14F-4D97-AF65-F5344CB8AC3E}">
        <p14:creationId xmlns:p14="http://schemas.microsoft.com/office/powerpoint/2010/main" val="4051394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marL="0" indent="0" algn="ctr">
              <a:buNone/>
            </a:pPr>
            <a:r>
              <a:rPr lang="tr-TR" dirty="0" smtClean="0">
                <a:solidFill>
                  <a:srgbClr val="FF0000"/>
                </a:solidFill>
                <a:latin typeface="Arial Black" pitchFamily="34" charset="0"/>
              </a:rPr>
              <a:t>TEVBE-İ NASUH NEDİR?</a:t>
            </a:r>
          </a:p>
          <a:p>
            <a:pPr marL="0" indent="0">
              <a:buNone/>
            </a:pPr>
            <a:r>
              <a:rPr lang="tr-TR" dirty="0" err="1" smtClean="0">
                <a:latin typeface="Arial Black" pitchFamily="34" charset="0"/>
              </a:rPr>
              <a:t>Muaz</a:t>
            </a:r>
            <a:r>
              <a:rPr lang="tr-TR" dirty="0" smtClean="0">
                <a:latin typeface="Arial Black" pitchFamily="34" charset="0"/>
              </a:rPr>
              <a:t> b. Cebel : Ya </a:t>
            </a:r>
            <a:r>
              <a:rPr lang="tr-TR" dirty="0" err="1" smtClean="0">
                <a:latin typeface="Arial Black" pitchFamily="34" charset="0"/>
              </a:rPr>
              <a:t>Rasulallah</a:t>
            </a:r>
            <a:r>
              <a:rPr lang="tr-TR" dirty="0" smtClean="0">
                <a:latin typeface="Arial Black" pitchFamily="34" charset="0"/>
              </a:rPr>
              <a:t>, </a:t>
            </a:r>
            <a:r>
              <a:rPr lang="tr-TR" dirty="0" err="1" smtClean="0">
                <a:latin typeface="Arial Black" pitchFamily="34" charset="0"/>
              </a:rPr>
              <a:t>tevbe</a:t>
            </a:r>
            <a:r>
              <a:rPr lang="tr-TR" dirty="0" smtClean="0">
                <a:latin typeface="Arial Black" pitchFamily="34" charset="0"/>
              </a:rPr>
              <a:t>-i </a:t>
            </a:r>
            <a:r>
              <a:rPr lang="tr-TR" dirty="0" err="1" smtClean="0">
                <a:latin typeface="Arial Black" pitchFamily="34" charset="0"/>
              </a:rPr>
              <a:t>nasûh</a:t>
            </a:r>
            <a:r>
              <a:rPr lang="tr-TR" dirty="0" smtClean="0">
                <a:latin typeface="Arial Black" pitchFamily="34" charset="0"/>
              </a:rPr>
              <a:t> nedir? Diye sorunca, Hz. Peygamber:     </a:t>
            </a:r>
          </a:p>
          <a:p>
            <a:pPr marL="0" indent="0">
              <a:buNone/>
            </a:pPr>
            <a:r>
              <a:rPr lang="tr-TR" dirty="0" smtClean="0">
                <a:latin typeface="Arial Black" pitchFamily="34" charset="0"/>
              </a:rPr>
              <a:t>“Kulun, yapmış olduğu günaha pişmanlık duyması, Allah’a özür beyan etmesi, sonra sağılan sütün memeye dönmediği gibi (o günaha) bir daha dönmemesidir” buyurdu. (</a:t>
            </a:r>
            <a:r>
              <a:rPr lang="tr-TR" dirty="0" err="1" smtClean="0">
                <a:latin typeface="Arial Black" pitchFamily="34" charset="0"/>
              </a:rPr>
              <a:t>Tirmizi</a:t>
            </a:r>
            <a:r>
              <a:rPr lang="tr-TR" dirty="0" smtClean="0">
                <a:latin typeface="Arial Black" pitchFamily="34" charset="0"/>
              </a:rPr>
              <a:t>, </a:t>
            </a:r>
            <a:r>
              <a:rPr lang="tr-TR" dirty="0" err="1" smtClean="0">
                <a:latin typeface="Arial Black" pitchFamily="34" charset="0"/>
              </a:rPr>
              <a:t>Zühd</a:t>
            </a:r>
            <a:r>
              <a:rPr lang="tr-TR" dirty="0" smtClean="0">
                <a:latin typeface="Arial Black" pitchFamily="34" charset="0"/>
              </a:rPr>
              <a:t>, 8)</a:t>
            </a:r>
          </a:p>
          <a:p>
            <a:endParaRPr lang="tr-TR" dirty="0" smtClean="0">
              <a:latin typeface="Arial Black" pitchFamily="34" charset="0"/>
            </a:endParaRPr>
          </a:p>
          <a:p>
            <a:pPr marL="0" indent="0">
              <a:buNone/>
            </a:pPr>
            <a:r>
              <a:rPr lang="tr-TR" dirty="0" err="1" smtClean="0">
                <a:latin typeface="Arial Black" pitchFamily="34" charset="0"/>
              </a:rPr>
              <a:t>İbn</a:t>
            </a:r>
            <a:r>
              <a:rPr lang="tr-TR" dirty="0" smtClean="0">
                <a:latin typeface="Arial Black" pitchFamily="34" charset="0"/>
              </a:rPr>
              <a:t> </a:t>
            </a:r>
            <a:r>
              <a:rPr lang="tr-TR" dirty="0" err="1" smtClean="0">
                <a:latin typeface="Arial Black" pitchFamily="34" charset="0"/>
              </a:rPr>
              <a:t>Mesud</a:t>
            </a:r>
            <a:r>
              <a:rPr lang="tr-TR" dirty="0" smtClean="0">
                <a:latin typeface="Arial Black" pitchFamily="34" charset="0"/>
              </a:rPr>
              <a:t> </a:t>
            </a:r>
            <a:r>
              <a:rPr lang="tr-TR" dirty="0" err="1" smtClean="0">
                <a:latin typeface="Arial Black" pitchFamily="34" charset="0"/>
              </a:rPr>
              <a:t>Ra’dan</a:t>
            </a:r>
            <a:r>
              <a:rPr lang="tr-TR" dirty="0" smtClean="0">
                <a:latin typeface="Arial Black" pitchFamily="34" charset="0"/>
              </a:rPr>
              <a:t> gelen bir rivayete göre Nasuh </a:t>
            </a:r>
            <a:r>
              <a:rPr lang="tr-TR" dirty="0" err="1" smtClean="0">
                <a:latin typeface="Arial Black" pitchFamily="34" charset="0"/>
              </a:rPr>
              <a:t>tevbe</a:t>
            </a:r>
            <a:r>
              <a:rPr lang="tr-TR" dirty="0" smtClean="0">
                <a:latin typeface="Arial Black" pitchFamily="34" charset="0"/>
              </a:rPr>
              <a:t> ile </a:t>
            </a:r>
            <a:r>
              <a:rPr lang="tr-TR" dirty="0" err="1" smtClean="0">
                <a:latin typeface="Arial Black" pitchFamily="34" charset="0"/>
              </a:rPr>
              <a:t>tevbe</a:t>
            </a:r>
            <a:r>
              <a:rPr lang="tr-TR" dirty="0" smtClean="0">
                <a:latin typeface="Arial Black" pitchFamily="34" charset="0"/>
              </a:rPr>
              <a:t> eden kimseye </a:t>
            </a:r>
            <a:r>
              <a:rPr lang="tr-TR" dirty="0" err="1" smtClean="0">
                <a:latin typeface="Arial Black" pitchFamily="34" charset="0"/>
              </a:rPr>
              <a:t>tevbe</a:t>
            </a:r>
            <a:r>
              <a:rPr lang="tr-TR" dirty="0" smtClean="0">
                <a:latin typeface="Arial Black" pitchFamily="34" charset="0"/>
              </a:rPr>
              <a:t> kapısı açıktır. Yaptığı </a:t>
            </a:r>
            <a:r>
              <a:rPr lang="tr-TR" dirty="0" err="1" smtClean="0">
                <a:latin typeface="Arial Black" pitchFamily="34" charset="0"/>
              </a:rPr>
              <a:t>tevbe</a:t>
            </a:r>
            <a:r>
              <a:rPr lang="tr-TR" dirty="0" smtClean="0">
                <a:latin typeface="Arial Black" pitchFamily="34" charset="0"/>
              </a:rPr>
              <a:t> makbuldür. </a:t>
            </a:r>
          </a:p>
          <a:p>
            <a:pPr marL="0" indent="0" algn="ctr">
              <a:buNone/>
            </a:pPr>
            <a:r>
              <a:rPr lang="tr-TR" dirty="0" smtClean="0">
                <a:solidFill>
                  <a:srgbClr val="FF0000"/>
                </a:solidFill>
                <a:latin typeface="Arial Black" pitchFamily="34" charset="0"/>
              </a:rPr>
              <a:t>Ancak 3 kimse hariç:</a:t>
            </a:r>
          </a:p>
          <a:p>
            <a:endParaRPr lang="tr-TR" dirty="0" smtClean="0">
              <a:latin typeface="Arial Black" pitchFamily="34" charset="0"/>
            </a:endParaRPr>
          </a:p>
          <a:p>
            <a:pPr marL="0" indent="0" algn="ctr">
              <a:buNone/>
            </a:pPr>
            <a:r>
              <a:rPr lang="tr-TR" dirty="0" smtClean="0">
                <a:latin typeface="Arial Black" pitchFamily="34" charset="0"/>
              </a:rPr>
              <a:t>1)Kafirlerin başı iblis ŞEYTAN</a:t>
            </a:r>
          </a:p>
          <a:p>
            <a:pPr marL="0" indent="0" algn="ctr">
              <a:buNone/>
            </a:pPr>
            <a:r>
              <a:rPr lang="tr-TR" dirty="0" smtClean="0">
                <a:latin typeface="Arial Black" pitchFamily="34" charset="0"/>
              </a:rPr>
              <a:t>2)Hata işleyenlerin başı kabil</a:t>
            </a:r>
          </a:p>
          <a:p>
            <a:pPr marL="0" indent="0" algn="ctr">
              <a:buNone/>
            </a:pPr>
            <a:r>
              <a:rPr lang="tr-TR" dirty="0" smtClean="0">
                <a:latin typeface="Arial Black" pitchFamily="34" charset="0"/>
              </a:rPr>
              <a:t>3)Peygamberlerden birini öldüren kimse</a:t>
            </a:r>
          </a:p>
          <a:p>
            <a:endParaRPr lang="tr-TR" dirty="0"/>
          </a:p>
        </p:txBody>
      </p:sp>
    </p:spTree>
    <p:extLst>
      <p:ext uri="{BB962C8B-B14F-4D97-AF65-F5344CB8AC3E}">
        <p14:creationId xmlns:p14="http://schemas.microsoft.com/office/powerpoint/2010/main" val="3394627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b="1" dirty="0" smtClean="0">
                <a:solidFill>
                  <a:srgbClr val="92D050"/>
                </a:solidFill>
                <a:latin typeface="Arial Black" pitchFamily="34" charset="0"/>
              </a:rPr>
              <a:t>NE KADAR GÜNAH İŞLESEKTE VE DÖNERSEK SAMİMİYYETLE ALLAH’A; ALLAH BÜTÜN GÜNAHLARIMIZI BAĞIŞLAR:</a:t>
            </a:r>
          </a:p>
          <a:p>
            <a:r>
              <a:rPr lang="ar-AE" b="1" dirty="0" smtClean="0">
                <a:latin typeface="Arial Black" pitchFamily="34" charset="0"/>
              </a:rPr>
              <a:t>ُلْ يَا عِبَادِىَ الَّذٖينَ اَسْرَفُوا عَلٰى اَنْفُسِهِمْ لَا تَقْنَطُوا مِنْ رَحْمَةِ اللّٰهِ اِنَّ اللّٰهَ يَغْفِرُ الذُّنُوبَ جَمٖيعًا اِنَّهُ هُوَ الْغَفُورُ الرَّحٖيمُ</a:t>
            </a:r>
          </a:p>
          <a:p>
            <a:endParaRPr lang="ar-AE" b="1" dirty="0" smtClean="0">
              <a:latin typeface="Arial Black" pitchFamily="34" charset="0"/>
            </a:endParaRPr>
          </a:p>
          <a:p>
            <a:r>
              <a:rPr lang="ar-AE" b="1" dirty="0" smtClean="0">
                <a:latin typeface="Arial Black" pitchFamily="34" charset="0"/>
              </a:rPr>
              <a:t>	</a:t>
            </a:r>
            <a:r>
              <a:rPr lang="tr-TR" b="1" dirty="0" smtClean="0">
                <a:latin typeface="Arial Black" pitchFamily="34" charset="0"/>
              </a:rPr>
              <a:t>De ki: "Ey kendilerine kötülük edip aşırı giden kullarım! Allah’ın rahmetinden ümidinizi kesmeyin. Doğrusu Allah günahların hepsini bağışlar. Çünkü O, bağışlayandır, merhametlidir." (</a:t>
            </a:r>
            <a:r>
              <a:rPr lang="tr-TR" b="1" dirty="0" err="1" smtClean="0">
                <a:latin typeface="Arial Black" pitchFamily="34" charset="0"/>
              </a:rPr>
              <a:t>Zümer</a:t>
            </a:r>
            <a:r>
              <a:rPr lang="tr-TR" b="1" dirty="0" smtClean="0">
                <a:latin typeface="Arial Black" pitchFamily="34" charset="0"/>
              </a:rPr>
              <a:t> suresi, 53)</a:t>
            </a:r>
          </a:p>
          <a:p>
            <a:endParaRPr lang="tr-TR" dirty="0" smtClean="0"/>
          </a:p>
          <a:p>
            <a:endParaRPr lang="tr-TR" dirty="0"/>
          </a:p>
        </p:txBody>
      </p:sp>
    </p:spTree>
    <p:extLst>
      <p:ext uri="{BB962C8B-B14F-4D97-AF65-F5344CB8AC3E}">
        <p14:creationId xmlns:p14="http://schemas.microsoft.com/office/powerpoint/2010/main" val="3478472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lgn="ctr">
              <a:buNone/>
            </a:pPr>
            <a:r>
              <a:rPr lang="tr-TR" sz="3600" b="1" dirty="0" smtClean="0">
                <a:solidFill>
                  <a:schemeClr val="tx2">
                    <a:lumMod val="60000"/>
                    <a:lumOff val="40000"/>
                  </a:schemeClr>
                </a:solidFill>
                <a:latin typeface="Arial Black" pitchFamily="34" charset="0"/>
              </a:rPr>
              <a:t>BİSMİLLAHİRRAHMANİRRAHİM</a:t>
            </a:r>
          </a:p>
          <a:p>
            <a:r>
              <a:rPr lang="ar-AE" sz="3600" b="1" dirty="0" smtClean="0">
                <a:latin typeface="Arial Black" pitchFamily="34" charset="0"/>
              </a:rPr>
              <a:t>وَتُوبُوا اِلَى اللّٰهِ جَمٖيعًا اَيُّهَ الْمُؤْمِنُونَ لَعَلَّكُمْ تُفْلِحُونَ</a:t>
            </a:r>
            <a:endParaRPr lang="ar-AE" sz="3600" b="1" dirty="0" smtClean="0">
              <a:solidFill>
                <a:srgbClr val="00B050"/>
              </a:solidFill>
              <a:latin typeface="Arial Black" pitchFamily="34" charset="0"/>
            </a:endParaRPr>
          </a:p>
          <a:p>
            <a:pPr marL="0" indent="0">
              <a:buNone/>
            </a:pPr>
            <a:r>
              <a:rPr lang="ar-AE" sz="3600" b="1" dirty="0" smtClean="0">
                <a:solidFill>
                  <a:srgbClr val="00B050"/>
                </a:solidFill>
                <a:latin typeface="Arial Black" pitchFamily="34" charset="0"/>
              </a:rPr>
              <a:t>“…</a:t>
            </a:r>
            <a:r>
              <a:rPr lang="tr-TR" sz="3600" b="1" dirty="0" smtClean="0">
                <a:solidFill>
                  <a:srgbClr val="00B050"/>
                </a:solidFill>
                <a:latin typeface="Arial Black" pitchFamily="34" charset="0"/>
              </a:rPr>
              <a:t>Ey </a:t>
            </a:r>
            <a:r>
              <a:rPr lang="tr-TR" sz="3600" b="1" dirty="0" err="1" smtClean="0">
                <a:solidFill>
                  <a:srgbClr val="00B050"/>
                </a:solidFill>
                <a:latin typeface="Arial Black" pitchFamily="34" charset="0"/>
              </a:rPr>
              <a:t>mü’minler</a:t>
            </a:r>
            <a:r>
              <a:rPr lang="tr-TR" sz="3600" b="1" dirty="0" smtClean="0">
                <a:solidFill>
                  <a:srgbClr val="00B050"/>
                </a:solidFill>
                <a:latin typeface="Arial Black" pitchFamily="34" charset="0"/>
              </a:rPr>
              <a:t>, hep birlikte tövbe ediniz ki kurtuluşa eresiniz!” </a:t>
            </a:r>
            <a:r>
              <a:rPr lang="tr-TR" sz="3600" b="1" dirty="0" smtClean="0">
                <a:latin typeface="Arial Black" pitchFamily="34" charset="0"/>
              </a:rPr>
              <a:t>(Nur suresi 31) </a:t>
            </a:r>
          </a:p>
          <a:p>
            <a:endParaRPr lang="tr-TR" sz="3600" b="1" dirty="0" smtClean="0">
              <a:latin typeface="Arial Black" pitchFamily="34" charset="0"/>
            </a:endParaRPr>
          </a:p>
          <a:p>
            <a:r>
              <a:rPr lang="tr-TR" sz="3600" b="1" dirty="0" smtClean="0">
                <a:latin typeface="Arial Black" pitchFamily="34" charset="0"/>
              </a:rPr>
              <a:t> </a:t>
            </a:r>
            <a:r>
              <a:rPr lang="ar-AE" sz="3600" b="1" dirty="0" smtClean="0">
                <a:latin typeface="Arial Black" pitchFamily="34" charset="0"/>
              </a:rPr>
              <a:t>اِنَّ اللّٰهَ يُحِبُّ التَّوَّابٖينَ وَيُحِبُّ الْمُتَطَهِّرٖينَ</a:t>
            </a:r>
          </a:p>
          <a:p>
            <a:pPr marL="0" indent="0">
              <a:buNone/>
            </a:pPr>
            <a:r>
              <a:rPr lang="ar-AE" sz="3600" b="1" dirty="0" smtClean="0">
                <a:solidFill>
                  <a:srgbClr val="FF0000"/>
                </a:solidFill>
                <a:latin typeface="Arial Black" pitchFamily="34" charset="0"/>
              </a:rPr>
              <a:t>“</a:t>
            </a:r>
            <a:r>
              <a:rPr lang="tr-TR" sz="3600" b="1" dirty="0" smtClean="0">
                <a:solidFill>
                  <a:srgbClr val="FF0000"/>
                </a:solidFill>
                <a:latin typeface="Arial Black" pitchFamily="34" charset="0"/>
              </a:rPr>
              <a:t>Şüphesiz Allah çok tövbe edenleri sever, çok temizlenenleri sever.” </a:t>
            </a:r>
            <a:r>
              <a:rPr lang="tr-TR" sz="3600" b="1" dirty="0" smtClean="0">
                <a:latin typeface="Arial Black" pitchFamily="34" charset="0"/>
              </a:rPr>
              <a:t>(Bakara suresi 222)</a:t>
            </a:r>
          </a:p>
          <a:p>
            <a:endParaRPr lang="tr-TR" dirty="0"/>
          </a:p>
        </p:txBody>
      </p:sp>
    </p:spTree>
    <p:extLst>
      <p:ext uri="{BB962C8B-B14F-4D97-AF65-F5344CB8AC3E}">
        <p14:creationId xmlns:p14="http://schemas.microsoft.com/office/powerpoint/2010/main" val="1139655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algn="ctr"/>
            <a:r>
              <a:rPr lang="tr-TR" dirty="0" smtClean="0">
                <a:solidFill>
                  <a:srgbClr val="92D050"/>
                </a:solidFill>
                <a:latin typeface="Arial Black" pitchFamily="34" charset="0"/>
              </a:rPr>
              <a:t>DİKKAT</a:t>
            </a:r>
          </a:p>
          <a:p>
            <a:r>
              <a:rPr lang="tr-TR" dirty="0" smtClean="0">
                <a:solidFill>
                  <a:srgbClr val="FF0000"/>
                </a:solidFill>
                <a:latin typeface="Arial Black" pitchFamily="34" charset="0"/>
              </a:rPr>
              <a:t>99 KİŞİYİ ÖLDÜREN ADAMIN TEVBE ETME GAYRETİNİ HZ MUHAMMED SAV EFENDİMİZ ANLATIYOR:</a:t>
            </a:r>
            <a:endParaRPr lang="tr-TR" dirty="0" smtClean="0">
              <a:latin typeface="Arial Black" pitchFamily="34" charset="0"/>
            </a:endParaRPr>
          </a:p>
          <a:p>
            <a:pPr marL="0" indent="0">
              <a:buNone/>
            </a:pPr>
            <a:r>
              <a:rPr lang="tr-TR" dirty="0" smtClean="0">
                <a:latin typeface="Arial Black" pitchFamily="34" charset="0"/>
              </a:rPr>
              <a:t>Peygamber (</a:t>
            </a:r>
            <a:r>
              <a:rPr lang="tr-TR" dirty="0" err="1" smtClean="0">
                <a:latin typeface="Arial Black" pitchFamily="34" charset="0"/>
              </a:rPr>
              <a:t>s.a.v</a:t>
            </a:r>
            <a:r>
              <a:rPr lang="tr-TR" dirty="0" smtClean="0">
                <a:latin typeface="Arial Black" pitchFamily="34" charset="0"/>
              </a:rPr>
              <a:t>.) Efendimiz </a:t>
            </a:r>
            <a:r>
              <a:rPr lang="tr-TR" dirty="0" err="1" smtClean="0">
                <a:latin typeface="Arial Black" pitchFamily="34" charset="0"/>
              </a:rPr>
              <a:t>eshabına</a:t>
            </a:r>
            <a:r>
              <a:rPr lang="tr-TR" dirty="0" smtClean="0">
                <a:latin typeface="Arial Black" pitchFamily="34" charset="0"/>
              </a:rPr>
              <a:t> bir gün şöyle bir hadise buyurdular:</a:t>
            </a:r>
          </a:p>
          <a:p>
            <a:r>
              <a:rPr lang="tr-TR" dirty="0" smtClean="0">
                <a:latin typeface="Arial Black" pitchFamily="34" charset="0"/>
              </a:rPr>
              <a:t> - “Sizden önceki devirlerde yaşayan bir adam, doksan dokuz kişiyi öldürmüş, sonra, “Buranın en büyük âlimi kimdir?” diye soruşturur. Ona bir rahip gösterilir. Bunun üzerine o da rahibin yanına giderek ona, “Doksan dokuz adam öldürdüm, </a:t>
            </a:r>
            <a:r>
              <a:rPr lang="tr-TR" dirty="0" err="1" smtClean="0">
                <a:latin typeface="Arial Black" pitchFamily="34" charset="0"/>
              </a:rPr>
              <a:t>tevbe</a:t>
            </a:r>
            <a:r>
              <a:rPr lang="tr-TR" dirty="0" smtClean="0">
                <a:latin typeface="Arial Black" pitchFamily="34" charset="0"/>
              </a:rPr>
              <a:t> etsem kabul olur mu?” diye sorar. Buna karşılık rahip ise, “</a:t>
            </a:r>
            <a:r>
              <a:rPr lang="tr-TR" dirty="0" err="1" smtClean="0">
                <a:latin typeface="Arial Black" pitchFamily="34" charset="0"/>
              </a:rPr>
              <a:t>Tevben</a:t>
            </a:r>
            <a:r>
              <a:rPr lang="tr-TR" dirty="0" smtClean="0">
                <a:latin typeface="Arial Black" pitchFamily="34" charset="0"/>
              </a:rPr>
              <a:t> kabul olunmaz!” deyince onu da öldürür ve sayıyı yüze yükseltir. Daha sonra da oranın en büyük âlimini sorup soruşturarak ona gider;</a:t>
            </a:r>
          </a:p>
          <a:p>
            <a:endParaRPr lang="tr-TR" dirty="0" smtClean="0"/>
          </a:p>
        </p:txBody>
      </p:sp>
    </p:spTree>
    <p:extLst>
      <p:ext uri="{BB962C8B-B14F-4D97-AF65-F5344CB8AC3E}">
        <p14:creationId xmlns:p14="http://schemas.microsoft.com/office/powerpoint/2010/main" val="3333836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r>
              <a:rPr lang="tr-TR" dirty="0" smtClean="0">
                <a:latin typeface="Arial Black" pitchFamily="34" charset="0"/>
              </a:rPr>
              <a:t>“Ben yüz adam öldürdüm. </a:t>
            </a:r>
            <a:r>
              <a:rPr lang="tr-TR" dirty="0" err="1" smtClean="0">
                <a:latin typeface="Arial Black" pitchFamily="34" charset="0"/>
              </a:rPr>
              <a:t>Tevbe</a:t>
            </a:r>
            <a:r>
              <a:rPr lang="tr-TR" dirty="0" smtClean="0">
                <a:latin typeface="Arial Black" pitchFamily="34" charset="0"/>
              </a:rPr>
              <a:t> etsem kabul olur mu?” der. Âlim ise ona: “Evet, senin </a:t>
            </a:r>
            <a:r>
              <a:rPr lang="tr-TR" dirty="0" err="1" smtClean="0">
                <a:latin typeface="Arial Black" pitchFamily="34" charset="0"/>
              </a:rPr>
              <a:t>tevbe</a:t>
            </a:r>
            <a:r>
              <a:rPr lang="tr-TR" dirty="0" smtClean="0">
                <a:latin typeface="Arial Black" pitchFamily="34" charset="0"/>
              </a:rPr>
              <a:t> etmene kim engel olabilir ki? Ancak filân yere git, orada </a:t>
            </a:r>
            <a:r>
              <a:rPr lang="tr-TR" dirty="0" err="1" smtClean="0">
                <a:latin typeface="Arial Black" pitchFamily="34" charset="0"/>
              </a:rPr>
              <a:t>Allahu</a:t>
            </a:r>
            <a:r>
              <a:rPr lang="tr-TR" dirty="0" smtClean="0">
                <a:latin typeface="Arial Black" pitchFamily="34" charset="0"/>
              </a:rPr>
              <a:t> Teâlâ’ya ibadetle meşgul olan insanlar var; onlarla beraber sen de Allah’a ibadet et ve onlarla ol!” tavsiyesinde bulunur.</a:t>
            </a:r>
          </a:p>
          <a:p>
            <a:endParaRPr lang="tr-TR" dirty="0" smtClean="0">
              <a:latin typeface="Arial Black" pitchFamily="34" charset="0"/>
            </a:endParaRPr>
          </a:p>
          <a:p>
            <a:r>
              <a:rPr lang="tr-TR" dirty="0" smtClean="0">
                <a:latin typeface="Arial Black" pitchFamily="34" charset="0"/>
              </a:rPr>
              <a:t>Bunun üzerine bu adam yola çıkar ve yarı yola vardığında da ölür. Rahmet melekleri ve azap melekleri bir araya gelerek onun durumunu görüşürler.. Rahmet melekleri, “Bu adam candan </a:t>
            </a:r>
            <a:r>
              <a:rPr lang="tr-TR" dirty="0" err="1" smtClean="0">
                <a:latin typeface="Arial Black" pitchFamily="34" charset="0"/>
              </a:rPr>
              <a:t>tevbe</a:t>
            </a:r>
            <a:r>
              <a:rPr lang="tr-TR" dirty="0" smtClean="0">
                <a:latin typeface="Arial Black" pitchFamily="34" charset="0"/>
              </a:rPr>
              <a:t> ederek buraya geldi.” Azap melekleri ise, “Bu kimse hiçbir iyilik yapmamıştır…” derler. Derken arkadan insan kıyafetinde bir başka melek bunların yanına gelerek onlara şöyle der: “İki belde arasındaki mesafeyi ölçünüz. Hangi tarafa daha yakın ise adam o tarafa aittir.” Bunun üzerine mesafe ölçülür. Adamı varacağı yere daha yakın bulurlar.. ve adam rahmet meleklerine teslim edilir. (Hadis-i </a:t>
            </a:r>
            <a:r>
              <a:rPr lang="tr-TR" dirty="0" err="1" smtClean="0">
                <a:latin typeface="Arial Black" pitchFamily="34" charset="0"/>
              </a:rPr>
              <a:t>İbn</a:t>
            </a:r>
            <a:r>
              <a:rPr lang="tr-TR" dirty="0" smtClean="0">
                <a:latin typeface="Arial Black" pitchFamily="34" charset="0"/>
              </a:rPr>
              <a:t> </a:t>
            </a:r>
            <a:r>
              <a:rPr lang="tr-TR" dirty="0" err="1" smtClean="0">
                <a:latin typeface="Arial Black" pitchFamily="34" charset="0"/>
              </a:rPr>
              <a:t>Mâce</a:t>
            </a:r>
            <a:r>
              <a:rPr lang="tr-TR" dirty="0" smtClean="0">
                <a:latin typeface="Arial Black" pitchFamily="34" charset="0"/>
              </a:rPr>
              <a:t>)</a:t>
            </a:r>
          </a:p>
          <a:p>
            <a:endParaRPr lang="tr-TR" dirty="0" smtClean="0"/>
          </a:p>
          <a:p>
            <a:endParaRPr lang="tr-TR" dirty="0"/>
          </a:p>
        </p:txBody>
      </p:sp>
    </p:spTree>
    <p:extLst>
      <p:ext uri="{BB962C8B-B14F-4D97-AF65-F5344CB8AC3E}">
        <p14:creationId xmlns:p14="http://schemas.microsoft.com/office/powerpoint/2010/main" val="1226143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dirty="0" smtClean="0">
                <a:solidFill>
                  <a:srgbClr val="FF0000"/>
                </a:solidFill>
                <a:latin typeface="Arial Black" pitchFamily="34" charset="0"/>
              </a:rPr>
              <a:t>KURANDA GEÇEN İKİ KELİME VE ANLAMLARI:</a:t>
            </a:r>
          </a:p>
          <a:p>
            <a:r>
              <a:rPr lang="tr-TR" dirty="0" smtClean="0">
                <a:latin typeface="Arial Black" pitchFamily="34" charset="0"/>
              </a:rPr>
              <a:t>1) EL ĞAFFAR(</a:t>
            </a:r>
            <a:r>
              <a:rPr lang="tr-TR" dirty="0" err="1" smtClean="0">
                <a:latin typeface="Arial Black" pitchFamily="34" charset="0"/>
              </a:rPr>
              <a:t>Esmaül</a:t>
            </a:r>
            <a:r>
              <a:rPr lang="tr-TR" dirty="0" smtClean="0">
                <a:latin typeface="Arial Black" pitchFamily="34" charset="0"/>
              </a:rPr>
              <a:t> </a:t>
            </a:r>
            <a:r>
              <a:rPr lang="tr-TR" dirty="0" err="1" smtClean="0">
                <a:latin typeface="Arial Black" pitchFamily="34" charset="0"/>
              </a:rPr>
              <a:t>Hüsnadan</a:t>
            </a:r>
            <a:r>
              <a:rPr lang="tr-TR" dirty="0" smtClean="0">
                <a:latin typeface="Arial Black" pitchFamily="34" charset="0"/>
              </a:rPr>
              <a:t>): Çeşit çeşit günah işleyenleri bağışlayacak olan Allah demektir.</a:t>
            </a:r>
          </a:p>
          <a:p>
            <a:r>
              <a:rPr lang="tr-TR" dirty="0" smtClean="0">
                <a:latin typeface="Arial Black" pitchFamily="34" charset="0"/>
              </a:rPr>
              <a:t>2) EL ZALLAM: Çeşit çeşit günah işleyen ve çeşit çeşit zulüm eden zalim manasına gelir.</a:t>
            </a:r>
          </a:p>
          <a:p>
            <a:endParaRPr lang="tr-TR" dirty="0">
              <a:latin typeface="Arial Black" pitchFamily="34" charset="0"/>
            </a:endParaRPr>
          </a:p>
          <a:p>
            <a:r>
              <a:rPr lang="tr-TR" dirty="0" smtClean="0">
                <a:latin typeface="Arial Black" pitchFamily="34" charset="0"/>
              </a:rPr>
              <a:t>-Çeşit çeşit günah işleyen kimseyi sıfatlandıran El </a:t>
            </a:r>
            <a:r>
              <a:rPr lang="tr-TR" dirty="0" err="1" smtClean="0">
                <a:latin typeface="Arial Black" pitchFamily="34" charset="0"/>
              </a:rPr>
              <a:t>Zallam</a:t>
            </a:r>
            <a:r>
              <a:rPr lang="tr-TR" dirty="0" smtClean="0">
                <a:latin typeface="Arial Black" pitchFamily="34" charset="0"/>
              </a:rPr>
              <a:t> kelimesi karşılığında Rabbimizin lütfu ve merhameti geniş olduğundan EL ĞAFFAR ismi şerifi ile çeşit çeşit günahlarında bağışlayacağını bildirmiştir. </a:t>
            </a:r>
          </a:p>
          <a:p>
            <a:r>
              <a:rPr lang="tr-TR" dirty="0" smtClean="0">
                <a:latin typeface="Arial Black" pitchFamily="34" charset="0"/>
              </a:rPr>
              <a:t>Bizde bu büyük merhametin karşısında ALLAHÜEKBER DİYORUZ. </a:t>
            </a:r>
            <a:endParaRPr lang="tr-TR" dirty="0">
              <a:latin typeface="Arial Black" pitchFamily="34" charset="0"/>
            </a:endParaRPr>
          </a:p>
        </p:txBody>
      </p:sp>
    </p:spTree>
    <p:extLst>
      <p:ext uri="{BB962C8B-B14F-4D97-AF65-F5344CB8AC3E}">
        <p14:creationId xmlns:p14="http://schemas.microsoft.com/office/powerpoint/2010/main" val="95106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algn="ctr"/>
            <a:r>
              <a:rPr lang="tr-TR" sz="4800" dirty="0" smtClean="0">
                <a:solidFill>
                  <a:srgbClr val="FF0000"/>
                </a:solidFill>
                <a:latin typeface="Arial Black" pitchFamily="34" charset="0"/>
              </a:rPr>
              <a:t>DİKKAT</a:t>
            </a:r>
          </a:p>
          <a:p>
            <a:r>
              <a:rPr lang="tr-TR" sz="4800" dirty="0" smtClean="0">
                <a:solidFill>
                  <a:srgbClr val="00B050"/>
                </a:solidFill>
                <a:latin typeface="Arial Black" pitchFamily="34" charset="0"/>
              </a:rPr>
              <a:t>İKİ ŞEY İNSANI HELAK EDER</a:t>
            </a:r>
          </a:p>
          <a:p>
            <a:r>
              <a:rPr lang="tr-TR" sz="4800" dirty="0" smtClean="0">
                <a:solidFill>
                  <a:srgbClr val="FF0000"/>
                </a:solidFill>
                <a:latin typeface="Arial Black" pitchFamily="34" charset="0"/>
              </a:rPr>
              <a:t>1) TEVBE EDERİM DİYE GÜNEH İŞLEMEK</a:t>
            </a:r>
          </a:p>
          <a:p>
            <a:r>
              <a:rPr lang="tr-TR" sz="4800" dirty="0" smtClean="0">
                <a:solidFill>
                  <a:srgbClr val="0070C0"/>
                </a:solidFill>
                <a:latin typeface="Arial Black" pitchFamily="34" charset="0"/>
              </a:rPr>
              <a:t>2) TEVBEYİ SONRA YAPARIM DİYE TEVBEYİ GEÇİKTİRMEK</a:t>
            </a:r>
            <a:endParaRPr lang="tr-TR" sz="4800" dirty="0">
              <a:solidFill>
                <a:srgbClr val="0070C0"/>
              </a:solidFill>
              <a:latin typeface="Arial Black" pitchFamily="34" charset="0"/>
            </a:endParaRPr>
          </a:p>
        </p:txBody>
      </p:sp>
    </p:spTree>
    <p:extLst>
      <p:ext uri="{BB962C8B-B14F-4D97-AF65-F5344CB8AC3E}">
        <p14:creationId xmlns:p14="http://schemas.microsoft.com/office/powerpoint/2010/main" val="2200080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pPr algn="ctr"/>
            <a:r>
              <a:rPr lang="tr-TR" sz="3600" b="1" dirty="0" smtClean="0">
                <a:solidFill>
                  <a:srgbClr val="FF0000"/>
                </a:solidFill>
                <a:latin typeface="Arial Black" pitchFamily="34" charset="0"/>
              </a:rPr>
              <a:t>HZ MUSA AS TEVBESİ</a:t>
            </a:r>
          </a:p>
          <a:p>
            <a:r>
              <a:rPr lang="tr-TR" sz="3600" b="1" dirty="0" smtClean="0">
                <a:latin typeface="Arial Black" pitchFamily="34" charset="0"/>
              </a:rPr>
              <a:t>Musa (</a:t>
            </a:r>
            <a:r>
              <a:rPr lang="tr-TR" sz="3600" b="1" dirty="0" err="1" smtClean="0">
                <a:latin typeface="Arial Black" pitchFamily="34" charset="0"/>
              </a:rPr>
              <a:t>a.s</a:t>
            </a:r>
            <a:r>
              <a:rPr lang="tr-TR" sz="3600" b="1" dirty="0" smtClean="0">
                <a:latin typeface="Arial Black" pitchFamily="34" charset="0"/>
              </a:rPr>
              <a:t>.)  birine bir yumruk vurmuş ve adam ölüvermiştir (</a:t>
            </a:r>
            <a:r>
              <a:rPr lang="tr-TR" sz="3600" b="1" dirty="0" err="1" smtClean="0">
                <a:latin typeface="Arial Black" pitchFamily="34" charset="0"/>
              </a:rPr>
              <a:t>Kasas</a:t>
            </a:r>
            <a:r>
              <a:rPr lang="tr-TR" sz="3600" b="1" dirty="0" smtClean="0">
                <a:latin typeface="Arial Black" pitchFamily="34" charset="0"/>
              </a:rPr>
              <a:t> suresi 15) Bunun üzerine,</a:t>
            </a:r>
          </a:p>
          <a:p>
            <a:r>
              <a:rPr lang="ar-AE" sz="3600" b="1" dirty="0" smtClean="0">
                <a:latin typeface="Arial Black" pitchFamily="34" charset="0"/>
              </a:rPr>
              <a:t>قَالَ رَبِّ اِنّٖى ظَلَمْتُ نَفْسٖى فَاغْفِرْ لٖى فَغَفَرَ لَهُ اِنَّهُ هُوَ الْغَفُورُ الرَّحٖيمُ</a:t>
            </a:r>
          </a:p>
          <a:p>
            <a:pPr marL="0" indent="0">
              <a:buNone/>
            </a:pPr>
            <a:r>
              <a:rPr lang="tr-TR" sz="3600" b="1" dirty="0" smtClean="0">
                <a:latin typeface="Arial Black" pitchFamily="34" charset="0"/>
              </a:rPr>
              <a:t>«Mûsâ, "Rabbim! Şüphesiz ben nefsime zulmettim. Beni affet" dedi. Allah da onu affetti. Şüphesiz O, çok bağışlayandır, çok merhamet edendir.» </a:t>
            </a:r>
            <a:r>
              <a:rPr lang="tr-TR" sz="2000" b="1" dirty="0" smtClean="0">
                <a:latin typeface="Arial Black" pitchFamily="34" charset="0"/>
              </a:rPr>
              <a:t>(</a:t>
            </a:r>
            <a:r>
              <a:rPr lang="tr-TR" sz="2000" b="1" dirty="0" err="1" smtClean="0">
                <a:latin typeface="Arial Black" pitchFamily="34" charset="0"/>
              </a:rPr>
              <a:t>Kasas</a:t>
            </a:r>
            <a:r>
              <a:rPr lang="tr-TR" sz="2000" b="1" dirty="0" smtClean="0">
                <a:latin typeface="Arial Black" pitchFamily="34" charset="0"/>
              </a:rPr>
              <a:t> suresi 16)</a:t>
            </a:r>
            <a:endParaRPr lang="tr-TR" sz="2000" b="1" dirty="0">
              <a:latin typeface="Arial Black" pitchFamily="34" charset="0"/>
            </a:endParaRPr>
          </a:p>
        </p:txBody>
      </p:sp>
    </p:spTree>
    <p:extLst>
      <p:ext uri="{BB962C8B-B14F-4D97-AF65-F5344CB8AC3E}">
        <p14:creationId xmlns:p14="http://schemas.microsoft.com/office/powerpoint/2010/main" val="2174262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algn="ctr"/>
            <a:r>
              <a:rPr lang="tr-TR" dirty="0" smtClean="0">
                <a:solidFill>
                  <a:srgbClr val="FF0000"/>
                </a:solidFill>
                <a:latin typeface="Arial Black" pitchFamily="34" charset="0"/>
              </a:rPr>
              <a:t>TEVBE ETMENİN FAYDALARI</a:t>
            </a:r>
          </a:p>
          <a:p>
            <a:r>
              <a:rPr lang="tr-TR" dirty="0" smtClean="0">
                <a:latin typeface="Arial Black" pitchFamily="34" charset="0"/>
              </a:rPr>
              <a:t>1) </a:t>
            </a:r>
            <a:r>
              <a:rPr lang="tr-TR" dirty="0" err="1" smtClean="0">
                <a:latin typeface="Arial Black" pitchFamily="34" charset="0"/>
              </a:rPr>
              <a:t>Tevbe</a:t>
            </a:r>
            <a:r>
              <a:rPr lang="tr-TR" dirty="0" smtClean="0">
                <a:latin typeface="Arial Black" pitchFamily="34" charset="0"/>
              </a:rPr>
              <a:t> etmek Allah’ın rızasını kazanmasına vesile olur.</a:t>
            </a:r>
          </a:p>
          <a:p>
            <a:r>
              <a:rPr lang="tr-TR" dirty="0" smtClean="0">
                <a:latin typeface="Arial Black" pitchFamily="34" charset="0"/>
              </a:rPr>
              <a:t>2)Günahların çirkinliğinin farkında olur ve günahlar insanı cehenneme düşürdüğünü anlamasına vesile olur.</a:t>
            </a:r>
          </a:p>
          <a:p>
            <a:r>
              <a:rPr lang="tr-TR" dirty="0" smtClean="0">
                <a:latin typeface="Arial Black" pitchFamily="34" charset="0"/>
              </a:rPr>
              <a:t>3)Allah’ın azabına karşı kendi acizliğinin farkında olur.</a:t>
            </a:r>
          </a:p>
          <a:p>
            <a:r>
              <a:rPr lang="tr-TR" dirty="0" smtClean="0">
                <a:latin typeface="Arial Black" pitchFamily="34" charset="0"/>
              </a:rPr>
              <a:t>4)Günahlardan temizlenmesine  ve Allah’ın gazabını söndürmesine vesile olur.</a:t>
            </a:r>
          </a:p>
          <a:p>
            <a:r>
              <a:rPr lang="tr-TR" dirty="0" smtClean="0">
                <a:latin typeface="Arial Black" pitchFamily="34" charset="0"/>
              </a:rPr>
              <a:t>5)</a:t>
            </a:r>
            <a:r>
              <a:rPr lang="tr-TR" dirty="0" err="1" smtClean="0">
                <a:latin typeface="Arial Black" pitchFamily="34" charset="0"/>
              </a:rPr>
              <a:t>Tevbe</a:t>
            </a:r>
            <a:r>
              <a:rPr lang="tr-TR" dirty="0" smtClean="0">
                <a:latin typeface="Arial Black" pitchFamily="34" charset="0"/>
              </a:rPr>
              <a:t> ederek ruhsal ve psikolojik olarak rahatlamaya vesile olur.</a:t>
            </a:r>
          </a:p>
          <a:p>
            <a:r>
              <a:rPr lang="tr-TR" dirty="0" smtClean="0">
                <a:latin typeface="Arial Black" pitchFamily="34" charset="0"/>
              </a:rPr>
              <a:t>6)</a:t>
            </a:r>
            <a:r>
              <a:rPr lang="tr-TR" dirty="0" err="1" smtClean="0">
                <a:latin typeface="Arial Black" pitchFamily="34" charset="0"/>
              </a:rPr>
              <a:t>Tevbe</a:t>
            </a:r>
            <a:r>
              <a:rPr lang="tr-TR" dirty="0" smtClean="0">
                <a:latin typeface="Arial Black" pitchFamily="34" charset="0"/>
              </a:rPr>
              <a:t> kalbin temizlenmesine ve aklın </a:t>
            </a:r>
            <a:r>
              <a:rPr lang="tr-TR" dirty="0" err="1" smtClean="0">
                <a:latin typeface="Arial Black" pitchFamily="34" charset="0"/>
              </a:rPr>
              <a:t>filitrelenmesine</a:t>
            </a:r>
            <a:r>
              <a:rPr lang="tr-TR" dirty="0" smtClean="0">
                <a:latin typeface="Arial Black" pitchFamily="34" charset="0"/>
              </a:rPr>
              <a:t> vesile olarak gerçek yolun yolcusu olma bilincini yakalamış olur.</a:t>
            </a:r>
          </a:p>
          <a:p>
            <a:r>
              <a:rPr lang="tr-TR" dirty="0" smtClean="0">
                <a:latin typeface="Arial Black" pitchFamily="34" charset="0"/>
              </a:rPr>
              <a:t>7)</a:t>
            </a:r>
            <a:r>
              <a:rPr lang="tr-TR" dirty="0" err="1" smtClean="0">
                <a:latin typeface="Arial Black" pitchFamily="34" charset="0"/>
              </a:rPr>
              <a:t>Tevbe</a:t>
            </a:r>
            <a:r>
              <a:rPr lang="tr-TR" dirty="0" smtClean="0">
                <a:latin typeface="Arial Black" pitchFamily="34" charset="0"/>
              </a:rPr>
              <a:t> insanı olgunlaştırır , kemale erdirir ve Allah’ın razı olduğu kullar arasına girer.</a:t>
            </a:r>
          </a:p>
          <a:p>
            <a:endParaRPr lang="tr-TR" dirty="0" smtClean="0"/>
          </a:p>
          <a:p>
            <a:pPr marL="0" indent="0">
              <a:buNone/>
            </a:pPr>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3720353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dirty="0" smtClean="0">
                <a:latin typeface="Arial Black" pitchFamily="34" charset="0"/>
              </a:rPr>
              <a:t>8) Allah </a:t>
            </a:r>
            <a:r>
              <a:rPr lang="tr-TR" dirty="0" err="1" smtClean="0">
                <a:latin typeface="Arial Black" pitchFamily="34" charset="0"/>
              </a:rPr>
              <a:t>tevbe</a:t>
            </a:r>
            <a:r>
              <a:rPr lang="tr-TR" dirty="0" smtClean="0">
                <a:latin typeface="Arial Black" pitchFamily="34" charset="0"/>
              </a:rPr>
              <a:t> edenleri sever. Yani </a:t>
            </a:r>
            <a:r>
              <a:rPr lang="tr-TR" dirty="0" err="1" smtClean="0">
                <a:latin typeface="Arial Black" pitchFamily="34" charset="0"/>
              </a:rPr>
              <a:t>tevbe</a:t>
            </a:r>
            <a:r>
              <a:rPr lang="tr-TR" dirty="0" smtClean="0">
                <a:latin typeface="Arial Black" pitchFamily="34" charset="0"/>
              </a:rPr>
              <a:t> etmek Allah’ın sevgisine mazhar olmaktır.</a:t>
            </a:r>
          </a:p>
          <a:p>
            <a:r>
              <a:rPr lang="tr-TR" dirty="0" smtClean="0">
                <a:latin typeface="Arial Black" pitchFamily="34" charset="0"/>
              </a:rPr>
              <a:t>9)</a:t>
            </a:r>
            <a:r>
              <a:rPr lang="tr-TR" dirty="0" err="1" smtClean="0">
                <a:latin typeface="Arial Black" pitchFamily="34" charset="0"/>
              </a:rPr>
              <a:t>Çokca</a:t>
            </a:r>
            <a:r>
              <a:rPr lang="tr-TR" dirty="0" smtClean="0">
                <a:latin typeface="Arial Black" pitchFamily="34" charset="0"/>
              </a:rPr>
              <a:t> </a:t>
            </a:r>
            <a:r>
              <a:rPr lang="tr-TR" dirty="0" err="1" smtClean="0">
                <a:latin typeface="Arial Black" pitchFamily="34" charset="0"/>
              </a:rPr>
              <a:t>tevbe</a:t>
            </a:r>
            <a:r>
              <a:rPr lang="tr-TR" dirty="0" smtClean="0">
                <a:latin typeface="Arial Black" pitchFamily="34" charset="0"/>
              </a:rPr>
              <a:t> edenin rızkı bollaşır ve hayatı bereketlenir.</a:t>
            </a:r>
          </a:p>
          <a:p>
            <a:r>
              <a:rPr lang="tr-TR" dirty="0" smtClean="0">
                <a:latin typeface="Arial Black" pitchFamily="34" charset="0"/>
              </a:rPr>
              <a:t>10)Günahlar kalbi paslandırır, </a:t>
            </a:r>
            <a:r>
              <a:rPr lang="tr-TR" dirty="0" err="1" smtClean="0">
                <a:latin typeface="Arial Black" pitchFamily="34" charset="0"/>
              </a:rPr>
              <a:t>tevbe</a:t>
            </a:r>
            <a:r>
              <a:rPr lang="tr-TR" dirty="0" smtClean="0">
                <a:latin typeface="Arial Black" pitchFamily="34" charset="0"/>
              </a:rPr>
              <a:t> kalbin pasını siler.</a:t>
            </a:r>
          </a:p>
          <a:p>
            <a:r>
              <a:rPr lang="tr-TR" dirty="0" smtClean="0">
                <a:latin typeface="Arial Black" pitchFamily="34" charset="0"/>
              </a:rPr>
              <a:t>11)</a:t>
            </a:r>
            <a:r>
              <a:rPr lang="tr-TR" dirty="0" err="1" smtClean="0">
                <a:latin typeface="Arial Black" pitchFamily="34" charset="0"/>
              </a:rPr>
              <a:t>Tevbe</a:t>
            </a:r>
            <a:r>
              <a:rPr lang="tr-TR" dirty="0" smtClean="0">
                <a:latin typeface="Arial Black" pitchFamily="34" charset="0"/>
              </a:rPr>
              <a:t> dertlere deva olur ve hastalıklarımıza şifa olur.</a:t>
            </a:r>
          </a:p>
          <a:p>
            <a:r>
              <a:rPr lang="tr-TR" dirty="0" smtClean="0">
                <a:latin typeface="Arial Black" pitchFamily="34" charset="0"/>
              </a:rPr>
              <a:t>12)Kıyamet gününde çokça istiğfar </a:t>
            </a:r>
            <a:r>
              <a:rPr lang="tr-TR" dirty="0" err="1" smtClean="0">
                <a:latin typeface="Arial Black" pitchFamily="34" charset="0"/>
              </a:rPr>
              <a:t>edenelerin</a:t>
            </a:r>
            <a:r>
              <a:rPr lang="tr-TR" dirty="0" smtClean="0">
                <a:latin typeface="Arial Black" pitchFamily="34" charset="0"/>
              </a:rPr>
              <a:t> kitabını(amel defterini) sağ elden almasına vesile olur.</a:t>
            </a:r>
          </a:p>
          <a:p>
            <a:r>
              <a:rPr lang="tr-TR" dirty="0" smtClean="0">
                <a:latin typeface="Arial Black" pitchFamily="34" charset="0"/>
              </a:rPr>
              <a:t>13)Çokça </a:t>
            </a:r>
            <a:r>
              <a:rPr lang="tr-TR" dirty="0" err="1" smtClean="0">
                <a:latin typeface="Arial Black" pitchFamily="34" charset="0"/>
              </a:rPr>
              <a:t>tevbe</a:t>
            </a:r>
            <a:r>
              <a:rPr lang="tr-TR" dirty="0" smtClean="0">
                <a:latin typeface="Arial Black" pitchFamily="34" charset="0"/>
              </a:rPr>
              <a:t> edeni Allah ve Resulü sever.(</a:t>
            </a:r>
            <a:r>
              <a:rPr lang="tr-TR" dirty="0" smtClean="0">
                <a:solidFill>
                  <a:srgbClr val="FF0000"/>
                </a:solidFill>
                <a:latin typeface="Arial Black" pitchFamily="34" charset="0"/>
              </a:rPr>
              <a:t>ÇÜNKÜ RAMAZAN AF VE MAĞFİRET AYIDIR)</a:t>
            </a:r>
            <a:endParaRPr lang="tr-TR" dirty="0">
              <a:solidFill>
                <a:srgbClr val="FF0000"/>
              </a:solidFill>
              <a:latin typeface="Arial Black" pitchFamily="34" charset="0"/>
            </a:endParaRPr>
          </a:p>
        </p:txBody>
      </p:sp>
    </p:spTree>
    <p:extLst>
      <p:ext uri="{BB962C8B-B14F-4D97-AF65-F5344CB8AC3E}">
        <p14:creationId xmlns:p14="http://schemas.microsoft.com/office/powerpoint/2010/main" val="540565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dirty="0" smtClean="0">
                <a:latin typeface="Arial Black" pitchFamily="34" charset="0"/>
              </a:rPr>
              <a:t>"Ey </a:t>
            </a:r>
            <a:r>
              <a:rPr lang="tr-TR" dirty="0" err="1" smtClean="0">
                <a:latin typeface="Arial Black" pitchFamily="34" charset="0"/>
              </a:rPr>
              <a:t>Rabb'imiz</a:t>
            </a:r>
            <a:r>
              <a:rPr lang="tr-TR" dirty="0" smtClean="0">
                <a:latin typeface="Arial Black" pitchFamily="34" charset="0"/>
              </a:rPr>
              <a:t>! Günahlarımızı bağışla. Kötülüklerimizi ört, canımızı iyilerle beraber al" (Ali İmran suresi  193) </a:t>
            </a:r>
          </a:p>
          <a:p>
            <a:endParaRPr lang="tr-TR" dirty="0" smtClean="0">
              <a:latin typeface="Arial Black" pitchFamily="34" charset="0"/>
            </a:endParaRPr>
          </a:p>
          <a:p>
            <a:pPr marL="0" indent="0">
              <a:buNone/>
            </a:pPr>
            <a:r>
              <a:rPr lang="tr-TR" dirty="0" smtClean="0">
                <a:latin typeface="Arial Black" pitchFamily="34" charset="0"/>
              </a:rPr>
              <a:t>Peygamber Efendimiz (S.A.V) şöyle buyuruyor:</a:t>
            </a:r>
          </a:p>
          <a:p>
            <a:pPr marL="0" indent="0">
              <a:buNone/>
            </a:pPr>
            <a:r>
              <a:rPr lang="tr-TR" dirty="0" smtClean="0">
                <a:latin typeface="Arial Black" pitchFamily="34" charset="0"/>
              </a:rPr>
              <a:t>"Her kim, </a:t>
            </a:r>
            <a:r>
              <a:rPr lang="tr-TR" dirty="0" err="1" smtClean="0">
                <a:latin typeface="Arial Black" pitchFamily="34" charset="0"/>
              </a:rPr>
              <a:t>tevbe</a:t>
            </a:r>
            <a:r>
              <a:rPr lang="tr-TR" dirty="0" smtClean="0">
                <a:latin typeface="Arial Black" pitchFamily="34" charset="0"/>
              </a:rPr>
              <a:t> etmeye devam ederse, Allah da onun sıkıntısını neşeye çevirir, darlığına bir çıkış yolu bulur ve ummadığı bir yerden onu rızıklandırır." (Buhari </a:t>
            </a:r>
            <a:r>
              <a:rPr lang="tr-TR" dirty="0" err="1" smtClean="0">
                <a:latin typeface="Arial Black" pitchFamily="34" charset="0"/>
              </a:rPr>
              <a:t>Tirmizi</a:t>
            </a:r>
            <a:r>
              <a:rPr lang="tr-TR" dirty="0" smtClean="0">
                <a:latin typeface="Arial Black" pitchFamily="34" charset="0"/>
              </a:rPr>
              <a:t>)</a:t>
            </a:r>
          </a:p>
          <a:p>
            <a:endParaRPr lang="tr-TR" dirty="0" smtClean="0"/>
          </a:p>
          <a:p>
            <a:endParaRPr lang="tr-TR" dirty="0" smtClean="0"/>
          </a:p>
          <a:p>
            <a:endParaRPr lang="tr-TR" dirty="0"/>
          </a:p>
        </p:txBody>
      </p:sp>
    </p:spTree>
    <p:extLst>
      <p:ext uri="{BB962C8B-B14F-4D97-AF65-F5344CB8AC3E}">
        <p14:creationId xmlns:p14="http://schemas.microsoft.com/office/powerpoint/2010/main" val="3716318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algn="ctr"/>
            <a:r>
              <a:rPr lang="tr-TR" u="sng" dirty="0" smtClean="0">
                <a:solidFill>
                  <a:srgbClr val="FF0000"/>
                </a:solidFill>
                <a:latin typeface="Arial Black" pitchFamily="34" charset="0"/>
              </a:rPr>
              <a:t>HZ MEVLANA ŞÖYLE DER:</a:t>
            </a:r>
            <a:endParaRPr lang="tr-TR" u="sng" dirty="0">
              <a:solidFill>
                <a:srgbClr val="FF0000"/>
              </a:solidFill>
              <a:latin typeface="Arial Black" pitchFamily="34" charset="0"/>
            </a:endParaRPr>
          </a:p>
          <a:p>
            <a:r>
              <a:rPr lang="tr-TR" dirty="0">
                <a:latin typeface="Arial Black" pitchFamily="34" charset="0"/>
              </a:rPr>
              <a:t>“Allah’tan kaçıyorsun ama yiyeceklerden kaçmıyorsun. Dinden kaçıyorsun ama putlarından kaçmıyorsun. Ey bu aşağılık dünyayla olmadan yapamayan! Onu altına halı gibi serenle olmadan nasıl yaşayabiliyorsun? Ey bu lüksler ve konfor olmadan edemeyen! Cömert Allah olmasa sen ne yapardın? Bir kimse bir şehirde cömert bir adamın muazzam hediyeler ve nimetler dağıttığını işitse, tabiî olarak bir pay alma umuduyla oraya gider. Rabbimizin nimetleri ise meşhurdur ve O’nun Rahmetini bütün dünya bilir. Öyleyse neden O’ndan dilemiyorsun? Neden şeref cübbesini arzulamıyorsun?” “Sıkıntınız ve hazımsızlığınız sözlerin tekrarından değil açlığınızın azlığından.” “Bedene verilen lezzet sizi </a:t>
            </a:r>
            <a:r>
              <a:rPr lang="tr-TR" dirty="0" err="1">
                <a:latin typeface="Arial Black" pitchFamily="34" charset="0"/>
              </a:rPr>
              <a:t>hamlaştırır</a:t>
            </a:r>
            <a:r>
              <a:rPr lang="tr-TR" dirty="0">
                <a:latin typeface="Arial Black" pitchFamily="34" charset="0"/>
              </a:rPr>
              <a:t> fakat çektiği acı sizi olgunlaştırır. Dinin teklifi altına girmedikçe hakiki imanı elde etmiş olmazsınız.”</a:t>
            </a:r>
          </a:p>
          <a:p>
            <a:endParaRPr lang="tr-TR" dirty="0"/>
          </a:p>
        </p:txBody>
      </p:sp>
    </p:spTree>
    <p:extLst>
      <p:ext uri="{BB962C8B-B14F-4D97-AF65-F5344CB8AC3E}">
        <p14:creationId xmlns:p14="http://schemas.microsoft.com/office/powerpoint/2010/main" val="3406995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algn="ctr"/>
            <a:r>
              <a:rPr lang="tr-TR" dirty="0" smtClean="0">
                <a:solidFill>
                  <a:srgbClr val="00B050"/>
                </a:solidFill>
                <a:latin typeface="Arial Black" pitchFamily="34" charset="0"/>
              </a:rPr>
              <a:t>SEYYİDÜL İSTİĞFAR DUASININ DEĞERİ</a:t>
            </a:r>
          </a:p>
          <a:p>
            <a:r>
              <a:rPr lang="tr-TR" dirty="0" err="1" smtClean="0">
                <a:latin typeface="Arial Black" pitchFamily="34" charset="0"/>
              </a:rPr>
              <a:t>Şeddâd</a:t>
            </a:r>
            <a:r>
              <a:rPr lang="tr-TR" dirty="0" smtClean="0">
                <a:latin typeface="Arial Black" pitchFamily="34" charset="0"/>
              </a:rPr>
              <a:t> </a:t>
            </a:r>
            <a:r>
              <a:rPr lang="tr-TR" dirty="0" err="1" smtClean="0">
                <a:latin typeface="Arial Black" pitchFamily="34" charset="0"/>
              </a:rPr>
              <a:t>İbni</a:t>
            </a:r>
            <a:r>
              <a:rPr lang="tr-TR" dirty="0" smtClean="0">
                <a:latin typeface="Arial Black" pitchFamily="34" charset="0"/>
              </a:rPr>
              <a:t> </a:t>
            </a:r>
            <a:r>
              <a:rPr lang="tr-TR" dirty="0" err="1" smtClean="0">
                <a:latin typeface="Arial Black" pitchFamily="34" charset="0"/>
              </a:rPr>
              <a:t>Evs</a:t>
            </a:r>
            <a:r>
              <a:rPr lang="tr-TR" dirty="0" smtClean="0">
                <a:latin typeface="Arial Black" pitchFamily="34" charset="0"/>
              </a:rPr>
              <a:t> (</a:t>
            </a:r>
            <a:r>
              <a:rPr lang="tr-TR" dirty="0" err="1" smtClean="0">
                <a:latin typeface="Arial Black" pitchFamily="34" charset="0"/>
              </a:rPr>
              <a:t>r.a</a:t>
            </a:r>
            <a:r>
              <a:rPr lang="tr-TR" dirty="0" smtClean="0">
                <a:latin typeface="Arial Black" pitchFamily="34" charset="0"/>
              </a:rPr>
              <a:t>.)’den rivayet edildiğine göre </a:t>
            </a:r>
            <a:r>
              <a:rPr lang="tr-TR" dirty="0" err="1" smtClean="0">
                <a:latin typeface="Arial Black" pitchFamily="34" charset="0"/>
              </a:rPr>
              <a:t>Resûlullah</a:t>
            </a:r>
            <a:r>
              <a:rPr lang="tr-TR" dirty="0" smtClean="0">
                <a:latin typeface="Arial Black" pitchFamily="34" charset="0"/>
              </a:rPr>
              <a:t> (</a:t>
            </a:r>
            <a:r>
              <a:rPr lang="tr-TR" dirty="0" err="1" smtClean="0">
                <a:latin typeface="Arial Black" pitchFamily="34" charset="0"/>
              </a:rPr>
              <a:t>s.a.s</a:t>
            </a:r>
            <a:r>
              <a:rPr lang="tr-TR" dirty="0" smtClean="0">
                <a:latin typeface="Arial Black" pitchFamily="34" charset="0"/>
              </a:rPr>
              <a:t>.), </a:t>
            </a:r>
            <a:r>
              <a:rPr lang="tr-TR" dirty="0" err="1" smtClean="0">
                <a:latin typeface="Arial Black" pitchFamily="34" charset="0"/>
              </a:rPr>
              <a:t>Seyyidu’l-istiğfarın“duaların</a:t>
            </a:r>
            <a:r>
              <a:rPr lang="tr-TR" dirty="0" smtClean="0">
                <a:latin typeface="Arial Black" pitchFamily="34" charset="0"/>
              </a:rPr>
              <a:t> efendisi, </a:t>
            </a:r>
            <a:r>
              <a:rPr lang="tr-TR" dirty="0" err="1" smtClean="0">
                <a:latin typeface="Arial Black" pitchFamily="34" charset="0"/>
              </a:rPr>
              <a:t>istiğfârın</a:t>
            </a:r>
            <a:r>
              <a:rPr lang="tr-TR" dirty="0" smtClean="0">
                <a:latin typeface="Arial Black" pitchFamily="34" charset="0"/>
              </a:rPr>
              <a:t> en üstünü” olduğunu; bu itibarla, her kim bu duayı, sevabına ve faziletine bütün kalbiyle inanarak gündüz okur da o gün akşam olmadan ölürse cennetlik olacağını, yine her kim, sevabına ve faziletine gönülden inanarak gece okur da sabah olmadan ölürse yine cennetlik olacağını ifade buyurmuşlardır.»(Buhari)</a:t>
            </a:r>
          </a:p>
        </p:txBody>
      </p:sp>
    </p:spTree>
    <p:extLst>
      <p:ext uri="{BB962C8B-B14F-4D97-AF65-F5344CB8AC3E}">
        <p14:creationId xmlns:p14="http://schemas.microsoft.com/office/powerpoint/2010/main" val="3201183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algn="ctr"/>
            <a:r>
              <a:rPr lang="tr-TR" dirty="0" smtClean="0">
                <a:solidFill>
                  <a:srgbClr val="FF0000"/>
                </a:solidFill>
                <a:latin typeface="Arial Black" pitchFamily="34" charset="0"/>
              </a:rPr>
              <a:t>TEVBE NEDİR?</a:t>
            </a:r>
          </a:p>
          <a:p>
            <a:r>
              <a:rPr lang="tr-TR" dirty="0" smtClean="0">
                <a:latin typeface="Arial Black" pitchFamily="34" charset="0"/>
              </a:rPr>
              <a:t>Sözlükte "pişmanlık, dönme, </a:t>
            </a:r>
            <a:r>
              <a:rPr lang="tr-TR" dirty="0" err="1" smtClean="0">
                <a:latin typeface="Arial Black" pitchFamily="34" charset="0"/>
              </a:rPr>
              <a:t>nedâmet</a:t>
            </a:r>
            <a:r>
              <a:rPr lang="tr-TR" dirty="0" smtClean="0">
                <a:latin typeface="Arial Black" pitchFamily="34" charset="0"/>
              </a:rPr>
              <a:t>" anlamına gelen </a:t>
            </a:r>
            <a:r>
              <a:rPr lang="tr-TR" dirty="0" err="1" smtClean="0">
                <a:latin typeface="Arial Black" pitchFamily="34" charset="0"/>
              </a:rPr>
              <a:t>tevbe</a:t>
            </a:r>
            <a:r>
              <a:rPr lang="tr-TR" dirty="0" smtClean="0">
                <a:latin typeface="Arial Black" pitchFamily="34" charset="0"/>
              </a:rPr>
              <a:t>, İslâmî bir kavram olarak, kulun işlediği kötülük ve günahlara pişman olup, onları </a:t>
            </a:r>
            <a:r>
              <a:rPr lang="tr-TR" dirty="0" err="1" smtClean="0">
                <a:latin typeface="Arial Black" pitchFamily="34" charset="0"/>
              </a:rPr>
              <a:t>terkederek</a:t>
            </a:r>
            <a:r>
              <a:rPr lang="tr-TR" dirty="0" smtClean="0">
                <a:latin typeface="Arial Black" pitchFamily="34" charset="0"/>
              </a:rPr>
              <a:t> Allah'a yönelmesi, emirlerine uymak ve yasaklarından kaçınmak suretiyle Allah'a sığınarak bağışlanmasını dilemesi demektir. </a:t>
            </a:r>
          </a:p>
          <a:p>
            <a:r>
              <a:rPr lang="tr-TR" dirty="0" err="1" smtClean="0">
                <a:latin typeface="Arial Black" pitchFamily="34" charset="0"/>
              </a:rPr>
              <a:t>Tevbe</a:t>
            </a:r>
            <a:r>
              <a:rPr lang="tr-TR" dirty="0" smtClean="0">
                <a:latin typeface="Arial Black" pitchFamily="34" charset="0"/>
              </a:rPr>
              <a:t>, kula nispet edilince, arızî olan günah halini bırakıp aslî olan salâh haline dönmek; </a:t>
            </a:r>
          </a:p>
          <a:p>
            <a:r>
              <a:rPr lang="tr-TR" dirty="0" smtClean="0">
                <a:latin typeface="Arial Black" pitchFamily="34" charset="0"/>
              </a:rPr>
              <a:t>Allah'a nispet edilince de </a:t>
            </a:r>
            <a:r>
              <a:rPr lang="tr-TR" dirty="0" err="1" smtClean="0">
                <a:latin typeface="Arial Black" pitchFamily="34" charset="0"/>
              </a:rPr>
              <a:t>tâli</a:t>
            </a:r>
            <a:r>
              <a:rPr lang="tr-TR" dirty="0" smtClean="0">
                <a:latin typeface="Arial Black" pitchFamily="34" charset="0"/>
              </a:rPr>
              <a:t> olan </a:t>
            </a:r>
            <a:r>
              <a:rPr lang="tr-TR" dirty="0" err="1" smtClean="0">
                <a:latin typeface="Arial Black" pitchFamily="34" charset="0"/>
              </a:rPr>
              <a:t>gazab</a:t>
            </a:r>
            <a:r>
              <a:rPr lang="tr-TR" dirty="0" smtClean="0">
                <a:latin typeface="Arial Black" pitchFamily="34" charset="0"/>
              </a:rPr>
              <a:t> bakışından, aslî olan rahmet bakışına dönmek anlamına gelir.</a:t>
            </a:r>
          </a:p>
        </p:txBody>
      </p:sp>
    </p:spTree>
    <p:extLst>
      <p:ext uri="{BB962C8B-B14F-4D97-AF65-F5344CB8AC3E}">
        <p14:creationId xmlns:p14="http://schemas.microsoft.com/office/powerpoint/2010/main" val="3852237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u="sng" dirty="0" smtClean="0">
                <a:solidFill>
                  <a:srgbClr val="00B050"/>
                </a:solidFill>
                <a:latin typeface="Arial Black" pitchFamily="34" charset="0"/>
              </a:rPr>
              <a:t>SEYYİDÜL İSTİĞFAR</a:t>
            </a:r>
            <a:endParaRPr lang="tr-TR" u="sng" dirty="0">
              <a:solidFill>
                <a:srgbClr val="00B050"/>
              </a:solidFill>
              <a:latin typeface="Arial Black" pitchFamily="34" charset="0"/>
            </a:endParaRPr>
          </a:p>
        </p:txBody>
      </p:sp>
      <p:sp>
        <p:nvSpPr>
          <p:cNvPr id="3" name="İçerik Yer Tutucusu 2"/>
          <p:cNvSpPr>
            <a:spLocks noGrp="1"/>
          </p:cNvSpPr>
          <p:nvPr>
            <p:ph idx="1"/>
          </p:nvPr>
        </p:nvSpPr>
        <p:spPr/>
        <p:txBody>
          <a:bodyPr/>
          <a:lstStyle/>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96752"/>
            <a:ext cx="8928992" cy="5661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6942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0" indent="0" algn="ctr">
              <a:buNone/>
            </a:pPr>
            <a:r>
              <a:rPr lang="tr-TR" dirty="0" smtClean="0">
                <a:solidFill>
                  <a:srgbClr val="00B050"/>
                </a:solidFill>
                <a:latin typeface="Arial Black" pitchFamily="34" charset="0"/>
              </a:rPr>
              <a:t>SEYYİDÜL İSTİĞFAR DUASININ ANLAMI </a:t>
            </a:r>
          </a:p>
          <a:p>
            <a:r>
              <a:rPr lang="tr-TR" dirty="0" smtClean="0">
                <a:latin typeface="Arial Black" pitchFamily="34" charset="0"/>
              </a:rPr>
              <a:t>“Allah’ım! Sen benim Rabbimsin. Senden başka (</a:t>
            </a:r>
            <a:r>
              <a:rPr lang="tr-TR" dirty="0" err="1" smtClean="0">
                <a:latin typeface="Arial Black" pitchFamily="34" charset="0"/>
              </a:rPr>
              <a:t>ibâdete</a:t>
            </a:r>
            <a:r>
              <a:rPr lang="tr-TR" dirty="0" smtClean="0">
                <a:latin typeface="Arial Black" pitchFamily="34" charset="0"/>
              </a:rPr>
              <a:t> lâyık) hiçbir ilâh yoktur. Ancak sen varsın. Beni sen yarattın. Şüphesiz ben senin kulunum. Gücüm yettiği kadar, Zât-ı </a:t>
            </a:r>
            <a:r>
              <a:rPr lang="tr-TR" dirty="0" err="1" smtClean="0">
                <a:latin typeface="Arial Black" pitchFamily="34" charset="0"/>
              </a:rPr>
              <a:t>Ecelli</a:t>
            </a:r>
            <a:r>
              <a:rPr lang="tr-TR" dirty="0" smtClean="0">
                <a:latin typeface="Arial Black" pitchFamily="34" charset="0"/>
              </a:rPr>
              <a:t> âlâna verdiğim sözde durmağa çalışıyorum. Ya Rabbi! işlediğim günahların şerrinden sana </a:t>
            </a:r>
            <a:r>
              <a:rPr lang="tr-TR" dirty="0" err="1" smtClean="0">
                <a:latin typeface="Arial Black" pitchFamily="34" charset="0"/>
              </a:rPr>
              <a:t>sığınıyorum.Bana</a:t>
            </a:r>
            <a:r>
              <a:rPr lang="tr-TR" dirty="0" smtClean="0">
                <a:latin typeface="Arial Black" pitchFamily="34" charset="0"/>
              </a:rPr>
              <a:t> lütuf ve ihsan buyurduğun nimetleri ikrar ve itiraf ediyorum, </a:t>
            </a:r>
            <a:r>
              <a:rPr lang="tr-TR" dirty="0" err="1" smtClean="0">
                <a:latin typeface="Arial Black" pitchFamily="34" charset="0"/>
              </a:rPr>
              <a:t>günâhlarımı</a:t>
            </a:r>
            <a:r>
              <a:rPr lang="tr-TR" dirty="0" smtClean="0">
                <a:latin typeface="Arial Black" pitchFamily="34" charset="0"/>
              </a:rPr>
              <a:t> da itiraf ediyorum. </a:t>
            </a:r>
            <a:r>
              <a:rPr lang="tr-TR" dirty="0" err="1" smtClean="0">
                <a:latin typeface="Arial Black" pitchFamily="34" charset="0"/>
              </a:rPr>
              <a:t>Yâ</a:t>
            </a:r>
            <a:r>
              <a:rPr lang="tr-TR" dirty="0" smtClean="0">
                <a:latin typeface="Arial Black" pitchFamily="34" charset="0"/>
              </a:rPr>
              <a:t> Rabbi! Beni mağfiret buyur (</a:t>
            </a:r>
            <a:r>
              <a:rPr lang="tr-TR" dirty="0" err="1" smtClean="0">
                <a:latin typeface="Arial Black" pitchFamily="34" charset="0"/>
              </a:rPr>
              <a:t>günâhlarımı</a:t>
            </a:r>
            <a:r>
              <a:rPr lang="tr-TR" dirty="0" smtClean="0">
                <a:latin typeface="Arial Black" pitchFamily="34" charset="0"/>
              </a:rPr>
              <a:t> bağışla), zira senden başka </a:t>
            </a:r>
            <a:r>
              <a:rPr lang="tr-TR" dirty="0" err="1" smtClean="0">
                <a:latin typeface="Arial Black" pitchFamily="34" charset="0"/>
              </a:rPr>
              <a:t>günâhları</a:t>
            </a:r>
            <a:r>
              <a:rPr lang="tr-TR" dirty="0" smtClean="0">
                <a:latin typeface="Arial Black" pitchFamily="34" charset="0"/>
              </a:rPr>
              <a:t> bağışlayacak (mağfiret edecek, af edecek) yoktur.”</a:t>
            </a:r>
            <a:endParaRPr lang="tr-TR" dirty="0">
              <a:latin typeface="Arial Black" pitchFamily="34" charset="0"/>
            </a:endParaRPr>
          </a:p>
        </p:txBody>
      </p:sp>
    </p:spTree>
    <p:extLst>
      <p:ext uri="{BB962C8B-B14F-4D97-AF65-F5344CB8AC3E}">
        <p14:creationId xmlns:p14="http://schemas.microsoft.com/office/powerpoint/2010/main" val="1865463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marL="0" indent="0" algn="ctr">
              <a:buNone/>
            </a:pPr>
            <a:r>
              <a:rPr lang="tr-TR" dirty="0" smtClean="0">
                <a:solidFill>
                  <a:srgbClr val="FF0000"/>
                </a:solidFill>
                <a:latin typeface="Arial Black" pitchFamily="34" charset="0"/>
              </a:rPr>
              <a:t>ALLAH’A TEVBEYİ İÇTENLİKLE ETMEK GEREKLİDİR: </a:t>
            </a:r>
          </a:p>
          <a:p>
            <a:pPr marL="0" indent="0" algn="ctr">
              <a:buNone/>
            </a:pPr>
            <a:r>
              <a:rPr lang="tr-TR" dirty="0" smtClean="0">
                <a:solidFill>
                  <a:srgbClr val="00B050"/>
                </a:solidFill>
                <a:latin typeface="Arial Black" pitchFamily="34" charset="0"/>
              </a:rPr>
              <a:t>ALLAH CC ŞÖYLR BUYURUYOR</a:t>
            </a:r>
            <a:r>
              <a:rPr lang="tr-TR" dirty="0" smtClean="0">
                <a:solidFill>
                  <a:srgbClr val="FF0000"/>
                </a:solidFill>
                <a:latin typeface="Arial Black" pitchFamily="34" charset="0"/>
              </a:rPr>
              <a:t>:</a:t>
            </a:r>
          </a:p>
          <a:p>
            <a:r>
              <a:rPr lang="ar-AE" dirty="0" smtClean="0">
                <a:latin typeface="Arial Black" pitchFamily="34" charset="0"/>
              </a:rPr>
              <a:t>يَا اَيُّهَا الَّذٖينَ اٰمَنُوا تُوبُوا اِلَى اللّٰهِ تَوْبَةً نَصُوحًا عَسٰى رَبُّكُمْ اَنْ يُكَفِّرَ عَنْكُمْ سَيِّپَاتِكُمْ وَيُدْخِلَكُمْ جَنَّاتٍ تَجْرٖى مِنْ تَحْتِهَا الْاَنْهَارُ يَوْمَ لَا يُخْزِى اللّٰهُ النَّبِىَّ وَالَّذٖينَ اٰمَنُوا مَعَهُ نُورُهُمْ يَسْعٰى بَيْنَ اَيْدٖيهِمْ وَبِاَيْمَانِهِمْ يَقُولُونَ رَبَّنَا اَتْمِمْ لَنَا نُورَنَا وَاغْفِرْ لَنَا اِنَّكَ عَلٰى كُلِّ شَیْءٍ قَدٖيرٌ</a:t>
            </a:r>
          </a:p>
          <a:p>
            <a:endParaRPr lang="ar-AE" dirty="0" smtClean="0">
              <a:latin typeface="Arial Black" pitchFamily="34" charset="0"/>
            </a:endParaRPr>
          </a:p>
          <a:p>
            <a:pPr marL="0" indent="0">
              <a:buNone/>
            </a:pPr>
            <a:r>
              <a:rPr lang="tr-TR" dirty="0" smtClean="0">
                <a:latin typeface="Arial Black" pitchFamily="34" charset="0"/>
              </a:rPr>
              <a:t>«Ey iman edenler! Allah'a içtenlikle tövbe edin. Umulur ki, Rabbiniz sizin kötülüklerinizi örter, peygamberi ve onunla birlikte iman edenleri utandırmayacağı günde Allah sizi, içlerinden ırmaklar akan cennetlere sokar. Onların nurları önlerinden ve sağlarından aydınlatır, gider. "Ey Rabbimiz! </a:t>
            </a:r>
            <a:r>
              <a:rPr lang="tr-TR" dirty="0" err="1" smtClean="0">
                <a:latin typeface="Arial Black" pitchFamily="34" charset="0"/>
              </a:rPr>
              <a:t>Nûrumuzu</a:t>
            </a:r>
            <a:r>
              <a:rPr lang="tr-TR" dirty="0" smtClean="0">
                <a:latin typeface="Arial Black" pitchFamily="34" charset="0"/>
              </a:rPr>
              <a:t> bizim için tamamla, bizi bağışla; çünkü senin her şeye hakkıyla gücün yeter" derler.» </a:t>
            </a:r>
            <a:r>
              <a:rPr lang="tr-TR" dirty="0" smtClean="0"/>
              <a:t>(</a:t>
            </a:r>
            <a:r>
              <a:rPr lang="tr-TR" dirty="0" err="1" smtClean="0"/>
              <a:t>Tahrim</a:t>
            </a:r>
            <a:r>
              <a:rPr lang="tr-TR" dirty="0" smtClean="0"/>
              <a:t> suresi 8)</a:t>
            </a:r>
            <a:endParaRPr lang="tr-TR" dirty="0"/>
          </a:p>
        </p:txBody>
      </p:sp>
    </p:spTree>
    <p:extLst>
      <p:ext uri="{BB962C8B-B14F-4D97-AF65-F5344CB8AC3E}">
        <p14:creationId xmlns:p14="http://schemas.microsoft.com/office/powerpoint/2010/main" val="1574909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algn="ctr"/>
            <a:r>
              <a:rPr lang="tr-TR" dirty="0" smtClean="0">
                <a:solidFill>
                  <a:srgbClr val="00B050"/>
                </a:solidFill>
                <a:latin typeface="Arial Black" pitchFamily="34" charset="0"/>
              </a:rPr>
              <a:t>DUAMIZ</a:t>
            </a:r>
          </a:p>
          <a:p>
            <a:r>
              <a:rPr lang="tr-TR" dirty="0" smtClean="0">
                <a:latin typeface="Arial Black" pitchFamily="34" charset="0"/>
              </a:rPr>
              <a:t>YA RAB BÜTÜN GÜNAHLARIMIZA TEVBE ETME GÜCÜ İHSAN EYLE</a:t>
            </a:r>
          </a:p>
          <a:p>
            <a:r>
              <a:rPr lang="tr-TR" dirty="0" smtClean="0">
                <a:latin typeface="Arial Black" pitchFamily="34" charset="0"/>
              </a:rPr>
              <a:t>YA RAB BÜTÜN GÜNAHLARIMIZI BAĞIŞLA</a:t>
            </a:r>
          </a:p>
          <a:p>
            <a:r>
              <a:rPr lang="tr-TR" dirty="0" smtClean="0">
                <a:latin typeface="Arial Black" pitchFamily="34" charset="0"/>
              </a:rPr>
              <a:t>YA RAB EL ĞAFFAR İSMİ ŞERİFİN VAR VE ÇEŞİT ÇEŞİT İŞLENEN GÜNAHLARI BAĞIŞLAYAN VE BİZDE ÇEŞİT ÇEŞİT GÜNAHLARIMIZLA SANA YALVARIYORUZ BİZİM ÇEŞİT ÇEŞİT GÜNAHLARIMIZI BAĞIŞLA</a:t>
            </a:r>
          </a:p>
          <a:p>
            <a:r>
              <a:rPr lang="tr-TR" dirty="0" smtClean="0">
                <a:latin typeface="Arial Black" pitchFamily="34" charset="0"/>
              </a:rPr>
              <a:t>YA RAB BİZ NEFSİMİZE ZULMETTİK VE AŞIRI GİTTİK BİZİ BAĞIŞLAMAZSAN KAYBEDERİZ; SEN MERHAMETLİLERİN EN MERHAMETLİSİSİN BİZLERE MERHAMET EDEREK GÜNAHLARIMIZI BAĞIŞLA ALLAHIM. </a:t>
            </a:r>
          </a:p>
          <a:p>
            <a:pPr algn="ctr"/>
            <a:r>
              <a:rPr lang="tr-TR" dirty="0" smtClean="0">
                <a:solidFill>
                  <a:srgbClr val="00B050"/>
                </a:solidFill>
                <a:latin typeface="Arial Black" pitchFamily="34" charset="0"/>
              </a:rPr>
              <a:t>AMİN</a:t>
            </a:r>
          </a:p>
          <a:p>
            <a:endParaRPr lang="tr-TR" dirty="0"/>
          </a:p>
        </p:txBody>
      </p:sp>
    </p:spTree>
    <p:extLst>
      <p:ext uri="{BB962C8B-B14F-4D97-AF65-F5344CB8AC3E}">
        <p14:creationId xmlns:p14="http://schemas.microsoft.com/office/powerpoint/2010/main" val="312446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algn="ctr"/>
            <a:r>
              <a:rPr lang="tr-TR" sz="4800" dirty="0" smtClean="0">
                <a:solidFill>
                  <a:srgbClr val="FF0000"/>
                </a:solidFill>
                <a:latin typeface="Arial Black" pitchFamily="34" charset="0"/>
              </a:rPr>
              <a:t>TEVBENİN HÜKMÜ</a:t>
            </a:r>
          </a:p>
          <a:p>
            <a:r>
              <a:rPr lang="tr-TR" sz="4800" dirty="0" smtClean="0">
                <a:latin typeface="Arial Black" pitchFamily="34" charset="0"/>
              </a:rPr>
              <a:t>Günahlardan dolayı </a:t>
            </a:r>
            <a:r>
              <a:rPr lang="tr-TR" sz="4800" dirty="0" err="1" smtClean="0">
                <a:latin typeface="Arial Black" pitchFamily="34" charset="0"/>
              </a:rPr>
              <a:t>tevbe</a:t>
            </a:r>
            <a:r>
              <a:rPr lang="tr-TR" sz="4800" dirty="0" smtClean="0">
                <a:latin typeface="Arial Black" pitchFamily="34" charset="0"/>
              </a:rPr>
              <a:t> etmek farzdır. </a:t>
            </a:r>
            <a:r>
              <a:rPr lang="tr-TR" sz="4800" dirty="0" err="1" smtClean="0">
                <a:latin typeface="Arial Black" pitchFamily="34" charset="0"/>
              </a:rPr>
              <a:t>Kur'ân'da</a:t>
            </a:r>
            <a:r>
              <a:rPr lang="tr-TR" sz="4800" dirty="0" smtClean="0">
                <a:latin typeface="Arial Black" pitchFamily="34" charset="0"/>
              </a:rPr>
              <a:t> </a:t>
            </a:r>
            <a:r>
              <a:rPr lang="tr-TR" sz="4800" dirty="0" err="1" smtClean="0">
                <a:latin typeface="Arial Black" pitchFamily="34" charset="0"/>
              </a:rPr>
              <a:t>tevbe</a:t>
            </a:r>
            <a:r>
              <a:rPr lang="tr-TR" sz="4800" dirty="0" smtClean="0">
                <a:latin typeface="Arial Black" pitchFamily="34" charset="0"/>
              </a:rPr>
              <a:t> ve türevleri seksen altı defa geçmektedir. </a:t>
            </a:r>
            <a:r>
              <a:rPr lang="tr-TR" sz="4800" dirty="0" err="1" smtClean="0">
                <a:latin typeface="Arial Black" pitchFamily="34" charset="0"/>
              </a:rPr>
              <a:t>Tevbe</a:t>
            </a:r>
            <a:r>
              <a:rPr lang="tr-TR" sz="4800" dirty="0" smtClean="0">
                <a:latin typeface="Arial Black" pitchFamily="34" charset="0"/>
              </a:rPr>
              <a:t>, Hz. Âdem'le başlar ve kulluğun bir göstergesidir</a:t>
            </a:r>
          </a:p>
          <a:p>
            <a:endParaRPr lang="tr-TR" dirty="0"/>
          </a:p>
        </p:txBody>
      </p:sp>
    </p:spTree>
    <p:extLst>
      <p:ext uri="{BB962C8B-B14F-4D97-AF65-F5344CB8AC3E}">
        <p14:creationId xmlns:p14="http://schemas.microsoft.com/office/powerpoint/2010/main" val="333373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algn="ctr"/>
            <a:r>
              <a:rPr lang="tr-TR" sz="4000" b="1" dirty="0" smtClean="0">
                <a:solidFill>
                  <a:srgbClr val="FF0000"/>
                </a:solidFill>
                <a:latin typeface="Arial Black" pitchFamily="34" charset="0"/>
              </a:rPr>
              <a:t>TEVBENİN ÖNEMİ</a:t>
            </a:r>
          </a:p>
          <a:p>
            <a:r>
              <a:rPr lang="ar-AE" sz="4000" b="1" dirty="0" smtClean="0">
                <a:latin typeface="Arial Black" pitchFamily="34" charset="0"/>
              </a:rPr>
              <a:t>وَلَنَجْزِيَنَّهُمْ اَحْسَنَ الَّذٖى كَانُوا يَعْمَلُونَ</a:t>
            </a:r>
          </a:p>
          <a:p>
            <a:pPr marL="0" indent="0">
              <a:buNone/>
            </a:pPr>
            <a:r>
              <a:rPr lang="ar-AE" sz="4000" b="1" dirty="0" smtClean="0">
                <a:latin typeface="Arial Black" pitchFamily="34" charset="0"/>
              </a:rPr>
              <a:t>“</a:t>
            </a:r>
            <a:r>
              <a:rPr lang="tr-TR" sz="4000" b="1" dirty="0" smtClean="0">
                <a:latin typeface="Arial Black" pitchFamily="34" charset="0"/>
              </a:rPr>
              <a:t>İman edip </a:t>
            </a:r>
            <a:r>
              <a:rPr lang="tr-TR" sz="4000" b="1" dirty="0" err="1" smtClean="0">
                <a:latin typeface="Arial Black" pitchFamily="34" charset="0"/>
              </a:rPr>
              <a:t>salih</a:t>
            </a:r>
            <a:r>
              <a:rPr lang="tr-TR" sz="4000" b="1" dirty="0" smtClean="0">
                <a:latin typeface="Arial Black" pitchFamily="34" charset="0"/>
              </a:rPr>
              <a:t> amel işleyenlerin kötülüklerini elbette örteceğiz. Onları işlediklerinin daha güzeliyle mükâfatlandıracağız.”  (</a:t>
            </a:r>
            <a:r>
              <a:rPr lang="tr-TR" sz="4000" b="1" dirty="0" err="1" smtClean="0">
                <a:latin typeface="Arial Black" pitchFamily="34" charset="0"/>
              </a:rPr>
              <a:t>Ankebut</a:t>
            </a:r>
            <a:r>
              <a:rPr lang="tr-TR" sz="4000" b="1" dirty="0" smtClean="0">
                <a:latin typeface="Arial Black" pitchFamily="34" charset="0"/>
              </a:rPr>
              <a:t> suresi  7)</a:t>
            </a:r>
          </a:p>
          <a:p>
            <a:endParaRPr lang="tr-TR" sz="4000" b="1" dirty="0" smtClean="0">
              <a:latin typeface="Arial Black" pitchFamily="34" charset="0"/>
            </a:endParaRPr>
          </a:p>
          <a:p>
            <a:pPr marL="0" indent="0">
              <a:buNone/>
            </a:pPr>
            <a:r>
              <a:rPr lang="ar-AE" sz="4000" b="1" dirty="0" smtClean="0">
                <a:latin typeface="Arial Black" pitchFamily="34" charset="0"/>
              </a:rPr>
              <a:t>اَلتَّوْبَةُ تَجُبُّ مَا قَبْلَهُ </a:t>
            </a:r>
          </a:p>
          <a:p>
            <a:pPr marL="0" indent="0">
              <a:buNone/>
            </a:pPr>
            <a:r>
              <a:rPr lang="ar-AE" sz="4000" b="1" dirty="0" smtClean="0">
                <a:latin typeface="Arial Black" pitchFamily="34" charset="0"/>
              </a:rPr>
              <a:t>“</a:t>
            </a:r>
            <a:r>
              <a:rPr lang="tr-TR" sz="4000" b="1" dirty="0" smtClean="0">
                <a:latin typeface="Arial Black" pitchFamily="34" charset="0"/>
              </a:rPr>
              <a:t>Tövbe, kendinden evvelki günahları silip/kesip atar.”</a:t>
            </a:r>
          </a:p>
          <a:p>
            <a:endParaRPr lang="tr-TR" dirty="0"/>
          </a:p>
        </p:txBody>
      </p:sp>
    </p:spTree>
    <p:extLst>
      <p:ext uri="{BB962C8B-B14F-4D97-AF65-F5344CB8AC3E}">
        <p14:creationId xmlns:p14="http://schemas.microsoft.com/office/powerpoint/2010/main" val="267445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marL="0" indent="0" algn="ctr">
              <a:buNone/>
            </a:pPr>
            <a:r>
              <a:rPr lang="tr-TR" b="1" dirty="0" smtClean="0">
                <a:solidFill>
                  <a:srgbClr val="FF0000"/>
                </a:solidFill>
                <a:latin typeface="Arial Black" pitchFamily="34" charset="0"/>
              </a:rPr>
              <a:t>Allah, Peygamberlerine tövbe etmeyi </a:t>
            </a:r>
            <a:r>
              <a:rPr lang="tr-TR" b="1" dirty="0" err="1" smtClean="0">
                <a:solidFill>
                  <a:srgbClr val="FF0000"/>
                </a:solidFill>
                <a:latin typeface="Arial Black" pitchFamily="34" charset="0"/>
              </a:rPr>
              <a:t>emr</a:t>
            </a:r>
            <a:r>
              <a:rPr lang="tr-TR" b="1" dirty="0" smtClean="0">
                <a:solidFill>
                  <a:srgbClr val="FF0000"/>
                </a:solidFill>
                <a:latin typeface="Arial Black" pitchFamily="34" charset="0"/>
              </a:rPr>
              <a:t> etmiştir.</a:t>
            </a:r>
          </a:p>
          <a:p>
            <a:pPr marL="0" indent="0">
              <a:buNone/>
            </a:pPr>
            <a:r>
              <a:rPr lang="tr-TR" b="1" dirty="0" smtClean="0">
                <a:latin typeface="Arial Black" pitchFamily="34" charset="0"/>
              </a:rPr>
              <a:t> </a:t>
            </a:r>
          </a:p>
          <a:p>
            <a:pPr marL="0" indent="0">
              <a:buNone/>
            </a:pPr>
            <a:r>
              <a:rPr lang="ar-AE" b="1" dirty="0" smtClean="0">
                <a:latin typeface="Arial Black" pitchFamily="34" charset="0"/>
              </a:rPr>
              <a:t>فَاصْبِرْ اِنَّ وَعْدَ اللّٰهِ حَقٌّ وَاسْتَغْفِرْ لِذَنْبِكَ وَسَبِّحْ بِحَمْدِ رَبِّكَ بِالْعَشِىِّ وَالْاِبْكَارِ</a:t>
            </a:r>
          </a:p>
          <a:p>
            <a:pPr marL="0" indent="0">
              <a:buNone/>
            </a:pPr>
            <a:r>
              <a:rPr lang="tr-TR" b="1" dirty="0" smtClean="0">
                <a:latin typeface="Arial Black" pitchFamily="34" charset="0"/>
              </a:rPr>
              <a:t>«</a:t>
            </a:r>
            <a:r>
              <a:rPr lang="tr-TR" b="1" dirty="0" err="1" smtClean="0">
                <a:latin typeface="Arial Black" pitchFamily="34" charset="0"/>
              </a:rPr>
              <a:t>Resûlüm</a:t>
            </a:r>
            <a:r>
              <a:rPr lang="tr-TR" b="1" dirty="0" smtClean="0">
                <a:latin typeface="Arial Black" pitchFamily="34" charset="0"/>
              </a:rPr>
              <a:t>!) Şimdi sen sabret. Çünkü Allah'ın </a:t>
            </a:r>
            <a:r>
              <a:rPr lang="tr-TR" b="1" dirty="0" err="1" smtClean="0">
                <a:latin typeface="Arial Black" pitchFamily="34" charset="0"/>
              </a:rPr>
              <a:t>vâdi</a:t>
            </a:r>
            <a:r>
              <a:rPr lang="tr-TR" b="1" dirty="0" smtClean="0">
                <a:latin typeface="Arial Black" pitchFamily="34" charset="0"/>
              </a:rPr>
              <a:t> gerçektir. Günahının bağışlanmasını iste. Akşam sabah Rabbini </a:t>
            </a:r>
            <a:r>
              <a:rPr lang="tr-TR" b="1" dirty="0" err="1" smtClean="0">
                <a:latin typeface="Arial Black" pitchFamily="34" charset="0"/>
              </a:rPr>
              <a:t>hamd</a:t>
            </a:r>
            <a:r>
              <a:rPr lang="tr-TR" b="1" dirty="0" smtClean="0">
                <a:latin typeface="Arial Black" pitchFamily="34" charset="0"/>
              </a:rPr>
              <a:t> ile </a:t>
            </a:r>
            <a:r>
              <a:rPr lang="tr-TR" b="1" dirty="0" err="1" smtClean="0">
                <a:latin typeface="Arial Black" pitchFamily="34" charset="0"/>
              </a:rPr>
              <a:t>tesbîh</a:t>
            </a:r>
            <a:r>
              <a:rPr lang="tr-TR" b="1" dirty="0" smtClean="0">
                <a:latin typeface="Arial Black" pitchFamily="34" charset="0"/>
              </a:rPr>
              <a:t> et”. (Mümin suresi 55)</a:t>
            </a:r>
          </a:p>
          <a:p>
            <a:pPr marL="0" indent="0">
              <a:buNone/>
            </a:pPr>
            <a:r>
              <a:rPr lang="tr-TR" b="1" dirty="0" smtClean="0">
                <a:latin typeface="Arial Black" pitchFamily="34" charset="0"/>
              </a:rPr>
              <a:t> </a:t>
            </a:r>
          </a:p>
          <a:p>
            <a:pPr marL="0" indent="0">
              <a:buNone/>
            </a:pPr>
            <a:r>
              <a:rPr lang="tr-TR" b="1" dirty="0" smtClean="0">
                <a:latin typeface="Arial Black" pitchFamily="34" charset="0"/>
              </a:rPr>
              <a:t>‏</a:t>
            </a:r>
            <a:r>
              <a:rPr lang="ar-AE" b="1" dirty="0" smtClean="0">
                <a:latin typeface="Arial Black" pitchFamily="34" charset="0"/>
              </a:rPr>
              <a:t>يَا أَيُّهَا النَّاسُ تُوبُوا إِلَى اللَّهِ فَإِنِّي أَتُوبُ فِي الْيَوْمِ إِلَيْهِ مِائَةَ مَرَّةٍ </a:t>
            </a:r>
            <a:endParaRPr lang="tr-TR" b="1" dirty="0" smtClean="0">
              <a:latin typeface="Arial Black" pitchFamily="34" charset="0"/>
            </a:endParaRPr>
          </a:p>
          <a:p>
            <a:pPr marL="0" indent="0">
              <a:buNone/>
            </a:pPr>
            <a:r>
              <a:rPr lang="ar-AE" b="1" dirty="0" smtClean="0">
                <a:latin typeface="Arial Black" pitchFamily="34" charset="0"/>
              </a:rPr>
              <a:t>"</a:t>
            </a:r>
            <a:r>
              <a:rPr lang="tr-TR" b="1" dirty="0" smtClean="0">
                <a:latin typeface="Arial Black" pitchFamily="34" charset="0"/>
              </a:rPr>
              <a:t>Ey insanlar Allah'a </a:t>
            </a:r>
            <a:r>
              <a:rPr lang="tr-TR" b="1" dirty="0" err="1" smtClean="0">
                <a:latin typeface="Arial Black" pitchFamily="34" charset="0"/>
              </a:rPr>
              <a:t>tevbe</a:t>
            </a:r>
            <a:r>
              <a:rPr lang="tr-TR" b="1" dirty="0" smtClean="0">
                <a:latin typeface="Arial Black" pitchFamily="34" charset="0"/>
              </a:rPr>
              <a:t> (ve O'na istiğfar) edin. Ben günde yüz defa </a:t>
            </a:r>
            <a:r>
              <a:rPr lang="tr-TR" b="1" dirty="0" err="1" smtClean="0">
                <a:latin typeface="Arial Black" pitchFamily="34" charset="0"/>
              </a:rPr>
              <a:t>tevbe</a:t>
            </a:r>
            <a:r>
              <a:rPr lang="tr-TR" b="1" dirty="0" smtClean="0">
                <a:latin typeface="Arial Black" pitchFamily="34" charset="0"/>
              </a:rPr>
              <a:t> ediyorum." (Müslim, Zikir, 12/7034)</a:t>
            </a:r>
          </a:p>
          <a:p>
            <a:endParaRPr lang="tr-TR" dirty="0"/>
          </a:p>
        </p:txBody>
      </p:sp>
    </p:spTree>
    <p:extLst>
      <p:ext uri="{BB962C8B-B14F-4D97-AF65-F5344CB8AC3E}">
        <p14:creationId xmlns:p14="http://schemas.microsoft.com/office/powerpoint/2010/main" val="1391390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0" indent="0">
              <a:buNone/>
            </a:pPr>
            <a:r>
              <a:rPr lang="ar-AE" b="1" dirty="0" smtClean="0">
                <a:latin typeface="Arial Black" pitchFamily="34" charset="0"/>
              </a:rPr>
              <a:t>كُلُّ بَنِى آدَمَ خَطَّاءٌ وَخَيْرُ الخَطَّائِينَ التَّوَّابُونَ</a:t>
            </a:r>
          </a:p>
          <a:p>
            <a:pPr marL="0" indent="0">
              <a:buNone/>
            </a:pPr>
            <a:r>
              <a:rPr lang="tr-TR" b="1" dirty="0" err="1" smtClean="0">
                <a:latin typeface="Arial Black" pitchFamily="34" charset="0"/>
              </a:rPr>
              <a:t>Hz.Enes</a:t>
            </a:r>
            <a:r>
              <a:rPr lang="tr-TR" b="1" dirty="0" smtClean="0">
                <a:latin typeface="Arial Black" pitchFamily="34" charset="0"/>
              </a:rPr>
              <a:t> (</a:t>
            </a:r>
            <a:r>
              <a:rPr lang="tr-TR" b="1" dirty="0" err="1" smtClean="0">
                <a:latin typeface="Arial Black" pitchFamily="34" charset="0"/>
              </a:rPr>
              <a:t>r.a</a:t>
            </a:r>
            <a:r>
              <a:rPr lang="tr-TR" b="1" dirty="0" smtClean="0">
                <a:latin typeface="Arial Black" pitchFamily="34" charset="0"/>
              </a:rPr>
              <a:t>) anlatıyor: </a:t>
            </a:r>
            <a:r>
              <a:rPr lang="tr-TR" b="1" dirty="0" err="1" smtClean="0">
                <a:latin typeface="Arial Black" pitchFamily="34" charset="0"/>
              </a:rPr>
              <a:t>Resûlullah</a:t>
            </a:r>
            <a:r>
              <a:rPr lang="tr-TR" b="1" dirty="0" smtClean="0">
                <a:latin typeface="Arial Black" pitchFamily="34" charset="0"/>
              </a:rPr>
              <a:t> (</a:t>
            </a:r>
            <a:r>
              <a:rPr lang="tr-TR" b="1" dirty="0" err="1" smtClean="0">
                <a:latin typeface="Arial Black" pitchFamily="34" charset="0"/>
              </a:rPr>
              <a:t>a.s</a:t>
            </a:r>
            <a:r>
              <a:rPr lang="tr-TR" b="1" dirty="0" smtClean="0">
                <a:latin typeface="Arial Black" pitchFamily="34" charset="0"/>
              </a:rPr>
              <a:t>) buyurdular ki: "Bütün insanlar hatalıdır; hatalı insanların Allah katında en makbul olanları tövbe edenleridir". (</a:t>
            </a:r>
            <a:r>
              <a:rPr lang="tr-TR" b="1" dirty="0" err="1" smtClean="0">
                <a:latin typeface="Arial Black" pitchFamily="34" charset="0"/>
              </a:rPr>
              <a:t>Tirmizî</a:t>
            </a:r>
            <a:r>
              <a:rPr lang="tr-TR" b="1" dirty="0" smtClean="0">
                <a:latin typeface="Arial Black" pitchFamily="34" charset="0"/>
              </a:rPr>
              <a:t>, </a:t>
            </a:r>
            <a:r>
              <a:rPr lang="tr-TR" b="1" dirty="0" err="1" smtClean="0">
                <a:latin typeface="Arial Black" pitchFamily="34" charset="0"/>
              </a:rPr>
              <a:t>Kıyâmet</a:t>
            </a:r>
            <a:r>
              <a:rPr lang="tr-TR" b="1" dirty="0" smtClean="0">
                <a:latin typeface="Arial Black" pitchFamily="34" charset="0"/>
              </a:rPr>
              <a:t> 50, (2501); </a:t>
            </a:r>
            <a:r>
              <a:rPr lang="tr-TR" b="1" dirty="0" err="1" smtClean="0">
                <a:latin typeface="Arial Black" pitchFamily="34" charset="0"/>
              </a:rPr>
              <a:t>İbnu</a:t>
            </a:r>
            <a:r>
              <a:rPr lang="tr-TR" b="1" dirty="0" smtClean="0">
                <a:latin typeface="Arial Black" pitchFamily="34" charset="0"/>
              </a:rPr>
              <a:t> </a:t>
            </a:r>
            <a:r>
              <a:rPr lang="tr-TR" b="1" dirty="0" err="1" smtClean="0">
                <a:latin typeface="Arial Black" pitchFamily="34" charset="0"/>
              </a:rPr>
              <a:t>Mâce</a:t>
            </a:r>
            <a:r>
              <a:rPr lang="tr-TR" b="1" dirty="0" smtClean="0">
                <a:latin typeface="Arial Black" pitchFamily="34" charset="0"/>
              </a:rPr>
              <a:t>, </a:t>
            </a:r>
            <a:r>
              <a:rPr lang="tr-TR" b="1" dirty="0" err="1" smtClean="0">
                <a:latin typeface="Arial Black" pitchFamily="34" charset="0"/>
              </a:rPr>
              <a:t>Zühd</a:t>
            </a:r>
            <a:r>
              <a:rPr lang="tr-TR" b="1" dirty="0" smtClean="0">
                <a:latin typeface="Arial Black" pitchFamily="34" charset="0"/>
              </a:rPr>
              <a:t> 30, (4251)</a:t>
            </a:r>
          </a:p>
          <a:p>
            <a:endParaRPr lang="tr-TR" b="1" dirty="0" smtClean="0">
              <a:latin typeface="Arial Black" pitchFamily="34" charset="0"/>
            </a:endParaRPr>
          </a:p>
          <a:p>
            <a:pPr marL="0" indent="0">
              <a:buNone/>
            </a:pPr>
            <a:r>
              <a:rPr lang="ar-AE" b="1" dirty="0" smtClean="0">
                <a:latin typeface="Arial Black" pitchFamily="34" charset="0"/>
              </a:rPr>
              <a:t>التَّائِبُ مِنَ الذَّ نْبِ كَمَنْ لا ذَنْبَ لَهُ </a:t>
            </a:r>
          </a:p>
          <a:p>
            <a:pPr marL="0" indent="0">
              <a:buNone/>
            </a:pPr>
            <a:r>
              <a:rPr lang="ar-AE" b="1" dirty="0" smtClean="0">
                <a:latin typeface="Arial Black" pitchFamily="34" charset="0"/>
              </a:rPr>
              <a:t>     </a:t>
            </a:r>
            <a:r>
              <a:rPr lang="tr-TR" b="1" dirty="0" smtClean="0">
                <a:latin typeface="Arial Black" pitchFamily="34" charset="0"/>
              </a:rPr>
              <a:t>Günahlarından </a:t>
            </a:r>
            <a:r>
              <a:rPr lang="tr-TR" b="1" dirty="0" err="1" smtClean="0">
                <a:latin typeface="Arial Black" pitchFamily="34" charset="0"/>
              </a:rPr>
              <a:t>tevbe</a:t>
            </a:r>
            <a:r>
              <a:rPr lang="tr-TR" b="1" dirty="0" smtClean="0">
                <a:latin typeface="Arial Black" pitchFamily="34" charset="0"/>
              </a:rPr>
              <a:t> eden (derece bakımından değil de, günahtan kurtuluş bakımından) günahı olmayan kimse gibidir. Günaha devam ettiği halde mağfiret dileyen de sanki Rabbi ile alay eden kimse gibidir.” ( </a:t>
            </a:r>
            <a:r>
              <a:rPr lang="tr-TR" b="1" dirty="0" err="1" smtClean="0">
                <a:latin typeface="Arial Black" pitchFamily="34" charset="0"/>
              </a:rPr>
              <a:t>İbn</a:t>
            </a:r>
            <a:r>
              <a:rPr lang="tr-TR" b="1" dirty="0" smtClean="0">
                <a:latin typeface="Arial Black" pitchFamily="34" charset="0"/>
              </a:rPr>
              <a:t>-i  </a:t>
            </a:r>
            <a:r>
              <a:rPr lang="tr-TR" b="1" dirty="0" err="1" smtClean="0">
                <a:latin typeface="Arial Black" pitchFamily="34" charset="0"/>
              </a:rPr>
              <a:t>Mace</a:t>
            </a:r>
            <a:r>
              <a:rPr lang="tr-TR" b="1" dirty="0" smtClean="0">
                <a:latin typeface="Arial Black" pitchFamily="34" charset="0"/>
              </a:rPr>
              <a:t>, </a:t>
            </a:r>
            <a:r>
              <a:rPr lang="tr-TR" b="1" dirty="0" err="1" smtClean="0">
                <a:latin typeface="Arial Black" pitchFamily="34" charset="0"/>
              </a:rPr>
              <a:t>Zühd</a:t>
            </a:r>
            <a:r>
              <a:rPr lang="tr-TR" b="1" dirty="0" smtClean="0">
                <a:latin typeface="Arial Black" pitchFamily="34" charset="0"/>
              </a:rPr>
              <a:t>, 30)</a:t>
            </a:r>
          </a:p>
          <a:p>
            <a:endParaRPr lang="tr-TR" dirty="0"/>
          </a:p>
        </p:txBody>
      </p:sp>
    </p:spTree>
    <p:extLst>
      <p:ext uri="{BB962C8B-B14F-4D97-AF65-F5344CB8AC3E}">
        <p14:creationId xmlns:p14="http://schemas.microsoft.com/office/powerpoint/2010/main" val="1739556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dirty="0" smtClean="0">
                <a:solidFill>
                  <a:srgbClr val="00B050"/>
                </a:solidFill>
                <a:latin typeface="Arial Black" pitchFamily="34" charset="0"/>
              </a:rPr>
              <a:t>RAMAZAN-I ŞERİF; ONBİR AYIN SULTANINDA YAPILAN TEVBE VE İSTİĞFARLAR DEĞERİ DİĞER AYLARDAN DAHA FAZİLETLİDİR…!!!</a:t>
            </a:r>
          </a:p>
          <a:p>
            <a:r>
              <a:rPr lang="tr-TR" dirty="0" smtClean="0">
                <a:latin typeface="Arial Black" pitchFamily="34" charset="0"/>
              </a:rPr>
              <a:t>Efendimiz SAV bir hadisinde şöyle buyurur; </a:t>
            </a:r>
          </a:p>
          <a:p>
            <a:r>
              <a:rPr lang="tr-TR" dirty="0" smtClean="0">
                <a:latin typeface="Arial Black" pitchFamily="34" charset="0"/>
              </a:rPr>
              <a:t>“Şayet ümmetim Ramazan ayının onlar için ne büyük bir ilahî </a:t>
            </a:r>
            <a:r>
              <a:rPr lang="tr-TR" dirty="0" err="1" smtClean="0">
                <a:latin typeface="Arial Black" pitchFamily="34" charset="0"/>
              </a:rPr>
              <a:t>rahment</a:t>
            </a:r>
            <a:r>
              <a:rPr lang="tr-TR" dirty="0" smtClean="0">
                <a:latin typeface="Arial Black" pitchFamily="34" charset="0"/>
              </a:rPr>
              <a:t> ve bereket olduğunu anlayabilseler, Ramazan ayının tüm seneyi doldurması için Rablerine yalvarırlar. Çünkü bu ayda bütün </a:t>
            </a:r>
            <a:r>
              <a:rPr lang="tr-TR" dirty="0" err="1" smtClean="0">
                <a:latin typeface="Arial Black" pitchFamily="34" charset="0"/>
              </a:rPr>
              <a:t>a’mâl</a:t>
            </a:r>
            <a:r>
              <a:rPr lang="tr-TR" dirty="0" smtClean="0">
                <a:latin typeface="Arial Black" pitchFamily="34" charset="0"/>
              </a:rPr>
              <a:t>-i </a:t>
            </a:r>
            <a:r>
              <a:rPr lang="tr-TR" dirty="0" err="1" smtClean="0">
                <a:latin typeface="Arial Black" pitchFamily="34" charset="0"/>
              </a:rPr>
              <a:t>salihâ</a:t>
            </a:r>
            <a:r>
              <a:rPr lang="tr-TR" dirty="0" smtClean="0">
                <a:latin typeface="Arial Black" pitchFamily="34" charset="0"/>
              </a:rPr>
              <a:t> misliyle mükâfatlandırılır. İbadetler kabul edilir, istenen verilir, geçmiş günahlar affolunur. Ramazan’da cennet, ümmetime aşık olur.” “Ramazan’ın ilk günü, İblis ve şeytanlar demir zincirlerle bağlanır. Cehennemin kapıları kapanır. Ramazan’ın her gecesi Allah kullarına; İsteyen yok mu, vereyim. </a:t>
            </a:r>
            <a:r>
              <a:rPr lang="tr-TR" dirty="0" err="1" smtClean="0">
                <a:latin typeface="Arial Black" pitchFamily="34" charset="0"/>
              </a:rPr>
              <a:t>Tevbe</a:t>
            </a:r>
            <a:r>
              <a:rPr lang="tr-TR" dirty="0" smtClean="0">
                <a:latin typeface="Arial Black" pitchFamily="34" charset="0"/>
              </a:rPr>
              <a:t> eden yok mu, </a:t>
            </a:r>
            <a:r>
              <a:rPr lang="tr-TR" dirty="0" err="1" smtClean="0">
                <a:latin typeface="Arial Black" pitchFamily="34" charset="0"/>
              </a:rPr>
              <a:t>tevbesini</a:t>
            </a:r>
            <a:r>
              <a:rPr lang="tr-TR" dirty="0" smtClean="0">
                <a:latin typeface="Arial Black" pitchFamily="34" charset="0"/>
              </a:rPr>
              <a:t> kabul dedeyim. Af dileyen yok mu, affedeyim, der.”</a:t>
            </a:r>
            <a:endParaRPr lang="tr-TR" dirty="0">
              <a:latin typeface="Arial Black" pitchFamily="34" charset="0"/>
            </a:endParaRPr>
          </a:p>
        </p:txBody>
      </p:sp>
    </p:spTree>
    <p:extLst>
      <p:ext uri="{BB962C8B-B14F-4D97-AF65-F5344CB8AC3E}">
        <p14:creationId xmlns:p14="http://schemas.microsoft.com/office/powerpoint/2010/main" val="3191550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30291"/>
          </a:xfrm>
        </p:spPr>
        <p:txBody>
          <a:bodyPr>
            <a:normAutofit fontScale="85000" lnSpcReduction="20000"/>
          </a:bodyPr>
          <a:lstStyle/>
          <a:p>
            <a:pPr algn="ctr"/>
            <a:r>
              <a:rPr lang="tr-TR" b="1" dirty="0" smtClean="0">
                <a:solidFill>
                  <a:srgbClr val="FF0000"/>
                </a:solidFill>
                <a:latin typeface="Arial Black" pitchFamily="34" charset="0"/>
              </a:rPr>
              <a:t>TEVBE NE ZAMAN EDİLİR</a:t>
            </a:r>
          </a:p>
          <a:p>
            <a:endParaRPr lang="tr-TR" b="1" dirty="0" smtClean="0">
              <a:latin typeface="Arial Black" pitchFamily="34" charset="0"/>
            </a:endParaRPr>
          </a:p>
          <a:p>
            <a:pPr marL="0" indent="0">
              <a:buNone/>
            </a:pPr>
            <a:r>
              <a:rPr lang="ar-AE" b="1" dirty="0" smtClean="0">
                <a:latin typeface="Arial Black" pitchFamily="34" charset="0"/>
              </a:rPr>
              <a:t>اِنَّمَا التَّوْبَةُ عَلَى اللّٰهِ لِلَّذٖينَ يَعْمَلُونَ السُّوءَ بِجَهَالَةٍ ثُمَّ يَتُوبُونَ مِنْ قَرٖيبٍ فَاُولٰئِكَ يَتُوبُ اللّٰهُ عَلَيْهِمْ وَكَانَ اللّٰهُ عَلٖيمًا حَكٖيمًا</a:t>
            </a:r>
          </a:p>
          <a:p>
            <a:pPr marL="0" indent="0">
              <a:buNone/>
            </a:pPr>
            <a:r>
              <a:rPr lang="ar-AE" b="1" dirty="0" smtClean="0">
                <a:latin typeface="Arial Black" pitchFamily="34" charset="0"/>
              </a:rPr>
              <a:t>وَلَيْسَتِ التَّوْبَةُ لِلَّذٖينَ يَعْمَلُونَ السَّيِّپَاتِ حَتّٰى اِذَا حَضَرَ اَحَدَهُمُ الْمَوْتُ قَالَ اِنّٖى تُبْتُ الْپٰنَ وَلَا الَّذٖينَ يَمُوتُونَ وَهُمْ كُفَّارٌ اُولٰـئِكَ اَعْتَدْنَا لَهُمْ عَذَابًا اَلٖيمًا</a:t>
            </a:r>
          </a:p>
          <a:p>
            <a:pPr marL="0" indent="0">
              <a:buNone/>
            </a:pPr>
            <a:r>
              <a:rPr lang="ar-AE" b="1" dirty="0" smtClean="0">
                <a:latin typeface="Arial Black" pitchFamily="34" charset="0"/>
              </a:rPr>
              <a:t>	</a:t>
            </a:r>
          </a:p>
          <a:p>
            <a:pPr marL="0" indent="0">
              <a:buNone/>
            </a:pPr>
            <a:r>
              <a:rPr lang="ar-AE" b="1" dirty="0" smtClean="0">
                <a:latin typeface="Arial Black" pitchFamily="34" charset="0"/>
              </a:rPr>
              <a:t>“</a:t>
            </a:r>
            <a:r>
              <a:rPr lang="tr-TR" b="1" dirty="0" smtClean="0">
                <a:latin typeface="Arial Black" pitchFamily="34" charset="0"/>
              </a:rPr>
              <a:t>Allah katında (makbul) tövbe, ancak bilmeyerek günah işleyip sonra çok geçmeden tövbe edenlerin tövbesidir. İşte Allah, bunların tövbelerini kabul buyurur. Allah, hakkıyla bilendir, hüküm ve hikmet sahibidir.  Yoksa (makbul) tövbe, kötülükleri (günahları) yapıp </a:t>
            </a:r>
            <a:r>
              <a:rPr lang="tr-TR" b="1" dirty="0" err="1" smtClean="0">
                <a:latin typeface="Arial Black" pitchFamily="34" charset="0"/>
              </a:rPr>
              <a:t>yapıp</a:t>
            </a:r>
            <a:r>
              <a:rPr lang="tr-TR" b="1" dirty="0" smtClean="0">
                <a:latin typeface="Arial Black" pitchFamily="34" charset="0"/>
              </a:rPr>
              <a:t> da kendisine ölüm gelip çatınca, “İşte ben şimdi tövbe ettim” diyen kimseler ile kâfir olarak ölenlerinki değildir. Bunlar için ahirette elem dolu bir azap hazırlamışızdır.” (Nisa suresi 18) </a:t>
            </a:r>
          </a:p>
          <a:p>
            <a:endParaRPr lang="tr-TR" dirty="0"/>
          </a:p>
        </p:txBody>
      </p:sp>
    </p:spTree>
    <p:extLst>
      <p:ext uri="{BB962C8B-B14F-4D97-AF65-F5344CB8AC3E}">
        <p14:creationId xmlns:p14="http://schemas.microsoft.com/office/powerpoint/2010/main" val="389621910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2440</Words>
  <Application>Microsoft Office PowerPoint</Application>
  <PresentationFormat>Ekran Gösterisi (4:3)</PresentationFormat>
  <Paragraphs>163</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SEYYİDÜL İSTİĞFAR</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16</cp:revision>
  <dcterms:created xsi:type="dcterms:W3CDTF">2014-06-22T09:03:39Z</dcterms:created>
  <dcterms:modified xsi:type="dcterms:W3CDTF">2014-06-22T21:20:57Z</dcterms:modified>
</cp:coreProperties>
</file>