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8" r:id="rId4"/>
    <p:sldId id="269" r:id="rId5"/>
    <p:sldId id="270" r:id="rId6"/>
    <p:sldId id="267" r:id="rId7"/>
    <p:sldId id="266" r:id="rId8"/>
    <p:sldId id="265" r:id="rId9"/>
    <p:sldId id="264" r:id="rId10"/>
    <p:sldId id="263" r:id="rId11"/>
    <p:sldId id="262" r:id="rId12"/>
    <p:sldId id="261" r:id="rId13"/>
    <p:sldId id="260" r:id="rId14"/>
    <p:sldId id="259" r:id="rId15"/>
    <p:sldId id="257" r:id="rId16"/>
    <p:sldId id="271" r:id="rId17"/>
    <p:sldId id="272" r:id="rId18"/>
    <p:sldId id="273" r:id="rId19"/>
    <p:sldId id="274" r:id="rId20"/>
    <p:sldId id="275" r:id="rId21"/>
    <p:sldId id="277" r:id="rId22"/>
    <p:sldId id="276" r:id="rId23"/>
    <p:sldId id="278" r:id="rId24"/>
    <p:sldId id="279" r:id="rId25"/>
    <p:sldId id="280" r:id="rId26"/>
    <p:sldId id="282" r:id="rId27"/>
    <p:sldId id="281" r:id="rId28"/>
    <p:sldId id="283" r:id="rId29"/>
    <p:sldId id="284" r:id="rId30"/>
    <p:sldId id="285" r:id="rId31"/>
    <p:sldId id="288" r:id="rId32"/>
    <p:sldId id="289" r:id="rId33"/>
    <p:sldId id="290" r:id="rId34"/>
    <p:sldId id="291" r:id="rId35"/>
    <p:sldId id="292" r:id="rId36"/>
    <p:sldId id="293" r:id="rId37"/>
    <p:sldId id="294" r:id="rId38"/>
    <p:sldId id="295" r:id="rId3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B70EC31-9AD3-4376-A753-3DFE1CD07A98}" type="datetimeFigureOut">
              <a:rPr lang="tr-TR" smtClean="0"/>
              <a:t>22.06.2014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42313B5-E9D0-414C-8192-1B3DF68625F0}" type="slidenum">
              <a:rPr lang="tr-TR" smtClean="0"/>
              <a:t>‹#›</a:t>
            </a:fld>
            <a:endParaRPr lang="tr-TR"/>
          </a:p>
        </p:txBody>
      </p:sp>
    </p:spTree>
    <p:extLst>
      <p:ext uri="{BB962C8B-B14F-4D97-AF65-F5344CB8AC3E}">
        <p14:creationId xmlns:p14="http://schemas.microsoft.com/office/powerpoint/2010/main" val="2286917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B70EC31-9AD3-4376-A753-3DFE1CD07A98}" type="datetimeFigureOut">
              <a:rPr lang="tr-TR" smtClean="0"/>
              <a:t>22.06.2014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42313B5-E9D0-414C-8192-1B3DF68625F0}" type="slidenum">
              <a:rPr lang="tr-TR" smtClean="0"/>
              <a:t>‹#›</a:t>
            </a:fld>
            <a:endParaRPr lang="tr-TR"/>
          </a:p>
        </p:txBody>
      </p:sp>
    </p:spTree>
    <p:extLst>
      <p:ext uri="{BB962C8B-B14F-4D97-AF65-F5344CB8AC3E}">
        <p14:creationId xmlns:p14="http://schemas.microsoft.com/office/powerpoint/2010/main" val="2561831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B70EC31-9AD3-4376-A753-3DFE1CD07A98}" type="datetimeFigureOut">
              <a:rPr lang="tr-TR" smtClean="0"/>
              <a:t>22.06.2014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42313B5-E9D0-414C-8192-1B3DF68625F0}" type="slidenum">
              <a:rPr lang="tr-TR" smtClean="0"/>
              <a:t>‹#›</a:t>
            </a:fld>
            <a:endParaRPr lang="tr-TR"/>
          </a:p>
        </p:txBody>
      </p:sp>
    </p:spTree>
    <p:extLst>
      <p:ext uri="{BB962C8B-B14F-4D97-AF65-F5344CB8AC3E}">
        <p14:creationId xmlns:p14="http://schemas.microsoft.com/office/powerpoint/2010/main" val="1271457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B70EC31-9AD3-4376-A753-3DFE1CD07A98}" type="datetimeFigureOut">
              <a:rPr lang="tr-TR" smtClean="0"/>
              <a:t>22.06.2014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42313B5-E9D0-414C-8192-1B3DF68625F0}" type="slidenum">
              <a:rPr lang="tr-TR" smtClean="0"/>
              <a:t>‹#›</a:t>
            </a:fld>
            <a:endParaRPr lang="tr-TR"/>
          </a:p>
        </p:txBody>
      </p:sp>
    </p:spTree>
    <p:extLst>
      <p:ext uri="{BB962C8B-B14F-4D97-AF65-F5344CB8AC3E}">
        <p14:creationId xmlns:p14="http://schemas.microsoft.com/office/powerpoint/2010/main" val="1624112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B70EC31-9AD3-4376-A753-3DFE1CD07A98}" type="datetimeFigureOut">
              <a:rPr lang="tr-TR" smtClean="0"/>
              <a:t>22.06.2014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42313B5-E9D0-414C-8192-1B3DF68625F0}" type="slidenum">
              <a:rPr lang="tr-TR" smtClean="0"/>
              <a:t>‹#›</a:t>
            </a:fld>
            <a:endParaRPr lang="tr-TR"/>
          </a:p>
        </p:txBody>
      </p:sp>
    </p:spTree>
    <p:extLst>
      <p:ext uri="{BB962C8B-B14F-4D97-AF65-F5344CB8AC3E}">
        <p14:creationId xmlns:p14="http://schemas.microsoft.com/office/powerpoint/2010/main" val="1862206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B70EC31-9AD3-4376-A753-3DFE1CD07A98}" type="datetimeFigureOut">
              <a:rPr lang="tr-TR" smtClean="0"/>
              <a:t>22.06.2014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42313B5-E9D0-414C-8192-1B3DF68625F0}" type="slidenum">
              <a:rPr lang="tr-TR" smtClean="0"/>
              <a:t>‹#›</a:t>
            </a:fld>
            <a:endParaRPr lang="tr-TR"/>
          </a:p>
        </p:txBody>
      </p:sp>
    </p:spTree>
    <p:extLst>
      <p:ext uri="{BB962C8B-B14F-4D97-AF65-F5344CB8AC3E}">
        <p14:creationId xmlns:p14="http://schemas.microsoft.com/office/powerpoint/2010/main" val="841556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B70EC31-9AD3-4376-A753-3DFE1CD07A98}" type="datetimeFigureOut">
              <a:rPr lang="tr-TR" smtClean="0"/>
              <a:t>22.06.2014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42313B5-E9D0-414C-8192-1B3DF68625F0}" type="slidenum">
              <a:rPr lang="tr-TR" smtClean="0"/>
              <a:t>‹#›</a:t>
            </a:fld>
            <a:endParaRPr lang="tr-TR"/>
          </a:p>
        </p:txBody>
      </p:sp>
    </p:spTree>
    <p:extLst>
      <p:ext uri="{BB962C8B-B14F-4D97-AF65-F5344CB8AC3E}">
        <p14:creationId xmlns:p14="http://schemas.microsoft.com/office/powerpoint/2010/main" val="2844240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B70EC31-9AD3-4376-A753-3DFE1CD07A98}" type="datetimeFigureOut">
              <a:rPr lang="tr-TR" smtClean="0"/>
              <a:t>22.06.2014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42313B5-E9D0-414C-8192-1B3DF68625F0}" type="slidenum">
              <a:rPr lang="tr-TR" smtClean="0"/>
              <a:t>‹#›</a:t>
            </a:fld>
            <a:endParaRPr lang="tr-TR"/>
          </a:p>
        </p:txBody>
      </p:sp>
    </p:spTree>
    <p:extLst>
      <p:ext uri="{BB962C8B-B14F-4D97-AF65-F5344CB8AC3E}">
        <p14:creationId xmlns:p14="http://schemas.microsoft.com/office/powerpoint/2010/main" val="637213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B70EC31-9AD3-4376-A753-3DFE1CD07A98}" type="datetimeFigureOut">
              <a:rPr lang="tr-TR" smtClean="0"/>
              <a:t>22.06.2014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42313B5-E9D0-414C-8192-1B3DF68625F0}" type="slidenum">
              <a:rPr lang="tr-TR" smtClean="0"/>
              <a:t>‹#›</a:t>
            </a:fld>
            <a:endParaRPr lang="tr-TR"/>
          </a:p>
        </p:txBody>
      </p:sp>
    </p:spTree>
    <p:extLst>
      <p:ext uri="{BB962C8B-B14F-4D97-AF65-F5344CB8AC3E}">
        <p14:creationId xmlns:p14="http://schemas.microsoft.com/office/powerpoint/2010/main" val="4282784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B70EC31-9AD3-4376-A753-3DFE1CD07A98}" type="datetimeFigureOut">
              <a:rPr lang="tr-TR" smtClean="0"/>
              <a:t>22.06.2014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42313B5-E9D0-414C-8192-1B3DF68625F0}" type="slidenum">
              <a:rPr lang="tr-TR" smtClean="0"/>
              <a:t>‹#›</a:t>
            </a:fld>
            <a:endParaRPr lang="tr-TR"/>
          </a:p>
        </p:txBody>
      </p:sp>
    </p:spTree>
    <p:extLst>
      <p:ext uri="{BB962C8B-B14F-4D97-AF65-F5344CB8AC3E}">
        <p14:creationId xmlns:p14="http://schemas.microsoft.com/office/powerpoint/2010/main" val="3733177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B70EC31-9AD3-4376-A753-3DFE1CD07A98}" type="datetimeFigureOut">
              <a:rPr lang="tr-TR" smtClean="0"/>
              <a:t>22.06.2014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42313B5-E9D0-414C-8192-1B3DF68625F0}" type="slidenum">
              <a:rPr lang="tr-TR" smtClean="0"/>
              <a:t>‹#›</a:t>
            </a:fld>
            <a:endParaRPr lang="tr-TR"/>
          </a:p>
        </p:txBody>
      </p:sp>
    </p:spTree>
    <p:extLst>
      <p:ext uri="{BB962C8B-B14F-4D97-AF65-F5344CB8AC3E}">
        <p14:creationId xmlns:p14="http://schemas.microsoft.com/office/powerpoint/2010/main" val="2199068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9000" r="-9000"/>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70EC31-9AD3-4376-A753-3DFE1CD07A98}" type="datetimeFigureOut">
              <a:rPr lang="tr-TR" smtClean="0"/>
              <a:t>22.06.2014</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2313B5-E9D0-414C-8192-1B3DF68625F0}" type="slidenum">
              <a:rPr lang="tr-TR" smtClean="0"/>
              <a:t>‹#›</a:t>
            </a:fld>
            <a:endParaRPr lang="tr-TR"/>
          </a:p>
        </p:txBody>
      </p:sp>
    </p:spTree>
    <p:extLst>
      <p:ext uri="{BB962C8B-B14F-4D97-AF65-F5344CB8AC3E}">
        <p14:creationId xmlns:p14="http://schemas.microsoft.com/office/powerpoint/2010/main" val="10102887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dinihaberler.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9512" y="116632"/>
            <a:ext cx="8856984" cy="6552728"/>
          </a:xfrm>
        </p:spPr>
        <p:txBody>
          <a:bodyPr>
            <a:normAutofit fontScale="85000" lnSpcReduction="10000"/>
          </a:bodyPr>
          <a:lstStyle/>
          <a:p>
            <a:pPr algn="l"/>
            <a:r>
              <a:rPr lang="tr-TR" sz="9600" dirty="0" smtClean="0">
                <a:solidFill>
                  <a:srgbClr val="FF0000"/>
                </a:solidFill>
                <a:latin typeface="Arial Black" pitchFamily="34" charset="0"/>
              </a:rPr>
              <a:t>HAYATIMIZDA</a:t>
            </a:r>
            <a:r>
              <a:rPr lang="tr-TR" sz="9600" dirty="0" smtClean="0">
                <a:solidFill>
                  <a:srgbClr val="00B050"/>
                </a:solidFill>
                <a:latin typeface="Arial Black" pitchFamily="34" charset="0"/>
              </a:rPr>
              <a:t> SABRIN ÖNEMİ</a:t>
            </a:r>
            <a:endParaRPr lang="tr-TR" dirty="0"/>
          </a:p>
          <a:p>
            <a:pPr algn="r"/>
            <a:r>
              <a:rPr lang="tr-TR" sz="5200" b="1" smtClean="0">
                <a:solidFill>
                  <a:srgbClr val="FF0000"/>
                </a:solidFill>
                <a:hlinkClick r:id="rId2"/>
              </a:rPr>
              <a:t>www.dinihaberler.com</a:t>
            </a:r>
            <a:endParaRPr lang="tr-TR" sz="5200" b="1" smtClean="0">
              <a:solidFill>
                <a:srgbClr val="FF0000"/>
              </a:solidFill>
            </a:endParaRPr>
          </a:p>
          <a:p>
            <a:pPr algn="r"/>
            <a:r>
              <a:rPr lang="tr-TR" sz="5200" b="1" smtClean="0">
                <a:solidFill>
                  <a:srgbClr val="FF0000"/>
                </a:solidFill>
              </a:rPr>
              <a:t>eminyavuzyigit@hotmail.com</a:t>
            </a:r>
            <a:endParaRPr lang="tr-TR" sz="5200" b="1" dirty="0" smtClean="0">
              <a:solidFill>
                <a:srgbClr val="FF0000"/>
              </a:solidFill>
            </a:endParaRPr>
          </a:p>
          <a:p>
            <a:pPr algn="r"/>
            <a:r>
              <a:rPr lang="tr-TR" sz="5200" b="1" dirty="0" smtClean="0">
                <a:solidFill>
                  <a:srgbClr val="FF0000"/>
                </a:solidFill>
              </a:rPr>
              <a:t>UZMAN İMAM HATİP </a:t>
            </a:r>
          </a:p>
          <a:p>
            <a:pPr algn="r"/>
            <a:r>
              <a:rPr lang="tr-TR" b="1" dirty="0" smtClean="0">
                <a:solidFill>
                  <a:srgbClr val="FF0000"/>
                </a:solidFill>
              </a:rPr>
              <a:t>BAŞAKŞEHİR MÜFTÜLÜĞÜ</a:t>
            </a:r>
          </a:p>
          <a:p>
            <a:pPr algn="r"/>
            <a:r>
              <a:rPr lang="tr-TR" b="1" dirty="0" smtClean="0">
                <a:solidFill>
                  <a:srgbClr val="FF0000"/>
                </a:solidFill>
              </a:rPr>
              <a:t>DOLAPDERE SAN. SİT. CAMİİ</a:t>
            </a:r>
          </a:p>
          <a:p>
            <a:pPr algn="r"/>
            <a:r>
              <a:rPr lang="tr-TR" b="1" dirty="0" smtClean="0">
                <a:solidFill>
                  <a:srgbClr val="FF0000"/>
                </a:solidFill>
              </a:rPr>
              <a:t>BAŞAKŞEHİR/İSTANBUL</a:t>
            </a:r>
          </a:p>
          <a:p>
            <a:pPr algn="r"/>
            <a:endParaRPr lang="tr-TR" dirty="0"/>
          </a:p>
        </p:txBody>
      </p:sp>
    </p:spTree>
    <p:extLst>
      <p:ext uri="{BB962C8B-B14F-4D97-AF65-F5344CB8AC3E}">
        <p14:creationId xmlns:p14="http://schemas.microsoft.com/office/powerpoint/2010/main" val="14968152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856984" cy="6552728"/>
          </a:xfrm>
        </p:spPr>
        <p:txBody>
          <a:bodyPr>
            <a:normAutofit fontScale="92500"/>
          </a:bodyPr>
          <a:lstStyle/>
          <a:p>
            <a:r>
              <a:rPr lang="tr-TR" sz="4400" b="1" dirty="0" smtClean="0">
                <a:solidFill>
                  <a:srgbClr val="002060"/>
                </a:solidFill>
                <a:latin typeface="Arial Black" pitchFamily="34" charset="0"/>
              </a:rPr>
              <a:t>SABIR RABBİMİZİN MÜSLÜMANI DENEMESİDİR</a:t>
            </a:r>
          </a:p>
          <a:p>
            <a:r>
              <a:rPr lang="ar-AE" sz="4400" b="1" dirty="0" smtClean="0"/>
              <a:t>وَلَنَبْلُوَنَّكُمْ </a:t>
            </a:r>
            <a:r>
              <a:rPr lang="ar-AE" sz="4400" b="1" dirty="0"/>
              <a:t>حَتّٰى نَعْلَمَ الْمُجَاهِدٖينَ مِنْكُمْ وَالصَّابِرٖينَ وَنَبْلُوَا اَخْبَارَكُمْ</a:t>
            </a:r>
          </a:p>
          <a:p>
            <a:endParaRPr lang="ar-AE" sz="4400" b="1" dirty="0"/>
          </a:p>
          <a:p>
            <a:pPr marL="0" indent="0">
              <a:buNone/>
            </a:pPr>
            <a:r>
              <a:rPr lang="tr-TR" sz="4400" b="1" dirty="0" smtClean="0"/>
              <a:t>«</a:t>
            </a:r>
            <a:r>
              <a:rPr lang="tr-TR" sz="4400" b="1" dirty="0" err="1" smtClean="0"/>
              <a:t>Andolsun</a:t>
            </a:r>
            <a:r>
              <a:rPr lang="tr-TR" sz="4400" b="1" dirty="0"/>
              <a:t>, içinizden, </a:t>
            </a:r>
            <a:r>
              <a:rPr lang="tr-TR" sz="4400" b="1" dirty="0" err="1"/>
              <a:t>cihad</a:t>
            </a:r>
            <a:r>
              <a:rPr lang="tr-TR" sz="4400" b="1" dirty="0"/>
              <a:t> edenleri ve sabredenleri belirleyinceye ve durumlarınızı ortaya koyuncaya kadar sizi deneyeceğiz</a:t>
            </a:r>
            <a:r>
              <a:rPr lang="tr-TR" sz="4400" b="1" dirty="0" smtClean="0"/>
              <a:t>.» </a:t>
            </a:r>
            <a:r>
              <a:rPr lang="tr-TR" dirty="0" smtClean="0"/>
              <a:t>(Muhammed Suresi 31)</a:t>
            </a:r>
            <a:endParaRPr lang="tr-TR" dirty="0"/>
          </a:p>
        </p:txBody>
      </p:sp>
    </p:spTree>
    <p:extLst>
      <p:ext uri="{BB962C8B-B14F-4D97-AF65-F5344CB8AC3E}">
        <p14:creationId xmlns:p14="http://schemas.microsoft.com/office/powerpoint/2010/main" val="194619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88640"/>
            <a:ext cx="8856984" cy="6480720"/>
          </a:xfrm>
        </p:spPr>
        <p:txBody>
          <a:bodyPr>
            <a:normAutofit/>
          </a:bodyPr>
          <a:lstStyle/>
          <a:p>
            <a:r>
              <a:rPr lang="tr-TR" sz="4000" b="1" dirty="0" smtClean="0">
                <a:solidFill>
                  <a:srgbClr val="002060"/>
                </a:solidFill>
                <a:latin typeface="Arial Black" pitchFamily="34" charset="0"/>
              </a:rPr>
              <a:t>SABIR AYDIKLIKTIR</a:t>
            </a:r>
          </a:p>
          <a:p>
            <a:endParaRPr lang="tr-TR" sz="4000" dirty="0" smtClean="0"/>
          </a:p>
          <a:p>
            <a:r>
              <a:rPr lang="ar-AE" sz="4000" dirty="0"/>
              <a:t>َنْ أبي مَالِكٍ الْحاَرِثِ بْنِ عاَصِمِ الأشعري   قال : قال رَسُولُ اللَّهِ </a:t>
            </a:r>
            <a:r>
              <a:rPr lang="ar-AE" sz="4000" dirty="0" smtClean="0"/>
              <a:t>: </a:t>
            </a:r>
            <a:r>
              <a:rPr lang="ar-AE" sz="4000" dirty="0"/>
              <a:t>اَلطُّهُورُ شَطْرُ الإيمان, وَالْحَمْدُ لِلَّهِ تَمْلأُ الميزان, وسبحان اللَّهِ وَالْحَمْدُ لِلَّهِ تَمْلأن - أَوْ تَمْلأُ - مَا بَيْنَ السَّمَاوَاتِ وَالأرض, وَالصَّلاَةُ نُورٌ, وَالصَّدَقَةُ بُرْهَان, </a:t>
            </a:r>
            <a:r>
              <a:rPr lang="ar-AE" sz="4000" dirty="0">
                <a:solidFill>
                  <a:srgbClr val="FF0000"/>
                </a:solidFill>
              </a:rPr>
              <a:t>وَالصَّبْرُ ضِيَاء,ٌ </a:t>
            </a:r>
            <a:r>
              <a:rPr lang="ar-AE" sz="4000" dirty="0"/>
              <a:t>وَالقرآن حُجَّةٌ لَكَ أَوْ عَلَيْكَ, كُلُّ النَّاسِ يَغْدُو فَبَايعٌ نَفْسَهُ فَمُعْتِقُهَا أَوْ مُوبِقُهَا.</a:t>
            </a:r>
            <a:endParaRPr lang="tr-TR" sz="4000" dirty="0"/>
          </a:p>
        </p:txBody>
      </p:sp>
    </p:spTree>
    <p:extLst>
      <p:ext uri="{BB962C8B-B14F-4D97-AF65-F5344CB8AC3E}">
        <p14:creationId xmlns:p14="http://schemas.microsoft.com/office/powerpoint/2010/main" val="576738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88640"/>
            <a:ext cx="8784976" cy="6480720"/>
          </a:xfrm>
        </p:spPr>
        <p:txBody>
          <a:bodyPr>
            <a:normAutofit fontScale="92500" lnSpcReduction="10000"/>
          </a:bodyPr>
          <a:lstStyle/>
          <a:p>
            <a:pPr marL="0" indent="0">
              <a:buNone/>
            </a:pPr>
            <a:r>
              <a:rPr lang="tr-TR" dirty="0" smtClean="0"/>
              <a:t> </a:t>
            </a:r>
            <a:r>
              <a:rPr lang="tr-TR" b="1" dirty="0" err="1">
                <a:solidFill>
                  <a:srgbClr val="002060"/>
                </a:solidFill>
                <a:latin typeface="Arial Black" pitchFamily="34" charset="0"/>
              </a:rPr>
              <a:t>Ebû</a:t>
            </a:r>
            <a:r>
              <a:rPr lang="tr-TR" b="1" dirty="0">
                <a:solidFill>
                  <a:srgbClr val="002060"/>
                </a:solidFill>
                <a:latin typeface="Arial Black" pitchFamily="34" charset="0"/>
              </a:rPr>
              <a:t> Mâlik </a:t>
            </a:r>
            <a:r>
              <a:rPr lang="tr-TR" b="1" dirty="0" err="1">
                <a:solidFill>
                  <a:srgbClr val="002060"/>
                </a:solidFill>
                <a:latin typeface="Arial Black" pitchFamily="34" charset="0"/>
              </a:rPr>
              <a:t>Hâris</a:t>
            </a:r>
            <a:r>
              <a:rPr lang="tr-TR" b="1" dirty="0">
                <a:solidFill>
                  <a:srgbClr val="002060"/>
                </a:solidFill>
                <a:latin typeface="Arial Black" pitchFamily="34" charset="0"/>
              </a:rPr>
              <a:t> </a:t>
            </a:r>
            <a:r>
              <a:rPr lang="tr-TR" b="1" dirty="0" err="1">
                <a:solidFill>
                  <a:srgbClr val="002060"/>
                </a:solidFill>
                <a:latin typeface="Arial Black" pitchFamily="34" charset="0"/>
              </a:rPr>
              <a:t>ibn</a:t>
            </a:r>
            <a:r>
              <a:rPr lang="tr-TR" b="1" dirty="0">
                <a:solidFill>
                  <a:srgbClr val="002060"/>
                </a:solidFill>
                <a:latin typeface="Arial Black" pitchFamily="34" charset="0"/>
              </a:rPr>
              <a:t> </a:t>
            </a:r>
            <a:r>
              <a:rPr lang="tr-TR" b="1" dirty="0" err="1">
                <a:solidFill>
                  <a:srgbClr val="002060"/>
                </a:solidFill>
                <a:latin typeface="Arial Black" pitchFamily="34" charset="0"/>
              </a:rPr>
              <a:t>Âsım</a:t>
            </a:r>
            <a:r>
              <a:rPr lang="tr-TR" b="1" dirty="0">
                <a:solidFill>
                  <a:srgbClr val="002060"/>
                </a:solidFill>
                <a:latin typeface="Arial Black" pitchFamily="34" charset="0"/>
              </a:rPr>
              <a:t> el </a:t>
            </a:r>
            <a:r>
              <a:rPr lang="tr-TR" b="1" dirty="0" err="1">
                <a:solidFill>
                  <a:srgbClr val="002060"/>
                </a:solidFill>
                <a:latin typeface="Arial Black" pitchFamily="34" charset="0"/>
              </a:rPr>
              <a:t>Eş’arî</a:t>
            </a:r>
            <a:r>
              <a:rPr lang="tr-TR" b="1" dirty="0">
                <a:solidFill>
                  <a:srgbClr val="002060"/>
                </a:solidFill>
                <a:latin typeface="Arial Black" pitchFamily="34" charset="0"/>
              </a:rPr>
              <a:t> </a:t>
            </a:r>
            <a:r>
              <a:rPr lang="tr-TR" b="1" dirty="0" smtClean="0">
                <a:solidFill>
                  <a:srgbClr val="002060"/>
                </a:solidFill>
                <a:latin typeface="Arial Black" pitchFamily="34" charset="0"/>
              </a:rPr>
              <a:t>(RA)</a:t>
            </a:r>
            <a:r>
              <a:rPr lang="tr-TR" b="1" dirty="0">
                <a:solidFill>
                  <a:srgbClr val="002060"/>
                </a:solidFill>
                <a:latin typeface="Arial Black" pitchFamily="34" charset="0"/>
              </a:rPr>
              <a:t>’den rivayet edildiğine göre </a:t>
            </a:r>
            <a:r>
              <a:rPr lang="tr-TR" b="1" dirty="0" err="1">
                <a:solidFill>
                  <a:srgbClr val="002060"/>
                </a:solidFill>
                <a:latin typeface="Arial Black" pitchFamily="34" charset="0"/>
              </a:rPr>
              <a:t>Rasûlullah</a:t>
            </a:r>
            <a:r>
              <a:rPr lang="tr-TR" b="1" dirty="0">
                <a:solidFill>
                  <a:srgbClr val="002060"/>
                </a:solidFill>
                <a:latin typeface="Arial Black" pitchFamily="34" charset="0"/>
              </a:rPr>
              <a:t> </a:t>
            </a:r>
            <a:r>
              <a:rPr lang="tr-TR" b="1" dirty="0" smtClean="0">
                <a:solidFill>
                  <a:srgbClr val="002060"/>
                </a:solidFill>
                <a:latin typeface="Arial Black" pitchFamily="34" charset="0"/>
              </a:rPr>
              <a:t>(SAV) </a:t>
            </a:r>
            <a:r>
              <a:rPr lang="tr-TR" b="1" dirty="0">
                <a:solidFill>
                  <a:srgbClr val="002060"/>
                </a:solidFill>
                <a:latin typeface="Arial Black" pitchFamily="34" charset="0"/>
              </a:rPr>
              <a:t>şöyle buyurmuşlardır: </a:t>
            </a:r>
            <a:endParaRPr lang="tr-TR" b="1" dirty="0" smtClean="0">
              <a:solidFill>
                <a:srgbClr val="002060"/>
              </a:solidFill>
              <a:latin typeface="Arial Black" pitchFamily="34" charset="0"/>
            </a:endParaRPr>
          </a:p>
          <a:p>
            <a:pPr marL="0" indent="0">
              <a:buNone/>
            </a:pPr>
            <a:r>
              <a:rPr lang="tr-TR" b="1" dirty="0" smtClean="0"/>
              <a:t>“</a:t>
            </a:r>
            <a:r>
              <a:rPr lang="tr-TR" b="1" dirty="0"/>
              <a:t>Temizlik yani her türlü günah ve pisliklerden arınmak; imanın yarısıdır. Elhamdülillah demek mizanı doldurur, </a:t>
            </a:r>
            <a:r>
              <a:rPr lang="tr-TR" b="1" dirty="0" err="1"/>
              <a:t>Sübhanallah</a:t>
            </a:r>
            <a:r>
              <a:rPr lang="tr-TR" b="1" dirty="0"/>
              <a:t> ve Elhamdülillah sözleri ise yerler ve gökler arasını doldurur, namaz bir nurdur, sadaka bir </a:t>
            </a:r>
            <a:r>
              <a:rPr lang="tr-TR" b="1" dirty="0" err="1"/>
              <a:t>bürhan</a:t>
            </a:r>
            <a:r>
              <a:rPr lang="tr-TR" b="1" dirty="0"/>
              <a:t>, </a:t>
            </a:r>
            <a:r>
              <a:rPr lang="tr-TR" b="1" dirty="0">
                <a:solidFill>
                  <a:srgbClr val="FF0000"/>
                </a:solidFill>
              </a:rPr>
              <a:t>sabır aydınlıktır. </a:t>
            </a:r>
            <a:r>
              <a:rPr lang="tr-TR" b="1" dirty="0" err="1"/>
              <a:t>Kur’ân</a:t>
            </a:r>
            <a:r>
              <a:rPr lang="tr-TR" b="1" dirty="0"/>
              <a:t> senin ya lehinde ya da aleyhinde delildir. Herkes sabahleyin işine gücüne çıkar kendisini satar ya kazanır ya da kaybeder (yani kişi Allaha emirlerini yerine getirmekle nefsini Allaha satarak kazanır , yada kendi nefsinin sefasına uyup </a:t>
            </a:r>
            <a:r>
              <a:rPr lang="tr-TR" b="1" dirty="0" err="1"/>
              <a:t>Allahın</a:t>
            </a:r>
            <a:r>
              <a:rPr lang="tr-TR" b="1" dirty="0"/>
              <a:t> emirlerini çiğneyip </a:t>
            </a:r>
            <a:r>
              <a:rPr lang="tr-TR" b="1" dirty="0" err="1"/>
              <a:t>kendisni</a:t>
            </a:r>
            <a:r>
              <a:rPr lang="tr-TR" b="1" dirty="0"/>
              <a:t> şeytana satarak kaybeder).” </a:t>
            </a:r>
            <a:r>
              <a:rPr lang="tr-TR" dirty="0"/>
              <a:t>(Müslim, </a:t>
            </a:r>
            <a:r>
              <a:rPr lang="tr-TR" dirty="0" err="1"/>
              <a:t>T</a:t>
            </a:r>
            <a:r>
              <a:rPr lang="tr-TR" dirty="0" err="1" smtClean="0"/>
              <a:t>ahâra</a:t>
            </a:r>
            <a:r>
              <a:rPr lang="tr-TR" dirty="0" smtClean="0"/>
              <a:t> </a:t>
            </a:r>
            <a:r>
              <a:rPr lang="tr-TR" dirty="0"/>
              <a:t>1) </a:t>
            </a:r>
          </a:p>
        </p:txBody>
      </p:sp>
    </p:spTree>
    <p:extLst>
      <p:ext uri="{BB962C8B-B14F-4D97-AF65-F5344CB8AC3E}">
        <p14:creationId xmlns:p14="http://schemas.microsoft.com/office/powerpoint/2010/main" val="346944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552728"/>
          </a:xfrm>
        </p:spPr>
        <p:txBody>
          <a:bodyPr>
            <a:normAutofit fontScale="85000" lnSpcReduction="10000"/>
          </a:bodyPr>
          <a:lstStyle/>
          <a:p>
            <a:r>
              <a:rPr lang="ar-AE" b="1" dirty="0"/>
              <a:t>عَنْ أبي سَعِيدٍ سَعْدِ بْنِ سنان الخدري  </a:t>
            </a:r>
            <a:r>
              <a:rPr lang="ar-AE" b="1" dirty="0" smtClean="0"/>
              <a:t>أن </a:t>
            </a:r>
            <a:r>
              <a:rPr lang="ar-AE" b="1" dirty="0"/>
              <a:t>نَاسًا مِنَ الأنصار سَأَلُوا رَسُولَ اللَّهِ  فَأَعْطَاهُمْ, ثُمَّ سَأَلُوهُ فَأَعْطَاهُمْ, حَتَّى نَفِدَ مَا عِنْدَهُ, فَقال لَهُمْ حِينَ أنفق كُلَّ شَيْءٍ بِيَدِهِ : مَا يَكُنُ عندي مِنْ خَيْرٍ فَلَنْ أَدَّخِرَهُ عَنْكُمْ, وَمَنْ يَسْتَعْفِفْ يُعِفَّهُ اللَّهُ, وَمَنْ يَسْتَغْنِ يُغْنِهِ اللَّهُ, </a:t>
            </a:r>
            <a:r>
              <a:rPr lang="ar-AE" b="1" dirty="0">
                <a:solidFill>
                  <a:srgbClr val="FF0000"/>
                </a:solidFill>
              </a:rPr>
              <a:t>وَمَنْ يَتَصَبَّرْ يُصَبِّرْهُ الل</a:t>
            </a:r>
            <a:r>
              <a:rPr lang="ar-AE" b="1" dirty="0"/>
              <a:t>َّهُ . وَمَا أُعْطِيَ أَحَدٌ عَطَاءً خَيْرًا وَأَوْسَعَ مِنَ الصَّبْرِ .</a:t>
            </a:r>
          </a:p>
          <a:p>
            <a:r>
              <a:rPr lang="ar-AE" b="1" dirty="0"/>
              <a:t>26: </a:t>
            </a:r>
            <a:r>
              <a:rPr lang="tr-TR" b="1" dirty="0" err="1"/>
              <a:t>Ebû</a:t>
            </a:r>
            <a:r>
              <a:rPr lang="tr-TR" b="1" dirty="0"/>
              <a:t> Saîd </a:t>
            </a:r>
            <a:r>
              <a:rPr lang="tr-TR" b="1" dirty="0" err="1"/>
              <a:t>Sa’d</a:t>
            </a:r>
            <a:r>
              <a:rPr lang="tr-TR" b="1" dirty="0"/>
              <a:t> </a:t>
            </a:r>
            <a:r>
              <a:rPr lang="tr-TR" b="1" dirty="0" err="1"/>
              <a:t>ibn</a:t>
            </a:r>
            <a:r>
              <a:rPr lang="tr-TR" b="1" dirty="0"/>
              <a:t> </a:t>
            </a:r>
            <a:r>
              <a:rPr lang="tr-TR" b="1" dirty="0" err="1"/>
              <a:t>Sinân</a:t>
            </a:r>
            <a:r>
              <a:rPr lang="tr-TR" b="1" dirty="0"/>
              <a:t> el </a:t>
            </a:r>
            <a:r>
              <a:rPr lang="tr-TR" b="1" dirty="0" err="1"/>
              <a:t>Hudrî</a:t>
            </a:r>
            <a:r>
              <a:rPr lang="tr-TR" b="1" dirty="0"/>
              <a:t> (Allah Ondan razı olsun)’den rivayet edildiğine göre </a:t>
            </a:r>
            <a:r>
              <a:rPr lang="tr-TR" b="1" dirty="0" err="1"/>
              <a:t>ensardan</a:t>
            </a:r>
            <a:r>
              <a:rPr lang="tr-TR" b="1" dirty="0"/>
              <a:t> bir kısmı </a:t>
            </a:r>
            <a:r>
              <a:rPr lang="tr-TR" b="1" dirty="0" err="1"/>
              <a:t>Rasûlullah</a:t>
            </a:r>
            <a:r>
              <a:rPr lang="tr-TR" b="1" dirty="0"/>
              <a:t> (</a:t>
            </a:r>
            <a:r>
              <a:rPr lang="tr-TR" b="1" dirty="0" err="1"/>
              <a:t>sallallahu</a:t>
            </a:r>
            <a:r>
              <a:rPr lang="tr-TR" b="1" dirty="0"/>
              <a:t> aleyhi </a:t>
            </a:r>
            <a:r>
              <a:rPr lang="tr-TR" b="1" dirty="0" err="1"/>
              <a:t>vesellem</a:t>
            </a:r>
            <a:r>
              <a:rPr lang="tr-TR" b="1" dirty="0"/>
              <a:t>)’ den bir şeyler istediler O da verdi, tekrar istediler yine verdi, sonunda yanındaki mal bitti. Elindeki olan </a:t>
            </a:r>
            <a:r>
              <a:rPr lang="tr-TR" b="1" dirty="0" err="1"/>
              <a:t>herşeyi</a:t>
            </a:r>
            <a:r>
              <a:rPr lang="tr-TR" b="1" dirty="0"/>
              <a:t> verdikten sonra onlara şöyle dedi: “Yanımda mal olsaydı sizden esirgemezdim, kim istemekten çekinir iffetli davranırsa Allah onun iffetini artırır, kim tokgözlü olmak isterse Allah onu başkalarına muhtaç olmaktan kurtarır, </a:t>
            </a:r>
            <a:r>
              <a:rPr lang="tr-TR" b="1" u="sng" dirty="0">
                <a:solidFill>
                  <a:srgbClr val="FF0000"/>
                </a:solidFill>
              </a:rPr>
              <a:t>kim sabretmeye gayret ederse Allah ona sabır verir</a:t>
            </a:r>
            <a:r>
              <a:rPr lang="tr-TR" b="1" dirty="0"/>
              <a:t>, hiçbir kimseye sabırdan daha geniş ve hayırlı </a:t>
            </a:r>
            <a:r>
              <a:rPr lang="tr-TR" b="1" dirty="0" err="1"/>
              <a:t>birşey</a:t>
            </a:r>
            <a:r>
              <a:rPr lang="tr-TR" b="1" dirty="0"/>
              <a:t> verilmemiştir.” </a:t>
            </a:r>
            <a:r>
              <a:rPr lang="tr-TR" dirty="0"/>
              <a:t>(</a:t>
            </a:r>
            <a:r>
              <a:rPr lang="tr-TR" dirty="0" err="1"/>
              <a:t>Buhârî</a:t>
            </a:r>
            <a:r>
              <a:rPr lang="tr-TR" dirty="0"/>
              <a:t>, Zekat </a:t>
            </a:r>
            <a:r>
              <a:rPr lang="tr-TR" dirty="0" smtClean="0"/>
              <a:t>50)</a:t>
            </a:r>
            <a:endParaRPr lang="tr-TR" dirty="0"/>
          </a:p>
          <a:p>
            <a:endParaRPr lang="tr-TR" dirty="0"/>
          </a:p>
        </p:txBody>
      </p:sp>
    </p:spTree>
    <p:extLst>
      <p:ext uri="{BB962C8B-B14F-4D97-AF65-F5344CB8AC3E}">
        <p14:creationId xmlns:p14="http://schemas.microsoft.com/office/powerpoint/2010/main" val="15436813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036496" cy="6552728"/>
          </a:xfrm>
        </p:spPr>
        <p:txBody>
          <a:bodyPr>
            <a:normAutofit lnSpcReduction="10000"/>
          </a:bodyPr>
          <a:lstStyle/>
          <a:p>
            <a:endParaRPr lang="ar-AE" b="1" dirty="0"/>
          </a:p>
          <a:p>
            <a:r>
              <a:rPr lang="ar-AE" b="1" dirty="0" smtClean="0"/>
              <a:t>- </a:t>
            </a:r>
            <a:r>
              <a:rPr lang="ar-AE" b="1" dirty="0"/>
              <a:t>عَنْ أبي يَحْيَي صُهَيْبِ بْنِ سِنان </a:t>
            </a:r>
            <a:r>
              <a:rPr lang="ar-AE" b="1" dirty="0" smtClean="0"/>
              <a:t>قال </a:t>
            </a:r>
            <a:r>
              <a:rPr lang="ar-AE" b="1" dirty="0"/>
              <a:t>: قال رَسُولُ اللَّهِ </a:t>
            </a:r>
            <a:r>
              <a:rPr lang="ar-AE" b="1" dirty="0" smtClean="0"/>
              <a:t>: </a:t>
            </a:r>
            <a:r>
              <a:rPr lang="ar-AE" b="1" dirty="0"/>
              <a:t>عَجَبًا لأمر الْمُؤْمِنِ إن أمرهُ كُلَّهُ لَهُ خَيْرٌ, وَلَيْسَ ذَلكَ لأَحَدٍ إلا لِلْمُؤْمِنِ :إن أصابتْهُ سَرَّاءُ شَكَرَ فَكان خَيْرًا لَهُ, </a:t>
            </a:r>
            <a:r>
              <a:rPr lang="ar-AE" b="1" dirty="0">
                <a:solidFill>
                  <a:srgbClr val="FF0000"/>
                </a:solidFill>
              </a:rPr>
              <a:t>وَإن أصابتْهُ ضَرَّاءُ صَبَرَ فَكان خَيْرًا لَه</a:t>
            </a:r>
            <a:r>
              <a:rPr lang="ar-AE" b="1" dirty="0"/>
              <a:t>ُ .</a:t>
            </a:r>
          </a:p>
          <a:p>
            <a:pPr marL="0" indent="0">
              <a:buNone/>
            </a:pPr>
            <a:r>
              <a:rPr lang="tr-TR" b="1" dirty="0" err="1" smtClean="0"/>
              <a:t>Ebû</a:t>
            </a:r>
            <a:r>
              <a:rPr lang="tr-TR" b="1" dirty="0" smtClean="0"/>
              <a:t> </a:t>
            </a:r>
            <a:r>
              <a:rPr lang="tr-TR" b="1" dirty="0" err="1"/>
              <a:t>Yahyâ</a:t>
            </a:r>
            <a:r>
              <a:rPr lang="tr-TR" b="1" dirty="0"/>
              <a:t> </a:t>
            </a:r>
            <a:r>
              <a:rPr lang="tr-TR" b="1" dirty="0" err="1"/>
              <a:t>Suheyb</a:t>
            </a:r>
            <a:r>
              <a:rPr lang="tr-TR" b="1" dirty="0"/>
              <a:t> </a:t>
            </a:r>
            <a:r>
              <a:rPr lang="tr-TR" b="1" dirty="0" err="1"/>
              <a:t>ibn</a:t>
            </a:r>
            <a:r>
              <a:rPr lang="tr-TR" b="1" dirty="0"/>
              <a:t> </a:t>
            </a:r>
            <a:r>
              <a:rPr lang="tr-TR" b="1" dirty="0" err="1"/>
              <a:t>Sinân</a:t>
            </a:r>
            <a:r>
              <a:rPr lang="tr-TR" b="1" dirty="0"/>
              <a:t> (Allah Ondan razı olsun)’den rivayet edildiğine göre </a:t>
            </a:r>
            <a:r>
              <a:rPr lang="tr-TR" b="1" dirty="0" err="1"/>
              <a:t>Rasûlullah</a:t>
            </a:r>
            <a:r>
              <a:rPr lang="tr-TR" b="1" dirty="0"/>
              <a:t> (</a:t>
            </a:r>
            <a:r>
              <a:rPr lang="tr-TR" b="1" dirty="0" err="1"/>
              <a:t>sallallahu</a:t>
            </a:r>
            <a:r>
              <a:rPr lang="tr-TR" b="1" dirty="0"/>
              <a:t> aleyhi </a:t>
            </a:r>
            <a:r>
              <a:rPr lang="tr-TR" b="1" dirty="0" err="1"/>
              <a:t>vesellem</a:t>
            </a:r>
            <a:r>
              <a:rPr lang="tr-TR" b="1" dirty="0"/>
              <a:t>) şöyle buyurdu: “</a:t>
            </a:r>
            <a:r>
              <a:rPr lang="tr-TR" b="1" dirty="0" err="1"/>
              <a:t>Mü’minin</a:t>
            </a:r>
            <a:r>
              <a:rPr lang="tr-TR" b="1" dirty="0"/>
              <a:t> durumuna gerçekten hayret edilir. Zira her durumu onun için hayır sebebidir, bu özellik sadece </a:t>
            </a:r>
            <a:r>
              <a:rPr lang="tr-TR" b="1" dirty="0" err="1"/>
              <a:t>mü’minlerde</a:t>
            </a:r>
            <a:r>
              <a:rPr lang="tr-TR" b="1" dirty="0"/>
              <a:t> bulunur. Çünkü sevinecek olsa şükreder bu onun için hayırdır, </a:t>
            </a:r>
            <a:r>
              <a:rPr lang="tr-TR" b="1" dirty="0">
                <a:solidFill>
                  <a:srgbClr val="FF0000"/>
                </a:solidFill>
              </a:rPr>
              <a:t>başına bir bela gelse sabreder bu da onun için bir hayırdır.” </a:t>
            </a:r>
            <a:r>
              <a:rPr lang="tr-TR" dirty="0"/>
              <a:t>(Müslim, </a:t>
            </a:r>
            <a:r>
              <a:rPr lang="tr-TR" dirty="0" err="1"/>
              <a:t>Zühd</a:t>
            </a:r>
            <a:r>
              <a:rPr lang="tr-TR" dirty="0"/>
              <a:t> 64)</a:t>
            </a:r>
          </a:p>
          <a:p>
            <a:endParaRPr lang="tr-TR" dirty="0"/>
          </a:p>
        </p:txBody>
      </p:sp>
    </p:spTree>
    <p:extLst>
      <p:ext uri="{BB962C8B-B14F-4D97-AF65-F5344CB8AC3E}">
        <p14:creationId xmlns:p14="http://schemas.microsoft.com/office/powerpoint/2010/main" val="10936062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fontScale="25000" lnSpcReduction="20000"/>
          </a:bodyPr>
          <a:lstStyle/>
          <a:p>
            <a:endParaRPr lang="tr-TR" sz="9600" b="1" dirty="0" smtClean="0"/>
          </a:p>
          <a:p>
            <a:r>
              <a:rPr lang="tr-TR" sz="9600" b="1" dirty="0" err="1" smtClean="0"/>
              <a:t>Rasûlullah</a:t>
            </a:r>
            <a:r>
              <a:rPr lang="tr-TR" sz="9600" b="1" dirty="0" smtClean="0"/>
              <a:t> </a:t>
            </a:r>
            <a:r>
              <a:rPr lang="tr-TR" sz="9600" b="1" dirty="0"/>
              <a:t>(</a:t>
            </a:r>
            <a:r>
              <a:rPr lang="tr-TR" sz="9600" b="1" dirty="0" err="1"/>
              <a:t>sallallahu</a:t>
            </a:r>
            <a:r>
              <a:rPr lang="tr-TR" sz="9600" b="1" dirty="0"/>
              <a:t> aleyhi </a:t>
            </a:r>
            <a:r>
              <a:rPr lang="tr-TR" sz="9600" b="1" dirty="0" err="1"/>
              <a:t>vesellem</a:t>
            </a:r>
            <a:r>
              <a:rPr lang="tr-TR" sz="9600" b="1" dirty="0"/>
              <a:t>)’in azatlısı, dostu ve dostunun oğlu olan </a:t>
            </a:r>
            <a:r>
              <a:rPr lang="tr-TR" sz="9600" b="1" dirty="0" err="1"/>
              <a:t>Ebû</a:t>
            </a:r>
            <a:r>
              <a:rPr lang="tr-TR" sz="9600" b="1" dirty="0"/>
              <a:t> </a:t>
            </a:r>
            <a:r>
              <a:rPr lang="tr-TR" sz="9600" b="1" dirty="0" err="1"/>
              <a:t>Zeyd</a:t>
            </a:r>
            <a:r>
              <a:rPr lang="tr-TR" sz="9600" b="1" dirty="0"/>
              <a:t> </a:t>
            </a:r>
            <a:r>
              <a:rPr lang="tr-TR" sz="9600" b="1" dirty="0" err="1"/>
              <a:t>Üsâme</a:t>
            </a:r>
            <a:r>
              <a:rPr lang="tr-TR" sz="9600" b="1" dirty="0"/>
              <a:t> </a:t>
            </a:r>
            <a:r>
              <a:rPr lang="tr-TR" sz="9600" b="1" dirty="0" err="1"/>
              <a:t>ibn</a:t>
            </a:r>
            <a:r>
              <a:rPr lang="tr-TR" sz="9600" b="1" dirty="0"/>
              <a:t> </a:t>
            </a:r>
            <a:r>
              <a:rPr lang="tr-TR" sz="9600" b="1" dirty="0" err="1"/>
              <a:t>Zeyd</a:t>
            </a:r>
            <a:r>
              <a:rPr lang="tr-TR" sz="9600" b="1" dirty="0"/>
              <a:t> </a:t>
            </a:r>
            <a:r>
              <a:rPr lang="tr-TR" sz="9600" b="1" dirty="0" err="1"/>
              <a:t>ibn</a:t>
            </a:r>
            <a:r>
              <a:rPr lang="tr-TR" sz="9600" b="1" dirty="0"/>
              <a:t> </a:t>
            </a:r>
            <a:r>
              <a:rPr lang="tr-TR" sz="9600" b="1" dirty="0" err="1"/>
              <a:t>Hârise</a:t>
            </a:r>
            <a:r>
              <a:rPr lang="tr-TR" sz="9600" b="1" dirty="0"/>
              <a:t> (Allah Onlardan razı olsun)’den nakledildiğine göre şöyle söyledi</a:t>
            </a:r>
            <a:r>
              <a:rPr lang="tr-TR" sz="9600" b="1" dirty="0" smtClean="0"/>
              <a:t>:</a:t>
            </a:r>
          </a:p>
          <a:p>
            <a:pPr marL="0" indent="0">
              <a:buNone/>
            </a:pPr>
            <a:r>
              <a:rPr lang="tr-TR" sz="9600" b="1" dirty="0" smtClean="0"/>
              <a:t> </a:t>
            </a:r>
            <a:r>
              <a:rPr lang="tr-TR" sz="9600" b="1" dirty="0"/>
              <a:t>Kızı Zeynep Peygamber </a:t>
            </a:r>
            <a:r>
              <a:rPr lang="tr-TR" sz="9600" b="1" dirty="0" smtClean="0"/>
              <a:t>(SAV)</a:t>
            </a:r>
            <a:r>
              <a:rPr lang="tr-TR" sz="9600" b="1" dirty="0"/>
              <a:t>’e: Oğlum ölmek üzeredir bize kadar lütfen geliniz diye haber gönderdi. </a:t>
            </a:r>
            <a:r>
              <a:rPr lang="tr-TR" sz="9600" b="1" dirty="0" err="1"/>
              <a:t>Rasûlullah</a:t>
            </a:r>
            <a:r>
              <a:rPr lang="tr-TR" sz="9600" b="1" dirty="0"/>
              <a:t> (</a:t>
            </a:r>
            <a:r>
              <a:rPr lang="tr-TR" sz="9600" b="1" dirty="0" err="1"/>
              <a:t>sallallahu</a:t>
            </a:r>
            <a:r>
              <a:rPr lang="tr-TR" sz="9600" b="1" dirty="0"/>
              <a:t> aleyhi </a:t>
            </a:r>
            <a:r>
              <a:rPr lang="tr-TR" sz="9600" b="1" dirty="0" err="1"/>
              <a:t>vesellem</a:t>
            </a:r>
            <a:r>
              <a:rPr lang="tr-TR" sz="9600" b="1" dirty="0"/>
              <a:t>)’de selam gönderdi ve: “Veren de alan da Allah’tır, O’nun katında </a:t>
            </a:r>
            <a:r>
              <a:rPr lang="tr-TR" sz="9600" b="1" dirty="0" err="1"/>
              <a:t>herşeyin</a:t>
            </a:r>
            <a:r>
              <a:rPr lang="tr-TR" sz="9600" b="1" dirty="0"/>
              <a:t> belli bir vakti vardır, </a:t>
            </a:r>
            <a:r>
              <a:rPr lang="tr-TR" sz="9600" b="1" dirty="0">
                <a:solidFill>
                  <a:srgbClr val="FF0000"/>
                </a:solidFill>
              </a:rPr>
              <a:t>sabretsin ecrini Allah’tan beklesin</a:t>
            </a:r>
            <a:r>
              <a:rPr lang="tr-TR" sz="9600" b="1" dirty="0"/>
              <a:t>.” buyurdular. Bunun üzerine kızı Peygamberimiz (</a:t>
            </a:r>
            <a:r>
              <a:rPr lang="tr-TR" sz="9600" b="1" dirty="0" err="1"/>
              <a:t>sallallahu</a:t>
            </a:r>
            <a:r>
              <a:rPr lang="tr-TR" sz="9600" b="1" dirty="0"/>
              <a:t> aleyhi </a:t>
            </a:r>
            <a:r>
              <a:rPr lang="tr-TR" sz="9600" b="1" dirty="0" err="1"/>
              <a:t>vesellem</a:t>
            </a:r>
            <a:r>
              <a:rPr lang="tr-TR" sz="9600" b="1" dirty="0"/>
              <a:t>)’e </a:t>
            </a:r>
            <a:r>
              <a:rPr lang="tr-TR" sz="9600" b="1" dirty="0" err="1"/>
              <a:t>and</a:t>
            </a:r>
            <a:r>
              <a:rPr lang="tr-TR" sz="9600" b="1" dirty="0"/>
              <a:t> veriyorum mutlaka gelsin diye tekrar haber gönderdi. Bu sefer </a:t>
            </a:r>
            <a:r>
              <a:rPr lang="tr-TR" sz="9600" b="1" dirty="0" err="1"/>
              <a:t>Rasûlullah</a:t>
            </a:r>
            <a:r>
              <a:rPr lang="tr-TR" sz="9600" b="1" dirty="0"/>
              <a:t> </a:t>
            </a:r>
            <a:r>
              <a:rPr lang="tr-TR" sz="9600" b="1" dirty="0" smtClean="0"/>
              <a:t>(SAV) </a:t>
            </a:r>
            <a:r>
              <a:rPr lang="tr-TR" sz="9600" b="1" dirty="0"/>
              <a:t>yanında </a:t>
            </a:r>
            <a:r>
              <a:rPr lang="tr-TR" sz="9600" b="1" dirty="0" err="1"/>
              <a:t>Sa’d</a:t>
            </a:r>
            <a:r>
              <a:rPr lang="tr-TR" sz="9600" b="1" dirty="0"/>
              <a:t> </a:t>
            </a:r>
            <a:r>
              <a:rPr lang="tr-TR" sz="9600" b="1" dirty="0" err="1"/>
              <a:t>ibn</a:t>
            </a:r>
            <a:r>
              <a:rPr lang="tr-TR" sz="9600" b="1" dirty="0"/>
              <a:t> </a:t>
            </a:r>
            <a:r>
              <a:rPr lang="tr-TR" sz="9600" b="1" dirty="0" err="1"/>
              <a:t>Ubâde</a:t>
            </a:r>
            <a:r>
              <a:rPr lang="tr-TR" sz="9600" b="1" dirty="0"/>
              <a:t>, </a:t>
            </a:r>
            <a:r>
              <a:rPr lang="tr-TR" sz="9600" b="1" dirty="0" err="1"/>
              <a:t>Muâz</a:t>
            </a:r>
            <a:r>
              <a:rPr lang="tr-TR" sz="9600" b="1" dirty="0"/>
              <a:t> </a:t>
            </a:r>
            <a:r>
              <a:rPr lang="tr-TR" sz="9600" b="1" dirty="0" err="1"/>
              <a:t>ibn</a:t>
            </a:r>
            <a:r>
              <a:rPr lang="tr-TR" sz="9600" b="1" dirty="0"/>
              <a:t> Cebel, </a:t>
            </a:r>
            <a:r>
              <a:rPr lang="tr-TR" sz="9600" b="1" dirty="0" err="1"/>
              <a:t>Übeyy</a:t>
            </a:r>
            <a:r>
              <a:rPr lang="tr-TR" sz="9600" b="1" dirty="0"/>
              <a:t> </a:t>
            </a:r>
            <a:r>
              <a:rPr lang="tr-TR" sz="9600" b="1" dirty="0" err="1"/>
              <a:t>ibn</a:t>
            </a:r>
            <a:r>
              <a:rPr lang="tr-TR" sz="9600" b="1" dirty="0"/>
              <a:t> </a:t>
            </a:r>
            <a:r>
              <a:rPr lang="tr-TR" sz="9600" b="1" dirty="0" err="1"/>
              <a:t>Ka’b</a:t>
            </a:r>
            <a:r>
              <a:rPr lang="tr-TR" sz="9600" b="1" dirty="0"/>
              <a:t>, </a:t>
            </a:r>
            <a:r>
              <a:rPr lang="tr-TR" sz="9600" b="1" dirty="0" err="1"/>
              <a:t>Zeyd</a:t>
            </a:r>
            <a:r>
              <a:rPr lang="tr-TR" sz="9600" b="1" dirty="0"/>
              <a:t> </a:t>
            </a:r>
            <a:r>
              <a:rPr lang="tr-TR" sz="9600" b="1" dirty="0" err="1"/>
              <a:t>ibn</a:t>
            </a:r>
            <a:r>
              <a:rPr lang="tr-TR" sz="9600" b="1" dirty="0"/>
              <a:t> </a:t>
            </a:r>
            <a:r>
              <a:rPr lang="tr-TR" sz="9600" b="1" dirty="0" err="1"/>
              <a:t>Sâbit</a:t>
            </a:r>
            <a:r>
              <a:rPr lang="tr-TR" sz="9600" b="1" dirty="0"/>
              <a:t> ve başka bazı </a:t>
            </a:r>
            <a:r>
              <a:rPr lang="tr-TR" sz="9600" b="1" dirty="0" err="1"/>
              <a:t>sahabilerle</a:t>
            </a:r>
            <a:r>
              <a:rPr lang="tr-TR" sz="9600" b="1" dirty="0"/>
              <a:t> beraber kalkıp kızına gitti. Çocuğu Peygamber </a:t>
            </a:r>
            <a:r>
              <a:rPr lang="tr-TR" sz="9600" b="1" dirty="0" smtClean="0"/>
              <a:t>(SAV)</a:t>
            </a:r>
            <a:r>
              <a:rPr lang="tr-TR" sz="9600" b="1" dirty="0"/>
              <a:t>’e verdiler. Onu kucağına aldı canı çıkmak üzere çırpınıp duruyordu. </a:t>
            </a:r>
            <a:r>
              <a:rPr lang="tr-TR" sz="9600" b="1" dirty="0" err="1"/>
              <a:t>Rasûlullah</a:t>
            </a:r>
            <a:r>
              <a:rPr lang="tr-TR" sz="9600" b="1" dirty="0"/>
              <a:t> </a:t>
            </a:r>
            <a:r>
              <a:rPr lang="tr-TR" sz="9600" b="1" dirty="0" smtClean="0"/>
              <a:t>(SAV)</a:t>
            </a:r>
            <a:r>
              <a:rPr lang="tr-TR" sz="9600" b="1" dirty="0"/>
              <a:t>’in gözlerinden yaşlar boşandı. Durumu gören </a:t>
            </a:r>
            <a:r>
              <a:rPr lang="tr-TR" sz="9600" b="1" dirty="0" err="1"/>
              <a:t>Sa’d</a:t>
            </a:r>
            <a:r>
              <a:rPr lang="tr-TR" sz="9600" b="1" dirty="0"/>
              <a:t> </a:t>
            </a:r>
            <a:r>
              <a:rPr lang="tr-TR" sz="9600" b="1" dirty="0" err="1"/>
              <a:t>ibn</a:t>
            </a:r>
            <a:r>
              <a:rPr lang="tr-TR" sz="9600" b="1" dirty="0"/>
              <a:t> </a:t>
            </a:r>
            <a:r>
              <a:rPr lang="tr-TR" sz="9600" b="1" dirty="0" err="1"/>
              <a:t>Ubâde</a:t>
            </a:r>
            <a:r>
              <a:rPr lang="tr-TR" sz="9600" b="1" dirty="0"/>
              <a:t> bu ne haldir ya </a:t>
            </a:r>
            <a:r>
              <a:rPr lang="tr-TR" sz="9600" b="1" dirty="0" err="1"/>
              <a:t>Rasûlallah</a:t>
            </a:r>
            <a:r>
              <a:rPr lang="tr-TR" sz="9600" b="1" dirty="0"/>
              <a:t>? diye sordu. </a:t>
            </a:r>
            <a:r>
              <a:rPr lang="tr-TR" sz="9600" b="1" dirty="0" err="1"/>
              <a:t>Rasûlullah</a:t>
            </a:r>
            <a:r>
              <a:rPr lang="tr-TR" sz="9600" b="1" dirty="0"/>
              <a:t> </a:t>
            </a:r>
            <a:r>
              <a:rPr lang="tr-TR" sz="9600" b="1" dirty="0" smtClean="0"/>
              <a:t>(SAV) </a:t>
            </a:r>
            <a:r>
              <a:rPr lang="tr-TR" sz="9600" b="1" dirty="0"/>
              <a:t>de: “Bu Allah’ın kullarının kalbine koyduğu acıma duygusudur” </a:t>
            </a:r>
            <a:r>
              <a:rPr lang="tr-TR" sz="9600" b="1" dirty="0" smtClean="0"/>
              <a:t>buyurdu.  (</a:t>
            </a:r>
            <a:r>
              <a:rPr lang="tr-TR" sz="9600" dirty="0" smtClean="0"/>
              <a:t>(</a:t>
            </a:r>
            <a:r>
              <a:rPr lang="tr-TR" sz="9600" dirty="0" err="1" smtClean="0"/>
              <a:t>Buhârî</a:t>
            </a:r>
            <a:r>
              <a:rPr lang="tr-TR" sz="9600" dirty="0"/>
              <a:t>, Ce </a:t>
            </a:r>
            <a:r>
              <a:rPr lang="tr-TR" sz="9600" dirty="0" err="1"/>
              <a:t>nâiz</a:t>
            </a:r>
            <a:r>
              <a:rPr lang="tr-TR" sz="9600" dirty="0"/>
              <a:t> 33; Müslim, </a:t>
            </a:r>
            <a:r>
              <a:rPr lang="tr-TR" sz="9600" dirty="0" err="1"/>
              <a:t>Cenâiz</a:t>
            </a:r>
            <a:r>
              <a:rPr lang="tr-TR" sz="9600" dirty="0"/>
              <a:t> 9).</a:t>
            </a:r>
          </a:p>
          <a:p>
            <a:pPr marL="0" indent="0">
              <a:buNone/>
            </a:pPr>
            <a:endParaRPr lang="tr-TR" dirty="0"/>
          </a:p>
        </p:txBody>
      </p:sp>
    </p:spTree>
    <p:extLst>
      <p:ext uri="{BB962C8B-B14F-4D97-AF65-F5344CB8AC3E}">
        <p14:creationId xmlns:p14="http://schemas.microsoft.com/office/powerpoint/2010/main" val="20797570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928992" cy="6480720"/>
          </a:xfrm>
        </p:spPr>
        <p:txBody>
          <a:bodyPr>
            <a:normAutofit fontScale="92500" lnSpcReduction="20000"/>
          </a:bodyPr>
          <a:lstStyle/>
          <a:p>
            <a:r>
              <a:rPr lang="tr-TR" b="1" dirty="0" smtClean="0">
                <a:solidFill>
                  <a:srgbClr val="002060"/>
                </a:solidFill>
                <a:latin typeface="Arial Black" pitchFamily="34" charset="0"/>
              </a:rPr>
              <a:t>ASIL SABIR FELAKETİN İLK ANINDA OLANIDIR</a:t>
            </a:r>
          </a:p>
          <a:p>
            <a:endParaRPr lang="tr-TR" b="1" dirty="0"/>
          </a:p>
          <a:p>
            <a:r>
              <a:rPr lang="tr-TR" b="1" dirty="0" smtClean="0"/>
              <a:t>Enes </a:t>
            </a:r>
            <a:r>
              <a:rPr lang="tr-TR" b="1" dirty="0" err="1"/>
              <a:t>ibn</a:t>
            </a:r>
            <a:r>
              <a:rPr lang="tr-TR" b="1" dirty="0"/>
              <a:t> Mâlik </a:t>
            </a:r>
            <a:r>
              <a:rPr lang="tr-TR" b="1" dirty="0" smtClean="0"/>
              <a:t>(RA)</a:t>
            </a:r>
            <a:r>
              <a:rPr lang="tr-TR" b="1" dirty="0"/>
              <a:t>’den rivayet edildiğine göre Peygamberimiz </a:t>
            </a:r>
            <a:r>
              <a:rPr lang="tr-TR" b="1" dirty="0" smtClean="0"/>
              <a:t>(SAV) </a:t>
            </a:r>
            <a:r>
              <a:rPr lang="tr-TR" b="1" dirty="0"/>
              <a:t>bir mezarın başında bağırarak ağlamakta olan bir kadının yanından geçmişti ve ona: “</a:t>
            </a:r>
            <a:r>
              <a:rPr lang="tr-TR" b="1" dirty="0">
                <a:solidFill>
                  <a:srgbClr val="FF0000"/>
                </a:solidFill>
              </a:rPr>
              <a:t>Allah’tan kork ve sabret” </a:t>
            </a:r>
            <a:r>
              <a:rPr lang="tr-TR" b="1" dirty="0"/>
              <a:t>buyurdu. Kadın: Geç git, çünkü benim başıma gelen senin başına gelmemiştir dedi. Peygamber </a:t>
            </a:r>
            <a:r>
              <a:rPr lang="tr-TR" b="1" dirty="0" smtClean="0"/>
              <a:t>(SAV)</a:t>
            </a:r>
            <a:r>
              <a:rPr lang="tr-TR" b="1" dirty="0"/>
              <a:t>’i tanıyamamıştı. Kendisine O’nun Peygamber </a:t>
            </a:r>
            <a:r>
              <a:rPr lang="tr-TR" b="1" dirty="0" smtClean="0"/>
              <a:t>(SAV) </a:t>
            </a:r>
            <a:r>
              <a:rPr lang="tr-TR" b="1" dirty="0"/>
              <a:t>olduğunu söylediler. Bunu duyar duymaz Peygamber </a:t>
            </a:r>
            <a:r>
              <a:rPr lang="tr-TR" b="1" dirty="0" smtClean="0"/>
              <a:t>(SAV)</a:t>
            </a:r>
            <a:r>
              <a:rPr lang="tr-TR" b="1" dirty="0"/>
              <a:t>’in kapısına geldi, kapıda kapıcılar bulunmadığını gördü ve: Ben sizi tanıyamamıştım dedi. Peygamber </a:t>
            </a:r>
            <a:r>
              <a:rPr lang="tr-TR" b="1" dirty="0" smtClean="0"/>
              <a:t>(SAV) </a:t>
            </a:r>
            <a:r>
              <a:rPr lang="tr-TR" b="1" dirty="0"/>
              <a:t>de: “</a:t>
            </a:r>
            <a:r>
              <a:rPr lang="tr-TR" b="1" dirty="0">
                <a:solidFill>
                  <a:srgbClr val="FF0000"/>
                </a:solidFill>
              </a:rPr>
              <a:t>Asıl sabır felaketin ilk anında olanıdır” buyurdular</a:t>
            </a:r>
            <a:r>
              <a:rPr lang="tr-TR" b="1" dirty="0"/>
              <a:t>. </a:t>
            </a:r>
            <a:r>
              <a:rPr lang="tr-TR" b="1" dirty="0" err="1"/>
              <a:t>Müslimin</a:t>
            </a:r>
            <a:r>
              <a:rPr lang="tr-TR" b="1" dirty="0"/>
              <a:t> rivayet ettiği başka bir rivayette : Ölen çocuğun özerine ağlıyordu. </a:t>
            </a:r>
            <a:r>
              <a:rPr lang="tr-TR" dirty="0"/>
              <a:t>(</a:t>
            </a:r>
            <a:r>
              <a:rPr lang="tr-TR" dirty="0" err="1"/>
              <a:t>Buhârî</a:t>
            </a:r>
            <a:r>
              <a:rPr lang="tr-TR" dirty="0"/>
              <a:t>, </a:t>
            </a:r>
            <a:r>
              <a:rPr lang="tr-TR" dirty="0" err="1"/>
              <a:t>Cenâiz</a:t>
            </a:r>
            <a:r>
              <a:rPr lang="tr-TR" dirty="0"/>
              <a:t> </a:t>
            </a:r>
            <a:r>
              <a:rPr lang="tr-TR" dirty="0" smtClean="0"/>
              <a:t>32)</a:t>
            </a:r>
            <a:endParaRPr lang="tr-TR" dirty="0"/>
          </a:p>
        </p:txBody>
      </p:sp>
    </p:spTree>
    <p:extLst>
      <p:ext uri="{BB962C8B-B14F-4D97-AF65-F5344CB8AC3E}">
        <p14:creationId xmlns:p14="http://schemas.microsoft.com/office/powerpoint/2010/main" val="13492276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lnSpcReduction="10000"/>
          </a:bodyPr>
          <a:lstStyle/>
          <a:p>
            <a:pPr algn="ctr"/>
            <a:r>
              <a:rPr lang="tr-TR" sz="4000" b="1" dirty="0" smtClean="0">
                <a:solidFill>
                  <a:srgbClr val="002060"/>
                </a:solidFill>
                <a:latin typeface="Arial Black" pitchFamily="34" charset="0"/>
              </a:rPr>
              <a:t>SABRIN MÜKAFATI CENNETTİR</a:t>
            </a:r>
          </a:p>
          <a:p>
            <a:r>
              <a:rPr lang="ar-AE" sz="4000" b="1" dirty="0"/>
              <a:t>عَنْ أبي هُرَيْرَةَ </a:t>
            </a:r>
            <a:r>
              <a:rPr lang="ar-AE" sz="4000" b="1" dirty="0" smtClean="0"/>
              <a:t>أن </a:t>
            </a:r>
            <a:r>
              <a:rPr lang="ar-AE" sz="4000" b="1" dirty="0"/>
              <a:t>رَسُولَ اللَّه </a:t>
            </a:r>
            <a:r>
              <a:rPr lang="ar-AE" sz="4000" b="1" dirty="0" smtClean="0"/>
              <a:t>ِ  </a:t>
            </a:r>
            <a:r>
              <a:rPr lang="ar-AE" sz="4000" b="1" dirty="0"/>
              <a:t>قال : يَقُولُ اللَّهُ تَعَالَى : مَا لِعَبْدِي الْمُؤْمِنِ عِنْدِي جَزَاءٌ إذا قَبَضْتُ صَفِيَّهُ مِنْ أَهْلِ الدُّنْيَا ثُمَّ احْتَسَبَهُ إلا الْجَنَّةُ .</a:t>
            </a:r>
          </a:p>
          <a:p>
            <a:pPr marL="0" indent="0">
              <a:buNone/>
            </a:pPr>
            <a:r>
              <a:rPr lang="tr-TR" sz="4000" b="1" dirty="0" err="1" smtClean="0"/>
              <a:t>Ebû</a:t>
            </a:r>
            <a:r>
              <a:rPr lang="tr-TR" sz="4000" b="1" dirty="0" smtClean="0"/>
              <a:t> </a:t>
            </a:r>
            <a:r>
              <a:rPr lang="tr-TR" sz="4000" b="1" dirty="0" err="1"/>
              <a:t>Hureyre</a:t>
            </a:r>
            <a:r>
              <a:rPr lang="tr-TR" sz="4000" b="1" dirty="0"/>
              <a:t> </a:t>
            </a:r>
            <a:r>
              <a:rPr lang="tr-TR" sz="4000" b="1" dirty="0" smtClean="0"/>
              <a:t>(RA)</a:t>
            </a:r>
            <a:r>
              <a:rPr lang="tr-TR" sz="4000" b="1" dirty="0"/>
              <a:t>’den rivayet edildiğine göre </a:t>
            </a:r>
            <a:r>
              <a:rPr lang="tr-TR" sz="4000" b="1" dirty="0" err="1"/>
              <a:t>Rasûlullah</a:t>
            </a:r>
            <a:r>
              <a:rPr lang="tr-TR" sz="4000" b="1" dirty="0"/>
              <a:t> </a:t>
            </a:r>
            <a:r>
              <a:rPr lang="tr-TR" sz="4000" b="1" dirty="0" smtClean="0"/>
              <a:t>(SAV) </a:t>
            </a:r>
            <a:r>
              <a:rPr lang="tr-TR" sz="4000" b="1" dirty="0"/>
              <a:t>şöyle buyurdu: </a:t>
            </a:r>
            <a:endParaRPr lang="tr-TR" sz="4000" b="1" dirty="0" smtClean="0"/>
          </a:p>
          <a:p>
            <a:pPr marL="0" indent="0">
              <a:buNone/>
            </a:pPr>
            <a:r>
              <a:rPr lang="tr-TR" sz="4000" b="1" dirty="0" smtClean="0"/>
              <a:t>“</a:t>
            </a:r>
            <a:r>
              <a:rPr lang="tr-TR" sz="4000" b="1" dirty="0"/>
              <a:t>Allah: </a:t>
            </a:r>
            <a:r>
              <a:rPr lang="tr-TR" sz="4000" b="1" dirty="0" err="1"/>
              <a:t>Mü’min</a:t>
            </a:r>
            <a:r>
              <a:rPr lang="tr-TR" sz="4000" b="1" dirty="0"/>
              <a:t> kulumun dünyada sevdiği dostunu aldığım zaman, o kimse sabredip mükafatını benden beklerse karşılığı cennettir.” buyurdu</a:t>
            </a:r>
            <a:r>
              <a:rPr lang="tr-TR" dirty="0"/>
              <a:t>. (</a:t>
            </a:r>
            <a:r>
              <a:rPr lang="tr-TR" dirty="0" err="1"/>
              <a:t>Buhârî</a:t>
            </a:r>
            <a:r>
              <a:rPr lang="tr-TR" dirty="0"/>
              <a:t>, </a:t>
            </a:r>
            <a:r>
              <a:rPr lang="tr-TR" dirty="0" err="1"/>
              <a:t>Rikak</a:t>
            </a:r>
            <a:r>
              <a:rPr lang="tr-TR" dirty="0"/>
              <a:t> 6) </a:t>
            </a:r>
          </a:p>
          <a:p>
            <a:endParaRPr lang="tr-TR" dirty="0"/>
          </a:p>
        </p:txBody>
      </p:sp>
    </p:spTree>
    <p:extLst>
      <p:ext uri="{BB962C8B-B14F-4D97-AF65-F5344CB8AC3E}">
        <p14:creationId xmlns:p14="http://schemas.microsoft.com/office/powerpoint/2010/main" val="29318681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0"/>
            <a:ext cx="8856984" cy="6741368"/>
          </a:xfrm>
        </p:spPr>
        <p:txBody>
          <a:bodyPr>
            <a:normAutofit fontScale="85000" lnSpcReduction="20000"/>
          </a:bodyPr>
          <a:lstStyle/>
          <a:p>
            <a:endParaRPr lang="tr-TR" sz="3300" b="1" dirty="0" smtClean="0">
              <a:solidFill>
                <a:srgbClr val="002060"/>
              </a:solidFill>
              <a:latin typeface="Arial Black" pitchFamily="34" charset="0"/>
            </a:endParaRPr>
          </a:p>
          <a:p>
            <a:r>
              <a:rPr lang="tr-TR" sz="3300" b="1" dirty="0" smtClean="0">
                <a:solidFill>
                  <a:srgbClr val="002060"/>
                </a:solidFill>
                <a:latin typeface="Arial Black" pitchFamily="34" charset="0"/>
              </a:rPr>
              <a:t>HASTALIĞA(TAUN) SABIR EDENE ŞEHİT SEVABI VERİLİR</a:t>
            </a:r>
          </a:p>
          <a:p>
            <a:endParaRPr lang="tr-TR" sz="3300" b="1" dirty="0" smtClean="0"/>
          </a:p>
          <a:p>
            <a:r>
              <a:rPr lang="ar-AE" sz="3300" b="1" dirty="0" smtClean="0"/>
              <a:t>33- </a:t>
            </a:r>
            <a:r>
              <a:rPr lang="ar-AE" sz="3300" b="1" dirty="0"/>
              <a:t>عَنْ عَائِشَةَ رضي اللهُ عَنْهَا إنهَا سَأَلَتْ رَسُولَ اللَّهِ   عَنِ الطَّاعُونِ, فَأَخْبَرَهَا أنهُ كان عَذَابًا يَبْعَثُهُ اللَّهُ تَعَالَي عَلَى مَنْ يَشَاءُ, فَجَعَلَهُ اللَّهُ تَعاَلَي رَحْمَةً لِلْمُؤْمِنِينَ, فَلَيْسَ مِنْ عَبْدٍ يَقَعُ فِي الطَّاعُونِ فَيَمْكُثُ فِي بَلَدِهِ صَابِرًا مُحْتَسِباً, يَعْلَمُ أنهُ لاَ يُصِيبَهُ إلا مَا كَتَبَ اللَّهُ لَهُ إلا كان لَهُ مِثْلُ أجر الشَّهِيدِ .</a:t>
            </a:r>
          </a:p>
          <a:p>
            <a:pPr marL="0" indent="0">
              <a:buNone/>
            </a:pPr>
            <a:r>
              <a:rPr lang="tr-TR" sz="3300" b="1" dirty="0" smtClean="0"/>
              <a:t>Hz. </a:t>
            </a:r>
            <a:r>
              <a:rPr lang="tr-TR" sz="3300" b="1" dirty="0" err="1" smtClean="0"/>
              <a:t>Aişe</a:t>
            </a:r>
            <a:r>
              <a:rPr lang="tr-TR" sz="3300" b="1" dirty="0" smtClean="0"/>
              <a:t> (RA)</a:t>
            </a:r>
            <a:r>
              <a:rPr lang="tr-TR" sz="3300" b="1" dirty="0"/>
              <a:t>’dan rivayet edildiğine göre: </a:t>
            </a:r>
            <a:r>
              <a:rPr lang="tr-TR" sz="3300" b="1" dirty="0" err="1"/>
              <a:t>Aişe</a:t>
            </a:r>
            <a:r>
              <a:rPr lang="tr-TR" sz="3300" b="1" dirty="0"/>
              <a:t> anamız </a:t>
            </a:r>
            <a:r>
              <a:rPr lang="tr-TR" sz="3300" b="1" dirty="0" err="1"/>
              <a:t>Rasûlullah</a:t>
            </a:r>
            <a:r>
              <a:rPr lang="tr-TR" sz="3300" b="1" dirty="0"/>
              <a:t> </a:t>
            </a:r>
            <a:r>
              <a:rPr lang="tr-TR" sz="3300" b="1" dirty="0" smtClean="0"/>
              <a:t>(SAV)</a:t>
            </a:r>
            <a:r>
              <a:rPr lang="tr-TR" sz="3300" b="1" dirty="0"/>
              <a:t>’e </a:t>
            </a:r>
            <a:r>
              <a:rPr lang="tr-TR" sz="3300" b="1" dirty="0" err="1"/>
              <a:t>tâûn</a:t>
            </a:r>
            <a:r>
              <a:rPr lang="tr-TR" sz="3300" b="1" dirty="0"/>
              <a:t> hastalığından sormuştu da O da şöyle cevap vermişti: </a:t>
            </a:r>
            <a:endParaRPr lang="tr-TR" sz="3300" b="1" dirty="0" smtClean="0"/>
          </a:p>
          <a:p>
            <a:pPr marL="0" indent="0">
              <a:buNone/>
            </a:pPr>
            <a:r>
              <a:rPr lang="tr-TR" sz="3300" b="1" dirty="0" smtClean="0"/>
              <a:t>“</a:t>
            </a:r>
            <a:r>
              <a:rPr lang="tr-TR" sz="3300" b="1" dirty="0" err="1"/>
              <a:t>Tâûn</a:t>
            </a:r>
            <a:r>
              <a:rPr lang="tr-TR" sz="3300" b="1" dirty="0"/>
              <a:t> hastalığı; Allah’ın dilediği kimseleri bu hastalıkla cezalandırdığı bir azap şekliydi. Allah onu </a:t>
            </a:r>
            <a:r>
              <a:rPr lang="tr-TR" sz="3300" b="1" dirty="0" err="1"/>
              <a:t>mü’minlere</a:t>
            </a:r>
            <a:r>
              <a:rPr lang="tr-TR" sz="3300" b="1" dirty="0"/>
              <a:t> rahmet kıldı. Bu </a:t>
            </a:r>
            <a:r>
              <a:rPr lang="tr-TR" sz="3300" b="1" dirty="0" err="1"/>
              <a:t>sebeble</a:t>
            </a:r>
            <a:r>
              <a:rPr lang="tr-TR" sz="3300" b="1" dirty="0"/>
              <a:t> </a:t>
            </a:r>
            <a:r>
              <a:rPr lang="tr-TR" sz="3300" b="1" dirty="0" err="1"/>
              <a:t>tâûna</a:t>
            </a:r>
            <a:r>
              <a:rPr lang="tr-TR" sz="3300" b="1" dirty="0"/>
              <a:t> yakalanan bir kul sabredip mükafatını Allah’tan bekleyerek bulunduğu yerde başına Allah’ın yazdığından başka hiç </a:t>
            </a:r>
            <a:r>
              <a:rPr lang="tr-TR" sz="3300" b="1" dirty="0" err="1"/>
              <a:t>birşey</a:t>
            </a:r>
            <a:r>
              <a:rPr lang="tr-TR" sz="3300" b="1" dirty="0"/>
              <a:t> gelmeyeceğini bilerek oturup dışarı çıkmazsa kendisine </a:t>
            </a:r>
            <a:r>
              <a:rPr lang="tr-TR" sz="3300" b="1" dirty="0" err="1"/>
              <a:t>şehid</a:t>
            </a:r>
            <a:r>
              <a:rPr lang="tr-TR" sz="3300" b="1" dirty="0"/>
              <a:t> sevabı verilir.” </a:t>
            </a:r>
            <a:r>
              <a:rPr lang="tr-TR" dirty="0"/>
              <a:t>(</a:t>
            </a:r>
            <a:r>
              <a:rPr lang="tr-TR" dirty="0" err="1"/>
              <a:t>Buhârî</a:t>
            </a:r>
            <a:r>
              <a:rPr lang="tr-TR" dirty="0"/>
              <a:t>, </a:t>
            </a:r>
            <a:r>
              <a:rPr lang="tr-TR" dirty="0" err="1"/>
              <a:t>tıbb</a:t>
            </a:r>
            <a:r>
              <a:rPr lang="tr-TR" dirty="0"/>
              <a:t> 31)</a:t>
            </a:r>
          </a:p>
          <a:p>
            <a:endParaRPr lang="tr-TR" dirty="0" smtClean="0"/>
          </a:p>
          <a:p>
            <a:endParaRPr lang="tr-TR" dirty="0"/>
          </a:p>
          <a:p>
            <a:endParaRPr lang="tr-TR" dirty="0" smtClean="0"/>
          </a:p>
          <a:p>
            <a:endParaRPr lang="tr-TR" dirty="0"/>
          </a:p>
        </p:txBody>
      </p:sp>
    </p:spTree>
    <p:extLst>
      <p:ext uri="{BB962C8B-B14F-4D97-AF65-F5344CB8AC3E}">
        <p14:creationId xmlns:p14="http://schemas.microsoft.com/office/powerpoint/2010/main" val="26041697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928992" cy="6480720"/>
          </a:xfrm>
        </p:spPr>
        <p:txBody>
          <a:bodyPr>
            <a:normAutofit lnSpcReduction="10000"/>
          </a:bodyPr>
          <a:lstStyle/>
          <a:p>
            <a:pPr algn="ctr"/>
            <a:r>
              <a:rPr lang="tr-TR" sz="3600" b="1" dirty="0" smtClean="0">
                <a:solidFill>
                  <a:srgbClr val="002060"/>
                </a:solidFill>
                <a:latin typeface="Arial Black" pitchFamily="34" charset="0"/>
              </a:rPr>
              <a:t>AMA OLAN SABREDERSE KARŞILIĞI CENNETTİR</a:t>
            </a:r>
          </a:p>
          <a:p>
            <a:r>
              <a:rPr lang="ar-AE" sz="3600" b="1" dirty="0"/>
              <a:t>- عَنْ أنس </a:t>
            </a:r>
            <a:r>
              <a:rPr lang="ar-AE" sz="3600" b="1" dirty="0" smtClean="0"/>
              <a:t>قال </a:t>
            </a:r>
            <a:r>
              <a:rPr lang="ar-AE" sz="3600" b="1" dirty="0"/>
              <a:t>: سَمِعْتُ رَسُول اللَّهِ </a:t>
            </a:r>
            <a:r>
              <a:rPr lang="ar-AE" sz="3600" b="1" dirty="0" smtClean="0"/>
              <a:t>يَقُولُ </a:t>
            </a:r>
            <a:r>
              <a:rPr lang="ar-AE" sz="3600" b="1" dirty="0"/>
              <a:t>إن اللَّهَ عَزَّ وَجَلَّ قال : إذا ابْتَلَيْتُ عَبْدِي بِحَبِيبَتَيْهِ فَصَبَرَ عَوَّضْتُهُ مِنْهُمَا الْجَنَّةَ. يُرِيدُ </a:t>
            </a:r>
            <a:r>
              <a:rPr lang="ar-AE" sz="3600" b="1" dirty="0" smtClean="0"/>
              <a:t>عَيْنَيْهِ</a:t>
            </a:r>
            <a:endParaRPr lang="tr-TR" sz="3600" b="1" dirty="0" smtClean="0"/>
          </a:p>
          <a:p>
            <a:pPr marL="0" indent="0">
              <a:buNone/>
            </a:pPr>
            <a:endParaRPr lang="tr-TR" sz="3600" b="1" dirty="0" smtClean="0"/>
          </a:p>
          <a:p>
            <a:pPr marL="0" indent="0">
              <a:buNone/>
            </a:pPr>
            <a:r>
              <a:rPr lang="tr-TR" sz="3600" b="1" dirty="0" smtClean="0"/>
              <a:t>Enes </a:t>
            </a:r>
            <a:r>
              <a:rPr lang="tr-TR" sz="3600" b="1" dirty="0" err="1"/>
              <a:t>ibn</a:t>
            </a:r>
            <a:r>
              <a:rPr lang="tr-TR" sz="3600" b="1" dirty="0"/>
              <a:t> Mâlik </a:t>
            </a:r>
            <a:r>
              <a:rPr lang="tr-TR" sz="3600" b="1" dirty="0" smtClean="0"/>
              <a:t>(RA) </a:t>
            </a:r>
            <a:r>
              <a:rPr lang="tr-TR" sz="3600" b="1" dirty="0" err="1"/>
              <a:t>Rasûlullah</a:t>
            </a:r>
            <a:r>
              <a:rPr lang="tr-TR" sz="3600" b="1" dirty="0"/>
              <a:t> </a:t>
            </a:r>
            <a:r>
              <a:rPr lang="tr-TR" sz="3600" b="1" dirty="0" smtClean="0"/>
              <a:t>(SAV)</a:t>
            </a:r>
            <a:r>
              <a:rPr lang="tr-TR" sz="3600" b="1" dirty="0"/>
              <a:t>’in şöyle buyurduğunu işittim demiştir: </a:t>
            </a:r>
            <a:endParaRPr lang="tr-TR" sz="3600" b="1" dirty="0" smtClean="0"/>
          </a:p>
          <a:p>
            <a:pPr marL="0" indent="0">
              <a:buNone/>
            </a:pPr>
            <a:r>
              <a:rPr lang="tr-TR" sz="3600" b="1" dirty="0" smtClean="0"/>
              <a:t>“</a:t>
            </a:r>
            <a:r>
              <a:rPr lang="tr-TR" sz="3600" b="1" dirty="0" err="1"/>
              <a:t>Allah’ü</a:t>
            </a:r>
            <a:r>
              <a:rPr lang="tr-TR" sz="3600" b="1" dirty="0"/>
              <a:t> </a:t>
            </a:r>
            <a:r>
              <a:rPr lang="tr-TR" sz="3600" b="1" dirty="0" err="1"/>
              <a:t>teâlâ</a:t>
            </a:r>
            <a:r>
              <a:rPr lang="tr-TR" sz="3600" b="1" dirty="0"/>
              <a:t> buyuruyor ki: Kulumu gözlerinden mahrum ederek imtihan ettiğim zaman sabrederse, gözlerinin karşılığı ona cenneti veririm.” </a:t>
            </a:r>
            <a:r>
              <a:rPr lang="tr-TR" dirty="0"/>
              <a:t>(</a:t>
            </a:r>
            <a:r>
              <a:rPr lang="tr-TR" dirty="0" err="1"/>
              <a:t>Buhârî</a:t>
            </a:r>
            <a:r>
              <a:rPr lang="tr-TR" dirty="0"/>
              <a:t>, </a:t>
            </a:r>
            <a:r>
              <a:rPr lang="tr-TR" dirty="0" err="1"/>
              <a:t>Merda</a:t>
            </a:r>
            <a:r>
              <a:rPr lang="tr-TR" dirty="0"/>
              <a:t> 7)</a:t>
            </a:r>
          </a:p>
          <a:p>
            <a:endParaRPr lang="tr-TR" dirty="0"/>
          </a:p>
        </p:txBody>
      </p:sp>
    </p:spTree>
    <p:extLst>
      <p:ext uri="{BB962C8B-B14F-4D97-AF65-F5344CB8AC3E}">
        <p14:creationId xmlns:p14="http://schemas.microsoft.com/office/powerpoint/2010/main" val="3891255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144000" cy="6624736"/>
          </a:xfrm>
        </p:spPr>
        <p:txBody>
          <a:bodyPr>
            <a:normAutofit fontScale="92500" lnSpcReduction="10000"/>
          </a:bodyPr>
          <a:lstStyle/>
          <a:p>
            <a:pPr marL="0" indent="0">
              <a:buNone/>
            </a:pPr>
            <a:r>
              <a:rPr lang="ar-AE" sz="5400" b="1" dirty="0" smtClean="0"/>
              <a:t>يَا </a:t>
            </a:r>
            <a:r>
              <a:rPr lang="ar-AE" sz="5400" b="1" dirty="0"/>
              <a:t>اَيُّهَا الَّذٖينَ اٰمَنُوا </a:t>
            </a:r>
            <a:r>
              <a:rPr lang="ar-AE" sz="5400" b="1" dirty="0">
                <a:solidFill>
                  <a:srgbClr val="FF0000"/>
                </a:solidFill>
              </a:rPr>
              <a:t>اصْبِرُوا وَصَابِرُوا </a:t>
            </a:r>
            <a:r>
              <a:rPr lang="ar-AE" sz="5400" b="1" dirty="0"/>
              <a:t>وَرَابِطُوا وَاتَّقُوا اللّٰهَ لَعَلَّكُمْ تُفْلِحُونَ</a:t>
            </a:r>
          </a:p>
          <a:p>
            <a:endParaRPr lang="ar-AE" sz="5400" b="1" dirty="0"/>
          </a:p>
          <a:p>
            <a:pPr marL="0" indent="0">
              <a:buNone/>
            </a:pPr>
            <a:r>
              <a:rPr lang="tr-TR" sz="5400" b="1" dirty="0" smtClean="0"/>
              <a:t>«Ey </a:t>
            </a:r>
            <a:r>
              <a:rPr lang="tr-TR" sz="5400" b="1" dirty="0"/>
              <a:t>iman edenler! </a:t>
            </a:r>
            <a:r>
              <a:rPr lang="tr-TR" sz="5400" b="1" dirty="0">
                <a:solidFill>
                  <a:srgbClr val="FF0000"/>
                </a:solidFill>
              </a:rPr>
              <a:t>Sabredin. Sabır yarışında düşmanlarınızı geçin. </a:t>
            </a:r>
            <a:r>
              <a:rPr lang="tr-TR" sz="5400" b="1" dirty="0"/>
              <a:t>(Cihat için) hazırlıklı ve uyanık olun ve Allah'a karşı gelmekten sakının ki kurtuluşa eresiniz</a:t>
            </a:r>
            <a:r>
              <a:rPr lang="tr-TR" sz="5400" b="1" dirty="0" smtClean="0"/>
              <a:t>.» </a:t>
            </a:r>
          </a:p>
          <a:p>
            <a:pPr marL="0" indent="0">
              <a:buNone/>
            </a:pPr>
            <a:r>
              <a:rPr lang="tr-TR" dirty="0" smtClean="0"/>
              <a:t>(Ali İmran 200)</a:t>
            </a:r>
            <a:endParaRPr lang="tr-TR" dirty="0"/>
          </a:p>
        </p:txBody>
      </p:sp>
    </p:spTree>
    <p:extLst>
      <p:ext uri="{BB962C8B-B14F-4D97-AF65-F5344CB8AC3E}">
        <p14:creationId xmlns:p14="http://schemas.microsoft.com/office/powerpoint/2010/main" val="32026898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fontScale="70000" lnSpcReduction="20000"/>
          </a:bodyPr>
          <a:lstStyle/>
          <a:p>
            <a:pPr algn="ctr"/>
            <a:r>
              <a:rPr lang="tr-TR" sz="4600" b="1" dirty="0" smtClean="0">
                <a:solidFill>
                  <a:srgbClr val="002060"/>
                </a:solidFill>
                <a:latin typeface="Arial Black" pitchFamily="34" charset="0"/>
              </a:rPr>
              <a:t>MÜTHİŞ SABIR TAVSİYE ÖRNEĞİ HZ MUHAMMED SAV EFENDİMİZDEN</a:t>
            </a:r>
          </a:p>
          <a:p>
            <a:endParaRPr lang="tr-TR" b="1" dirty="0">
              <a:solidFill>
                <a:srgbClr val="FF0000"/>
              </a:solidFill>
              <a:latin typeface="Arial Black" pitchFamily="34" charset="0"/>
            </a:endParaRPr>
          </a:p>
          <a:p>
            <a:r>
              <a:rPr lang="tr-TR" sz="3400" b="1" dirty="0">
                <a:solidFill>
                  <a:schemeClr val="tx1">
                    <a:lumMod val="95000"/>
                    <a:lumOff val="5000"/>
                  </a:schemeClr>
                </a:solidFill>
                <a:latin typeface="Arial Black" pitchFamily="34" charset="0"/>
              </a:rPr>
              <a:t>Atâ </a:t>
            </a:r>
            <a:r>
              <a:rPr lang="tr-TR" sz="3400" b="1" dirty="0" err="1">
                <a:solidFill>
                  <a:schemeClr val="tx1">
                    <a:lumMod val="95000"/>
                    <a:lumOff val="5000"/>
                  </a:schemeClr>
                </a:solidFill>
                <a:latin typeface="Arial Black" pitchFamily="34" charset="0"/>
              </a:rPr>
              <a:t>ibn</a:t>
            </a:r>
            <a:r>
              <a:rPr lang="tr-TR" sz="3400" b="1" dirty="0">
                <a:solidFill>
                  <a:schemeClr val="tx1">
                    <a:lumMod val="95000"/>
                    <a:lumOff val="5000"/>
                  </a:schemeClr>
                </a:solidFill>
                <a:latin typeface="Arial Black" pitchFamily="34" charset="0"/>
              </a:rPr>
              <a:t> </a:t>
            </a:r>
            <a:r>
              <a:rPr lang="tr-TR" sz="3400" b="1" dirty="0" err="1">
                <a:solidFill>
                  <a:schemeClr val="tx1">
                    <a:lumMod val="95000"/>
                    <a:lumOff val="5000"/>
                  </a:schemeClr>
                </a:solidFill>
                <a:latin typeface="Arial Black" pitchFamily="34" charset="0"/>
              </a:rPr>
              <a:t>Ebî</a:t>
            </a:r>
            <a:r>
              <a:rPr lang="tr-TR" sz="3400" b="1" dirty="0">
                <a:solidFill>
                  <a:schemeClr val="tx1">
                    <a:lumMod val="95000"/>
                    <a:lumOff val="5000"/>
                  </a:schemeClr>
                </a:solidFill>
                <a:latin typeface="Arial Black" pitchFamily="34" charset="0"/>
              </a:rPr>
              <a:t> </a:t>
            </a:r>
            <a:r>
              <a:rPr lang="tr-TR" sz="3400" b="1" dirty="0" err="1">
                <a:solidFill>
                  <a:schemeClr val="tx1">
                    <a:lumMod val="95000"/>
                    <a:lumOff val="5000"/>
                  </a:schemeClr>
                </a:solidFill>
                <a:latin typeface="Arial Black" pitchFamily="34" charset="0"/>
              </a:rPr>
              <a:t>Rebâh</a:t>
            </a:r>
            <a:r>
              <a:rPr lang="tr-TR" sz="3400" b="1" dirty="0">
                <a:solidFill>
                  <a:schemeClr val="tx1">
                    <a:lumMod val="95000"/>
                    <a:lumOff val="5000"/>
                  </a:schemeClr>
                </a:solidFill>
                <a:latin typeface="Arial Black" pitchFamily="34" charset="0"/>
              </a:rPr>
              <a:t> </a:t>
            </a:r>
            <a:r>
              <a:rPr lang="tr-TR" sz="3400" b="1" dirty="0" smtClean="0">
                <a:solidFill>
                  <a:schemeClr val="tx1">
                    <a:lumMod val="95000"/>
                    <a:lumOff val="5000"/>
                  </a:schemeClr>
                </a:solidFill>
                <a:latin typeface="Arial Black" pitchFamily="34" charset="0"/>
              </a:rPr>
              <a:t>(RA)</a:t>
            </a:r>
            <a:r>
              <a:rPr lang="tr-TR" sz="3400" b="1" dirty="0">
                <a:solidFill>
                  <a:schemeClr val="tx1">
                    <a:lumMod val="95000"/>
                    <a:lumOff val="5000"/>
                  </a:schemeClr>
                </a:solidFill>
                <a:latin typeface="Arial Black" pitchFamily="34" charset="0"/>
              </a:rPr>
              <a:t>’den şöyle dediği rivayet edilmiştir: Abdullah </a:t>
            </a:r>
            <a:r>
              <a:rPr lang="tr-TR" sz="3400" b="1" dirty="0" err="1">
                <a:solidFill>
                  <a:schemeClr val="tx1">
                    <a:lumMod val="95000"/>
                    <a:lumOff val="5000"/>
                  </a:schemeClr>
                </a:solidFill>
                <a:latin typeface="Arial Black" pitchFamily="34" charset="0"/>
              </a:rPr>
              <a:t>ibn</a:t>
            </a:r>
            <a:r>
              <a:rPr lang="tr-TR" sz="3400" b="1" dirty="0">
                <a:solidFill>
                  <a:schemeClr val="tx1">
                    <a:lumMod val="95000"/>
                    <a:lumOff val="5000"/>
                  </a:schemeClr>
                </a:solidFill>
                <a:latin typeface="Arial Black" pitchFamily="34" charset="0"/>
              </a:rPr>
              <a:t> Abbas </a:t>
            </a:r>
            <a:r>
              <a:rPr lang="tr-TR" sz="3400" b="1" dirty="0" smtClean="0">
                <a:solidFill>
                  <a:schemeClr val="tx1">
                    <a:lumMod val="95000"/>
                    <a:lumOff val="5000"/>
                  </a:schemeClr>
                </a:solidFill>
                <a:latin typeface="Arial Black" pitchFamily="34" charset="0"/>
              </a:rPr>
              <a:t>(RA) </a:t>
            </a:r>
            <a:r>
              <a:rPr lang="tr-TR" sz="3400" b="1" dirty="0">
                <a:solidFill>
                  <a:schemeClr val="tx1">
                    <a:lumMod val="95000"/>
                    <a:lumOff val="5000"/>
                  </a:schemeClr>
                </a:solidFill>
                <a:latin typeface="Arial Black" pitchFamily="34" charset="0"/>
              </a:rPr>
              <a:t>bana: Sana cennetlik bir kadını göstereyim mi? dedi. Ben de evet göster dedim. </a:t>
            </a:r>
            <a:r>
              <a:rPr lang="tr-TR" sz="3400" b="1" dirty="0" err="1">
                <a:solidFill>
                  <a:schemeClr val="tx1">
                    <a:lumMod val="95000"/>
                    <a:lumOff val="5000"/>
                  </a:schemeClr>
                </a:solidFill>
                <a:latin typeface="Arial Black" pitchFamily="34" charset="0"/>
              </a:rPr>
              <a:t>İbn</a:t>
            </a:r>
            <a:r>
              <a:rPr lang="tr-TR" sz="3400" b="1" dirty="0">
                <a:solidFill>
                  <a:schemeClr val="tx1">
                    <a:lumMod val="95000"/>
                    <a:lumOff val="5000"/>
                  </a:schemeClr>
                </a:solidFill>
                <a:latin typeface="Arial Black" pitchFamily="34" charset="0"/>
              </a:rPr>
              <a:t> Abbas </a:t>
            </a:r>
            <a:r>
              <a:rPr lang="tr-TR" sz="3400" b="1" dirty="0" smtClean="0">
                <a:solidFill>
                  <a:schemeClr val="tx1">
                    <a:lumMod val="95000"/>
                    <a:lumOff val="5000"/>
                  </a:schemeClr>
                </a:solidFill>
                <a:latin typeface="Arial Black" pitchFamily="34" charset="0"/>
              </a:rPr>
              <a:t>(RA) </a:t>
            </a:r>
            <a:r>
              <a:rPr lang="tr-TR" sz="3400" b="1" dirty="0">
                <a:solidFill>
                  <a:schemeClr val="tx1">
                    <a:lumMod val="95000"/>
                    <a:lumOff val="5000"/>
                  </a:schemeClr>
                </a:solidFill>
                <a:latin typeface="Arial Black" pitchFamily="34" charset="0"/>
              </a:rPr>
              <a:t>şöyle dedi: İşte şu siyah kadındır ki, bu kadın Peygamber </a:t>
            </a:r>
            <a:r>
              <a:rPr lang="tr-TR" sz="3400" b="1" dirty="0" smtClean="0">
                <a:solidFill>
                  <a:schemeClr val="tx1">
                    <a:lumMod val="95000"/>
                    <a:lumOff val="5000"/>
                  </a:schemeClr>
                </a:solidFill>
                <a:latin typeface="Arial Black" pitchFamily="34" charset="0"/>
              </a:rPr>
              <a:t>(SAV)</a:t>
            </a:r>
            <a:r>
              <a:rPr lang="tr-TR" sz="3400" b="1" dirty="0">
                <a:solidFill>
                  <a:schemeClr val="tx1">
                    <a:lumMod val="95000"/>
                    <a:lumOff val="5000"/>
                  </a:schemeClr>
                </a:solidFill>
                <a:latin typeface="Arial Black" pitchFamily="34" charset="0"/>
              </a:rPr>
              <a:t>’e geldi ve: Beni sara hastalığı yakalıyor ve üstüm başım açılıyor, iyileşmem için Allah’a dua ediniz dedi. Peygamber </a:t>
            </a:r>
            <a:r>
              <a:rPr lang="tr-TR" sz="3400" b="1" dirty="0" smtClean="0">
                <a:solidFill>
                  <a:schemeClr val="tx1">
                    <a:lumMod val="95000"/>
                    <a:lumOff val="5000"/>
                  </a:schemeClr>
                </a:solidFill>
                <a:latin typeface="Arial Black" pitchFamily="34" charset="0"/>
              </a:rPr>
              <a:t>(SAV) </a:t>
            </a:r>
            <a:r>
              <a:rPr lang="tr-TR" sz="3400" b="1" dirty="0">
                <a:solidFill>
                  <a:schemeClr val="tx1">
                    <a:lumMod val="95000"/>
                    <a:lumOff val="5000"/>
                  </a:schemeClr>
                </a:solidFill>
                <a:latin typeface="Arial Black" pitchFamily="34" charset="0"/>
              </a:rPr>
              <a:t>de: “Eğer sabredeyim dersen sana cennet vardır, ama yine de sen istersen sana şifa vermesi için Allah’a dua ederim” buyurdu. Bunun üzerine kadın: O halde ben hastalığıma sabrederim. Ancak sara tuttuğu zaman üstümün başımın açılmaması için dua ediniz dedi. Peygamberimiz </a:t>
            </a:r>
            <a:r>
              <a:rPr lang="tr-TR" sz="3400" b="1" dirty="0" smtClean="0">
                <a:solidFill>
                  <a:schemeClr val="tx1">
                    <a:lumMod val="95000"/>
                    <a:lumOff val="5000"/>
                  </a:schemeClr>
                </a:solidFill>
                <a:latin typeface="Arial Black" pitchFamily="34" charset="0"/>
              </a:rPr>
              <a:t>(SAV) </a:t>
            </a:r>
            <a:r>
              <a:rPr lang="tr-TR" sz="3400" b="1" dirty="0">
                <a:solidFill>
                  <a:schemeClr val="tx1">
                    <a:lumMod val="95000"/>
                    <a:lumOff val="5000"/>
                  </a:schemeClr>
                </a:solidFill>
                <a:latin typeface="Arial Black" pitchFamily="34" charset="0"/>
              </a:rPr>
              <a:t>ona dua etti de sara nöbeti geldiğinde bir daha üstü başı açılmadı. (</a:t>
            </a:r>
            <a:r>
              <a:rPr lang="tr-TR" sz="3400" b="1" dirty="0" err="1">
                <a:solidFill>
                  <a:schemeClr val="tx1">
                    <a:lumMod val="95000"/>
                    <a:lumOff val="5000"/>
                  </a:schemeClr>
                </a:solidFill>
                <a:latin typeface="Arial Black" pitchFamily="34" charset="0"/>
              </a:rPr>
              <a:t>Buhârî</a:t>
            </a:r>
            <a:r>
              <a:rPr lang="tr-TR" sz="3400" b="1" dirty="0">
                <a:solidFill>
                  <a:schemeClr val="tx1">
                    <a:lumMod val="95000"/>
                    <a:lumOff val="5000"/>
                  </a:schemeClr>
                </a:solidFill>
                <a:latin typeface="Arial Black" pitchFamily="34" charset="0"/>
              </a:rPr>
              <a:t>, </a:t>
            </a:r>
            <a:r>
              <a:rPr lang="tr-TR" sz="3400" b="1" dirty="0" err="1">
                <a:solidFill>
                  <a:schemeClr val="tx1">
                    <a:lumMod val="95000"/>
                    <a:lumOff val="5000"/>
                  </a:schemeClr>
                </a:solidFill>
                <a:latin typeface="Arial Black" pitchFamily="34" charset="0"/>
              </a:rPr>
              <a:t>Merda</a:t>
            </a:r>
            <a:r>
              <a:rPr lang="tr-TR" sz="3400" b="1" dirty="0">
                <a:solidFill>
                  <a:schemeClr val="tx1">
                    <a:lumMod val="95000"/>
                    <a:lumOff val="5000"/>
                  </a:schemeClr>
                </a:solidFill>
                <a:latin typeface="Arial Black" pitchFamily="34" charset="0"/>
              </a:rPr>
              <a:t> 6; Müslim, </a:t>
            </a:r>
            <a:r>
              <a:rPr lang="tr-TR" sz="3400" b="1" dirty="0" err="1">
                <a:solidFill>
                  <a:schemeClr val="tx1">
                    <a:lumMod val="95000"/>
                    <a:lumOff val="5000"/>
                  </a:schemeClr>
                </a:solidFill>
                <a:latin typeface="Arial Black" pitchFamily="34" charset="0"/>
              </a:rPr>
              <a:t>Birr</a:t>
            </a:r>
            <a:r>
              <a:rPr lang="tr-TR" sz="3400" b="1" dirty="0">
                <a:solidFill>
                  <a:schemeClr val="tx1">
                    <a:lumMod val="95000"/>
                    <a:lumOff val="5000"/>
                  </a:schemeClr>
                </a:solidFill>
                <a:latin typeface="Arial Black" pitchFamily="34" charset="0"/>
              </a:rPr>
              <a:t> 54)</a:t>
            </a:r>
          </a:p>
        </p:txBody>
      </p:sp>
    </p:spTree>
    <p:extLst>
      <p:ext uri="{BB962C8B-B14F-4D97-AF65-F5344CB8AC3E}">
        <p14:creationId xmlns:p14="http://schemas.microsoft.com/office/powerpoint/2010/main" val="1845202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a:bodyPr>
          <a:lstStyle/>
          <a:p>
            <a:r>
              <a:rPr lang="tr-TR" b="1" dirty="0" smtClean="0">
                <a:solidFill>
                  <a:srgbClr val="002060"/>
                </a:solidFill>
                <a:latin typeface="Arial Black" pitchFamily="34" charset="0"/>
              </a:rPr>
              <a:t>HER ŞEYE SABIR GÜNAHLARIN BAĞIŞLANMASINA SEBEPTİR</a:t>
            </a:r>
          </a:p>
          <a:p>
            <a:r>
              <a:rPr lang="ar-AE" b="1" dirty="0" smtClean="0"/>
              <a:t>عَنْ </a:t>
            </a:r>
            <a:r>
              <a:rPr lang="ar-AE" b="1" dirty="0"/>
              <a:t>أبي سَعِيدٍ وَأبي هُرَيْرَةَ مَسْعُودٍ رضي الله عنهما عَنِ النَّبِيِّ </a:t>
            </a:r>
            <a:r>
              <a:rPr lang="ar-AE" b="1" dirty="0" smtClean="0"/>
              <a:t>قال </a:t>
            </a:r>
            <a:r>
              <a:rPr lang="ar-AE" b="1" dirty="0"/>
              <a:t>: مَا يُصِيبُ الْمُسْلِمَ مِنْ نَصَبٍ, وَلاَ وَصَبٍ وَلاَ هَمٍّ وَلاَ حَزَنٍ وَلاَ أَذًى وَلاَ غَمٍّ, حَتَّى الشَّوْكَةِ يُشَاكُهَا إلا كَفَّرَ اللَّهُ بِهَا مِنْ خَطَايَاهُ .</a:t>
            </a:r>
          </a:p>
          <a:p>
            <a:r>
              <a:rPr lang="tr-TR" b="1" dirty="0" err="1" smtClean="0"/>
              <a:t>Ebû</a:t>
            </a:r>
            <a:r>
              <a:rPr lang="tr-TR" b="1" dirty="0" smtClean="0"/>
              <a:t> </a:t>
            </a:r>
            <a:r>
              <a:rPr lang="tr-TR" b="1" dirty="0"/>
              <a:t>Saîd ve </a:t>
            </a:r>
            <a:r>
              <a:rPr lang="tr-TR" b="1" dirty="0" err="1"/>
              <a:t>Ebû</a:t>
            </a:r>
            <a:r>
              <a:rPr lang="tr-TR" b="1" dirty="0"/>
              <a:t> </a:t>
            </a:r>
            <a:r>
              <a:rPr lang="tr-TR" b="1" dirty="0" err="1"/>
              <a:t>Hureyre</a:t>
            </a:r>
            <a:r>
              <a:rPr lang="tr-TR" b="1" dirty="0"/>
              <a:t> </a:t>
            </a:r>
            <a:r>
              <a:rPr lang="tr-TR" b="1" dirty="0" smtClean="0"/>
              <a:t>(RA)</a:t>
            </a:r>
            <a:r>
              <a:rPr lang="tr-TR" b="1" dirty="0"/>
              <a:t>’den rivayet edildiğine göre </a:t>
            </a:r>
            <a:r>
              <a:rPr lang="tr-TR" b="1" dirty="0" err="1"/>
              <a:t>Rasûlullah</a:t>
            </a:r>
            <a:r>
              <a:rPr lang="tr-TR" b="1" dirty="0"/>
              <a:t> </a:t>
            </a:r>
            <a:r>
              <a:rPr lang="tr-TR" b="1" dirty="0" smtClean="0"/>
              <a:t>(SAV) </a:t>
            </a:r>
            <a:r>
              <a:rPr lang="tr-TR" b="1" dirty="0"/>
              <a:t>şöyle buyurdu: “Herhangi bir </a:t>
            </a:r>
            <a:r>
              <a:rPr lang="tr-TR" b="1" dirty="0" err="1"/>
              <a:t>müslümanın</a:t>
            </a:r>
            <a:r>
              <a:rPr lang="tr-TR" b="1" dirty="0"/>
              <a:t> başına gelen yorgunluk, hastalık, tasa, keder, sıkıntı ve gamdan ayağına batan dikene kadar her şeyi Allah </a:t>
            </a:r>
            <a:r>
              <a:rPr lang="tr-TR" b="1" dirty="0" err="1"/>
              <a:t>müslümanın</a:t>
            </a:r>
            <a:r>
              <a:rPr lang="tr-TR" b="1" dirty="0"/>
              <a:t> hata ve günahlarının bağışlanmasına </a:t>
            </a:r>
            <a:r>
              <a:rPr lang="tr-TR" b="1" dirty="0" err="1"/>
              <a:t>sebeb</a:t>
            </a:r>
            <a:r>
              <a:rPr lang="tr-TR" b="1" dirty="0"/>
              <a:t> kılar.” </a:t>
            </a:r>
            <a:r>
              <a:rPr lang="tr-TR" dirty="0"/>
              <a:t>(</a:t>
            </a:r>
            <a:r>
              <a:rPr lang="tr-TR" dirty="0" err="1"/>
              <a:t>Buhârî</a:t>
            </a:r>
            <a:r>
              <a:rPr lang="tr-TR" dirty="0"/>
              <a:t>, </a:t>
            </a:r>
            <a:r>
              <a:rPr lang="tr-TR" dirty="0" err="1"/>
              <a:t>Merda</a:t>
            </a:r>
            <a:r>
              <a:rPr lang="tr-TR" dirty="0"/>
              <a:t> 1; Müslim, </a:t>
            </a:r>
            <a:r>
              <a:rPr lang="tr-TR" dirty="0" err="1"/>
              <a:t>Birr</a:t>
            </a:r>
            <a:r>
              <a:rPr lang="tr-TR" dirty="0"/>
              <a:t> 49)</a:t>
            </a:r>
          </a:p>
          <a:p>
            <a:endParaRPr lang="tr-TR" dirty="0"/>
          </a:p>
        </p:txBody>
      </p:sp>
    </p:spTree>
    <p:extLst>
      <p:ext uri="{BB962C8B-B14F-4D97-AF65-F5344CB8AC3E}">
        <p14:creationId xmlns:p14="http://schemas.microsoft.com/office/powerpoint/2010/main" val="2859003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856984" cy="6552728"/>
          </a:xfrm>
        </p:spPr>
        <p:txBody>
          <a:bodyPr>
            <a:normAutofit fontScale="92500" lnSpcReduction="20000"/>
          </a:bodyPr>
          <a:lstStyle/>
          <a:p>
            <a:r>
              <a:rPr lang="tr-TR" b="1" dirty="0" smtClean="0">
                <a:solidFill>
                  <a:srgbClr val="002060"/>
                </a:solidFill>
                <a:latin typeface="Arial Black" pitchFamily="34" charset="0"/>
              </a:rPr>
              <a:t>SABIR EDEN İÇİN AĞACIN YAPRAKLARI  DÖKÜLDÜĞÜ GİBİ GÜNAHLARI DÖKÜLÜR</a:t>
            </a:r>
          </a:p>
          <a:p>
            <a:r>
              <a:rPr lang="tr-TR" b="1" dirty="0" smtClean="0"/>
              <a:t>Abdullah </a:t>
            </a:r>
            <a:r>
              <a:rPr lang="tr-TR" b="1" dirty="0" err="1"/>
              <a:t>ibn</a:t>
            </a:r>
            <a:r>
              <a:rPr lang="tr-TR" b="1" dirty="0"/>
              <a:t> </a:t>
            </a:r>
            <a:r>
              <a:rPr lang="tr-TR" b="1" dirty="0" err="1"/>
              <a:t>Mes’ûd</a:t>
            </a:r>
            <a:r>
              <a:rPr lang="tr-TR" b="1" dirty="0"/>
              <a:t> </a:t>
            </a:r>
            <a:r>
              <a:rPr lang="tr-TR" b="1" dirty="0" smtClean="0"/>
              <a:t>(RA) </a:t>
            </a:r>
            <a:r>
              <a:rPr lang="tr-TR" b="1" dirty="0"/>
              <a:t>şöyle demiştir: </a:t>
            </a:r>
            <a:r>
              <a:rPr lang="tr-TR" b="1" dirty="0" err="1"/>
              <a:t>Rasûlullah</a:t>
            </a:r>
            <a:r>
              <a:rPr lang="tr-TR" b="1" dirty="0"/>
              <a:t> </a:t>
            </a:r>
            <a:r>
              <a:rPr lang="tr-TR" b="1" dirty="0" smtClean="0"/>
              <a:t>(SAV)</a:t>
            </a:r>
            <a:r>
              <a:rPr lang="tr-TR" b="1" dirty="0"/>
              <a:t>’in huzuruna vardım, şiddetli sıtmaya yakalanmıştı. Ey Allah’ın </a:t>
            </a:r>
            <a:r>
              <a:rPr lang="tr-TR" b="1" dirty="0" err="1"/>
              <a:t>Rasûl’ü</a:t>
            </a:r>
            <a:r>
              <a:rPr lang="tr-TR" b="1" dirty="0"/>
              <a:t> sıtma nöbetinden dolayı çok şiddetli zahmet çekiyorsun dedim.</a:t>
            </a:r>
          </a:p>
          <a:p>
            <a:r>
              <a:rPr lang="tr-TR" b="1" dirty="0"/>
              <a:t> “Evet sizden iki kişinin çekebileceği kadar </a:t>
            </a:r>
            <a:r>
              <a:rPr lang="tr-TR" b="1" dirty="0" err="1"/>
              <a:t>ızdırap</a:t>
            </a:r>
            <a:r>
              <a:rPr lang="tr-TR" b="1" dirty="0"/>
              <a:t> çekiyorum” buyurdu. Bundan dolayı size iki kat ecir var mıdır? dedim. “Evet öyledir. Bir </a:t>
            </a:r>
            <a:r>
              <a:rPr lang="tr-TR" b="1" dirty="0" err="1"/>
              <a:t>müslümanın</a:t>
            </a:r>
            <a:r>
              <a:rPr lang="tr-TR" b="1" dirty="0"/>
              <a:t> vücuduna batan bir dikenden en ağırına kadar hiç bir musibet yoktur ki; Allah bu </a:t>
            </a:r>
            <a:r>
              <a:rPr lang="tr-TR" b="1" dirty="0" err="1"/>
              <a:t>sebeble</a:t>
            </a:r>
            <a:r>
              <a:rPr lang="tr-TR" b="1" dirty="0"/>
              <a:t> onun kusurlarını örtmüş ve günahlarını bağışlamış olmasın. Ağacın yapraklarının döküldüğü gibi o </a:t>
            </a:r>
            <a:r>
              <a:rPr lang="tr-TR" b="1" dirty="0" err="1"/>
              <a:t>müslümanın</a:t>
            </a:r>
            <a:r>
              <a:rPr lang="tr-TR" b="1" dirty="0"/>
              <a:t> günahları da öylece dökülür.” </a:t>
            </a:r>
            <a:r>
              <a:rPr lang="tr-TR" dirty="0"/>
              <a:t>(</a:t>
            </a:r>
            <a:r>
              <a:rPr lang="tr-TR" dirty="0" err="1"/>
              <a:t>Buhârî</a:t>
            </a:r>
            <a:r>
              <a:rPr lang="tr-TR" dirty="0"/>
              <a:t>, </a:t>
            </a:r>
            <a:r>
              <a:rPr lang="tr-TR" dirty="0" err="1"/>
              <a:t>Merda</a:t>
            </a:r>
            <a:r>
              <a:rPr lang="tr-TR" dirty="0"/>
              <a:t> 13 Müslim, </a:t>
            </a:r>
            <a:r>
              <a:rPr lang="tr-TR" dirty="0" err="1"/>
              <a:t>Birr</a:t>
            </a:r>
            <a:r>
              <a:rPr lang="tr-TR" dirty="0"/>
              <a:t> 45) </a:t>
            </a:r>
          </a:p>
          <a:p>
            <a:endParaRPr lang="tr-TR" dirty="0"/>
          </a:p>
        </p:txBody>
      </p:sp>
    </p:spTree>
    <p:extLst>
      <p:ext uri="{BB962C8B-B14F-4D97-AF65-F5344CB8AC3E}">
        <p14:creationId xmlns:p14="http://schemas.microsoft.com/office/powerpoint/2010/main" val="28366102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784976" cy="6552728"/>
          </a:xfrm>
        </p:spPr>
        <p:txBody>
          <a:bodyPr>
            <a:normAutofit fontScale="92500"/>
          </a:bodyPr>
          <a:lstStyle/>
          <a:p>
            <a:r>
              <a:rPr lang="tr-TR" sz="3600" b="1" dirty="0" smtClean="0">
                <a:solidFill>
                  <a:srgbClr val="002060"/>
                </a:solidFill>
                <a:latin typeface="Arial Black" pitchFamily="34" charset="0"/>
              </a:rPr>
              <a:t>ALLAH İNSANIN DERECESİNİ YÜKSELTMEK İÇİN SABIR İMTİHANINA SOKAR</a:t>
            </a:r>
          </a:p>
          <a:p>
            <a:endParaRPr lang="tr-TR" sz="3600" b="1" dirty="0"/>
          </a:p>
          <a:p>
            <a:r>
              <a:rPr lang="ar-AE" sz="3600" b="1" dirty="0"/>
              <a:t>عَنْ أبي هُرَيْرَةَ </a:t>
            </a:r>
            <a:r>
              <a:rPr lang="ar-AE" sz="3600" b="1" dirty="0" smtClean="0"/>
              <a:t>قال </a:t>
            </a:r>
            <a:r>
              <a:rPr lang="ar-AE" sz="3600" b="1" dirty="0"/>
              <a:t>: قال رَسُولُ اللَّهِ </a:t>
            </a:r>
            <a:r>
              <a:rPr lang="ar-AE" sz="3600" b="1" dirty="0" smtClean="0"/>
              <a:t>: </a:t>
            </a:r>
            <a:r>
              <a:rPr lang="ar-AE" sz="3600" b="1" dirty="0"/>
              <a:t>مَنْ يُرِدِ اللَّهُ بِهِ خَيْرًا يُصِبْ مِنْهُ </a:t>
            </a:r>
          </a:p>
          <a:p>
            <a:r>
              <a:rPr lang="tr-TR" sz="3600" b="1" dirty="0" err="1" smtClean="0"/>
              <a:t>Ebû</a:t>
            </a:r>
            <a:r>
              <a:rPr lang="tr-TR" sz="3600" b="1" dirty="0" smtClean="0"/>
              <a:t> </a:t>
            </a:r>
            <a:r>
              <a:rPr lang="tr-TR" sz="3600" b="1" dirty="0" err="1"/>
              <a:t>Hureyre</a:t>
            </a:r>
            <a:r>
              <a:rPr lang="tr-TR" sz="3600" b="1" dirty="0"/>
              <a:t> (Allah Ondan razı olsun)’den rivayet edildiğine göre </a:t>
            </a:r>
            <a:r>
              <a:rPr lang="tr-TR" sz="3600" b="1" dirty="0" err="1"/>
              <a:t>Rasûlullah</a:t>
            </a:r>
            <a:r>
              <a:rPr lang="tr-TR" sz="3600" b="1" dirty="0"/>
              <a:t> (</a:t>
            </a:r>
            <a:r>
              <a:rPr lang="tr-TR" sz="3600" b="1" dirty="0" err="1"/>
              <a:t>sallallahu</a:t>
            </a:r>
            <a:r>
              <a:rPr lang="tr-TR" sz="3600" b="1" dirty="0"/>
              <a:t> aleyhi </a:t>
            </a:r>
            <a:r>
              <a:rPr lang="tr-TR" sz="3600" b="1" dirty="0" err="1"/>
              <a:t>vesellem</a:t>
            </a:r>
            <a:r>
              <a:rPr lang="tr-TR" sz="3600" b="1" dirty="0"/>
              <a:t>) şöyle buyurdu: “Allah </a:t>
            </a:r>
            <a:r>
              <a:rPr lang="tr-TR" sz="3600" b="1" dirty="0" err="1"/>
              <a:t>hayırını</a:t>
            </a:r>
            <a:r>
              <a:rPr lang="tr-TR" sz="3600" b="1" dirty="0"/>
              <a:t> dilediği bir kimseyi günahlarını bağışlamak ve derecesini yükseltmek için onu sıkıntıya sokar” </a:t>
            </a:r>
            <a:r>
              <a:rPr lang="tr-TR" dirty="0"/>
              <a:t>(</a:t>
            </a:r>
            <a:r>
              <a:rPr lang="tr-TR" dirty="0" err="1"/>
              <a:t>Buhârî</a:t>
            </a:r>
            <a:r>
              <a:rPr lang="tr-TR" dirty="0"/>
              <a:t>, </a:t>
            </a:r>
            <a:r>
              <a:rPr lang="tr-TR" dirty="0" err="1"/>
              <a:t>Merda</a:t>
            </a:r>
            <a:r>
              <a:rPr lang="tr-TR" dirty="0"/>
              <a:t> 1)</a:t>
            </a:r>
          </a:p>
          <a:p>
            <a:endParaRPr lang="tr-TR" dirty="0"/>
          </a:p>
        </p:txBody>
      </p:sp>
    </p:spTree>
    <p:extLst>
      <p:ext uri="{BB962C8B-B14F-4D97-AF65-F5344CB8AC3E}">
        <p14:creationId xmlns:p14="http://schemas.microsoft.com/office/powerpoint/2010/main" val="1165978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552728"/>
          </a:xfrm>
        </p:spPr>
        <p:txBody>
          <a:bodyPr>
            <a:normAutofit lnSpcReduction="10000"/>
          </a:bodyPr>
          <a:lstStyle/>
          <a:p>
            <a:r>
              <a:rPr lang="tr-TR" dirty="0" smtClean="0">
                <a:solidFill>
                  <a:srgbClr val="002060"/>
                </a:solidFill>
                <a:latin typeface="Arial Black" pitchFamily="34" charset="0"/>
              </a:rPr>
              <a:t>İNSANIN BAŞINA GELEN BELALARDAN DOLAYI ÖLÜMÜ İSTEMEYİP SABRETMELİDİR SABRIN SONU SELAMETTİR</a:t>
            </a:r>
          </a:p>
          <a:p>
            <a:r>
              <a:rPr lang="ar-AE" b="1" dirty="0"/>
              <a:t>َنْ أنس </a:t>
            </a:r>
            <a:r>
              <a:rPr lang="ar-AE" b="1" dirty="0" smtClean="0"/>
              <a:t>قال </a:t>
            </a:r>
            <a:r>
              <a:rPr lang="ar-AE" b="1" dirty="0"/>
              <a:t>: قال رَسُولُ اللَّهِ </a:t>
            </a:r>
            <a:r>
              <a:rPr lang="ar-AE" b="1" dirty="0" smtClean="0"/>
              <a:t>: </a:t>
            </a:r>
            <a:r>
              <a:rPr lang="ar-AE" b="1" dirty="0"/>
              <a:t>لاَ يَتَمَنَّيَنَّ أَحَدُكُمُ الْمَوْتَ لِضُرٍّ أصابهُ, فَإن كان لاَ بُدَّ فَاعِلاً فَلْيَقُل :ِ اللَّهُمَّ أَحْيِنِي مَا كانت الْحَيَاةُ خَيْرًا لِي, وَتَوَفَّنِي إذا كانت الْوَفَاةُ خَيْرًا لِي .</a:t>
            </a:r>
          </a:p>
          <a:p>
            <a:r>
              <a:rPr lang="tr-TR" b="1" dirty="0" smtClean="0"/>
              <a:t>Enes </a:t>
            </a:r>
            <a:r>
              <a:rPr lang="tr-TR" b="1" dirty="0" err="1"/>
              <a:t>ibn</a:t>
            </a:r>
            <a:r>
              <a:rPr lang="tr-TR" b="1" dirty="0"/>
              <a:t> Mâlik </a:t>
            </a:r>
            <a:r>
              <a:rPr lang="tr-TR" b="1" dirty="0" smtClean="0"/>
              <a:t>(RA)</a:t>
            </a:r>
            <a:r>
              <a:rPr lang="tr-TR" b="1" dirty="0"/>
              <a:t>’den rivayet edildiğine göre </a:t>
            </a:r>
            <a:r>
              <a:rPr lang="tr-TR" b="1" dirty="0" err="1"/>
              <a:t>Rasûlullah</a:t>
            </a:r>
            <a:r>
              <a:rPr lang="tr-TR" b="1" dirty="0"/>
              <a:t> </a:t>
            </a:r>
            <a:r>
              <a:rPr lang="tr-TR" b="1" dirty="0" smtClean="0"/>
              <a:t>(SAV) </a:t>
            </a:r>
            <a:r>
              <a:rPr lang="tr-TR" b="1" dirty="0"/>
              <a:t>şöyle buyurdu: “Başına gelen bir musibetten dolayı hiçbir kimse ölmeyi istemesin. Mutlaka böyle bir şey temenni etmek zorunda kalırsa; Allah’ım benim için yaşamak hayırlıysa beni yaşat, ölmek hayırlıysa beni öldür desin.”</a:t>
            </a:r>
            <a:r>
              <a:rPr lang="tr-TR" dirty="0"/>
              <a:t> (</a:t>
            </a:r>
            <a:r>
              <a:rPr lang="tr-TR" dirty="0" err="1"/>
              <a:t>Buhârî</a:t>
            </a:r>
            <a:r>
              <a:rPr lang="tr-TR" dirty="0"/>
              <a:t>, </a:t>
            </a:r>
            <a:r>
              <a:rPr lang="tr-TR" dirty="0" err="1"/>
              <a:t>Merda</a:t>
            </a:r>
            <a:r>
              <a:rPr lang="tr-TR" dirty="0"/>
              <a:t> 19; Müslim, Zikir 10) </a:t>
            </a:r>
          </a:p>
          <a:p>
            <a:endParaRPr lang="tr-TR" dirty="0"/>
          </a:p>
        </p:txBody>
      </p:sp>
    </p:spTree>
    <p:extLst>
      <p:ext uri="{BB962C8B-B14F-4D97-AF65-F5344CB8AC3E}">
        <p14:creationId xmlns:p14="http://schemas.microsoft.com/office/powerpoint/2010/main" val="14919371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88640"/>
            <a:ext cx="8856984" cy="6552728"/>
          </a:xfrm>
        </p:spPr>
        <p:txBody>
          <a:bodyPr>
            <a:normAutofit fontScale="85000" lnSpcReduction="20000"/>
          </a:bodyPr>
          <a:lstStyle/>
          <a:p>
            <a:r>
              <a:rPr lang="tr-TR" b="1" dirty="0" smtClean="0">
                <a:solidFill>
                  <a:srgbClr val="002060"/>
                </a:solidFill>
                <a:latin typeface="Arial Black" pitchFamily="34" charset="0"/>
              </a:rPr>
              <a:t>SABIR SELAMET YURDUNUN OLUŞMASINA SEBEPTİR</a:t>
            </a:r>
          </a:p>
          <a:p>
            <a:r>
              <a:rPr lang="tr-TR" b="1" dirty="0" err="1" smtClean="0"/>
              <a:t>Ebû</a:t>
            </a:r>
            <a:r>
              <a:rPr lang="tr-TR" b="1" dirty="0" smtClean="0"/>
              <a:t> </a:t>
            </a:r>
            <a:r>
              <a:rPr lang="tr-TR" b="1" dirty="0"/>
              <a:t>Abdullah </a:t>
            </a:r>
            <a:r>
              <a:rPr lang="tr-TR" b="1" dirty="0" err="1"/>
              <a:t>Habbâb</a:t>
            </a:r>
            <a:r>
              <a:rPr lang="tr-TR" b="1" dirty="0"/>
              <a:t> </a:t>
            </a:r>
            <a:r>
              <a:rPr lang="tr-TR" b="1" dirty="0" err="1"/>
              <a:t>ibn</a:t>
            </a:r>
            <a:r>
              <a:rPr lang="tr-TR" b="1" dirty="0"/>
              <a:t> </a:t>
            </a:r>
            <a:r>
              <a:rPr lang="tr-TR" b="1" dirty="0" err="1"/>
              <a:t>Eret</a:t>
            </a:r>
            <a:r>
              <a:rPr lang="tr-TR" b="1" dirty="0"/>
              <a:t> </a:t>
            </a:r>
            <a:r>
              <a:rPr lang="tr-TR" b="1" dirty="0" smtClean="0"/>
              <a:t>(RA) </a:t>
            </a:r>
            <a:r>
              <a:rPr lang="tr-TR" b="1" dirty="0"/>
              <a:t>şöyle demiştir: Hırkasını yastık ederek dayamış Kâbe’nin gölgesinde istirahat ederken, biz </a:t>
            </a:r>
            <a:r>
              <a:rPr lang="tr-TR" b="1" dirty="0" err="1"/>
              <a:t>Rasûlullah</a:t>
            </a:r>
            <a:r>
              <a:rPr lang="tr-TR" b="1" dirty="0"/>
              <a:t> </a:t>
            </a:r>
            <a:r>
              <a:rPr lang="tr-TR" b="1" dirty="0" smtClean="0"/>
              <a:t>(SAV)</a:t>
            </a:r>
            <a:r>
              <a:rPr lang="tr-TR" b="1" dirty="0"/>
              <a:t>’e müşriklerden çektiğimiz sıkıntılardan dolayı şikayette bulunduk. Bizler için Allah’tan yardım </a:t>
            </a:r>
            <a:r>
              <a:rPr lang="tr-TR" b="1" dirty="0" err="1"/>
              <a:t>dilemiyecek</a:t>
            </a:r>
            <a:r>
              <a:rPr lang="tr-TR" b="1" dirty="0"/>
              <a:t> misiniz, bizim için dua etmeyecek misiniz? dedim. </a:t>
            </a:r>
            <a:r>
              <a:rPr lang="tr-TR" b="1" dirty="0" err="1"/>
              <a:t>Rasûlullah</a:t>
            </a:r>
            <a:r>
              <a:rPr lang="tr-TR" b="1" dirty="0"/>
              <a:t> </a:t>
            </a:r>
            <a:r>
              <a:rPr lang="tr-TR" b="1" dirty="0" smtClean="0"/>
              <a:t>(SAV) </a:t>
            </a:r>
            <a:r>
              <a:rPr lang="tr-TR" b="1" dirty="0"/>
              <a:t>de şöyle buyurdular: “Önceki toplumlardan bir </a:t>
            </a:r>
            <a:r>
              <a:rPr lang="tr-TR" b="1" dirty="0" err="1"/>
              <a:t>mü’min</a:t>
            </a:r>
            <a:r>
              <a:rPr lang="tr-TR" b="1" dirty="0"/>
              <a:t> yakalanır, yerde bir çukur kazılır ve onu çukura gömerler, sonra bir testere getirilir ve başından aşağı testereyle ikiye ayrılır, vücudu demir taraklarla etinin altındaki kemiği ve siniri taranırdı. Fakat bütün bu yapılanlar onu dininden döndüremezdi. Yemin ederim ki Allah mutlaka bu dini yeryüzüne hakim kılacaktır. Öylesine hakim kılacak ki, tek başına bir atlı </a:t>
            </a:r>
            <a:r>
              <a:rPr lang="tr-TR" b="1" dirty="0" err="1"/>
              <a:t>San’adan</a:t>
            </a:r>
            <a:r>
              <a:rPr lang="tr-TR" b="1" dirty="0"/>
              <a:t> </a:t>
            </a:r>
            <a:r>
              <a:rPr lang="tr-TR" b="1" dirty="0" err="1"/>
              <a:t>Hadramevt’e</a:t>
            </a:r>
            <a:r>
              <a:rPr lang="tr-TR" b="1" dirty="0"/>
              <a:t> kadar selametle gidecek, Allah’tan ve koyunlarına zarar verecek kurttan başka hiç bir şeyden korkmayacaktır. Ne var ki siz acele </a:t>
            </a:r>
            <a:r>
              <a:rPr lang="tr-TR" b="1" dirty="0" smtClean="0"/>
              <a:t>ediyorsunuz. </a:t>
            </a:r>
            <a:r>
              <a:rPr lang="tr-TR" dirty="0"/>
              <a:t>(</a:t>
            </a:r>
            <a:r>
              <a:rPr lang="tr-TR" dirty="0" err="1"/>
              <a:t>Buhârî</a:t>
            </a:r>
            <a:r>
              <a:rPr lang="tr-TR" dirty="0"/>
              <a:t>, </a:t>
            </a:r>
            <a:r>
              <a:rPr lang="tr-TR" dirty="0" err="1"/>
              <a:t>Menâkıb</a:t>
            </a:r>
            <a:r>
              <a:rPr lang="tr-TR" dirty="0"/>
              <a:t> 25)</a:t>
            </a:r>
          </a:p>
        </p:txBody>
      </p:sp>
    </p:spTree>
    <p:extLst>
      <p:ext uri="{BB962C8B-B14F-4D97-AF65-F5344CB8AC3E}">
        <p14:creationId xmlns:p14="http://schemas.microsoft.com/office/powerpoint/2010/main" val="4544507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741368"/>
          </a:xfrm>
        </p:spPr>
        <p:txBody>
          <a:bodyPr>
            <a:normAutofit fontScale="77500" lnSpcReduction="20000"/>
          </a:bodyPr>
          <a:lstStyle/>
          <a:p>
            <a:endParaRPr lang="tr-TR" dirty="0" smtClean="0">
              <a:solidFill>
                <a:srgbClr val="FF0000"/>
              </a:solidFill>
              <a:latin typeface="Arial Black" pitchFamily="34" charset="0"/>
            </a:endParaRPr>
          </a:p>
          <a:p>
            <a:r>
              <a:rPr lang="tr-TR" dirty="0" smtClean="0">
                <a:solidFill>
                  <a:srgbClr val="002060"/>
                </a:solidFill>
                <a:latin typeface="Arial Black" pitchFamily="34" charset="0"/>
              </a:rPr>
              <a:t>AĞIR SÖZLERE VE HAKARETLERE UĞRASAKTA SABRETMEK BÜYÜK ERDEMDİR, BÜYÜK DÜŞÜNENLERİN HALİDİR</a:t>
            </a:r>
          </a:p>
          <a:p>
            <a:r>
              <a:rPr lang="tr-TR" b="1" dirty="0" smtClean="0"/>
              <a:t>Abdullah </a:t>
            </a:r>
            <a:r>
              <a:rPr lang="tr-TR" b="1" dirty="0" err="1"/>
              <a:t>ibn</a:t>
            </a:r>
            <a:r>
              <a:rPr lang="tr-TR" b="1" dirty="0"/>
              <a:t> </a:t>
            </a:r>
            <a:r>
              <a:rPr lang="tr-TR" b="1" dirty="0" err="1"/>
              <a:t>Mes’ûd</a:t>
            </a:r>
            <a:r>
              <a:rPr lang="tr-TR" b="1" dirty="0"/>
              <a:t> </a:t>
            </a:r>
            <a:r>
              <a:rPr lang="tr-TR" b="1" dirty="0" smtClean="0"/>
              <a:t>(RA) </a:t>
            </a:r>
            <a:r>
              <a:rPr lang="tr-TR" b="1" dirty="0"/>
              <a:t>şöyle demiştir: </a:t>
            </a:r>
            <a:r>
              <a:rPr lang="tr-TR" b="1" dirty="0" err="1"/>
              <a:t>Huneyn</a:t>
            </a:r>
            <a:r>
              <a:rPr lang="tr-TR" b="1" dirty="0"/>
              <a:t> savaşından gelen ganimetleri taksim ederken </a:t>
            </a:r>
            <a:r>
              <a:rPr lang="tr-TR" b="1" dirty="0" err="1"/>
              <a:t>Rasûlullah</a:t>
            </a:r>
            <a:r>
              <a:rPr lang="tr-TR" b="1" dirty="0"/>
              <a:t> </a:t>
            </a:r>
            <a:r>
              <a:rPr lang="tr-TR" b="1" dirty="0" smtClean="0"/>
              <a:t>(SAV) </a:t>
            </a:r>
            <a:r>
              <a:rPr lang="tr-TR" b="1" dirty="0"/>
              <a:t>bazı kimselere diğerlerinden fazla hisse vermişti.</a:t>
            </a:r>
          </a:p>
          <a:p>
            <a:r>
              <a:rPr lang="tr-TR" b="1" dirty="0"/>
              <a:t>Akra’ </a:t>
            </a:r>
            <a:r>
              <a:rPr lang="tr-TR" b="1" dirty="0" err="1"/>
              <a:t>ibn</a:t>
            </a:r>
            <a:r>
              <a:rPr lang="tr-TR" b="1" dirty="0"/>
              <a:t> </a:t>
            </a:r>
            <a:r>
              <a:rPr lang="tr-TR" b="1" dirty="0" err="1"/>
              <a:t>Hâbis’e</a:t>
            </a:r>
            <a:r>
              <a:rPr lang="tr-TR" b="1" dirty="0"/>
              <a:t> yüz deve, </a:t>
            </a:r>
            <a:r>
              <a:rPr lang="tr-TR" b="1" dirty="0" err="1"/>
              <a:t>Uyeyne</a:t>
            </a:r>
            <a:r>
              <a:rPr lang="tr-TR" b="1" dirty="0"/>
              <a:t> </a:t>
            </a:r>
            <a:r>
              <a:rPr lang="tr-TR" b="1" dirty="0" err="1"/>
              <a:t>ibn</a:t>
            </a:r>
            <a:r>
              <a:rPr lang="tr-TR" b="1" dirty="0"/>
              <a:t> </a:t>
            </a:r>
            <a:r>
              <a:rPr lang="tr-TR" b="1" dirty="0" err="1"/>
              <a:t>Hısn’a</a:t>
            </a:r>
            <a:r>
              <a:rPr lang="tr-TR" b="1" dirty="0"/>
              <a:t> da bir o kadar, bazı </a:t>
            </a:r>
            <a:r>
              <a:rPr lang="tr-TR" b="1" dirty="0" err="1"/>
              <a:t>arapların</a:t>
            </a:r>
            <a:r>
              <a:rPr lang="tr-TR" b="1" dirty="0"/>
              <a:t> ileri gelenlerine de taksimde farklı hediyeler vererek onları bölüşmede üstün tuttu. Bunun üzerine bir kişi: Vallahi bu paylaştırmada ne adalet ne de Allah rızası gözetilmiştir dedi. Ben de: Vallahi bunu Peygamber </a:t>
            </a:r>
            <a:r>
              <a:rPr lang="tr-TR" b="1" dirty="0" smtClean="0"/>
              <a:t>(SAV)</a:t>
            </a:r>
            <a:r>
              <a:rPr lang="tr-TR" b="1" dirty="0"/>
              <a:t>’e söyleyeceğim dedim. Yanına gidip adamın söylediklerini haber verdim. Bunun üzerine </a:t>
            </a:r>
            <a:r>
              <a:rPr lang="tr-TR" b="1" dirty="0" err="1"/>
              <a:t>Rasûlullah</a:t>
            </a:r>
            <a:r>
              <a:rPr lang="tr-TR" b="1" dirty="0"/>
              <a:t> </a:t>
            </a:r>
            <a:r>
              <a:rPr lang="tr-TR" b="1" dirty="0" smtClean="0"/>
              <a:t>(SAV)</a:t>
            </a:r>
            <a:r>
              <a:rPr lang="tr-TR" b="1" dirty="0"/>
              <a:t>’in rengi kıpkırmızı kesildi, sonra da şöyle cevap verdi. “Allah ve </a:t>
            </a:r>
            <a:r>
              <a:rPr lang="tr-TR" b="1" dirty="0" err="1"/>
              <a:t>Rasûlü</a:t>
            </a:r>
            <a:r>
              <a:rPr lang="tr-TR" b="1" dirty="0"/>
              <a:t> adalet yapmazsa kim yapar” sonra şöyle buyurdu: “Allah Musa (</a:t>
            </a:r>
            <a:r>
              <a:rPr lang="tr-TR" b="1" dirty="0" err="1"/>
              <a:t>a.s</a:t>
            </a:r>
            <a:r>
              <a:rPr lang="tr-TR" b="1" dirty="0"/>
              <a:t>.)’a rahmet etsin. O bundan daha ağır sözlerle eziyete uğradı da sabretti” buyurdu. Ben de kendi kendime vallahi bundan sonra O’na hiçbir haberi </a:t>
            </a:r>
            <a:r>
              <a:rPr lang="tr-TR" b="1" dirty="0" err="1"/>
              <a:t>iletmiyeceğim</a:t>
            </a:r>
            <a:r>
              <a:rPr lang="tr-TR" b="1" dirty="0"/>
              <a:t> dedim.</a:t>
            </a:r>
            <a:r>
              <a:rPr lang="tr-TR" dirty="0"/>
              <a:t> (</a:t>
            </a:r>
            <a:r>
              <a:rPr lang="tr-TR" dirty="0" err="1"/>
              <a:t>Buhârî</a:t>
            </a:r>
            <a:r>
              <a:rPr lang="tr-TR" dirty="0"/>
              <a:t>, </a:t>
            </a:r>
            <a:r>
              <a:rPr lang="tr-TR" dirty="0" err="1"/>
              <a:t>Edeb</a:t>
            </a:r>
            <a:r>
              <a:rPr lang="tr-TR" dirty="0"/>
              <a:t> 53)</a:t>
            </a:r>
          </a:p>
          <a:p>
            <a:endParaRPr lang="tr-TR" dirty="0"/>
          </a:p>
        </p:txBody>
      </p:sp>
    </p:spTree>
    <p:extLst>
      <p:ext uri="{BB962C8B-B14F-4D97-AF65-F5344CB8AC3E}">
        <p14:creationId xmlns:p14="http://schemas.microsoft.com/office/powerpoint/2010/main" val="6197115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928992" cy="6480720"/>
          </a:xfrm>
        </p:spPr>
        <p:txBody>
          <a:bodyPr>
            <a:normAutofit fontScale="85000" lnSpcReduction="10000"/>
          </a:bodyPr>
          <a:lstStyle/>
          <a:p>
            <a:pPr marL="0" indent="0">
              <a:buNone/>
            </a:pPr>
            <a:r>
              <a:rPr lang="tr-TR" b="1" dirty="0" smtClean="0">
                <a:solidFill>
                  <a:srgbClr val="002060"/>
                </a:solidFill>
                <a:latin typeface="Arial Black" pitchFamily="34" charset="0"/>
              </a:rPr>
              <a:t>SABIR ALLAH’IN HOŞNUTLUĞUNU KAZANMAKTIR</a:t>
            </a:r>
          </a:p>
          <a:p>
            <a:pPr marL="0" indent="0">
              <a:buNone/>
            </a:pPr>
            <a:r>
              <a:rPr lang="ar-AE" b="1" dirty="0" smtClean="0"/>
              <a:t>عَنْ </a:t>
            </a:r>
            <a:r>
              <a:rPr lang="ar-AE" b="1" dirty="0"/>
              <a:t>أنس </a:t>
            </a:r>
            <a:r>
              <a:rPr lang="ar-AE" b="1" dirty="0" smtClean="0"/>
              <a:t>قال </a:t>
            </a:r>
            <a:r>
              <a:rPr lang="ar-AE" b="1" dirty="0"/>
              <a:t>: قال رَسُولُ اللَّهِ </a:t>
            </a:r>
            <a:r>
              <a:rPr lang="ar-AE" b="1" dirty="0" smtClean="0"/>
              <a:t>: </a:t>
            </a:r>
            <a:r>
              <a:rPr lang="ar-AE" b="1" dirty="0"/>
              <a:t>إذا أَرَادَ اللَّهُ بِعَبْدِهِ الْخَيْرَ عَجَّلَ لَهُ الْعُقُوبَةَ فِي الدُّنْيَا, وَإذا أَرَادَ اللَّهُ بِعَبْدِهِ الشَّرَّ أَمْسَكَ عَنْهُ بِذَنْبِهِ حَتَّى يُوَافِيَ بِهِ يَوْمَ الْقِيَامَةِ. وَقال النَّبِيِّ </a:t>
            </a:r>
            <a:r>
              <a:rPr lang="ar-AE" b="1" dirty="0" smtClean="0"/>
              <a:t>: </a:t>
            </a:r>
            <a:r>
              <a:rPr lang="ar-AE" b="1" dirty="0"/>
              <a:t>إن عِظَمَ الْجَزَاءِ مَعَ عِظَمِ الْبَلاَءِ, وَإن اللَّهَ تَعاَلَي إذا أحب قَوْمًا ابْتَلاَهُمْ, فَمَنْ رَضِيَ فَلَهُ الرِّضَا, وَمَنْ سَخِطَ فَلَهُ السُّخْطُ .</a:t>
            </a:r>
          </a:p>
          <a:p>
            <a:r>
              <a:rPr lang="tr-TR" b="1" dirty="0" smtClean="0"/>
              <a:t>Enes </a:t>
            </a:r>
            <a:r>
              <a:rPr lang="tr-TR" b="1" dirty="0" err="1"/>
              <a:t>ibn</a:t>
            </a:r>
            <a:r>
              <a:rPr lang="tr-TR" b="1" dirty="0"/>
              <a:t> Mâlik </a:t>
            </a:r>
            <a:r>
              <a:rPr lang="tr-TR" b="1" dirty="0" smtClean="0"/>
              <a:t>(RA)</a:t>
            </a:r>
            <a:r>
              <a:rPr lang="tr-TR" b="1" dirty="0"/>
              <a:t>’den rivayet edildiğine göre </a:t>
            </a:r>
            <a:r>
              <a:rPr lang="tr-TR" b="1" dirty="0" err="1"/>
              <a:t>Rasûlullah</a:t>
            </a:r>
            <a:r>
              <a:rPr lang="tr-TR" b="1" dirty="0"/>
              <a:t> </a:t>
            </a:r>
            <a:r>
              <a:rPr lang="tr-TR" b="1" dirty="0" smtClean="0"/>
              <a:t>(SAV) </a:t>
            </a:r>
            <a:r>
              <a:rPr lang="tr-TR" b="1" dirty="0"/>
              <a:t>şöyle buyurdu: “Allah iyiliğini istediği kulun cezasını dünyada verir, fenalığını istediği kulun cezasını da kıyamet günü günahını yüklenip gelsin diye dünyada vermez.” Peygamberimiz </a:t>
            </a:r>
            <a:r>
              <a:rPr lang="tr-TR" b="1" dirty="0" smtClean="0"/>
              <a:t>(SAV) </a:t>
            </a:r>
            <a:r>
              <a:rPr lang="tr-TR" b="1" dirty="0"/>
              <a:t>devamla buyurdu ki: “Mükafatın büyüklüğü bela ve musibetin büyüklüğüne göredir. Allah sevdiği topluluğu belaya uğratır. Kim başına gelen bela ve musibetlere razı olursa Allah ondan hoşnut olur. Bir kimse başına gelen bela ve musibetleri öfke ile karşılarsa o da Allah’ın gazabına uğrar.” </a:t>
            </a:r>
            <a:r>
              <a:rPr lang="tr-TR" dirty="0"/>
              <a:t>(</a:t>
            </a:r>
            <a:r>
              <a:rPr lang="tr-TR" dirty="0" err="1"/>
              <a:t>Tirmîzî</a:t>
            </a:r>
            <a:r>
              <a:rPr lang="tr-TR" dirty="0"/>
              <a:t>, </a:t>
            </a:r>
            <a:r>
              <a:rPr lang="tr-TR" dirty="0" err="1"/>
              <a:t>Zühd</a:t>
            </a:r>
            <a:r>
              <a:rPr lang="tr-TR" dirty="0"/>
              <a:t> 57</a:t>
            </a:r>
          </a:p>
          <a:p>
            <a:endParaRPr lang="tr-TR" dirty="0"/>
          </a:p>
        </p:txBody>
      </p:sp>
    </p:spTree>
    <p:extLst>
      <p:ext uri="{BB962C8B-B14F-4D97-AF65-F5344CB8AC3E}">
        <p14:creationId xmlns:p14="http://schemas.microsoft.com/office/powerpoint/2010/main" val="36855005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lstStyle/>
          <a:p>
            <a:r>
              <a:rPr lang="tr-TR" sz="4000" b="1" dirty="0" smtClean="0">
                <a:solidFill>
                  <a:srgbClr val="002060"/>
                </a:solidFill>
                <a:latin typeface="Arial Black" pitchFamily="34" charset="0"/>
              </a:rPr>
              <a:t>GÜÇLÜ KİMSE SABREDENDİR</a:t>
            </a:r>
          </a:p>
          <a:p>
            <a:r>
              <a:rPr lang="ar-AE" sz="4000" b="1" dirty="0"/>
              <a:t>عَنْ أبي هُرَيْرَةَ </a:t>
            </a:r>
            <a:r>
              <a:rPr lang="ar-AE" sz="4000" b="1" dirty="0" smtClean="0"/>
              <a:t>أن </a:t>
            </a:r>
            <a:r>
              <a:rPr lang="ar-AE" sz="4000" b="1" dirty="0"/>
              <a:t>رَسُولَ اللَّهِ </a:t>
            </a:r>
            <a:r>
              <a:rPr lang="ar-AE" sz="4000" b="1" dirty="0" smtClean="0"/>
              <a:t>قال </a:t>
            </a:r>
            <a:r>
              <a:rPr lang="ar-AE" sz="4000" b="1" dirty="0"/>
              <a:t>: لَيْسَ الشَّدِيدُ بِالصُّرَعَةِ إنما الشَّدِيدُ الَّذِي يَمْلِكُ نَفْسَهُ عِنْدَ الْغَضَبِ .</a:t>
            </a:r>
          </a:p>
          <a:p>
            <a:r>
              <a:rPr lang="tr-TR" sz="4000" b="1" dirty="0" err="1" smtClean="0"/>
              <a:t>Ebû</a:t>
            </a:r>
            <a:r>
              <a:rPr lang="tr-TR" sz="4000" b="1" dirty="0" smtClean="0"/>
              <a:t> </a:t>
            </a:r>
            <a:r>
              <a:rPr lang="tr-TR" sz="4000" b="1" dirty="0" err="1"/>
              <a:t>Hureyre</a:t>
            </a:r>
            <a:r>
              <a:rPr lang="tr-TR" sz="4000" b="1" dirty="0"/>
              <a:t> (Allah Ondan razı olsun)’den rivayet edildiğine göre Peygamber (</a:t>
            </a:r>
            <a:r>
              <a:rPr lang="tr-TR" sz="4000" b="1" dirty="0" err="1"/>
              <a:t>sallallahu</a:t>
            </a:r>
            <a:r>
              <a:rPr lang="tr-TR" sz="4000" b="1" dirty="0"/>
              <a:t> aleyhi </a:t>
            </a:r>
            <a:r>
              <a:rPr lang="tr-TR" sz="4000" b="1" dirty="0" err="1"/>
              <a:t>vesellem</a:t>
            </a:r>
            <a:r>
              <a:rPr lang="tr-TR" sz="4000" b="1" dirty="0"/>
              <a:t>) şöyle buyurdu: “Güçlü kimse insanları güreşte yenen kimse değil, öfkelendiği zaman kendine hâkim olan kimsedir.” </a:t>
            </a:r>
            <a:r>
              <a:rPr lang="tr-TR" dirty="0"/>
              <a:t>(</a:t>
            </a:r>
            <a:r>
              <a:rPr lang="tr-TR" dirty="0" err="1"/>
              <a:t>Buhârî</a:t>
            </a:r>
            <a:r>
              <a:rPr lang="tr-TR" dirty="0"/>
              <a:t>, </a:t>
            </a:r>
            <a:r>
              <a:rPr lang="tr-TR" dirty="0" err="1"/>
              <a:t>Edeb</a:t>
            </a:r>
            <a:r>
              <a:rPr lang="tr-TR" dirty="0"/>
              <a:t> 102; Müslim, </a:t>
            </a:r>
            <a:r>
              <a:rPr lang="tr-TR" dirty="0" err="1"/>
              <a:t>Birr</a:t>
            </a:r>
            <a:r>
              <a:rPr lang="tr-TR" dirty="0"/>
              <a:t> 106) </a:t>
            </a:r>
          </a:p>
          <a:p>
            <a:endParaRPr lang="tr-TR" dirty="0"/>
          </a:p>
        </p:txBody>
      </p:sp>
    </p:spTree>
    <p:extLst>
      <p:ext uri="{BB962C8B-B14F-4D97-AF65-F5344CB8AC3E}">
        <p14:creationId xmlns:p14="http://schemas.microsoft.com/office/powerpoint/2010/main" val="15392826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784976" cy="6552728"/>
          </a:xfrm>
        </p:spPr>
        <p:txBody>
          <a:bodyPr>
            <a:normAutofit fontScale="85000" lnSpcReduction="10000"/>
          </a:bodyPr>
          <a:lstStyle/>
          <a:p>
            <a:r>
              <a:rPr lang="tr-TR" dirty="0" smtClean="0"/>
              <a:t> </a:t>
            </a:r>
            <a:r>
              <a:rPr lang="tr-TR" dirty="0" smtClean="0">
                <a:solidFill>
                  <a:srgbClr val="002060"/>
                </a:solidFill>
                <a:latin typeface="Arial Black" pitchFamily="34" charset="0"/>
              </a:rPr>
              <a:t>KIZGINLIK ANINDA KOVULMUŞ ŞEYTANIN ŞERRİNDEN ALLAH’A SIĞINMAK</a:t>
            </a:r>
          </a:p>
          <a:p>
            <a:r>
              <a:rPr lang="ar-AE" dirty="0"/>
              <a:t>عَنْ سليمان بْنِ صُرَدٍ </a:t>
            </a:r>
            <a:r>
              <a:rPr lang="ar-AE" dirty="0" smtClean="0"/>
              <a:t>قال </a:t>
            </a:r>
            <a:r>
              <a:rPr lang="ar-AE" dirty="0"/>
              <a:t>: كُنْتُ جَالِسًا مَعَ النَّبِيِّ </a:t>
            </a:r>
            <a:r>
              <a:rPr lang="ar-AE" dirty="0" smtClean="0"/>
              <a:t>ورجلان </a:t>
            </a:r>
            <a:r>
              <a:rPr lang="ar-AE" dirty="0"/>
              <a:t>يَسْتَبَّان, وَأَحَدُهُمَا قَدْ اِحْمَرَّ وَجْهُهُ, وانتفخت أَوْدَاجُهُ. فَقال رَسُولُ اللهِ </a:t>
            </a:r>
            <a:r>
              <a:rPr lang="ar-AE" dirty="0" smtClean="0"/>
              <a:t>: </a:t>
            </a:r>
            <a:r>
              <a:rPr lang="ar-AE" dirty="0"/>
              <a:t>إني لأَعْلَمُ كَلِمَةً لَوْ قالهَا ذَهَبَ عَنْهُ مَا يَجِدُ, لَوْ قال : أَعُوذُ بِاللَّهِ مِنَ الشَّيْطَان الرَّجِيمْ ذَهَبَ منهُ مَا يَجِدُ. فَقالوا لَهُ : إن النبي </a:t>
            </a:r>
            <a:r>
              <a:rPr lang="ar-AE" dirty="0" smtClean="0"/>
              <a:t>قال</a:t>
            </a:r>
            <a:r>
              <a:rPr lang="ar-AE" dirty="0"/>
              <a:t>: تعَوَّذْ بِاللَّهِ مِنَ الشَّيْطَان الرَّجِيمْ .</a:t>
            </a:r>
          </a:p>
          <a:p>
            <a:pPr marL="0" indent="0">
              <a:buNone/>
            </a:pPr>
            <a:r>
              <a:rPr lang="tr-TR" b="1" dirty="0" smtClean="0"/>
              <a:t>Süleyman </a:t>
            </a:r>
            <a:r>
              <a:rPr lang="tr-TR" b="1" dirty="0" err="1"/>
              <a:t>ibn</a:t>
            </a:r>
            <a:r>
              <a:rPr lang="tr-TR" b="1" dirty="0"/>
              <a:t> </a:t>
            </a:r>
            <a:r>
              <a:rPr lang="tr-TR" b="1" dirty="0" err="1"/>
              <a:t>Surâd</a:t>
            </a:r>
            <a:r>
              <a:rPr lang="tr-TR" b="1" dirty="0"/>
              <a:t> </a:t>
            </a:r>
            <a:r>
              <a:rPr lang="tr-TR" b="1" dirty="0" smtClean="0"/>
              <a:t>(RA) </a:t>
            </a:r>
            <a:r>
              <a:rPr lang="tr-TR" b="1" dirty="0"/>
              <a:t>şöyle demiştir: Günün birinde Peygamber </a:t>
            </a:r>
            <a:r>
              <a:rPr lang="tr-TR" b="1" dirty="0" smtClean="0"/>
              <a:t>(SAV) </a:t>
            </a:r>
            <a:r>
              <a:rPr lang="tr-TR" b="1" dirty="0"/>
              <a:t>ile oturuyorduk. İki kişi birbirine sövüp duruyordu. Bunlardan birinin yüzü kıpkırmızı olmuş ve şah damarları şişmişti. Bunun üzerine Peygamber </a:t>
            </a:r>
            <a:r>
              <a:rPr lang="tr-TR" b="1" dirty="0" smtClean="0"/>
              <a:t>(SAV) </a:t>
            </a:r>
            <a:r>
              <a:rPr lang="tr-TR" b="1" dirty="0"/>
              <a:t>şöyle demişti: </a:t>
            </a:r>
            <a:endParaRPr lang="tr-TR" b="1" dirty="0" smtClean="0"/>
          </a:p>
          <a:p>
            <a:pPr marL="0" indent="0">
              <a:buNone/>
            </a:pPr>
            <a:r>
              <a:rPr lang="tr-TR" b="1" dirty="0" smtClean="0"/>
              <a:t>“</a:t>
            </a:r>
            <a:r>
              <a:rPr lang="tr-TR" b="1" dirty="0"/>
              <a:t>Ben bir söz biliyorum, eğer bu kişi Rahmetten kovulmuş, taşlanmış şeytandan Allah’a sığınırım derse üzerindeki bu kızgınlık hali geçer. Bunun üzerine </a:t>
            </a:r>
            <a:r>
              <a:rPr lang="tr-TR" b="1" dirty="0" err="1"/>
              <a:t>Ashab</a:t>
            </a:r>
            <a:r>
              <a:rPr lang="tr-TR" b="1" dirty="0"/>
              <a:t> bu adama Peygamber </a:t>
            </a:r>
            <a:r>
              <a:rPr lang="tr-TR" b="1" dirty="0" smtClean="0"/>
              <a:t>(SAV): </a:t>
            </a:r>
            <a:r>
              <a:rPr lang="tr-TR" b="1" dirty="0"/>
              <a:t>”Şeytandan Allaha sığınsın” buyurdu, dediler. </a:t>
            </a:r>
            <a:r>
              <a:rPr lang="tr-TR" dirty="0"/>
              <a:t>(</a:t>
            </a:r>
            <a:r>
              <a:rPr lang="tr-TR" dirty="0" err="1"/>
              <a:t>Buhârî</a:t>
            </a:r>
            <a:r>
              <a:rPr lang="tr-TR" dirty="0"/>
              <a:t>, </a:t>
            </a:r>
            <a:r>
              <a:rPr lang="tr-TR" dirty="0" err="1"/>
              <a:t>Bed’ül</a:t>
            </a:r>
            <a:r>
              <a:rPr lang="tr-TR" dirty="0"/>
              <a:t> Halk 11; Müslim, </a:t>
            </a:r>
            <a:r>
              <a:rPr lang="tr-TR" dirty="0" err="1"/>
              <a:t>Birr</a:t>
            </a:r>
            <a:r>
              <a:rPr lang="tr-TR" dirty="0"/>
              <a:t> 109) </a:t>
            </a:r>
          </a:p>
          <a:p>
            <a:endParaRPr lang="tr-TR" dirty="0"/>
          </a:p>
        </p:txBody>
      </p:sp>
    </p:spTree>
    <p:extLst>
      <p:ext uri="{BB962C8B-B14F-4D97-AF65-F5344CB8AC3E}">
        <p14:creationId xmlns:p14="http://schemas.microsoft.com/office/powerpoint/2010/main" val="3784422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9036496" cy="6624736"/>
          </a:xfrm>
        </p:spPr>
        <p:txBody>
          <a:bodyPr>
            <a:normAutofit fontScale="77500" lnSpcReduction="20000"/>
          </a:bodyPr>
          <a:lstStyle/>
          <a:p>
            <a:pPr algn="ctr"/>
            <a:r>
              <a:rPr lang="tr-TR" sz="5200" b="1" dirty="0" smtClean="0">
                <a:solidFill>
                  <a:srgbClr val="002060"/>
                </a:solidFill>
                <a:latin typeface="Arial Black" pitchFamily="34" charset="0"/>
              </a:rPr>
              <a:t>SABIR NEDİR?</a:t>
            </a:r>
          </a:p>
          <a:p>
            <a:pPr marL="0" indent="0">
              <a:buNone/>
            </a:pPr>
            <a:r>
              <a:rPr lang="tr-TR" sz="5700" b="1" dirty="0" smtClean="0"/>
              <a:t>Sözlükte </a:t>
            </a:r>
            <a:r>
              <a:rPr lang="tr-TR" sz="5700" b="1" dirty="0"/>
              <a:t>“dayanma, dayanıklılık” gibi anlamlara gelen sabır, ahlaki bir kavram olarak, başa gelen musibetlerden dolayı Allah’tan başka kimseye şikayetçi olmamak, yakınmamak, sızlanmamak; nefse ağır gelen ve hoşa gitmeyen şeyler karşısında dünya ve ahiret yararını düşünerek, ruhi dengeyi bozmamak için insanın kalbinde bulunmakta olan sükunet ve dayanma gücü demektir.</a:t>
            </a:r>
          </a:p>
          <a:p>
            <a:pPr marL="0" indent="0">
              <a:buNone/>
            </a:pPr>
            <a:endParaRPr lang="tr-TR" sz="5700" b="1" dirty="0"/>
          </a:p>
        </p:txBody>
      </p:sp>
    </p:spTree>
    <p:extLst>
      <p:ext uri="{BB962C8B-B14F-4D97-AF65-F5344CB8AC3E}">
        <p14:creationId xmlns:p14="http://schemas.microsoft.com/office/powerpoint/2010/main" val="21405649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552728"/>
          </a:xfrm>
        </p:spPr>
        <p:txBody>
          <a:bodyPr>
            <a:normAutofit fontScale="92500" lnSpcReduction="10000"/>
          </a:bodyPr>
          <a:lstStyle/>
          <a:p>
            <a:r>
              <a:rPr lang="tr-TR" dirty="0" smtClean="0">
                <a:solidFill>
                  <a:srgbClr val="002060"/>
                </a:solidFill>
                <a:latin typeface="Arial Black" pitchFamily="34" charset="0"/>
              </a:rPr>
              <a:t>SABIR KIYAMET GÜNÜNDE BÜYÜK İLTİFATA MAZHAR OLMASINA SEBEP OLUR</a:t>
            </a:r>
          </a:p>
          <a:p>
            <a:r>
              <a:rPr lang="ar-AE" dirty="0">
                <a:solidFill>
                  <a:schemeClr val="tx1">
                    <a:lumMod val="95000"/>
                    <a:lumOff val="5000"/>
                  </a:schemeClr>
                </a:solidFill>
                <a:latin typeface="Arial Black" pitchFamily="34" charset="0"/>
              </a:rPr>
              <a:t>عَنْ مُعَاذٍ بْنِ أنس </a:t>
            </a:r>
            <a:r>
              <a:rPr lang="ar-AE" dirty="0" smtClean="0">
                <a:solidFill>
                  <a:schemeClr val="tx1">
                    <a:lumMod val="95000"/>
                    <a:lumOff val="5000"/>
                  </a:schemeClr>
                </a:solidFill>
                <a:latin typeface="Arial Black" pitchFamily="34" charset="0"/>
              </a:rPr>
              <a:t>أن </a:t>
            </a:r>
            <a:r>
              <a:rPr lang="ar-AE" dirty="0">
                <a:solidFill>
                  <a:schemeClr val="tx1">
                    <a:lumMod val="95000"/>
                    <a:lumOff val="5000"/>
                  </a:schemeClr>
                </a:solidFill>
                <a:latin typeface="Arial Black" pitchFamily="34" charset="0"/>
              </a:rPr>
              <a:t>رَسُولَ اللَّهِ </a:t>
            </a:r>
            <a:r>
              <a:rPr lang="ar-AE" dirty="0" smtClean="0">
                <a:solidFill>
                  <a:schemeClr val="tx1">
                    <a:lumMod val="95000"/>
                    <a:lumOff val="5000"/>
                  </a:schemeClr>
                </a:solidFill>
                <a:latin typeface="Arial Black" pitchFamily="34" charset="0"/>
              </a:rPr>
              <a:t>قال </a:t>
            </a:r>
            <a:r>
              <a:rPr lang="ar-AE" dirty="0">
                <a:solidFill>
                  <a:schemeClr val="tx1">
                    <a:lumMod val="95000"/>
                    <a:lumOff val="5000"/>
                  </a:schemeClr>
                </a:solidFill>
                <a:latin typeface="Arial Black" pitchFamily="34" charset="0"/>
              </a:rPr>
              <a:t>: مَنْ كَظَمَ غَيْظًا, وَهُوَ قَادِرٌ عَلَى أن يُنْفِذَهُ , دَعَاهُ اللَّهُ سبحانه وَتَعَالَى عَلَى رُؤُوسِ الْخَلاَئِقِ يَوْمَ الْقِياَمَةِ حَتَّى يُخَيِّرَهُ مِنَ الْحُورِ الْعِينِ ماَ شَاءَ .</a:t>
            </a:r>
          </a:p>
          <a:p>
            <a:r>
              <a:rPr lang="tr-TR" dirty="0" err="1" smtClean="0">
                <a:solidFill>
                  <a:schemeClr val="tx1">
                    <a:lumMod val="95000"/>
                    <a:lumOff val="5000"/>
                  </a:schemeClr>
                </a:solidFill>
                <a:latin typeface="Arial Black" pitchFamily="34" charset="0"/>
              </a:rPr>
              <a:t>Muâz</a:t>
            </a:r>
            <a:r>
              <a:rPr lang="tr-TR" dirty="0" smtClean="0">
                <a:solidFill>
                  <a:schemeClr val="tx1">
                    <a:lumMod val="95000"/>
                    <a:lumOff val="5000"/>
                  </a:schemeClr>
                </a:solidFill>
                <a:latin typeface="Arial Black" pitchFamily="34" charset="0"/>
              </a:rPr>
              <a:t> </a:t>
            </a:r>
            <a:r>
              <a:rPr lang="tr-TR" dirty="0" err="1">
                <a:solidFill>
                  <a:schemeClr val="tx1">
                    <a:lumMod val="95000"/>
                    <a:lumOff val="5000"/>
                  </a:schemeClr>
                </a:solidFill>
                <a:latin typeface="Arial Black" pitchFamily="34" charset="0"/>
              </a:rPr>
              <a:t>ibn</a:t>
            </a:r>
            <a:r>
              <a:rPr lang="tr-TR" dirty="0">
                <a:solidFill>
                  <a:schemeClr val="tx1">
                    <a:lumMod val="95000"/>
                    <a:lumOff val="5000"/>
                  </a:schemeClr>
                </a:solidFill>
                <a:latin typeface="Arial Black" pitchFamily="34" charset="0"/>
              </a:rPr>
              <a:t> Enes </a:t>
            </a:r>
            <a:r>
              <a:rPr lang="tr-TR" dirty="0" smtClean="0">
                <a:solidFill>
                  <a:schemeClr val="tx1">
                    <a:lumMod val="95000"/>
                    <a:lumOff val="5000"/>
                  </a:schemeClr>
                </a:solidFill>
                <a:latin typeface="Arial Black" pitchFamily="34" charset="0"/>
              </a:rPr>
              <a:t>(RA)</a:t>
            </a:r>
            <a:r>
              <a:rPr lang="tr-TR" dirty="0">
                <a:solidFill>
                  <a:schemeClr val="tx1">
                    <a:lumMod val="95000"/>
                    <a:lumOff val="5000"/>
                  </a:schemeClr>
                </a:solidFill>
                <a:latin typeface="Arial Black" pitchFamily="34" charset="0"/>
              </a:rPr>
              <a:t>’den rivayet edildiğine göre Peygamberimiz </a:t>
            </a:r>
            <a:r>
              <a:rPr lang="tr-TR" dirty="0" smtClean="0">
                <a:solidFill>
                  <a:schemeClr val="tx1">
                    <a:lumMod val="95000"/>
                    <a:lumOff val="5000"/>
                  </a:schemeClr>
                </a:solidFill>
                <a:latin typeface="Arial Black" pitchFamily="34" charset="0"/>
              </a:rPr>
              <a:t>(SAV) </a:t>
            </a:r>
            <a:r>
              <a:rPr lang="tr-TR" dirty="0">
                <a:solidFill>
                  <a:schemeClr val="tx1">
                    <a:lumMod val="95000"/>
                    <a:lumOff val="5000"/>
                  </a:schemeClr>
                </a:solidFill>
                <a:latin typeface="Arial Black" pitchFamily="34" charset="0"/>
              </a:rPr>
              <a:t>şöyle buyurmuştur: “Gereğini yapmaya gücü yettiği halde öfkesini yenen kimseyi Allah kıyamet günü herkesin gözü önünde çağırır, huriler arasında dilediğini seçmekte serbest bırakır.” </a:t>
            </a:r>
            <a:r>
              <a:rPr lang="tr-TR" dirty="0">
                <a:solidFill>
                  <a:srgbClr val="FF0000"/>
                </a:solidFill>
                <a:latin typeface="Arial Black" pitchFamily="34" charset="0"/>
              </a:rPr>
              <a:t>(</a:t>
            </a:r>
            <a:r>
              <a:rPr lang="tr-TR" dirty="0" err="1">
                <a:solidFill>
                  <a:srgbClr val="FF0000"/>
                </a:solidFill>
                <a:latin typeface="Arial Black" pitchFamily="34" charset="0"/>
              </a:rPr>
              <a:t>Ebû</a:t>
            </a:r>
            <a:r>
              <a:rPr lang="tr-TR" dirty="0">
                <a:solidFill>
                  <a:srgbClr val="FF0000"/>
                </a:solidFill>
                <a:latin typeface="Arial Black" pitchFamily="34" charset="0"/>
              </a:rPr>
              <a:t> </a:t>
            </a:r>
            <a:r>
              <a:rPr lang="tr-TR" dirty="0" err="1">
                <a:solidFill>
                  <a:srgbClr val="FF0000"/>
                </a:solidFill>
                <a:latin typeface="Arial Black" pitchFamily="34" charset="0"/>
              </a:rPr>
              <a:t>Davûd</a:t>
            </a:r>
            <a:r>
              <a:rPr lang="tr-TR" dirty="0">
                <a:solidFill>
                  <a:srgbClr val="FF0000"/>
                </a:solidFill>
                <a:latin typeface="Arial Black" pitchFamily="34" charset="0"/>
              </a:rPr>
              <a:t>, </a:t>
            </a:r>
            <a:r>
              <a:rPr lang="tr-TR" dirty="0" err="1">
                <a:solidFill>
                  <a:srgbClr val="FF0000"/>
                </a:solidFill>
                <a:latin typeface="Arial Black" pitchFamily="34" charset="0"/>
              </a:rPr>
              <a:t>Edeb</a:t>
            </a:r>
            <a:r>
              <a:rPr lang="tr-TR" dirty="0">
                <a:solidFill>
                  <a:srgbClr val="FF0000"/>
                </a:solidFill>
                <a:latin typeface="Arial Black" pitchFamily="34" charset="0"/>
              </a:rPr>
              <a:t> 3; </a:t>
            </a:r>
            <a:r>
              <a:rPr lang="tr-TR" dirty="0" err="1">
                <a:solidFill>
                  <a:srgbClr val="FF0000"/>
                </a:solidFill>
                <a:latin typeface="Arial Black" pitchFamily="34" charset="0"/>
              </a:rPr>
              <a:t>tirmîzî</a:t>
            </a:r>
            <a:r>
              <a:rPr lang="tr-TR" dirty="0">
                <a:solidFill>
                  <a:srgbClr val="FF0000"/>
                </a:solidFill>
                <a:latin typeface="Arial Black" pitchFamily="34" charset="0"/>
              </a:rPr>
              <a:t>, </a:t>
            </a:r>
            <a:r>
              <a:rPr lang="tr-TR" dirty="0" err="1">
                <a:solidFill>
                  <a:srgbClr val="FF0000"/>
                </a:solidFill>
                <a:latin typeface="Arial Black" pitchFamily="34" charset="0"/>
              </a:rPr>
              <a:t>Birr</a:t>
            </a:r>
            <a:r>
              <a:rPr lang="tr-TR" dirty="0">
                <a:solidFill>
                  <a:srgbClr val="FF0000"/>
                </a:solidFill>
                <a:latin typeface="Arial Black" pitchFamily="34" charset="0"/>
              </a:rPr>
              <a:t> 74)</a:t>
            </a:r>
          </a:p>
          <a:p>
            <a:endParaRPr lang="tr-TR" dirty="0">
              <a:solidFill>
                <a:srgbClr val="FF0000"/>
              </a:solidFill>
              <a:latin typeface="Arial Black" pitchFamily="34" charset="0"/>
            </a:endParaRPr>
          </a:p>
        </p:txBody>
      </p:sp>
    </p:spTree>
    <p:extLst>
      <p:ext uri="{BB962C8B-B14F-4D97-AF65-F5344CB8AC3E}">
        <p14:creationId xmlns:p14="http://schemas.microsoft.com/office/powerpoint/2010/main" val="24000682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552728"/>
          </a:xfrm>
        </p:spPr>
        <p:txBody>
          <a:bodyPr/>
          <a:lstStyle/>
          <a:p>
            <a:r>
              <a:rPr lang="tr-TR" b="1" dirty="0" smtClean="0">
                <a:solidFill>
                  <a:srgbClr val="002060"/>
                </a:solidFill>
                <a:latin typeface="Arial Black" pitchFamily="34" charset="0"/>
              </a:rPr>
              <a:t>EFENDİMİZ SAV’İN ÖĞÜDÜ KIZMAMAK SABIR ÜZERİNEDİR</a:t>
            </a:r>
          </a:p>
          <a:p>
            <a:r>
              <a:rPr lang="ar-AE" b="1" dirty="0"/>
              <a:t>عَنْ أبي هُرَيْرَةَ </a:t>
            </a:r>
            <a:r>
              <a:rPr lang="ar-AE" b="1" dirty="0" smtClean="0"/>
              <a:t>أن </a:t>
            </a:r>
            <a:r>
              <a:rPr lang="ar-AE" b="1" dirty="0"/>
              <a:t>رَجُلاً قال لِلنَّبِيِّ </a:t>
            </a:r>
            <a:r>
              <a:rPr lang="ar-AE" b="1" dirty="0" smtClean="0"/>
              <a:t>: </a:t>
            </a:r>
            <a:r>
              <a:rPr lang="ar-AE" b="1" dirty="0"/>
              <a:t>أَوْصِنِي ؟ قال : لاَ تَغْضَبْ فَرَدَّدَ مِرَارًا, قال : لاَ تَغْضَبْ .</a:t>
            </a:r>
          </a:p>
          <a:p>
            <a:r>
              <a:rPr lang="tr-TR" b="1" dirty="0" err="1" smtClean="0"/>
              <a:t>Ebû</a:t>
            </a:r>
            <a:r>
              <a:rPr lang="tr-TR" b="1" dirty="0" smtClean="0"/>
              <a:t> </a:t>
            </a:r>
            <a:r>
              <a:rPr lang="tr-TR" b="1" dirty="0" err="1"/>
              <a:t>Hureyre</a:t>
            </a:r>
            <a:r>
              <a:rPr lang="tr-TR" b="1" dirty="0"/>
              <a:t> (Allah Ondan razı olsun)’den rivayet edildiğine göre bir adam Peygamber (</a:t>
            </a:r>
            <a:r>
              <a:rPr lang="tr-TR" b="1" dirty="0" err="1"/>
              <a:t>sallallahu</a:t>
            </a:r>
            <a:r>
              <a:rPr lang="tr-TR" b="1" dirty="0"/>
              <a:t> aleyhi </a:t>
            </a:r>
            <a:r>
              <a:rPr lang="tr-TR" b="1" dirty="0" err="1"/>
              <a:t>vesellem</a:t>
            </a:r>
            <a:r>
              <a:rPr lang="tr-TR" b="1" dirty="0"/>
              <a:t>)’e gelerek bana öğüt ver dedi. Peygamber (</a:t>
            </a:r>
            <a:r>
              <a:rPr lang="tr-TR" b="1" dirty="0" err="1"/>
              <a:t>sallallahu</a:t>
            </a:r>
            <a:r>
              <a:rPr lang="tr-TR" b="1" dirty="0"/>
              <a:t> aleyhi </a:t>
            </a:r>
            <a:r>
              <a:rPr lang="tr-TR" b="1" dirty="0" err="1"/>
              <a:t>vesellem</a:t>
            </a:r>
            <a:r>
              <a:rPr lang="tr-TR" b="1" dirty="0"/>
              <a:t>) da: “Kızma” buyurdu. Adam isteğini bir kaç sefer tekrarladı. Peygamberimiz (</a:t>
            </a:r>
            <a:r>
              <a:rPr lang="tr-TR" b="1" dirty="0" err="1"/>
              <a:t>sallallahu</a:t>
            </a:r>
            <a:r>
              <a:rPr lang="tr-TR" b="1" dirty="0"/>
              <a:t> aleyhi </a:t>
            </a:r>
            <a:r>
              <a:rPr lang="tr-TR" b="1" dirty="0" err="1"/>
              <a:t>vesellem</a:t>
            </a:r>
            <a:r>
              <a:rPr lang="tr-TR" b="1" dirty="0"/>
              <a:t>) de her defasında “Kızma” buyurdu</a:t>
            </a:r>
            <a:r>
              <a:rPr lang="tr-TR" dirty="0"/>
              <a:t>. (</a:t>
            </a:r>
            <a:r>
              <a:rPr lang="tr-TR" dirty="0" err="1"/>
              <a:t>Buhârî</a:t>
            </a:r>
            <a:r>
              <a:rPr lang="tr-TR" dirty="0"/>
              <a:t>, </a:t>
            </a:r>
            <a:r>
              <a:rPr lang="tr-TR" dirty="0" err="1"/>
              <a:t>Edeb</a:t>
            </a:r>
            <a:r>
              <a:rPr lang="tr-TR" dirty="0"/>
              <a:t> 76) </a:t>
            </a:r>
          </a:p>
          <a:p>
            <a:endParaRPr lang="tr-TR" dirty="0"/>
          </a:p>
        </p:txBody>
      </p:sp>
    </p:spTree>
    <p:extLst>
      <p:ext uri="{BB962C8B-B14F-4D97-AF65-F5344CB8AC3E}">
        <p14:creationId xmlns:p14="http://schemas.microsoft.com/office/powerpoint/2010/main" val="3763601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928992" cy="6480720"/>
          </a:xfrm>
        </p:spPr>
        <p:txBody>
          <a:bodyPr>
            <a:normAutofit lnSpcReduction="10000"/>
          </a:bodyPr>
          <a:lstStyle/>
          <a:p>
            <a:r>
              <a:rPr lang="tr-TR" dirty="0" smtClean="0">
                <a:solidFill>
                  <a:srgbClr val="002060"/>
                </a:solidFill>
                <a:latin typeface="Arial Black" pitchFamily="34" charset="0"/>
              </a:rPr>
              <a:t>HER TÜRLÜ BELAYA SABIR GÜNAHSIZ ALLAH’A KAVUŞMAKTIR</a:t>
            </a:r>
          </a:p>
          <a:p>
            <a:r>
              <a:rPr lang="ar-AE" dirty="0">
                <a:latin typeface="Arial Black" pitchFamily="34" charset="0"/>
              </a:rPr>
              <a:t>عَنْ أبي هُرَيْرَةَ </a:t>
            </a:r>
            <a:r>
              <a:rPr lang="ar-AE" dirty="0" smtClean="0">
                <a:latin typeface="Arial Black" pitchFamily="34" charset="0"/>
              </a:rPr>
              <a:t>قال </a:t>
            </a:r>
            <a:r>
              <a:rPr lang="ar-AE" dirty="0">
                <a:latin typeface="Arial Black" pitchFamily="34" charset="0"/>
              </a:rPr>
              <a:t>: قال رَسُولُ اللَّهِ </a:t>
            </a:r>
            <a:r>
              <a:rPr lang="ar-AE" dirty="0" smtClean="0">
                <a:latin typeface="Arial Black" pitchFamily="34" charset="0"/>
              </a:rPr>
              <a:t>: </a:t>
            </a:r>
            <a:r>
              <a:rPr lang="ar-AE" dirty="0">
                <a:latin typeface="Arial Black" pitchFamily="34" charset="0"/>
              </a:rPr>
              <a:t>مَا يَزَالُ الْبَلاَءُ بِالْمُؤْمِنِ وَالْمُؤْمِنَةِ فِي نَفْسِهِ وَوَلَدِهِ وَمَالِهِ حَتَّى يَلْقَى اللَّهَ تَعاَلَي وَمَا عَلَيْهِ خَطِيئَةٌ .</a:t>
            </a:r>
          </a:p>
          <a:p>
            <a:r>
              <a:rPr lang="tr-TR" dirty="0" err="1" smtClean="0">
                <a:latin typeface="Arial Black" pitchFamily="34" charset="0"/>
              </a:rPr>
              <a:t>Ebû</a:t>
            </a:r>
            <a:r>
              <a:rPr lang="tr-TR" dirty="0" smtClean="0">
                <a:latin typeface="Arial Black" pitchFamily="34" charset="0"/>
              </a:rPr>
              <a:t> </a:t>
            </a:r>
            <a:r>
              <a:rPr lang="tr-TR" dirty="0" err="1">
                <a:latin typeface="Arial Black" pitchFamily="34" charset="0"/>
              </a:rPr>
              <a:t>Hureyre</a:t>
            </a:r>
            <a:r>
              <a:rPr lang="tr-TR" dirty="0">
                <a:latin typeface="Arial Black" pitchFamily="34" charset="0"/>
              </a:rPr>
              <a:t> </a:t>
            </a:r>
            <a:r>
              <a:rPr lang="tr-TR" dirty="0" smtClean="0">
                <a:latin typeface="Arial Black" pitchFamily="34" charset="0"/>
              </a:rPr>
              <a:t>(RA)</a:t>
            </a:r>
            <a:r>
              <a:rPr lang="tr-TR" dirty="0">
                <a:latin typeface="Arial Black" pitchFamily="34" charset="0"/>
              </a:rPr>
              <a:t>’den rivayet edildiğine göre </a:t>
            </a:r>
            <a:r>
              <a:rPr lang="tr-TR" dirty="0" err="1">
                <a:latin typeface="Arial Black" pitchFamily="34" charset="0"/>
              </a:rPr>
              <a:t>Rasûlullah</a:t>
            </a:r>
            <a:r>
              <a:rPr lang="tr-TR" dirty="0">
                <a:latin typeface="Arial Black" pitchFamily="34" charset="0"/>
              </a:rPr>
              <a:t> </a:t>
            </a:r>
            <a:r>
              <a:rPr lang="tr-TR" dirty="0" smtClean="0">
                <a:latin typeface="Arial Black" pitchFamily="34" charset="0"/>
              </a:rPr>
              <a:t>(SAV) </a:t>
            </a:r>
            <a:r>
              <a:rPr lang="tr-TR" dirty="0">
                <a:latin typeface="Arial Black" pitchFamily="34" charset="0"/>
              </a:rPr>
              <a:t>şöyle buyurdu: “Erkek olsun kadın olsun her </a:t>
            </a:r>
            <a:r>
              <a:rPr lang="tr-TR" dirty="0" err="1">
                <a:latin typeface="Arial Black" pitchFamily="34" charset="0"/>
              </a:rPr>
              <a:t>mü’min</a:t>
            </a:r>
            <a:r>
              <a:rPr lang="tr-TR" dirty="0">
                <a:latin typeface="Arial Black" pitchFamily="34" charset="0"/>
              </a:rPr>
              <a:t> kimsenin kendisine, çocuğuna ve malına devamlı olarak bela ve musibet iner. Kişi bütün bunlara sabredip tahammül gösterirse günahsız olarak Allah’a kavuşur.” (</a:t>
            </a:r>
            <a:r>
              <a:rPr lang="tr-TR" dirty="0" err="1">
                <a:latin typeface="Arial Black" pitchFamily="34" charset="0"/>
              </a:rPr>
              <a:t>tirmîzî</a:t>
            </a:r>
            <a:r>
              <a:rPr lang="tr-TR" dirty="0">
                <a:latin typeface="Arial Black" pitchFamily="34" charset="0"/>
              </a:rPr>
              <a:t>, </a:t>
            </a:r>
            <a:r>
              <a:rPr lang="tr-TR" dirty="0" err="1">
                <a:latin typeface="Arial Black" pitchFamily="34" charset="0"/>
              </a:rPr>
              <a:t>Zühd</a:t>
            </a:r>
            <a:r>
              <a:rPr lang="tr-TR" dirty="0">
                <a:latin typeface="Arial Black" pitchFamily="34" charset="0"/>
              </a:rPr>
              <a:t> 57)</a:t>
            </a:r>
          </a:p>
          <a:p>
            <a:endParaRPr lang="tr-TR" dirty="0">
              <a:latin typeface="Arial Black" pitchFamily="34" charset="0"/>
            </a:endParaRPr>
          </a:p>
        </p:txBody>
      </p:sp>
    </p:spTree>
    <p:extLst>
      <p:ext uri="{BB962C8B-B14F-4D97-AF65-F5344CB8AC3E}">
        <p14:creationId xmlns:p14="http://schemas.microsoft.com/office/powerpoint/2010/main" val="10724218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fontScale="92500" lnSpcReduction="10000"/>
          </a:bodyPr>
          <a:lstStyle/>
          <a:p>
            <a:r>
              <a:rPr lang="tr-TR" dirty="0" smtClean="0">
                <a:solidFill>
                  <a:srgbClr val="002060"/>
                </a:solidFill>
                <a:latin typeface="Arial Black" pitchFamily="34" charset="0"/>
              </a:rPr>
              <a:t>DÜŞMANLA KARŞILAŞINCA SABREDİP MÜCADELE ETMEK İSLAMIN ŞIARIDIR</a:t>
            </a:r>
          </a:p>
          <a:p>
            <a:r>
              <a:rPr lang="tr-TR" b="1" dirty="0" err="1" smtClean="0"/>
              <a:t>Ebû</a:t>
            </a:r>
            <a:r>
              <a:rPr lang="tr-TR" b="1" dirty="0" smtClean="0"/>
              <a:t> </a:t>
            </a:r>
            <a:r>
              <a:rPr lang="tr-TR" b="1" dirty="0"/>
              <a:t>İbrahim Abdullah </a:t>
            </a:r>
            <a:r>
              <a:rPr lang="tr-TR" b="1" dirty="0" err="1"/>
              <a:t>ibn</a:t>
            </a:r>
            <a:r>
              <a:rPr lang="tr-TR" b="1" dirty="0"/>
              <a:t> </a:t>
            </a:r>
            <a:r>
              <a:rPr lang="tr-TR" b="1" dirty="0" err="1"/>
              <a:t>Ebû</a:t>
            </a:r>
            <a:r>
              <a:rPr lang="tr-TR" b="1" dirty="0"/>
              <a:t> </a:t>
            </a:r>
            <a:r>
              <a:rPr lang="tr-TR" b="1" dirty="0" err="1"/>
              <a:t>Evfâ</a:t>
            </a:r>
            <a:r>
              <a:rPr lang="tr-TR" b="1" dirty="0"/>
              <a:t> (Allah Onlardan razı olsun)’den rivayete göre </a:t>
            </a:r>
            <a:r>
              <a:rPr lang="tr-TR" b="1" dirty="0" err="1"/>
              <a:t>Rasûlullah</a:t>
            </a:r>
            <a:r>
              <a:rPr lang="tr-TR" b="1" dirty="0"/>
              <a:t> (</a:t>
            </a:r>
            <a:r>
              <a:rPr lang="tr-TR" b="1" dirty="0" err="1"/>
              <a:t>sallallahu</a:t>
            </a:r>
            <a:r>
              <a:rPr lang="tr-TR" b="1" dirty="0"/>
              <a:t> aleyhi </a:t>
            </a:r>
            <a:r>
              <a:rPr lang="tr-TR" b="1" dirty="0" err="1"/>
              <a:t>vesellem</a:t>
            </a:r>
            <a:r>
              <a:rPr lang="tr-TR" b="1" dirty="0"/>
              <a:t>) düşmanla karşılaştığı savaş günlerinden birinde güneş tepe noktasından batıya meyledinceye kadar bekledi sonra kalktı ve: “Ey insanlar düşmanla karşılaşmayı arzu etmeyin. Allah’tan afiyet dileyiniz, fakat düşmanla karşılaşınca da sabrediniz ve biliniz ki; cennet kılıçların gölgesi altındadır.” buyurdu ve şöyle devam etti: “Ey kitabı indiren, bulutları gökyüzünde gezdiren, İslâm’a karşı olan düşman ordularını darmadağın eden Allah’ım şu düşmanları perişan eyle ve onlara karşı bize yardım et.” </a:t>
            </a:r>
            <a:r>
              <a:rPr lang="tr-TR" dirty="0"/>
              <a:t>(</a:t>
            </a:r>
            <a:r>
              <a:rPr lang="tr-TR" dirty="0" err="1"/>
              <a:t>Buhârî</a:t>
            </a:r>
            <a:r>
              <a:rPr lang="tr-TR" dirty="0"/>
              <a:t>, </a:t>
            </a:r>
            <a:r>
              <a:rPr lang="tr-TR" dirty="0" err="1"/>
              <a:t>Cihad</a:t>
            </a:r>
            <a:r>
              <a:rPr lang="tr-TR" dirty="0"/>
              <a:t> 112; Müslim, </a:t>
            </a:r>
            <a:r>
              <a:rPr lang="tr-TR" dirty="0" err="1"/>
              <a:t>Cihad</a:t>
            </a:r>
            <a:r>
              <a:rPr lang="tr-TR" dirty="0"/>
              <a:t> 20).</a:t>
            </a:r>
          </a:p>
        </p:txBody>
      </p:sp>
    </p:spTree>
    <p:extLst>
      <p:ext uri="{BB962C8B-B14F-4D97-AF65-F5344CB8AC3E}">
        <p14:creationId xmlns:p14="http://schemas.microsoft.com/office/powerpoint/2010/main" val="16423334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fontScale="92500" lnSpcReduction="10000"/>
          </a:bodyPr>
          <a:lstStyle/>
          <a:p>
            <a:r>
              <a:rPr lang="tr-TR" b="1" dirty="0" smtClean="0">
                <a:solidFill>
                  <a:srgbClr val="002060"/>
                </a:solidFill>
                <a:latin typeface="Arial Black" pitchFamily="34" charset="0"/>
              </a:rPr>
              <a:t>HAKKIN YENSEDE ADAM KAYIRMALAR OLSADA SEN SABRET VE NE İSTERSEN ALLAH’TAN DİLE</a:t>
            </a:r>
          </a:p>
          <a:p>
            <a:r>
              <a:rPr lang="ar-AE" b="1" dirty="0"/>
              <a:t>عَنْ اِبْنِ مَسْعُودٍ </a:t>
            </a:r>
            <a:r>
              <a:rPr lang="ar-AE" b="1" dirty="0" smtClean="0"/>
              <a:t>أن </a:t>
            </a:r>
            <a:r>
              <a:rPr lang="ar-AE" b="1" dirty="0"/>
              <a:t>رَسُولُ اللَّهِ </a:t>
            </a:r>
            <a:r>
              <a:rPr lang="ar-AE" b="1" dirty="0" smtClean="0"/>
              <a:t>قال </a:t>
            </a:r>
            <a:r>
              <a:rPr lang="ar-AE" b="1" dirty="0"/>
              <a:t>: إنهَا سَتَكُونُ بَعْدِي أَثَرَةٌ وَأُمُورٌ تُنْكِرُونَهَا! قالوا : يَا رَسُولَ اللَّهِ فَماَ تَأمرناَ؟ قالت : تؤَدُّونَ الْحَقَّ الَّذِي عَلَيْكُمْ , وَتَسْأَلُونَ اللَّهَ الَّذِي لَكُمْ .</a:t>
            </a:r>
          </a:p>
          <a:p>
            <a:r>
              <a:rPr lang="tr-TR" b="1" dirty="0" smtClean="0"/>
              <a:t>Abdullah </a:t>
            </a:r>
            <a:r>
              <a:rPr lang="tr-TR" b="1" dirty="0" err="1"/>
              <a:t>ibn</a:t>
            </a:r>
            <a:r>
              <a:rPr lang="tr-TR" b="1" dirty="0"/>
              <a:t> </a:t>
            </a:r>
            <a:r>
              <a:rPr lang="tr-TR" b="1" dirty="0" err="1"/>
              <a:t>Mes’ûd</a:t>
            </a:r>
            <a:r>
              <a:rPr lang="tr-TR" b="1" dirty="0"/>
              <a:t> </a:t>
            </a:r>
            <a:r>
              <a:rPr lang="tr-TR" b="1" dirty="0" smtClean="0"/>
              <a:t>(RA)</a:t>
            </a:r>
            <a:r>
              <a:rPr lang="tr-TR" b="1" dirty="0"/>
              <a:t>’den rivayet edildiğine göre </a:t>
            </a:r>
            <a:r>
              <a:rPr lang="tr-TR" b="1" dirty="0" err="1"/>
              <a:t>Rasûlullah</a:t>
            </a:r>
            <a:r>
              <a:rPr lang="tr-TR" b="1" dirty="0"/>
              <a:t> </a:t>
            </a:r>
            <a:r>
              <a:rPr lang="tr-TR" b="1" dirty="0" smtClean="0"/>
              <a:t>(SAV): </a:t>
            </a:r>
            <a:r>
              <a:rPr lang="tr-TR" b="1" dirty="0"/>
              <a:t>“Şüphesiz benden sonra adam kayırmalar ve hoşunuza gitmeyen bazı şeyler meydana gelecektir” buyurdu. </a:t>
            </a:r>
            <a:r>
              <a:rPr lang="tr-TR" b="1" dirty="0" err="1"/>
              <a:t>Ashab</a:t>
            </a:r>
            <a:r>
              <a:rPr lang="tr-TR" b="1" dirty="0"/>
              <a:t>: Ey Allah’ın </a:t>
            </a:r>
            <a:r>
              <a:rPr lang="tr-TR" b="1" dirty="0" err="1"/>
              <a:t>Rasûl’ü</a:t>
            </a:r>
            <a:r>
              <a:rPr lang="tr-TR" b="1" dirty="0"/>
              <a:t> o zaman nasıl davranmamızı tavsiye edersin dediler. Peygamber </a:t>
            </a:r>
            <a:r>
              <a:rPr lang="tr-TR" b="1" dirty="0" smtClean="0"/>
              <a:t>(SAV) </a:t>
            </a:r>
            <a:r>
              <a:rPr lang="tr-TR" b="1" dirty="0"/>
              <a:t>de: “Üzerinizdeki hakkı görevi yerine getirir, kendi haklarınızın yerine getirilmesini Allah’tan dilersiniz” buyurdu. </a:t>
            </a:r>
            <a:r>
              <a:rPr lang="tr-TR" dirty="0"/>
              <a:t>(</a:t>
            </a:r>
            <a:r>
              <a:rPr lang="tr-TR" dirty="0" err="1"/>
              <a:t>Buhârî</a:t>
            </a:r>
            <a:r>
              <a:rPr lang="tr-TR" dirty="0"/>
              <a:t>, </a:t>
            </a:r>
            <a:r>
              <a:rPr lang="tr-TR" dirty="0" err="1"/>
              <a:t>Fiten</a:t>
            </a:r>
            <a:r>
              <a:rPr lang="tr-TR" dirty="0"/>
              <a:t> 2; Müslim, </a:t>
            </a:r>
            <a:r>
              <a:rPr lang="tr-TR" dirty="0" err="1"/>
              <a:t>İmâra</a:t>
            </a:r>
            <a:r>
              <a:rPr lang="tr-TR" dirty="0"/>
              <a:t> 45)</a:t>
            </a:r>
          </a:p>
          <a:p>
            <a:endParaRPr lang="tr-TR" dirty="0"/>
          </a:p>
        </p:txBody>
      </p:sp>
    </p:spTree>
    <p:extLst>
      <p:ext uri="{BB962C8B-B14F-4D97-AF65-F5344CB8AC3E}">
        <p14:creationId xmlns:p14="http://schemas.microsoft.com/office/powerpoint/2010/main" val="7128542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9036496" cy="6624736"/>
          </a:xfrm>
        </p:spPr>
        <p:txBody>
          <a:bodyPr>
            <a:normAutofit fontScale="85000" lnSpcReduction="10000"/>
          </a:bodyPr>
          <a:lstStyle/>
          <a:p>
            <a:pPr algn="ctr"/>
            <a:r>
              <a:rPr lang="tr-TR" dirty="0" smtClean="0">
                <a:solidFill>
                  <a:srgbClr val="002060"/>
                </a:solidFill>
                <a:latin typeface="Arial Black" pitchFamily="34" charset="0"/>
              </a:rPr>
              <a:t>SABRIN İNSANA KAZANDIRDIKLARI</a:t>
            </a:r>
          </a:p>
          <a:p>
            <a:r>
              <a:rPr lang="tr-TR" dirty="0" smtClean="0">
                <a:latin typeface="Arial Black" pitchFamily="34" charset="0"/>
              </a:rPr>
              <a:t>SABIR AYDINLIKTIR</a:t>
            </a:r>
          </a:p>
          <a:p>
            <a:r>
              <a:rPr lang="tr-TR" dirty="0" smtClean="0">
                <a:latin typeface="Arial Black" pitchFamily="34" charset="0"/>
              </a:rPr>
              <a:t>SABIR MÜKAFATLANMAKTIR</a:t>
            </a:r>
          </a:p>
          <a:p>
            <a:r>
              <a:rPr lang="tr-TR" dirty="0" smtClean="0">
                <a:latin typeface="Arial Black" pitchFamily="34" charset="0"/>
              </a:rPr>
              <a:t>SABIR OLGUNLUKTUR</a:t>
            </a:r>
          </a:p>
          <a:p>
            <a:r>
              <a:rPr lang="tr-TR" dirty="0" smtClean="0">
                <a:latin typeface="Arial Black" pitchFamily="34" charset="0"/>
              </a:rPr>
              <a:t>SABIR SELAMETTİR</a:t>
            </a:r>
          </a:p>
          <a:p>
            <a:r>
              <a:rPr lang="tr-TR" dirty="0" smtClean="0">
                <a:latin typeface="Arial Black" pitchFamily="34" charset="0"/>
              </a:rPr>
              <a:t>SABIR GÜNAHLARIN BAĞIŞLANMASINA SEBEPTİR</a:t>
            </a:r>
          </a:p>
          <a:p>
            <a:r>
              <a:rPr lang="tr-TR" dirty="0" smtClean="0">
                <a:latin typeface="Arial Black" pitchFamily="34" charset="0"/>
              </a:rPr>
              <a:t>SABIR MAHŞERDE İLTİFATA TABİ OLMAKTIR</a:t>
            </a:r>
          </a:p>
          <a:p>
            <a:r>
              <a:rPr lang="tr-TR" dirty="0" smtClean="0">
                <a:latin typeface="Arial Black" pitchFamily="34" charset="0"/>
              </a:rPr>
              <a:t>SABIR ALLAH’A YAKLAŞMAKTIR</a:t>
            </a:r>
          </a:p>
          <a:p>
            <a:r>
              <a:rPr lang="tr-TR" dirty="0" smtClean="0">
                <a:latin typeface="Arial Black" pitchFamily="34" charset="0"/>
              </a:rPr>
              <a:t>SABIR GÜNAHLARIN DÜNYADA TEMİZLENMESİDİR</a:t>
            </a:r>
          </a:p>
          <a:p>
            <a:r>
              <a:rPr lang="tr-TR" dirty="0" smtClean="0">
                <a:latin typeface="Arial Black" pitchFamily="34" charset="0"/>
              </a:rPr>
              <a:t>SABIR PEYGAMBERLERİN YOLUNDA GİTMEKTİR</a:t>
            </a:r>
          </a:p>
          <a:p>
            <a:r>
              <a:rPr lang="tr-TR" dirty="0" smtClean="0">
                <a:latin typeface="Arial Black" pitchFamily="34" charset="0"/>
              </a:rPr>
              <a:t>SABIR HZ EYYÜP OLABİLMEKTİR</a:t>
            </a:r>
          </a:p>
          <a:p>
            <a:r>
              <a:rPr lang="tr-TR" dirty="0" smtClean="0">
                <a:latin typeface="Arial Black" pitchFamily="34" charset="0"/>
              </a:rPr>
              <a:t>SABIR TAİFTE HZ MUHAMMED OLMAKTIR</a:t>
            </a:r>
            <a:endParaRPr lang="tr-TR" dirty="0">
              <a:latin typeface="Arial Black" pitchFamily="34" charset="0"/>
            </a:endParaRPr>
          </a:p>
        </p:txBody>
      </p:sp>
    </p:spTree>
    <p:extLst>
      <p:ext uri="{BB962C8B-B14F-4D97-AF65-F5344CB8AC3E}">
        <p14:creationId xmlns:p14="http://schemas.microsoft.com/office/powerpoint/2010/main" val="5208613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928992" cy="6669360"/>
          </a:xfrm>
        </p:spPr>
        <p:txBody>
          <a:bodyPr>
            <a:normAutofit fontScale="92500"/>
          </a:bodyPr>
          <a:lstStyle/>
          <a:p>
            <a:r>
              <a:rPr lang="tr-TR" dirty="0" smtClean="0">
                <a:latin typeface="Arial Black" pitchFamily="34" charset="0"/>
              </a:rPr>
              <a:t>SABIR HZ SÜMEYYE GİBİ ŞEHADET ŞERBETİNİ İÇMEKTİR</a:t>
            </a:r>
          </a:p>
          <a:p>
            <a:r>
              <a:rPr lang="tr-TR" dirty="0" smtClean="0">
                <a:latin typeface="Arial Black" pitchFamily="34" charset="0"/>
              </a:rPr>
              <a:t>SABIR HZ BİLAL GİBİ TAŞLARIN ALTINDA ALLAH DİYEBİLMEKTİR </a:t>
            </a:r>
          </a:p>
          <a:p>
            <a:r>
              <a:rPr lang="tr-TR" dirty="0" smtClean="0">
                <a:latin typeface="Arial Black" pitchFamily="34" charset="0"/>
              </a:rPr>
              <a:t>SABIR HZ HAMZA GİBİ UHUDA AŞK BIRAKMAKTIR</a:t>
            </a:r>
          </a:p>
          <a:p>
            <a:r>
              <a:rPr lang="tr-TR" dirty="0" smtClean="0">
                <a:latin typeface="Arial Black" pitchFamily="34" charset="0"/>
              </a:rPr>
              <a:t>SABIR HZ YUNUS GİBİ BALIĞIN KARNINDA DA RABBİNİ ANMAKTIR</a:t>
            </a:r>
          </a:p>
          <a:p>
            <a:r>
              <a:rPr lang="tr-TR" dirty="0" smtClean="0">
                <a:latin typeface="Arial Black" pitchFamily="34" charset="0"/>
              </a:rPr>
              <a:t>SABIR MAĞARADA HZ MUHAMMED SAV EFENDİMİZE BİR ŞEY OLMASIN DİYE SIZLANAN HZ EBU BEKİR OLMAKTIR</a:t>
            </a:r>
          </a:p>
          <a:p>
            <a:r>
              <a:rPr lang="tr-TR" dirty="0" smtClean="0">
                <a:latin typeface="Arial Black" pitchFamily="34" charset="0"/>
              </a:rPr>
              <a:t>SABIR ÖLÜME GİDERKEN HAKTAN AYRILMAYAN HABİL OLABİLMEKTİR.</a:t>
            </a:r>
            <a:endParaRPr lang="tr-TR" dirty="0">
              <a:latin typeface="Arial Black" pitchFamily="34" charset="0"/>
            </a:endParaRPr>
          </a:p>
        </p:txBody>
      </p:sp>
    </p:spTree>
    <p:extLst>
      <p:ext uri="{BB962C8B-B14F-4D97-AF65-F5344CB8AC3E}">
        <p14:creationId xmlns:p14="http://schemas.microsoft.com/office/powerpoint/2010/main" val="33556744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fontScale="92500" lnSpcReduction="10000"/>
          </a:bodyPr>
          <a:lstStyle/>
          <a:p>
            <a:r>
              <a:rPr lang="tr-TR" b="1" dirty="0" smtClean="0">
                <a:latin typeface="Arial Black" pitchFamily="34" charset="0"/>
              </a:rPr>
              <a:t>SABIR ZULME BOYUN EĞMEYEN İMAMI AZAM OLMAKTIR</a:t>
            </a:r>
          </a:p>
          <a:p>
            <a:r>
              <a:rPr lang="tr-TR" b="1" dirty="0" smtClean="0">
                <a:latin typeface="Arial Black" pitchFamily="34" charset="0"/>
              </a:rPr>
              <a:t>SABIR ZİNDANA DÜŞSE DAHİ HAKTAN AYRILMAYAN HZ YUSUF OLMAKTIR</a:t>
            </a:r>
          </a:p>
          <a:p>
            <a:r>
              <a:rPr lang="tr-TR" b="1" dirty="0" smtClean="0">
                <a:latin typeface="Arial Black" pitchFamily="34" charset="0"/>
              </a:rPr>
              <a:t>SABIR NAMAZA EHEMMİYYET GÖSTEREREK NAMAZ DA MİRAÇA ERMEKTİR</a:t>
            </a:r>
          </a:p>
          <a:p>
            <a:r>
              <a:rPr lang="tr-TR" b="1" dirty="0" smtClean="0">
                <a:latin typeface="Arial Black" pitchFamily="34" charset="0"/>
              </a:rPr>
              <a:t>SABIR KURTULUŞA , ESENLİĞE VE MUTLULUĞA ULAŞMANIN ADIDIR.</a:t>
            </a:r>
          </a:p>
          <a:p>
            <a:r>
              <a:rPr lang="tr-TR" b="1" dirty="0" smtClean="0">
                <a:latin typeface="Arial Black" pitchFamily="34" charset="0"/>
              </a:rPr>
              <a:t>SABIR ALLAH’I DAİMA ANMAKTIR</a:t>
            </a:r>
          </a:p>
          <a:p>
            <a:r>
              <a:rPr lang="tr-TR" b="1" dirty="0" smtClean="0">
                <a:latin typeface="Arial Black" pitchFamily="34" charset="0"/>
              </a:rPr>
              <a:t>SABIR BÜTÜN MURATLARA ERMEKTİR</a:t>
            </a:r>
          </a:p>
          <a:p>
            <a:pPr marL="0" indent="0">
              <a:buNone/>
            </a:pPr>
            <a:r>
              <a:rPr lang="tr-TR" dirty="0" smtClean="0"/>
              <a:t>        </a:t>
            </a:r>
            <a:r>
              <a:rPr lang="tr-TR" dirty="0" smtClean="0">
                <a:solidFill>
                  <a:srgbClr val="FF0000"/>
                </a:solidFill>
                <a:latin typeface="Arial Black" pitchFamily="34" charset="0"/>
              </a:rPr>
              <a:t>SABREDEN DERVİŞ MURADINA ERMİŞ</a:t>
            </a:r>
          </a:p>
          <a:p>
            <a:pPr marL="0" indent="0">
              <a:buNone/>
            </a:pPr>
            <a:r>
              <a:rPr lang="tr-TR" dirty="0" smtClean="0"/>
              <a:t>                  </a:t>
            </a:r>
            <a:r>
              <a:rPr lang="tr-TR" dirty="0" smtClean="0">
                <a:solidFill>
                  <a:srgbClr val="002060"/>
                </a:solidFill>
                <a:latin typeface="Arial Black" pitchFamily="34" charset="0"/>
              </a:rPr>
              <a:t> SABRIN SONU SELAMETTİR</a:t>
            </a:r>
            <a:endParaRPr lang="tr-TR" dirty="0">
              <a:solidFill>
                <a:srgbClr val="002060"/>
              </a:solidFill>
              <a:latin typeface="Arial Black" pitchFamily="34" charset="0"/>
            </a:endParaRPr>
          </a:p>
        </p:txBody>
      </p:sp>
    </p:spTree>
    <p:extLst>
      <p:ext uri="{BB962C8B-B14F-4D97-AF65-F5344CB8AC3E}">
        <p14:creationId xmlns:p14="http://schemas.microsoft.com/office/powerpoint/2010/main" val="12025788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fontScale="92500" lnSpcReduction="20000"/>
          </a:bodyPr>
          <a:lstStyle/>
          <a:p>
            <a:pPr algn="ctr"/>
            <a:r>
              <a:rPr lang="tr-TR" dirty="0" smtClean="0">
                <a:solidFill>
                  <a:srgbClr val="00B050"/>
                </a:solidFill>
                <a:latin typeface="Arial Black" pitchFamily="34" charset="0"/>
              </a:rPr>
              <a:t>DUAMIZ</a:t>
            </a:r>
          </a:p>
          <a:p>
            <a:r>
              <a:rPr lang="tr-TR" dirty="0" smtClean="0">
                <a:latin typeface="Arial Black" pitchFamily="34" charset="0"/>
              </a:rPr>
              <a:t>YA RAB BİZE SABRETME GÜCÜ İHSAN EYLE</a:t>
            </a:r>
          </a:p>
          <a:p>
            <a:r>
              <a:rPr lang="tr-TR" dirty="0" smtClean="0">
                <a:latin typeface="Arial Black" pitchFamily="34" charset="0"/>
              </a:rPr>
              <a:t>YA RAB BU İMTİHAN DÜNYASINDA SABREDEREK BAŞARILI OLMAYI BİZLERE NASİP KIL</a:t>
            </a:r>
          </a:p>
          <a:p>
            <a:r>
              <a:rPr lang="tr-TR" dirty="0" smtClean="0">
                <a:latin typeface="Arial Black" pitchFamily="34" charset="0"/>
              </a:rPr>
              <a:t>YA RAB KÖTÜLÜKLERE, BELALARA VE MUSİBETLERE SABREDEN VE SENİN RIZANI KAZANAN KULLARINDAN OLMAYI BİZE İHSAN EYLE</a:t>
            </a:r>
          </a:p>
          <a:p>
            <a:r>
              <a:rPr lang="tr-TR" dirty="0" smtClean="0">
                <a:latin typeface="Arial Black" pitchFamily="34" charset="0"/>
              </a:rPr>
              <a:t>YA RAB MUSİBETLERİ VEREN SEN SABRIDA VEREN SENSİN BİZE DAİMA SABREDEN VE ŞÜKREDEN KULLARINDAN EYLE BİZİ</a:t>
            </a:r>
          </a:p>
          <a:p>
            <a:r>
              <a:rPr lang="tr-TR" sz="2400" dirty="0" err="1" smtClean="0"/>
              <a:t>Not:Bu</a:t>
            </a:r>
            <a:r>
              <a:rPr lang="tr-TR" sz="2400" dirty="0" smtClean="0"/>
              <a:t> vaaz diyanet, Kuran Meali ve </a:t>
            </a:r>
            <a:r>
              <a:rPr lang="tr-TR" sz="2400" dirty="0" err="1"/>
              <a:t>R</a:t>
            </a:r>
            <a:r>
              <a:rPr lang="tr-TR" sz="2400" dirty="0" err="1" smtClean="0"/>
              <a:t>iyazussalin</a:t>
            </a:r>
            <a:r>
              <a:rPr lang="tr-TR" sz="2400" dirty="0" smtClean="0"/>
              <a:t> hadislerinden </a:t>
            </a:r>
            <a:r>
              <a:rPr lang="tr-TR" sz="2400" dirty="0" err="1" smtClean="0"/>
              <a:t>faydalınarak</a:t>
            </a:r>
            <a:r>
              <a:rPr lang="tr-TR" sz="2400" dirty="0" smtClean="0"/>
              <a:t> hazırlanmıştır</a:t>
            </a:r>
          </a:p>
          <a:p>
            <a:endParaRPr lang="tr-TR" dirty="0" smtClean="0"/>
          </a:p>
          <a:p>
            <a:endParaRPr lang="tr-TR" dirty="0" smtClean="0"/>
          </a:p>
          <a:p>
            <a:endParaRPr lang="tr-TR" dirty="0"/>
          </a:p>
        </p:txBody>
      </p:sp>
    </p:spTree>
    <p:extLst>
      <p:ext uri="{BB962C8B-B14F-4D97-AF65-F5344CB8AC3E}">
        <p14:creationId xmlns:p14="http://schemas.microsoft.com/office/powerpoint/2010/main" val="1443691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88640"/>
            <a:ext cx="8784976" cy="6552728"/>
          </a:xfrm>
        </p:spPr>
        <p:txBody>
          <a:bodyPr>
            <a:normAutofit fontScale="85000" lnSpcReduction="10000"/>
          </a:bodyPr>
          <a:lstStyle/>
          <a:p>
            <a:r>
              <a:rPr lang="tr-TR" b="1" dirty="0"/>
              <a:t>Sabır kavramı Kur’an’da yetmişten fazla ayette geçmektedir. Diğer ahlaki faziletlere de kaynaklık etmesi sebebiyledir ki Kur’an’da müminlere ısrarla sabırlı olmaları </a:t>
            </a:r>
            <a:r>
              <a:rPr lang="tr-TR" b="1" dirty="0" err="1"/>
              <a:t>emrolunmuştur</a:t>
            </a:r>
            <a:r>
              <a:rPr lang="tr-TR" b="1" dirty="0"/>
              <a:t> (</a:t>
            </a:r>
            <a:r>
              <a:rPr lang="tr-TR" b="1" dirty="0" err="1"/>
              <a:t>Kehf</a:t>
            </a:r>
            <a:r>
              <a:rPr lang="tr-TR" b="1" dirty="0"/>
              <a:t>, 18/28). Mümin bela ve musibetlere karşı sabırlı olduğu kadar dinin emirlerini yerine getirme ve yasaklarından kaçınma konusunda da sabırlı olmalıdır (Bakara, 2/249; Meryem, 19/65). Peygamberler çevresindekilere daima sabrı tavsiye etmişlerdir. Mesela, Hz. Musa </a:t>
            </a:r>
            <a:r>
              <a:rPr lang="tr-TR" b="1" dirty="0" err="1"/>
              <a:t>İsrailoğullarına</a:t>
            </a:r>
            <a:r>
              <a:rPr lang="tr-TR" b="1" dirty="0"/>
              <a:t>, “Allah’tan yardım dileyin ve sabredin.” (</a:t>
            </a:r>
            <a:r>
              <a:rPr lang="tr-TR" b="1" dirty="0" err="1"/>
              <a:t>A’raf</a:t>
            </a:r>
            <a:r>
              <a:rPr lang="tr-TR" b="1" dirty="0"/>
              <a:t>, 7/128) tavsiyesinde bulunmuş, Hz. Lokman da oğluna; “Yavrucuğum! Namazı kıl, doğru ve yararlı olanı emret, kötü ve eğriden vazgeçir, başına gelebilecek her belaya sabırla katlan; bu azim ve kararlılık göstermeye değer bir şeydir.” (Lokman, 31/17) diye öğütte bulunmuştur. Ayrıca </a:t>
            </a:r>
            <a:r>
              <a:rPr lang="tr-TR" b="1" dirty="0" err="1"/>
              <a:t>Cenab</a:t>
            </a:r>
            <a:r>
              <a:rPr lang="tr-TR" b="1" dirty="0"/>
              <a:t>-ı Hak, başına gelen belalara sabırla katlandığı için Hz. </a:t>
            </a:r>
            <a:r>
              <a:rPr lang="tr-TR" b="1" dirty="0" err="1"/>
              <a:t>Eyyub’u</a:t>
            </a:r>
            <a:r>
              <a:rPr lang="tr-TR" b="1" dirty="0"/>
              <a:t>, “O ne güzel kul.” (Sad, 28/44) buyurarak övmüştür.</a:t>
            </a:r>
          </a:p>
          <a:p>
            <a:endParaRPr lang="tr-TR" dirty="0"/>
          </a:p>
          <a:p>
            <a:endParaRPr lang="tr-TR" dirty="0"/>
          </a:p>
        </p:txBody>
      </p:sp>
    </p:spTree>
    <p:extLst>
      <p:ext uri="{BB962C8B-B14F-4D97-AF65-F5344CB8AC3E}">
        <p14:creationId xmlns:p14="http://schemas.microsoft.com/office/powerpoint/2010/main" val="3229039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lstStyle/>
          <a:p>
            <a:r>
              <a:rPr lang="tr-TR" sz="4400" b="1" dirty="0"/>
              <a:t>Hz. Peygamber (</a:t>
            </a:r>
            <a:r>
              <a:rPr lang="tr-TR" sz="4400" b="1" dirty="0" err="1"/>
              <a:t>s.a.s</a:t>
            </a:r>
            <a:r>
              <a:rPr lang="tr-TR" sz="4400" b="1" dirty="0"/>
              <a:t>.) de müminlere başlarına gelen bela ve musibetlere karşı sabırlı olmaları tavsiyesinde bulunmuş, kendisi de “Sabret ve senin sabrın ancak Allah’ın yardımıyladır.” (</a:t>
            </a:r>
            <a:r>
              <a:rPr lang="tr-TR" sz="4400" b="1" dirty="0" err="1"/>
              <a:t>Nahl</a:t>
            </a:r>
            <a:r>
              <a:rPr lang="tr-TR" sz="4400" b="1" dirty="0"/>
              <a:t>, 16/127) ilahi buyruğuna uyarak hayatı boyunca sabır konusunda ümmetine örneklik etmiştir.</a:t>
            </a:r>
          </a:p>
          <a:p>
            <a:endParaRPr lang="tr-TR" dirty="0"/>
          </a:p>
          <a:p>
            <a:endParaRPr lang="tr-TR" dirty="0"/>
          </a:p>
        </p:txBody>
      </p:sp>
    </p:spTree>
    <p:extLst>
      <p:ext uri="{BB962C8B-B14F-4D97-AF65-F5344CB8AC3E}">
        <p14:creationId xmlns:p14="http://schemas.microsoft.com/office/powerpoint/2010/main" val="3279849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8964488" cy="6552728"/>
          </a:xfrm>
        </p:spPr>
        <p:txBody>
          <a:bodyPr>
            <a:normAutofit fontScale="92500" lnSpcReduction="10000"/>
          </a:bodyPr>
          <a:lstStyle/>
          <a:p>
            <a:r>
              <a:rPr lang="tr-TR" sz="4800" b="1" dirty="0" smtClean="0">
                <a:solidFill>
                  <a:srgbClr val="002060"/>
                </a:solidFill>
                <a:latin typeface="Arial Black" pitchFamily="34" charset="0"/>
              </a:rPr>
              <a:t>SABIR ALLAH’IN MÜJDESİNE MAZHAR OLAMAKTIR</a:t>
            </a:r>
          </a:p>
          <a:p>
            <a:r>
              <a:rPr lang="ar-AE" sz="4800" b="1" dirty="0" smtClean="0"/>
              <a:t>وَلَنَبْلُوَنَّكُمْ </a:t>
            </a:r>
            <a:r>
              <a:rPr lang="ar-AE" sz="4800" b="1" dirty="0"/>
              <a:t>بِشَىْءٍ مِنَ الْخَوْفِ وَالْجُوعِ </a:t>
            </a:r>
            <a:r>
              <a:rPr lang="ar-AE" sz="4800" b="1" dirty="0" smtClean="0"/>
              <a:t>وَنَقْصٍ </a:t>
            </a:r>
            <a:r>
              <a:rPr lang="ar-AE" sz="4800" b="1" dirty="0"/>
              <a:t>مِنَ الْاَمْوَالِ وَالْاَنْفُسِ </a:t>
            </a:r>
            <a:r>
              <a:rPr lang="ar-AE" sz="4800" b="1" dirty="0" smtClean="0"/>
              <a:t>وَالثَّمَرَاتِ </a:t>
            </a:r>
            <a:r>
              <a:rPr lang="ar-AE" sz="4800" b="1" dirty="0">
                <a:solidFill>
                  <a:srgbClr val="FF0000"/>
                </a:solidFill>
              </a:rPr>
              <a:t>وَبَشِّرِ الصَّابِرٖينَ</a:t>
            </a:r>
          </a:p>
          <a:p>
            <a:endParaRPr lang="ar-AE" sz="4800" b="1" dirty="0"/>
          </a:p>
          <a:p>
            <a:pPr marL="0" indent="0">
              <a:buNone/>
            </a:pPr>
            <a:r>
              <a:rPr lang="tr-TR" sz="4800" b="1" dirty="0" smtClean="0"/>
              <a:t>«</a:t>
            </a:r>
            <a:r>
              <a:rPr lang="tr-TR" sz="4800" b="1" dirty="0" err="1" smtClean="0"/>
              <a:t>Andolsun</a:t>
            </a:r>
            <a:r>
              <a:rPr lang="tr-TR" sz="4800" b="1" dirty="0" smtClean="0"/>
              <a:t> </a:t>
            </a:r>
            <a:r>
              <a:rPr lang="tr-TR" sz="4800" b="1" dirty="0"/>
              <a:t>ki sizi biraz korku ve açlıkla, bir de mallar, canlar ve ürünlerden eksilterek deneriz. </a:t>
            </a:r>
            <a:r>
              <a:rPr lang="tr-TR" sz="4800" b="1" dirty="0">
                <a:solidFill>
                  <a:srgbClr val="FF0000"/>
                </a:solidFill>
              </a:rPr>
              <a:t>Sabredenleri müjdele</a:t>
            </a:r>
            <a:r>
              <a:rPr lang="tr-TR" sz="4800" b="1" dirty="0" smtClean="0">
                <a:solidFill>
                  <a:srgbClr val="FF0000"/>
                </a:solidFill>
              </a:rPr>
              <a:t>.</a:t>
            </a:r>
            <a:r>
              <a:rPr lang="tr-TR" sz="4800" b="1" dirty="0" smtClean="0"/>
              <a:t>» </a:t>
            </a:r>
            <a:r>
              <a:rPr lang="tr-TR" dirty="0" smtClean="0"/>
              <a:t>(Bakara Suresi 155)</a:t>
            </a:r>
            <a:endParaRPr lang="tr-TR" dirty="0"/>
          </a:p>
        </p:txBody>
      </p:sp>
    </p:spTree>
    <p:extLst>
      <p:ext uri="{BB962C8B-B14F-4D97-AF65-F5344CB8AC3E}">
        <p14:creationId xmlns:p14="http://schemas.microsoft.com/office/powerpoint/2010/main" val="1820126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552728"/>
          </a:xfrm>
        </p:spPr>
        <p:txBody>
          <a:bodyPr>
            <a:normAutofit fontScale="92500"/>
          </a:bodyPr>
          <a:lstStyle/>
          <a:p>
            <a:r>
              <a:rPr lang="tr-TR" dirty="0" smtClean="0">
                <a:solidFill>
                  <a:srgbClr val="002060"/>
                </a:solidFill>
                <a:latin typeface="Arial Black" pitchFamily="34" charset="0"/>
              </a:rPr>
              <a:t>SABREDENLERİN MÜKAFATLARI ALLAH KATINDA BOLDUR</a:t>
            </a:r>
          </a:p>
          <a:p>
            <a:r>
              <a:rPr lang="ar-AE" sz="6000" b="1" dirty="0" smtClean="0"/>
              <a:t> </a:t>
            </a:r>
            <a:r>
              <a:rPr lang="ar-AE" sz="6000" b="1" dirty="0"/>
              <a:t>إنما يُوَفَّى الصَّابِرُونَ أجرهُمْ بِغَيْرِ حِسَابٍ </a:t>
            </a:r>
            <a:r>
              <a:rPr lang="ar-AE" sz="6000" b="1" dirty="0" smtClean="0"/>
              <a:t>“</a:t>
            </a:r>
            <a:endParaRPr lang="tr-TR" sz="6000" b="1" dirty="0" smtClean="0"/>
          </a:p>
          <a:p>
            <a:pPr marL="0" indent="0">
              <a:buNone/>
            </a:pPr>
            <a:r>
              <a:rPr lang="tr-TR" sz="6000" b="1" dirty="0" smtClean="0"/>
              <a:t>«Her </a:t>
            </a:r>
            <a:r>
              <a:rPr lang="tr-TR" sz="6000" b="1" dirty="0"/>
              <a:t>türlü güçlüklere göğüs gerenlere mükafatları tartılmaksızın, ölçülmeksizin, hesapsızca bol bol verilir</a:t>
            </a:r>
            <a:r>
              <a:rPr lang="tr-TR" sz="6000" b="1" dirty="0" smtClean="0"/>
              <a:t>.» </a:t>
            </a:r>
            <a:endParaRPr lang="tr-TR" sz="6000" b="1" dirty="0"/>
          </a:p>
          <a:p>
            <a:endParaRPr lang="tr-TR" dirty="0"/>
          </a:p>
        </p:txBody>
      </p:sp>
    </p:spTree>
    <p:extLst>
      <p:ext uri="{BB962C8B-B14F-4D97-AF65-F5344CB8AC3E}">
        <p14:creationId xmlns:p14="http://schemas.microsoft.com/office/powerpoint/2010/main" val="3743366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928992" cy="6480720"/>
          </a:xfrm>
        </p:spPr>
        <p:txBody>
          <a:bodyPr/>
          <a:lstStyle/>
          <a:p>
            <a:r>
              <a:rPr lang="ar-AE" sz="6000" b="1" dirty="0" smtClean="0"/>
              <a:t>وَلَمَنْ </a:t>
            </a:r>
            <a:r>
              <a:rPr lang="ar-AE" sz="6000" b="1" dirty="0"/>
              <a:t>صَبَرَ وَغَفَرَ اِنَّ ذٰلِكَ لَمِنْ عَزْمِ الْاُمُورِ</a:t>
            </a:r>
          </a:p>
          <a:p>
            <a:endParaRPr lang="ar-AE" sz="6000" b="1" dirty="0"/>
          </a:p>
          <a:p>
            <a:pPr marL="0" indent="0">
              <a:buNone/>
            </a:pPr>
            <a:r>
              <a:rPr lang="tr-TR" sz="6000" b="1" dirty="0" smtClean="0"/>
              <a:t>«Her </a:t>
            </a:r>
            <a:r>
              <a:rPr lang="tr-TR" sz="6000" b="1" dirty="0"/>
              <a:t>kim de sabreder ve bağışlarsa, işte bu elbette azmedilecek işlerdendir</a:t>
            </a:r>
            <a:r>
              <a:rPr lang="tr-TR" sz="6000" b="1" dirty="0" smtClean="0"/>
              <a:t>.» </a:t>
            </a:r>
            <a:r>
              <a:rPr lang="tr-TR" dirty="0" smtClean="0"/>
              <a:t>(Şura Suresi 43)</a:t>
            </a:r>
            <a:endParaRPr lang="tr-TR" dirty="0"/>
          </a:p>
          <a:p>
            <a:endParaRPr lang="tr-TR" dirty="0"/>
          </a:p>
        </p:txBody>
      </p:sp>
    </p:spTree>
    <p:extLst>
      <p:ext uri="{BB962C8B-B14F-4D97-AF65-F5344CB8AC3E}">
        <p14:creationId xmlns:p14="http://schemas.microsoft.com/office/powerpoint/2010/main" val="2384716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88640"/>
            <a:ext cx="8784976" cy="6480720"/>
          </a:xfrm>
        </p:spPr>
        <p:txBody>
          <a:bodyPr>
            <a:normAutofit fontScale="85000" lnSpcReduction="20000"/>
          </a:bodyPr>
          <a:lstStyle/>
          <a:p>
            <a:r>
              <a:rPr lang="tr-TR" sz="5400" b="1" dirty="0" smtClean="0">
                <a:solidFill>
                  <a:srgbClr val="002060"/>
                </a:solidFill>
                <a:latin typeface="Arial Black" pitchFamily="34" charset="0"/>
              </a:rPr>
              <a:t>ALLAH SABREDENLERLE BERABERDİR</a:t>
            </a:r>
          </a:p>
          <a:p>
            <a:r>
              <a:rPr lang="ar-AE" sz="5400" b="1" dirty="0" smtClean="0"/>
              <a:t>يَا </a:t>
            </a:r>
            <a:r>
              <a:rPr lang="ar-AE" sz="5400" b="1" dirty="0"/>
              <a:t>اَيُّهَا الَّذٖينَ اٰمَنُوا اسْتَعٖينُوا بِالصَّبْرِ وَالصَّلٰوةِ اِنَّ اللّٰهَ مَعَ الصَّابِرٖينَ</a:t>
            </a:r>
          </a:p>
          <a:p>
            <a:endParaRPr lang="ar-AE" sz="5400" b="1" dirty="0"/>
          </a:p>
          <a:p>
            <a:pPr marL="0" indent="0">
              <a:buNone/>
            </a:pPr>
            <a:r>
              <a:rPr lang="tr-TR" sz="5400" b="1" dirty="0" smtClean="0"/>
              <a:t>«Ey </a:t>
            </a:r>
            <a:r>
              <a:rPr lang="tr-TR" sz="5400" b="1" dirty="0"/>
              <a:t>iman edenler! Sabrederek ve namaz kılarak Allah'tan yardım dileyin. Şüphe yok ki, Allah sabredenlerle beraberdir</a:t>
            </a:r>
            <a:r>
              <a:rPr lang="tr-TR" sz="5400" b="1" dirty="0" smtClean="0"/>
              <a:t>.» </a:t>
            </a:r>
            <a:r>
              <a:rPr lang="tr-TR" dirty="0" smtClean="0"/>
              <a:t>(Bakara Suresi 153)</a:t>
            </a:r>
            <a:endParaRPr lang="tr-TR" dirty="0"/>
          </a:p>
        </p:txBody>
      </p:sp>
    </p:spTree>
    <p:extLst>
      <p:ext uri="{BB962C8B-B14F-4D97-AF65-F5344CB8AC3E}">
        <p14:creationId xmlns:p14="http://schemas.microsoft.com/office/powerpoint/2010/main" val="236298547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395</TotalTime>
  <Words>3621</Words>
  <Application>Microsoft Office PowerPoint</Application>
  <PresentationFormat>Ekran Gösterisi (4:3)</PresentationFormat>
  <Paragraphs>145</Paragraphs>
  <Slides>38</Slides>
  <Notes>0</Notes>
  <HiddenSlides>0</HiddenSlides>
  <MMClips>0</MMClips>
  <ScaleCrop>false</ScaleCrop>
  <HeadingPairs>
    <vt:vector size="4" baseType="variant">
      <vt:variant>
        <vt:lpstr>Tema</vt:lpstr>
      </vt:variant>
      <vt:variant>
        <vt:i4>1</vt:i4>
      </vt:variant>
      <vt:variant>
        <vt:lpstr>Slayt Başlıkları</vt:lpstr>
      </vt:variant>
      <vt:variant>
        <vt:i4>38</vt:i4>
      </vt:variant>
    </vt:vector>
  </HeadingPairs>
  <TitlesOfParts>
    <vt:vector size="39"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Ekrem</dc:creator>
  <cp:lastModifiedBy>Ekrem</cp:lastModifiedBy>
  <cp:revision>18</cp:revision>
  <dcterms:created xsi:type="dcterms:W3CDTF">2014-04-03T09:22:05Z</dcterms:created>
  <dcterms:modified xsi:type="dcterms:W3CDTF">2014-06-22T09:00:43Z</dcterms:modified>
</cp:coreProperties>
</file>