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2" r:id="rId5"/>
    <p:sldId id="261" r:id="rId6"/>
    <p:sldId id="260" r:id="rId7"/>
    <p:sldId id="278" r:id="rId8"/>
    <p:sldId id="259" r:id="rId9"/>
    <p:sldId id="264" r:id="rId10"/>
    <p:sldId id="268" r:id="rId11"/>
    <p:sldId id="265" r:id="rId12"/>
    <p:sldId id="269" r:id="rId13"/>
    <p:sldId id="270" r:id="rId14"/>
    <p:sldId id="271" r:id="rId15"/>
    <p:sldId id="272" r:id="rId16"/>
    <p:sldId id="280" r:id="rId17"/>
    <p:sldId id="281" r:id="rId18"/>
    <p:sldId id="274" r:id="rId19"/>
    <p:sldId id="275" r:id="rId20"/>
    <p:sldId id="276" r:id="rId21"/>
    <p:sldId id="277" r:id="rId22"/>
    <p:sldId id="273"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918679E-DC73-4B7B-8760-F9F8F8D567C0}" type="datetimeFigureOut">
              <a:rPr lang="tr-TR" smtClean="0"/>
              <a:t>22.06.2014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11E72DB-7F54-4068-B564-B76F543EB64D}" type="slidenum">
              <a:rPr lang="tr-TR" smtClean="0"/>
              <a:t>‹#›</a:t>
            </a:fld>
            <a:endParaRPr lang="tr-TR"/>
          </a:p>
        </p:txBody>
      </p:sp>
    </p:spTree>
    <p:extLst>
      <p:ext uri="{BB962C8B-B14F-4D97-AF65-F5344CB8AC3E}">
        <p14:creationId xmlns:p14="http://schemas.microsoft.com/office/powerpoint/2010/main" val="2624533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918679E-DC73-4B7B-8760-F9F8F8D567C0}" type="datetimeFigureOut">
              <a:rPr lang="tr-TR" smtClean="0"/>
              <a:t>22.06.2014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11E72DB-7F54-4068-B564-B76F543EB64D}" type="slidenum">
              <a:rPr lang="tr-TR" smtClean="0"/>
              <a:t>‹#›</a:t>
            </a:fld>
            <a:endParaRPr lang="tr-TR"/>
          </a:p>
        </p:txBody>
      </p:sp>
    </p:spTree>
    <p:extLst>
      <p:ext uri="{BB962C8B-B14F-4D97-AF65-F5344CB8AC3E}">
        <p14:creationId xmlns:p14="http://schemas.microsoft.com/office/powerpoint/2010/main" val="4089047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918679E-DC73-4B7B-8760-F9F8F8D567C0}" type="datetimeFigureOut">
              <a:rPr lang="tr-TR" smtClean="0"/>
              <a:t>22.06.2014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11E72DB-7F54-4068-B564-B76F543EB64D}" type="slidenum">
              <a:rPr lang="tr-TR" smtClean="0"/>
              <a:t>‹#›</a:t>
            </a:fld>
            <a:endParaRPr lang="tr-TR"/>
          </a:p>
        </p:txBody>
      </p:sp>
    </p:spTree>
    <p:extLst>
      <p:ext uri="{BB962C8B-B14F-4D97-AF65-F5344CB8AC3E}">
        <p14:creationId xmlns:p14="http://schemas.microsoft.com/office/powerpoint/2010/main" val="3868019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918679E-DC73-4B7B-8760-F9F8F8D567C0}" type="datetimeFigureOut">
              <a:rPr lang="tr-TR" smtClean="0"/>
              <a:t>22.06.2014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11E72DB-7F54-4068-B564-B76F543EB64D}" type="slidenum">
              <a:rPr lang="tr-TR" smtClean="0"/>
              <a:t>‹#›</a:t>
            </a:fld>
            <a:endParaRPr lang="tr-TR"/>
          </a:p>
        </p:txBody>
      </p:sp>
    </p:spTree>
    <p:extLst>
      <p:ext uri="{BB962C8B-B14F-4D97-AF65-F5344CB8AC3E}">
        <p14:creationId xmlns:p14="http://schemas.microsoft.com/office/powerpoint/2010/main" val="3371039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918679E-DC73-4B7B-8760-F9F8F8D567C0}" type="datetimeFigureOut">
              <a:rPr lang="tr-TR" smtClean="0"/>
              <a:t>22.06.2014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11E72DB-7F54-4068-B564-B76F543EB64D}" type="slidenum">
              <a:rPr lang="tr-TR" smtClean="0"/>
              <a:t>‹#›</a:t>
            </a:fld>
            <a:endParaRPr lang="tr-TR"/>
          </a:p>
        </p:txBody>
      </p:sp>
    </p:spTree>
    <p:extLst>
      <p:ext uri="{BB962C8B-B14F-4D97-AF65-F5344CB8AC3E}">
        <p14:creationId xmlns:p14="http://schemas.microsoft.com/office/powerpoint/2010/main" val="2582416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918679E-DC73-4B7B-8760-F9F8F8D567C0}" type="datetimeFigureOut">
              <a:rPr lang="tr-TR" smtClean="0"/>
              <a:t>22.06.2014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11E72DB-7F54-4068-B564-B76F543EB64D}" type="slidenum">
              <a:rPr lang="tr-TR" smtClean="0"/>
              <a:t>‹#›</a:t>
            </a:fld>
            <a:endParaRPr lang="tr-TR"/>
          </a:p>
        </p:txBody>
      </p:sp>
    </p:spTree>
    <p:extLst>
      <p:ext uri="{BB962C8B-B14F-4D97-AF65-F5344CB8AC3E}">
        <p14:creationId xmlns:p14="http://schemas.microsoft.com/office/powerpoint/2010/main" val="3316621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918679E-DC73-4B7B-8760-F9F8F8D567C0}" type="datetimeFigureOut">
              <a:rPr lang="tr-TR" smtClean="0"/>
              <a:t>22.06.2014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11E72DB-7F54-4068-B564-B76F543EB64D}" type="slidenum">
              <a:rPr lang="tr-TR" smtClean="0"/>
              <a:t>‹#›</a:t>
            </a:fld>
            <a:endParaRPr lang="tr-TR"/>
          </a:p>
        </p:txBody>
      </p:sp>
    </p:spTree>
    <p:extLst>
      <p:ext uri="{BB962C8B-B14F-4D97-AF65-F5344CB8AC3E}">
        <p14:creationId xmlns:p14="http://schemas.microsoft.com/office/powerpoint/2010/main" val="3444190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918679E-DC73-4B7B-8760-F9F8F8D567C0}" type="datetimeFigureOut">
              <a:rPr lang="tr-TR" smtClean="0"/>
              <a:t>22.06.2014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11E72DB-7F54-4068-B564-B76F543EB64D}" type="slidenum">
              <a:rPr lang="tr-TR" smtClean="0"/>
              <a:t>‹#›</a:t>
            </a:fld>
            <a:endParaRPr lang="tr-TR"/>
          </a:p>
        </p:txBody>
      </p:sp>
    </p:spTree>
    <p:extLst>
      <p:ext uri="{BB962C8B-B14F-4D97-AF65-F5344CB8AC3E}">
        <p14:creationId xmlns:p14="http://schemas.microsoft.com/office/powerpoint/2010/main" val="2880385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918679E-DC73-4B7B-8760-F9F8F8D567C0}" type="datetimeFigureOut">
              <a:rPr lang="tr-TR" smtClean="0"/>
              <a:t>22.06.2014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11E72DB-7F54-4068-B564-B76F543EB64D}" type="slidenum">
              <a:rPr lang="tr-TR" smtClean="0"/>
              <a:t>‹#›</a:t>
            </a:fld>
            <a:endParaRPr lang="tr-TR"/>
          </a:p>
        </p:txBody>
      </p:sp>
    </p:spTree>
    <p:extLst>
      <p:ext uri="{BB962C8B-B14F-4D97-AF65-F5344CB8AC3E}">
        <p14:creationId xmlns:p14="http://schemas.microsoft.com/office/powerpoint/2010/main" val="4081805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918679E-DC73-4B7B-8760-F9F8F8D567C0}" type="datetimeFigureOut">
              <a:rPr lang="tr-TR" smtClean="0"/>
              <a:t>22.06.2014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11E72DB-7F54-4068-B564-B76F543EB64D}" type="slidenum">
              <a:rPr lang="tr-TR" smtClean="0"/>
              <a:t>‹#›</a:t>
            </a:fld>
            <a:endParaRPr lang="tr-TR"/>
          </a:p>
        </p:txBody>
      </p:sp>
    </p:spTree>
    <p:extLst>
      <p:ext uri="{BB962C8B-B14F-4D97-AF65-F5344CB8AC3E}">
        <p14:creationId xmlns:p14="http://schemas.microsoft.com/office/powerpoint/2010/main" val="1531377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918679E-DC73-4B7B-8760-F9F8F8D567C0}" type="datetimeFigureOut">
              <a:rPr lang="tr-TR" smtClean="0"/>
              <a:t>22.06.2014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11E72DB-7F54-4068-B564-B76F543EB64D}" type="slidenum">
              <a:rPr lang="tr-TR" smtClean="0"/>
              <a:t>‹#›</a:t>
            </a:fld>
            <a:endParaRPr lang="tr-TR"/>
          </a:p>
        </p:txBody>
      </p:sp>
    </p:spTree>
    <p:extLst>
      <p:ext uri="{BB962C8B-B14F-4D97-AF65-F5344CB8AC3E}">
        <p14:creationId xmlns:p14="http://schemas.microsoft.com/office/powerpoint/2010/main" val="1342466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9000" r="-9000"/>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18679E-DC73-4B7B-8760-F9F8F8D567C0}" type="datetimeFigureOut">
              <a:rPr lang="tr-TR" smtClean="0"/>
              <a:t>22.06.2014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1E72DB-7F54-4068-B564-B76F543EB64D}" type="slidenum">
              <a:rPr lang="tr-TR" smtClean="0"/>
              <a:t>‹#›</a:t>
            </a:fld>
            <a:endParaRPr lang="tr-TR"/>
          </a:p>
        </p:txBody>
      </p:sp>
    </p:spTree>
    <p:extLst>
      <p:ext uri="{BB962C8B-B14F-4D97-AF65-F5344CB8AC3E}">
        <p14:creationId xmlns:p14="http://schemas.microsoft.com/office/powerpoint/2010/main" val="1747119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512" y="116632"/>
            <a:ext cx="8856984" cy="6624736"/>
          </a:xfrm>
        </p:spPr>
        <p:txBody>
          <a:bodyPr>
            <a:normAutofit lnSpcReduction="10000"/>
          </a:bodyPr>
          <a:lstStyle/>
          <a:p>
            <a:r>
              <a:rPr lang="tr-TR" sz="6600" dirty="0" smtClean="0">
                <a:solidFill>
                  <a:srgbClr val="0070C0"/>
                </a:solidFill>
                <a:latin typeface="Arial Black" pitchFamily="34" charset="0"/>
              </a:rPr>
              <a:t>DOĞRULUK</a:t>
            </a:r>
          </a:p>
          <a:p>
            <a:r>
              <a:rPr lang="tr-TR" sz="6600" dirty="0" smtClean="0">
                <a:solidFill>
                  <a:srgbClr val="00B050"/>
                </a:solidFill>
                <a:latin typeface="Arial Black" pitchFamily="34" charset="0"/>
              </a:rPr>
              <a:t>İSTİKAMET ÜZERE OLMAK</a:t>
            </a:r>
          </a:p>
          <a:p>
            <a:pPr algn="r"/>
            <a:r>
              <a:rPr lang="tr-TR" b="1" dirty="0" smtClean="0">
                <a:solidFill>
                  <a:srgbClr val="002060"/>
                </a:solidFill>
              </a:rPr>
              <a:t>www.dinihaberler.com</a:t>
            </a:r>
            <a:endParaRPr lang="tr-TR" b="1" dirty="0" smtClean="0">
              <a:solidFill>
                <a:srgbClr val="002060"/>
              </a:solidFill>
            </a:endParaRPr>
          </a:p>
          <a:p>
            <a:pPr algn="r"/>
            <a:r>
              <a:rPr lang="tr-TR" sz="4000" b="1" dirty="0" smtClean="0">
                <a:solidFill>
                  <a:srgbClr val="FF0000"/>
                </a:solidFill>
                <a:latin typeface="Arial Black" pitchFamily="34" charset="0"/>
              </a:rPr>
              <a:t>eminyavuzyigit@hotmail.com</a:t>
            </a:r>
          </a:p>
          <a:p>
            <a:pPr algn="r"/>
            <a:r>
              <a:rPr lang="tr-TR" sz="4000" b="1" dirty="0" smtClean="0">
                <a:solidFill>
                  <a:schemeClr val="accent6">
                    <a:lumMod val="50000"/>
                  </a:schemeClr>
                </a:solidFill>
                <a:latin typeface="Arial Black" pitchFamily="34" charset="0"/>
              </a:rPr>
              <a:t>UZMAN İMAM HATİP </a:t>
            </a:r>
          </a:p>
          <a:p>
            <a:pPr algn="r"/>
            <a:r>
              <a:rPr lang="tr-TR" sz="2800" b="1" dirty="0" smtClean="0">
                <a:solidFill>
                  <a:schemeClr val="accent6">
                    <a:lumMod val="50000"/>
                  </a:schemeClr>
                </a:solidFill>
                <a:latin typeface="Arial Black" pitchFamily="34" charset="0"/>
              </a:rPr>
              <a:t>BAŞAKŞEHİR MÜFTÜLÜĞÜ</a:t>
            </a:r>
          </a:p>
          <a:p>
            <a:pPr algn="r"/>
            <a:r>
              <a:rPr lang="tr-TR" sz="2800" b="1" dirty="0" smtClean="0">
                <a:solidFill>
                  <a:schemeClr val="accent6">
                    <a:lumMod val="50000"/>
                  </a:schemeClr>
                </a:solidFill>
                <a:latin typeface="Arial Black" pitchFamily="34" charset="0"/>
              </a:rPr>
              <a:t>DOLAPDERE SAN. SİT. CAMİİ</a:t>
            </a:r>
          </a:p>
          <a:p>
            <a:pPr algn="r"/>
            <a:r>
              <a:rPr lang="tr-TR" sz="2800" b="1" dirty="0" smtClean="0">
                <a:solidFill>
                  <a:schemeClr val="accent6">
                    <a:lumMod val="50000"/>
                  </a:schemeClr>
                </a:solidFill>
                <a:latin typeface="Arial Black" pitchFamily="34" charset="0"/>
              </a:rPr>
              <a:t>BAŞAKŞEHİR/İSTANBUL</a:t>
            </a:r>
          </a:p>
          <a:p>
            <a:pPr algn="r"/>
            <a:endParaRPr lang="tr-TR" dirty="0"/>
          </a:p>
        </p:txBody>
      </p:sp>
    </p:spTree>
    <p:extLst>
      <p:ext uri="{BB962C8B-B14F-4D97-AF65-F5344CB8AC3E}">
        <p14:creationId xmlns:p14="http://schemas.microsoft.com/office/powerpoint/2010/main" val="1118598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552728"/>
          </a:xfrm>
        </p:spPr>
        <p:txBody>
          <a:bodyPr>
            <a:normAutofit fontScale="92500" lnSpcReduction="10000"/>
          </a:bodyPr>
          <a:lstStyle/>
          <a:p>
            <a:r>
              <a:rPr lang="tr-TR" sz="4000" b="1" dirty="0" smtClean="0">
                <a:solidFill>
                  <a:srgbClr val="FF0000"/>
                </a:solidFill>
                <a:latin typeface="Arial Black" pitchFamily="34" charset="0"/>
              </a:rPr>
              <a:t>DOĞRULUK ALLAH KATINDA MÜKAFATLANMAKTIR</a:t>
            </a:r>
          </a:p>
          <a:p>
            <a:r>
              <a:rPr lang="ar-AE" sz="4000" b="1" dirty="0" smtClean="0"/>
              <a:t>لِيَجْزِىَ اللّٰهُ الصَّادِقٖينَ بِصِدْقِهِمْ وَيُعَذِّبَ الْمُنَافِقٖينَ اِنْ شَاءَ اَوْ يَتُوبَ عَلَيْهِمْ اِنَّ اللّٰهَ كَانَ غَفُورًا رَحٖيمًا</a:t>
            </a:r>
          </a:p>
          <a:p>
            <a:endParaRPr lang="ar-AE" sz="4000" b="1" dirty="0" smtClean="0"/>
          </a:p>
          <a:p>
            <a:pPr marL="0" indent="0">
              <a:buNone/>
            </a:pPr>
            <a:r>
              <a:rPr lang="tr-TR" sz="4000" b="1" dirty="0" smtClean="0"/>
              <a:t>«Bunun böyle olması Allah'ın, doğruları, doğrulukları sebebiyle mükâfatlandırması, dilerse münafıklara azap etmesi yahut onların tövbesini kabul etmesi içindir. Şüphesiz Allah çok bağışlayandır, çok merhamet edendir.» </a:t>
            </a:r>
            <a:r>
              <a:rPr lang="tr-TR" dirty="0" smtClean="0"/>
              <a:t>(</a:t>
            </a:r>
            <a:r>
              <a:rPr lang="tr-TR" dirty="0" err="1" smtClean="0"/>
              <a:t>Ahzab</a:t>
            </a:r>
            <a:r>
              <a:rPr lang="tr-TR" dirty="0" smtClean="0"/>
              <a:t> suresi 24)</a:t>
            </a:r>
            <a:endParaRPr lang="tr-TR" dirty="0"/>
          </a:p>
        </p:txBody>
      </p:sp>
    </p:spTree>
    <p:extLst>
      <p:ext uri="{BB962C8B-B14F-4D97-AF65-F5344CB8AC3E}">
        <p14:creationId xmlns:p14="http://schemas.microsoft.com/office/powerpoint/2010/main" val="3023050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88640"/>
            <a:ext cx="8784976" cy="6480720"/>
          </a:xfrm>
        </p:spPr>
        <p:txBody>
          <a:bodyPr>
            <a:noAutofit/>
          </a:bodyPr>
          <a:lstStyle/>
          <a:p>
            <a:r>
              <a:rPr lang="tr-TR" sz="4800" b="1" dirty="0" smtClean="0">
                <a:solidFill>
                  <a:srgbClr val="FF0000"/>
                </a:solidFill>
                <a:latin typeface="Arial Black" pitchFamily="34" charset="0"/>
              </a:rPr>
              <a:t>HZ MUHAMMED SAV EFENDİMİZE ALLAH DOSDOĞRU OLMASINI EMREDİYOR</a:t>
            </a:r>
          </a:p>
          <a:p>
            <a:pPr marL="0" indent="0">
              <a:buNone/>
            </a:pPr>
            <a:endParaRPr lang="tr-TR" sz="4800" b="1" dirty="0" smtClean="0">
              <a:solidFill>
                <a:srgbClr val="FF0000"/>
              </a:solidFill>
              <a:latin typeface="Arial Black" pitchFamily="34" charset="0"/>
            </a:endParaRPr>
          </a:p>
          <a:p>
            <a:pPr marL="0" indent="0">
              <a:buNone/>
            </a:pPr>
            <a:r>
              <a:rPr lang="ar-AE" sz="4800" b="1" dirty="0" smtClean="0"/>
              <a:t>قال اللَّه تعالى :  { فَاسْتَقِمْ كَمَا أُمِرْتَ }</a:t>
            </a:r>
            <a:endParaRPr lang="tr-TR" sz="4800" b="1" dirty="0"/>
          </a:p>
          <a:p>
            <a:pPr marL="0" indent="0">
              <a:buNone/>
            </a:pPr>
            <a:r>
              <a:rPr lang="tr-TR" sz="4800" b="1" dirty="0" smtClean="0"/>
              <a:t>«</a:t>
            </a:r>
            <a:r>
              <a:rPr lang="tr-TR" sz="4800" b="1" dirty="0" err="1" smtClean="0"/>
              <a:t>Emrolunduğun</a:t>
            </a:r>
            <a:r>
              <a:rPr lang="tr-TR" sz="4800" b="1" dirty="0" smtClean="0"/>
              <a:t> gibi dosdoğru ol.»</a:t>
            </a:r>
            <a:endParaRPr lang="tr-TR" sz="4800" b="1" dirty="0"/>
          </a:p>
        </p:txBody>
      </p:sp>
    </p:spTree>
    <p:extLst>
      <p:ext uri="{BB962C8B-B14F-4D97-AF65-F5344CB8AC3E}">
        <p14:creationId xmlns:p14="http://schemas.microsoft.com/office/powerpoint/2010/main" val="2995356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62500" lnSpcReduction="20000"/>
          </a:bodyPr>
          <a:lstStyle/>
          <a:p>
            <a:r>
              <a:rPr lang="tr-TR" sz="5800" b="1" dirty="0" smtClean="0">
                <a:solidFill>
                  <a:srgbClr val="FF0000"/>
                </a:solidFill>
                <a:latin typeface="Arial Black" pitchFamily="34" charset="0"/>
              </a:rPr>
              <a:t>EFENDİMİZİN İKAZI DOSDOĞRU OLMAKTIR</a:t>
            </a:r>
            <a:endParaRPr lang="ar-AE" sz="5800" b="1" dirty="0" smtClean="0">
              <a:solidFill>
                <a:srgbClr val="FF0000"/>
              </a:solidFill>
              <a:latin typeface="Arial Black" pitchFamily="34" charset="0"/>
            </a:endParaRPr>
          </a:p>
          <a:p>
            <a:r>
              <a:rPr lang="ar-AE" sz="4100" b="1" dirty="0" smtClean="0"/>
              <a:t>وَعَنْ أبي عمرو ، وقيل أبي عمْرة سُفْيانَ بنِ عبد اللَّه رضي اللَّه عنه قال: قُلْتُ : يا رسول اللَّهِ قُلْ لِي في الإِسلامِ قَولاً لا أَسْأَلُ عنْه أَحداً غيْركَ . قال: « قُلْ : آمَنْت باللَّهِ: ثُمَّ اسْتَقِمْ » رواه مسلم .</a:t>
            </a:r>
          </a:p>
          <a:p>
            <a:pPr marL="0" indent="0">
              <a:buNone/>
            </a:pPr>
            <a:endParaRPr lang="tr-TR" sz="4100" b="1" dirty="0"/>
          </a:p>
          <a:p>
            <a:pPr marL="0" indent="0">
              <a:buNone/>
            </a:pPr>
            <a:r>
              <a:rPr lang="ar-AE" sz="4100" b="1" dirty="0" smtClean="0"/>
              <a:t>. </a:t>
            </a:r>
            <a:r>
              <a:rPr lang="tr-TR" sz="4100" b="1" dirty="0" err="1" smtClean="0"/>
              <a:t>Ebû</a:t>
            </a:r>
            <a:r>
              <a:rPr lang="tr-TR" sz="4100" b="1" dirty="0" smtClean="0"/>
              <a:t> </a:t>
            </a:r>
            <a:r>
              <a:rPr lang="tr-TR" sz="4100" b="1" dirty="0" err="1" smtClean="0"/>
              <a:t>Amr</a:t>
            </a:r>
            <a:r>
              <a:rPr lang="tr-TR" sz="4100" b="1" dirty="0" smtClean="0"/>
              <a:t> (veya </a:t>
            </a:r>
            <a:r>
              <a:rPr lang="tr-TR" sz="4100" b="1" dirty="0" err="1" smtClean="0"/>
              <a:t>Ebû</a:t>
            </a:r>
            <a:r>
              <a:rPr lang="tr-TR" sz="4100" b="1" dirty="0" smtClean="0"/>
              <a:t> </a:t>
            </a:r>
            <a:r>
              <a:rPr lang="tr-TR" sz="4100" b="1" dirty="0" err="1" smtClean="0"/>
              <a:t>Amre</a:t>
            </a:r>
            <a:r>
              <a:rPr lang="tr-TR" sz="4100" b="1" dirty="0" smtClean="0"/>
              <a:t>) </a:t>
            </a:r>
            <a:r>
              <a:rPr lang="tr-TR" sz="4100" b="1" dirty="0" err="1" smtClean="0"/>
              <a:t>Süfyân</a:t>
            </a:r>
            <a:r>
              <a:rPr lang="tr-TR" sz="4100" b="1" dirty="0" smtClean="0"/>
              <a:t> </a:t>
            </a:r>
            <a:r>
              <a:rPr lang="tr-TR" sz="4100" b="1" dirty="0" err="1" smtClean="0"/>
              <a:t>İbni</a:t>
            </a:r>
            <a:r>
              <a:rPr lang="tr-TR" sz="4100" b="1" dirty="0" smtClean="0"/>
              <a:t> Abdullah </a:t>
            </a:r>
            <a:r>
              <a:rPr lang="tr-TR" sz="4100" b="1" dirty="0" err="1" smtClean="0"/>
              <a:t>radıyallahu</a:t>
            </a:r>
            <a:r>
              <a:rPr lang="tr-TR" sz="4100" b="1" dirty="0" smtClean="0"/>
              <a:t> </a:t>
            </a:r>
            <a:r>
              <a:rPr lang="tr-TR" sz="4100" b="1" dirty="0" err="1" smtClean="0"/>
              <a:t>anh</a:t>
            </a:r>
            <a:r>
              <a:rPr lang="tr-TR" sz="4100" b="1" dirty="0" smtClean="0"/>
              <a:t> şöyle dedi:</a:t>
            </a:r>
          </a:p>
          <a:p>
            <a:endParaRPr lang="tr-TR" sz="4100" b="1" dirty="0" smtClean="0"/>
          </a:p>
          <a:p>
            <a:r>
              <a:rPr lang="tr-TR" sz="4100" b="1" dirty="0" smtClean="0"/>
              <a:t>- </a:t>
            </a:r>
            <a:r>
              <a:rPr lang="tr-TR" sz="4100" b="1" dirty="0" err="1" smtClean="0"/>
              <a:t>Yâ</a:t>
            </a:r>
            <a:r>
              <a:rPr lang="tr-TR" sz="4100" b="1" dirty="0" smtClean="0"/>
              <a:t> </a:t>
            </a:r>
            <a:r>
              <a:rPr lang="tr-TR" sz="4100" b="1" dirty="0" err="1" smtClean="0"/>
              <a:t>Resûlallah</a:t>
            </a:r>
            <a:r>
              <a:rPr lang="tr-TR" sz="4100" b="1" dirty="0" smtClean="0"/>
              <a:t>! Bana </a:t>
            </a:r>
            <a:r>
              <a:rPr lang="tr-TR" sz="4100" b="1" dirty="0" err="1" smtClean="0"/>
              <a:t>İslâmı</a:t>
            </a:r>
            <a:r>
              <a:rPr lang="tr-TR" sz="4100" b="1" dirty="0" smtClean="0"/>
              <a:t> öylesine tanıt ki, onu bir daha senden başkasına sormaya ihtiyaç hissetmeyeyim, dedim.</a:t>
            </a:r>
          </a:p>
          <a:p>
            <a:endParaRPr lang="tr-TR" sz="4100" b="1" dirty="0" smtClean="0"/>
          </a:p>
          <a:p>
            <a:r>
              <a:rPr lang="tr-TR" sz="4100" b="1" dirty="0" err="1" smtClean="0"/>
              <a:t>Resûlullah</a:t>
            </a:r>
            <a:r>
              <a:rPr lang="tr-TR" sz="4100" b="1" dirty="0" smtClean="0"/>
              <a:t> </a:t>
            </a:r>
            <a:r>
              <a:rPr lang="tr-TR" sz="4100" b="1" dirty="0" err="1" smtClean="0"/>
              <a:t>sallallahu</a:t>
            </a:r>
            <a:r>
              <a:rPr lang="tr-TR" sz="4100" b="1" dirty="0" smtClean="0"/>
              <a:t> aleyhi ve </a:t>
            </a:r>
            <a:r>
              <a:rPr lang="tr-TR" sz="4100" b="1" dirty="0" err="1" smtClean="0"/>
              <a:t>sellem</a:t>
            </a:r>
            <a:r>
              <a:rPr lang="tr-TR" sz="4100" b="1" dirty="0" smtClean="0"/>
              <a:t>:</a:t>
            </a:r>
          </a:p>
          <a:p>
            <a:endParaRPr lang="tr-TR" sz="4100" b="1" dirty="0" smtClean="0"/>
          </a:p>
          <a:p>
            <a:r>
              <a:rPr lang="tr-TR" sz="4100" b="1" dirty="0" smtClean="0">
                <a:solidFill>
                  <a:srgbClr val="FF0000"/>
                </a:solidFill>
              </a:rPr>
              <a:t>- “Allah’a inandım de, sonra da dosdoğru ol!” buyurdu.</a:t>
            </a:r>
          </a:p>
          <a:p>
            <a:endParaRPr lang="tr-TR" dirty="0" smtClean="0"/>
          </a:p>
          <a:p>
            <a:pPr marL="0" indent="0">
              <a:buNone/>
            </a:pPr>
            <a:r>
              <a:rPr lang="tr-TR" dirty="0" smtClean="0"/>
              <a:t>(Müslim, </a:t>
            </a:r>
            <a:r>
              <a:rPr lang="tr-TR" dirty="0" err="1" smtClean="0"/>
              <a:t>İmân</a:t>
            </a:r>
            <a:r>
              <a:rPr lang="tr-TR" dirty="0" smtClean="0"/>
              <a:t> 62)</a:t>
            </a:r>
            <a:endParaRPr lang="tr-TR" dirty="0"/>
          </a:p>
        </p:txBody>
      </p:sp>
    </p:spTree>
    <p:extLst>
      <p:ext uri="{BB962C8B-B14F-4D97-AF65-F5344CB8AC3E}">
        <p14:creationId xmlns:p14="http://schemas.microsoft.com/office/powerpoint/2010/main" val="3141337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856984" cy="6624736"/>
          </a:xfrm>
        </p:spPr>
        <p:txBody>
          <a:bodyPr>
            <a:normAutofit fontScale="55000" lnSpcReduction="20000"/>
          </a:bodyPr>
          <a:lstStyle/>
          <a:p>
            <a:r>
              <a:rPr lang="tr-TR" sz="5800" b="1" dirty="0" smtClean="0">
                <a:solidFill>
                  <a:srgbClr val="FF0000"/>
                </a:solidFill>
                <a:latin typeface="Arial Black" pitchFamily="34" charset="0"/>
              </a:rPr>
              <a:t>EFENDİMİZİN SIZLANIŞI ÜMMETE ÖRNEKTİR</a:t>
            </a:r>
          </a:p>
          <a:p>
            <a:r>
              <a:rPr lang="ar-AE" b="1" dirty="0" smtClean="0"/>
              <a:t>- وعنْ أبي هُريْرة رضي اللَّه عنه : قال قال رسول اللَّه صَلّى اللهُ عَلَيْهِ وسَلَّم : « قَارِبُوا وسدِّدُوا ، واعْلَمُوا أَنَّه لَنْ ينْجُوا أحدٌ منْكُمْ بعملهِ » قَالوا : ولا أنْت يَا رسُولَ اللَّه؟ قال : « ولا أَنَا إلا أنْ يتَغَمَّدني اللَّه برَحْمةٍ منْه وَفضْلٍ » رواه مسلم .</a:t>
            </a:r>
          </a:p>
          <a:p>
            <a:endParaRPr lang="ar-AE" b="1" dirty="0" smtClean="0"/>
          </a:p>
          <a:p>
            <a:r>
              <a:rPr lang="ar-AE" b="1" dirty="0" smtClean="0"/>
              <a:t>و « الْمُقارَبةُ » : الْقَصْدُ الَّذي لا غلُوَّ فيه ولا تقْصيرَ . و « السَّدادُ » : الاسْتقَامةُ وَالإِصابةُ ، و « يتَغَمَّدني » يُلْبسُني ويَسْتُرني .</a:t>
            </a:r>
          </a:p>
          <a:p>
            <a:pPr marL="0" indent="0">
              <a:buNone/>
            </a:pPr>
            <a:r>
              <a:rPr lang="ar-AE" b="1" dirty="0" smtClean="0"/>
              <a:t>قالَ الْعُلَمَاءُ : معنَى الاستقَامَةِ : لُزومُ طَاعِة اللَّهِ تَعالى ، قالُوا : وَهِي مِنْ جوامِعِ الْكلِم، وهِيَ نظام الأمُورِ ، وباللَّه التَّوفيق</a:t>
            </a:r>
          </a:p>
          <a:p>
            <a:endParaRPr lang="ar-AE" b="1" dirty="0" smtClean="0">
              <a:solidFill>
                <a:srgbClr val="00B050"/>
              </a:solidFill>
            </a:endParaRPr>
          </a:p>
          <a:p>
            <a:pPr marL="0" indent="0">
              <a:buNone/>
            </a:pPr>
            <a:r>
              <a:rPr lang="tr-TR" b="1" dirty="0" err="1" smtClean="0">
                <a:solidFill>
                  <a:srgbClr val="00B050"/>
                </a:solidFill>
                <a:latin typeface="Arial Black" pitchFamily="34" charset="0"/>
              </a:rPr>
              <a:t>Ebû</a:t>
            </a:r>
            <a:r>
              <a:rPr lang="tr-TR" b="1" dirty="0" smtClean="0">
                <a:solidFill>
                  <a:srgbClr val="00B050"/>
                </a:solidFill>
                <a:latin typeface="Arial Black" pitchFamily="34" charset="0"/>
              </a:rPr>
              <a:t> </a:t>
            </a:r>
            <a:r>
              <a:rPr lang="tr-TR" b="1" dirty="0" err="1" smtClean="0">
                <a:solidFill>
                  <a:srgbClr val="00B050"/>
                </a:solidFill>
                <a:latin typeface="Arial Black" pitchFamily="34" charset="0"/>
              </a:rPr>
              <a:t>Hüreyre</a:t>
            </a:r>
            <a:r>
              <a:rPr lang="tr-TR" b="1" dirty="0" smtClean="0">
                <a:solidFill>
                  <a:srgbClr val="00B050"/>
                </a:solidFill>
                <a:latin typeface="Arial Black" pitchFamily="34" charset="0"/>
              </a:rPr>
              <a:t> </a:t>
            </a:r>
            <a:r>
              <a:rPr lang="tr-TR" b="1" dirty="0" err="1" smtClean="0">
                <a:solidFill>
                  <a:srgbClr val="00B050"/>
                </a:solidFill>
                <a:latin typeface="Arial Black" pitchFamily="34" charset="0"/>
              </a:rPr>
              <a:t>radıyallahu</a:t>
            </a:r>
            <a:r>
              <a:rPr lang="tr-TR" b="1" dirty="0" smtClean="0">
                <a:solidFill>
                  <a:srgbClr val="00B050"/>
                </a:solidFill>
                <a:latin typeface="Arial Black" pitchFamily="34" charset="0"/>
              </a:rPr>
              <a:t> </a:t>
            </a:r>
            <a:r>
              <a:rPr lang="tr-TR" b="1" dirty="0" err="1" smtClean="0">
                <a:solidFill>
                  <a:srgbClr val="00B050"/>
                </a:solidFill>
                <a:latin typeface="Arial Black" pitchFamily="34" charset="0"/>
              </a:rPr>
              <a:t>anh’den</a:t>
            </a:r>
            <a:r>
              <a:rPr lang="tr-TR" b="1" dirty="0" smtClean="0">
                <a:solidFill>
                  <a:srgbClr val="00B050"/>
                </a:solidFill>
                <a:latin typeface="Arial Black" pitchFamily="34" charset="0"/>
              </a:rPr>
              <a:t> rivayet edildiğine göre </a:t>
            </a:r>
            <a:r>
              <a:rPr lang="tr-TR" b="1" dirty="0" err="1" smtClean="0">
                <a:solidFill>
                  <a:srgbClr val="00B050"/>
                </a:solidFill>
                <a:latin typeface="Arial Black" pitchFamily="34" charset="0"/>
              </a:rPr>
              <a:t>Resûlullah</a:t>
            </a:r>
            <a:r>
              <a:rPr lang="tr-TR" b="1" dirty="0" smtClean="0">
                <a:solidFill>
                  <a:srgbClr val="00B050"/>
                </a:solidFill>
                <a:latin typeface="Arial Black" pitchFamily="34" charset="0"/>
              </a:rPr>
              <a:t> </a:t>
            </a:r>
            <a:r>
              <a:rPr lang="tr-TR" b="1" dirty="0" err="1" smtClean="0">
                <a:solidFill>
                  <a:srgbClr val="00B050"/>
                </a:solidFill>
                <a:latin typeface="Arial Black" pitchFamily="34" charset="0"/>
              </a:rPr>
              <a:t>sallallahu</a:t>
            </a:r>
            <a:r>
              <a:rPr lang="tr-TR" b="1" dirty="0" smtClean="0">
                <a:solidFill>
                  <a:srgbClr val="00B050"/>
                </a:solidFill>
                <a:latin typeface="Arial Black" pitchFamily="34" charset="0"/>
              </a:rPr>
              <a:t> aleyhi ve </a:t>
            </a:r>
            <a:r>
              <a:rPr lang="tr-TR" b="1" dirty="0" err="1" smtClean="0">
                <a:solidFill>
                  <a:srgbClr val="00B050"/>
                </a:solidFill>
                <a:latin typeface="Arial Black" pitchFamily="34" charset="0"/>
              </a:rPr>
              <a:t>sellem</a:t>
            </a:r>
            <a:r>
              <a:rPr lang="tr-TR" b="1" dirty="0" smtClean="0">
                <a:solidFill>
                  <a:srgbClr val="00B050"/>
                </a:solidFill>
                <a:latin typeface="Arial Black" pitchFamily="34" charset="0"/>
              </a:rPr>
              <a:t> şöyle buyurdu:</a:t>
            </a:r>
          </a:p>
          <a:p>
            <a:endParaRPr lang="tr-TR" b="1" dirty="0" smtClean="0">
              <a:solidFill>
                <a:srgbClr val="00B050"/>
              </a:solidFill>
              <a:latin typeface="Arial Black" pitchFamily="34" charset="0"/>
            </a:endParaRPr>
          </a:p>
          <a:p>
            <a:pPr marL="0" indent="0">
              <a:buNone/>
            </a:pPr>
            <a:r>
              <a:rPr lang="tr-TR" b="1" dirty="0" smtClean="0">
                <a:solidFill>
                  <a:srgbClr val="00B050"/>
                </a:solidFill>
                <a:latin typeface="Arial Black" pitchFamily="34" charset="0"/>
              </a:rPr>
              <a:t>“(İşlerinizde) orta yolu tutunuz, dosdoğru olunuz. Biliniz ki, hiç biriniz ameli sâyesinde kurtuluşa eremez.” Dediler ki:</a:t>
            </a:r>
          </a:p>
          <a:p>
            <a:endParaRPr lang="tr-TR" b="1" dirty="0" smtClean="0">
              <a:solidFill>
                <a:srgbClr val="00B050"/>
              </a:solidFill>
              <a:latin typeface="Arial Black" pitchFamily="34" charset="0"/>
            </a:endParaRPr>
          </a:p>
          <a:p>
            <a:pPr marL="0" indent="0">
              <a:buNone/>
            </a:pPr>
            <a:r>
              <a:rPr lang="tr-TR" b="1" dirty="0" smtClean="0">
                <a:solidFill>
                  <a:srgbClr val="00B050"/>
                </a:solidFill>
                <a:latin typeface="Arial Black" pitchFamily="34" charset="0"/>
              </a:rPr>
              <a:t>- Sen de mi kurtulamazsın, ey Allah’ın elçisi?</a:t>
            </a:r>
          </a:p>
          <a:p>
            <a:endParaRPr lang="tr-TR" b="1" dirty="0" smtClean="0">
              <a:solidFill>
                <a:srgbClr val="00B050"/>
              </a:solidFill>
              <a:latin typeface="Arial Black" pitchFamily="34" charset="0"/>
            </a:endParaRPr>
          </a:p>
          <a:p>
            <a:pPr>
              <a:buFontTx/>
              <a:buChar char="-"/>
            </a:pPr>
            <a:r>
              <a:rPr lang="tr-TR" b="1" dirty="0" smtClean="0">
                <a:solidFill>
                  <a:srgbClr val="00B050"/>
                </a:solidFill>
                <a:latin typeface="Arial Black" pitchFamily="34" charset="0"/>
              </a:rPr>
              <a:t>“(Evet) ben de kurtulamam. Şu kadar var ki Allah rahmet ve keremi ile beni bağışlamış olursa, o başka!             </a:t>
            </a:r>
          </a:p>
          <a:p>
            <a:pPr marL="0" indent="0">
              <a:buNone/>
            </a:pPr>
            <a:r>
              <a:rPr lang="tr-TR" dirty="0"/>
              <a:t>(</a:t>
            </a:r>
            <a:r>
              <a:rPr lang="tr-TR" dirty="0" smtClean="0"/>
              <a:t> Müslim, </a:t>
            </a:r>
            <a:r>
              <a:rPr lang="tr-TR" dirty="0" err="1" smtClean="0"/>
              <a:t>Münâfikîn</a:t>
            </a:r>
            <a:r>
              <a:rPr lang="tr-TR" dirty="0" smtClean="0"/>
              <a:t> 76)</a:t>
            </a:r>
            <a:endParaRPr lang="tr-TR" dirty="0"/>
          </a:p>
        </p:txBody>
      </p:sp>
    </p:spTree>
    <p:extLst>
      <p:ext uri="{BB962C8B-B14F-4D97-AF65-F5344CB8AC3E}">
        <p14:creationId xmlns:p14="http://schemas.microsoft.com/office/powerpoint/2010/main" val="2298300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784976" cy="6624736"/>
          </a:xfrm>
        </p:spPr>
        <p:txBody>
          <a:bodyPr>
            <a:normAutofit lnSpcReduction="10000"/>
          </a:bodyPr>
          <a:lstStyle/>
          <a:p>
            <a:r>
              <a:rPr lang="tr-TR" sz="6000" b="1" dirty="0" smtClean="0">
                <a:solidFill>
                  <a:srgbClr val="FF0000"/>
                </a:solidFill>
                <a:latin typeface="Arial Black" pitchFamily="34" charset="0"/>
              </a:rPr>
              <a:t>İNSANIN DOĞRULUĞU DİLİNDEDİR</a:t>
            </a:r>
          </a:p>
          <a:p>
            <a:pPr marL="0" indent="0">
              <a:buNone/>
            </a:pPr>
            <a:r>
              <a:rPr lang="tr-TR" sz="6000" b="1" dirty="0" smtClean="0"/>
              <a:t>«Kalbi dürüst olmadıkça kulun imanı doğru olmaz. Dili doğru olmadıkça da kalbi doğru olmaz.» </a:t>
            </a:r>
            <a:r>
              <a:rPr lang="tr-TR" dirty="0" smtClean="0"/>
              <a:t>(</a:t>
            </a:r>
            <a:r>
              <a:rPr lang="tr-TR" dirty="0" err="1" smtClean="0"/>
              <a:t>Ahmed</a:t>
            </a:r>
            <a:r>
              <a:rPr lang="tr-TR" dirty="0" smtClean="0"/>
              <a:t> b. </a:t>
            </a:r>
            <a:r>
              <a:rPr lang="tr-TR" dirty="0" err="1" smtClean="0"/>
              <a:t>Hanbel</a:t>
            </a:r>
            <a:r>
              <a:rPr lang="tr-TR" dirty="0" smtClean="0"/>
              <a:t>, III, 198)</a:t>
            </a:r>
          </a:p>
          <a:p>
            <a:endParaRPr lang="tr-TR" dirty="0"/>
          </a:p>
        </p:txBody>
      </p:sp>
    </p:spTree>
    <p:extLst>
      <p:ext uri="{BB962C8B-B14F-4D97-AF65-F5344CB8AC3E}">
        <p14:creationId xmlns:p14="http://schemas.microsoft.com/office/powerpoint/2010/main" val="1856901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784976" cy="6552728"/>
          </a:xfrm>
        </p:spPr>
        <p:txBody>
          <a:bodyPr>
            <a:normAutofit fontScale="92500"/>
          </a:bodyPr>
          <a:lstStyle/>
          <a:p>
            <a:r>
              <a:rPr lang="tr-TR" sz="3600" b="1" dirty="0" smtClean="0">
                <a:solidFill>
                  <a:srgbClr val="FF0000"/>
                </a:solidFill>
                <a:latin typeface="Arial Black" pitchFamily="34" charset="0"/>
              </a:rPr>
              <a:t>DOĞRULUK İNSANI ALLAH KATINA GÖTÜRÜR</a:t>
            </a:r>
          </a:p>
          <a:p>
            <a:r>
              <a:rPr lang="tr-TR" sz="3600" b="1" dirty="0" smtClean="0">
                <a:solidFill>
                  <a:srgbClr val="00B050"/>
                </a:solidFill>
              </a:rPr>
              <a:t>Hz Muhammed SAV efendimiz şöyle buyuruyor:</a:t>
            </a:r>
          </a:p>
          <a:p>
            <a:r>
              <a:rPr lang="tr-TR" sz="3600" b="1" dirty="0" smtClean="0"/>
              <a:t>«Doğruluktan ayrılmayınız; çünkü doğruluk iyiliğe, iyilik de cennete götürür. Gerçekten insan doğrulukla hareket etmeye devam ederse Allah katında en doğru kimse olarak yazılır. Yalandan sakınınız; çünkü yalan kötülüğe, kötülük ise cehenneme götürür. Gerçekten insan yalan söylemeye devam ederse Allah katında çok yalancı yazılır.»  </a:t>
            </a:r>
            <a:r>
              <a:rPr lang="tr-TR" dirty="0" smtClean="0"/>
              <a:t>(Müslim, İman, 62)</a:t>
            </a:r>
            <a:endParaRPr lang="tr-TR" dirty="0"/>
          </a:p>
        </p:txBody>
      </p:sp>
    </p:spTree>
    <p:extLst>
      <p:ext uri="{BB962C8B-B14F-4D97-AF65-F5344CB8AC3E}">
        <p14:creationId xmlns:p14="http://schemas.microsoft.com/office/powerpoint/2010/main" val="821686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856984" cy="6480720"/>
          </a:xfrm>
        </p:spPr>
        <p:txBody>
          <a:bodyPr>
            <a:normAutofit fontScale="92500"/>
          </a:bodyPr>
          <a:lstStyle/>
          <a:p>
            <a:pPr marL="0" indent="0">
              <a:buNone/>
            </a:pPr>
            <a:r>
              <a:rPr lang="tr-TR" sz="5400" b="1" dirty="0" smtClean="0">
                <a:solidFill>
                  <a:srgbClr val="FF0000"/>
                </a:solidFill>
                <a:latin typeface="Arial Black" pitchFamily="34" charset="0"/>
              </a:rPr>
              <a:t>DOĞRULUĞUN ZIDDI YALAN BEYİNSİZLİKTİR</a:t>
            </a:r>
          </a:p>
          <a:p>
            <a:pPr marL="0" indent="0">
              <a:buNone/>
            </a:pPr>
            <a:r>
              <a:rPr lang="ar-AE" sz="5400" b="1" dirty="0" smtClean="0"/>
              <a:t>وَاَنَّهُ كَانَ يَقُولُ سَفٖيهُنَا عَلَى اللّٰهِ شَطَطًا</a:t>
            </a:r>
          </a:p>
          <a:p>
            <a:endParaRPr lang="ar-AE" sz="5400" b="1" dirty="0" smtClean="0"/>
          </a:p>
          <a:p>
            <a:pPr marL="0" indent="0">
              <a:buNone/>
            </a:pPr>
            <a:r>
              <a:rPr lang="tr-TR" sz="5400" b="1" dirty="0" smtClean="0"/>
              <a:t>«Demek bizim beyinsiz olanımız, Allah hakkında doğruluktan uzak sözler söylüyormuş.» </a:t>
            </a:r>
          </a:p>
          <a:p>
            <a:pPr marL="0" indent="0">
              <a:buNone/>
            </a:pPr>
            <a:r>
              <a:rPr lang="tr-TR" dirty="0" smtClean="0"/>
              <a:t>(Cin suresi 4)</a:t>
            </a:r>
            <a:endParaRPr lang="tr-TR" dirty="0"/>
          </a:p>
        </p:txBody>
      </p:sp>
    </p:spTree>
    <p:extLst>
      <p:ext uri="{BB962C8B-B14F-4D97-AF65-F5344CB8AC3E}">
        <p14:creationId xmlns:p14="http://schemas.microsoft.com/office/powerpoint/2010/main" val="1962543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507288" cy="6552728"/>
          </a:xfrm>
        </p:spPr>
        <p:txBody>
          <a:bodyPr>
            <a:normAutofit fontScale="92500" lnSpcReduction="20000"/>
          </a:bodyPr>
          <a:lstStyle/>
          <a:p>
            <a:pPr marL="0" indent="0">
              <a:buNone/>
            </a:pPr>
            <a:r>
              <a:rPr lang="ar-AE" sz="4400" b="1" dirty="0" smtClean="0"/>
              <a:t>اِنَّ الَّذٖينَ يُلْحِدُونَ فٖى اٰيَاتِنَا لَا يَخْفَوْنَ عَلَيْنَا اَفَمَنْ يُلْقٰى فِى النَّارِ خَيْرٌ اَمْ مَنْ يَاْتٖى اٰمِنًا يَوْمَ الْقِيٰمَةِ اِعْمَلُوا مَا شِئْتُمْ اِنَّهُ بِمَا تَعْمَلُونَ بَصٖيرٌ</a:t>
            </a:r>
          </a:p>
          <a:p>
            <a:pPr marL="0" indent="0">
              <a:buNone/>
            </a:pPr>
            <a:endParaRPr lang="tr-TR" sz="4400" b="1" dirty="0"/>
          </a:p>
          <a:p>
            <a:pPr marL="0" indent="0">
              <a:buNone/>
            </a:pPr>
            <a:r>
              <a:rPr lang="tr-TR" sz="4400" b="1" dirty="0" smtClean="0"/>
              <a:t>«</a:t>
            </a:r>
            <a:r>
              <a:rPr lang="tr-TR" sz="4400" b="1" dirty="0" err="1" smtClean="0"/>
              <a:t>Âyetlerimiz</a:t>
            </a:r>
            <a:r>
              <a:rPr lang="tr-TR" sz="4400" b="1" dirty="0" smtClean="0"/>
              <a:t> konusunda (yalanlama amacıyla) doğruluktan sapanlar bize gizli kalmaz. O hâlde kıyamet gününde ateşe atılan mı, yoksa güven içinde gelen kimse mi daha iyidir? Dilediğinizi yapın. Şüphesiz O, yaptıklarınızı hakkıyla görmektedir.» </a:t>
            </a:r>
            <a:r>
              <a:rPr lang="tr-TR" dirty="0" smtClean="0"/>
              <a:t>(</a:t>
            </a:r>
            <a:r>
              <a:rPr lang="tr-TR" dirty="0" err="1" smtClean="0"/>
              <a:t>Fussilet</a:t>
            </a:r>
            <a:r>
              <a:rPr lang="tr-TR" dirty="0" smtClean="0"/>
              <a:t> suresi 40)</a:t>
            </a:r>
            <a:endParaRPr lang="tr-TR" dirty="0"/>
          </a:p>
        </p:txBody>
      </p:sp>
    </p:spTree>
    <p:extLst>
      <p:ext uri="{BB962C8B-B14F-4D97-AF65-F5344CB8AC3E}">
        <p14:creationId xmlns:p14="http://schemas.microsoft.com/office/powerpoint/2010/main" val="7943706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70000" lnSpcReduction="20000"/>
          </a:bodyPr>
          <a:lstStyle/>
          <a:p>
            <a:r>
              <a:rPr lang="tr-TR" sz="4600" b="1" dirty="0" smtClean="0">
                <a:solidFill>
                  <a:srgbClr val="FF0000"/>
                </a:solidFill>
                <a:latin typeface="Arial Black" pitchFamily="34" charset="0"/>
              </a:rPr>
              <a:t>DOĞRULUĞUN ZIDDI YALANDIR VE EFENDİMİZ SAV ŞİDDETLE </a:t>
            </a:r>
            <a:r>
              <a:rPr lang="tr-TR" sz="4600" b="1" dirty="0" smtClean="0">
                <a:solidFill>
                  <a:schemeClr val="tx1">
                    <a:lumMod val="95000"/>
                    <a:lumOff val="5000"/>
                  </a:schemeClr>
                </a:solidFill>
                <a:latin typeface="Arial Black" pitchFamily="34" charset="0"/>
              </a:rPr>
              <a:t>YALANDAN</a:t>
            </a:r>
            <a:r>
              <a:rPr lang="tr-TR" sz="4600" b="1" dirty="0" smtClean="0">
                <a:solidFill>
                  <a:srgbClr val="FF0000"/>
                </a:solidFill>
                <a:latin typeface="Arial Black" pitchFamily="34" charset="0"/>
              </a:rPr>
              <a:t> KAÇINMAYI İKAZ EDİYOR</a:t>
            </a:r>
          </a:p>
          <a:p>
            <a:r>
              <a:rPr lang="tr-TR" sz="3600" b="1" dirty="0" smtClean="0"/>
              <a:t>Hz. Ayşe Peygamberimizin yalan konusundaki hassasiyetini şöyle anlatır: "Allah </a:t>
            </a:r>
            <a:r>
              <a:rPr lang="tr-TR" sz="3600" b="1" dirty="0" err="1" smtClean="0"/>
              <a:t>Resulü’nün</a:t>
            </a:r>
            <a:r>
              <a:rPr lang="tr-TR" sz="3600" b="1" dirty="0" smtClean="0"/>
              <a:t> (SAV) hiç hoşlanmadığı ve çok kızdığı huy, yalan söylemektir. Bir kimse Allah Resulünün (SAV) yanında yalan söylerse o kişinin hemen tövbe edip o günahından temizlenmesini isterdi.» (</a:t>
            </a:r>
            <a:r>
              <a:rPr lang="tr-TR" sz="3600" b="1" dirty="0" err="1" smtClean="0"/>
              <a:t>Nesai</a:t>
            </a:r>
            <a:r>
              <a:rPr lang="tr-TR" sz="3600" b="1" dirty="0" smtClean="0"/>
              <a:t>, Sehiv, 61)</a:t>
            </a:r>
          </a:p>
          <a:p>
            <a:endParaRPr lang="tr-TR" sz="3600" b="1" dirty="0" smtClean="0"/>
          </a:p>
          <a:p>
            <a:r>
              <a:rPr lang="tr-TR" sz="3600" b="1" dirty="0" err="1" smtClean="0"/>
              <a:t>Sahabilerden</a:t>
            </a:r>
            <a:r>
              <a:rPr lang="tr-TR" sz="3600" b="1" dirty="0" smtClean="0"/>
              <a:t> Berke (</a:t>
            </a:r>
            <a:r>
              <a:rPr lang="tr-TR" sz="3600" b="1" dirty="0" err="1" smtClean="0"/>
              <a:t>ra</a:t>
            </a:r>
            <a:r>
              <a:rPr lang="tr-TR" sz="3600" b="1" dirty="0" smtClean="0"/>
              <a:t>) “Allah Resulü (</a:t>
            </a:r>
            <a:r>
              <a:rPr lang="tr-TR" sz="3600" b="1" dirty="0" err="1" smtClean="0"/>
              <a:t>s.a</a:t>
            </a:r>
            <a:r>
              <a:rPr lang="tr-TR" sz="3600" b="1" dirty="0" smtClean="0"/>
              <a:t>.) ile oturuyorduk. ‘Büyük günahların en büyüğünü size haber vereyim mi?’ buyurdu. Biz de ‘Evet, haber ver ey Allah’ın Peygamberi!’ dedik. Bunun üzerine Allah ‘a ortak koşmak, anaya-babaya isyan ve eziyet etmektir.’ buyurdu. Sonra, dayandığı yerden doğrulup oturdu ve ‘İyi dinleyin! Bir de yalan söz ve yalancı şahitliktir. Dikkat edin, bir de yalan söz ve yalancı şahitliktir!’ buyurdu. Bu sözü durmadan tekrar ediyordu. Öyle ki ben, kendi kendime, “Allah’ın Peygamberi herhâlde susmayacak.’ dedim.» (Buhari, </a:t>
            </a:r>
            <a:r>
              <a:rPr lang="tr-TR" sz="3600" b="1" dirty="0" err="1" smtClean="0"/>
              <a:t>Edeb</a:t>
            </a:r>
            <a:r>
              <a:rPr lang="tr-TR" sz="3600" b="1" dirty="0" smtClean="0"/>
              <a:t>, 6)</a:t>
            </a:r>
          </a:p>
          <a:p>
            <a:endParaRPr lang="tr-TR" dirty="0"/>
          </a:p>
        </p:txBody>
      </p:sp>
    </p:spTree>
    <p:extLst>
      <p:ext uri="{BB962C8B-B14F-4D97-AF65-F5344CB8AC3E}">
        <p14:creationId xmlns:p14="http://schemas.microsoft.com/office/powerpoint/2010/main" val="25929338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92500" lnSpcReduction="20000"/>
          </a:bodyPr>
          <a:lstStyle/>
          <a:p>
            <a:r>
              <a:rPr lang="tr-TR" b="1" dirty="0" smtClean="0">
                <a:solidFill>
                  <a:srgbClr val="FF0000"/>
                </a:solidFill>
                <a:latin typeface="Arial Black" pitchFamily="34" charset="0"/>
              </a:rPr>
              <a:t>EFENDİMİZ  SAV DOĞRULUĞUN ZIDDI ALDATMAKLA İLGİLİ : </a:t>
            </a:r>
            <a:r>
              <a:rPr lang="tr-TR" b="1" dirty="0" smtClean="0">
                <a:solidFill>
                  <a:srgbClr val="00B050"/>
                </a:solidFill>
                <a:latin typeface="Arial Black" pitchFamily="34" charset="0"/>
              </a:rPr>
              <a:t>«BİZİ ALDATAN BİZDEN DEĞİLDİR»</a:t>
            </a:r>
          </a:p>
          <a:p>
            <a:endParaRPr lang="tr-TR" dirty="0" smtClean="0"/>
          </a:p>
          <a:p>
            <a:r>
              <a:rPr lang="tr-TR" b="1" dirty="0" smtClean="0"/>
              <a:t>Hz. Peygamber bir gün, yiyecek maddesi satan birinin yanına uğradı.. Elini tahıl çuvallarından birine daldırdı. Çuvalın üst kısmı kuru, alt kısmı ise yaş olduğundan Hz. Peygamberin SAV parmakları ıslandı.</a:t>
            </a:r>
          </a:p>
          <a:p>
            <a:r>
              <a:rPr lang="tr-TR" b="1" dirty="0" smtClean="0"/>
              <a:t> Hz. Peygamber SAV satıcıya, “Bu nedir?” diye sordu. Satıcı, tahılın yağmurdan ıslandığını söyledi. Bunun üzerine Hz. Peygamber (SAV) satıcıyı, “Islak kısmı, insanların görebilmesi için yiyeceğin üzerine neden koymadın? </a:t>
            </a:r>
          </a:p>
          <a:p>
            <a:r>
              <a:rPr lang="tr-TR" b="1" dirty="0" smtClean="0">
                <a:solidFill>
                  <a:srgbClr val="FF0000"/>
                </a:solidFill>
              </a:rPr>
              <a:t>Bizi aldatan bizden değildir!” </a:t>
            </a:r>
            <a:r>
              <a:rPr lang="tr-TR" b="1" dirty="0" smtClean="0"/>
              <a:t>buyurarak uyardı.» </a:t>
            </a:r>
            <a:r>
              <a:rPr lang="tr-TR" dirty="0" smtClean="0"/>
              <a:t>(Müslim, İman, 164)</a:t>
            </a:r>
          </a:p>
          <a:p>
            <a:endParaRPr lang="tr-TR" dirty="0"/>
          </a:p>
        </p:txBody>
      </p:sp>
    </p:spTree>
    <p:extLst>
      <p:ext uri="{BB962C8B-B14F-4D97-AF65-F5344CB8AC3E}">
        <p14:creationId xmlns:p14="http://schemas.microsoft.com/office/powerpoint/2010/main" val="543212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lnSpcReduction="10000"/>
          </a:bodyPr>
          <a:lstStyle/>
          <a:p>
            <a:r>
              <a:rPr lang="ar-AE" sz="4000" dirty="0" smtClean="0"/>
              <a:t>قَالَ اللّٰهُ هٰذَا يَوْمُ يَنْفَعُ الصَّادِقٖينَ صِدْقُهُمْ لَهُمْ جَنَّاتٌ تَجْرٖى مِنْ تَحْتِهَا الْاَنْهَارُ خَالِدٖينَ فٖيهَا اَبَدًا رَضِىَ اللّٰهُ عَنْهُمْ وَرَضُوا عَنْهُ ذٰلِكَ الْفَوْزُ الْعَظٖيمُ</a:t>
            </a:r>
          </a:p>
          <a:p>
            <a:endParaRPr lang="ar-AE" sz="4000" dirty="0" smtClean="0"/>
          </a:p>
          <a:p>
            <a:pPr marL="0" indent="0">
              <a:buNone/>
            </a:pPr>
            <a:r>
              <a:rPr lang="tr-TR" sz="4000" b="1" dirty="0" smtClean="0"/>
              <a:t>«Allah, şöyle diyecek: "Bugün, doğrulara, doğruluklarının yarar sağlayacağı gündür." Onlara içinden ırmaklar akan, içinde ebedî kalacakları cennetler vardır. Allah, onlardan razı olmuş, onlar da Allah'tan razı olmuşlardır. İşte bu büyük başarıdır.» </a:t>
            </a:r>
            <a:r>
              <a:rPr lang="tr-TR" dirty="0" smtClean="0"/>
              <a:t>(Maide suresi 119)</a:t>
            </a:r>
            <a:endParaRPr lang="tr-TR" dirty="0"/>
          </a:p>
        </p:txBody>
      </p:sp>
    </p:spTree>
    <p:extLst>
      <p:ext uri="{BB962C8B-B14F-4D97-AF65-F5344CB8AC3E}">
        <p14:creationId xmlns:p14="http://schemas.microsoft.com/office/powerpoint/2010/main" val="40875554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92500" lnSpcReduction="20000"/>
          </a:bodyPr>
          <a:lstStyle/>
          <a:p>
            <a:r>
              <a:rPr lang="tr-TR" sz="4800" b="1" dirty="0" smtClean="0">
                <a:solidFill>
                  <a:srgbClr val="FF0000"/>
                </a:solidFill>
                <a:latin typeface="Arial Black" pitchFamily="34" charset="0"/>
              </a:rPr>
              <a:t>DOĞRULUĞUN İNSANA KAZANDIRDIKLARI:</a:t>
            </a:r>
          </a:p>
          <a:p>
            <a:pPr marL="0" indent="0">
              <a:buNone/>
            </a:pPr>
            <a:r>
              <a:rPr lang="tr-TR" b="1" dirty="0" smtClean="0"/>
              <a:t>1)DOĞRULUK İNSANA İSTİKAMET KAZANDIRIR.</a:t>
            </a:r>
          </a:p>
          <a:p>
            <a:pPr marL="0" indent="0">
              <a:buNone/>
            </a:pPr>
            <a:r>
              <a:rPr lang="tr-TR" b="1" dirty="0" smtClean="0"/>
              <a:t>2)DOĞRULUK İNSANI ALLAH’A YAKLAŞTIRIR.</a:t>
            </a:r>
          </a:p>
          <a:p>
            <a:pPr marL="0" indent="0">
              <a:buNone/>
            </a:pPr>
            <a:r>
              <a:rPr lang="tr-TR" b="1" dirty="0" smtClean="0"/>
              <a:t>3)DOĞRULUK ALLAH KATINDA BAĞIŞLANMAYA SEBEP OLUR.</a:t>
            </a:r>
          </a:p>
          <a:p>
            <a:pPr marL="0" indent="0">
              <a:buNone/>
            </a:pPr>
            <a:r>
              <a:rPr lang="tr-TR" b="1" dirty="0" smtClean="0"/>
              <a:t>4)DOĞRULUK İNSANA DÜNYA VE AHİRET MUTLULUĞU KAZANDIRIR.</a:t>
            </a:r>
          </a:p>
          <a:p>
            <a:pPr marL="0" indent="0">
              <a:buNone/>
            </a:pPr>
            <a:r>
              <a:rPr lang="tr-TR" b="1" dirty="0" smtClean="0"/>
              <a:t>5)DOĞRULUK İNSANA HİDAYETE ERMESİNE VE HAK YOLU BULMASINA VESİLE OLUR.</a:t>
            </a:r>
          </a:p>
          <a:p>
            <a:pPr marL="0" indent="0">
              <a:buNone/>
            </a:pPr>
            <a:r>
              <a:rPr lang="tr-TR" b="1" dirty="0" smtClean="0"/>
              <a:t>6)DOĞRULUK İNSANI ALLAH’IN VE RESULÜNÜN SEVGİSİNE MAZHAR KILAR.</a:t>
            </a:r>
          </a:p>
          <a:p>
            <a:pPr marL="0" indent="0">
              <a:buNone/>
            </a:pPr>
            <a:r>
              <a:rPr lang="tr-TR" b="1" dirty="0" smtClean="0"/>
              <a:t>7)DOĞRULUK İNSANA CENNET KAPILARINI AÇAR VE ÇEHENNEM KAPILARINI KAPATIR.</a:t>
            </a:r>
          </a:p>
        </p:txBody>
      </p:sp>
    </p:spTree>
    <p:extLst>
      <p:ext uri="{BB962C8B-B14F-4D97-AF65-F5344CB8AC3E}">
        <p14:creationId xmlns:p14="http://schemas.microsoft.com/office/powerpoint/2010/main" val="560081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552728"/>
          </a:xfrm>
        </p:spPr>
        <p:txBody>
          <a:bodyPr>
            <a:noAutofit/>
          </a:bodyPr>
          <a:lstStyle/>
          <a:p>
            <a:pPr marL="0" indent="0">
              <a:buNone/>
            </a:pPr>
            <a:r>
              <a:rPr lang="tr-TR" sz="3600" b="1" dirty="0" smtClean="0">
                <a:latin typeface="+mj-lt"/>
              </a:rPr>
              <a:t>8)DOĞRULUK İNASANA KENDİSİ OLMA BİLİNCİ KAZANDIRIR.</a:t>
            </a:r>
          </a:p>
          <a:p>
            <a:pPr marL="0" indent="0">
              <a:buNone/>
            </a:pPr>
            <a:r>
              <a:rPr lang="tr-TR" sz="3600" b="1" dirty="0" smtClean="0">
                <a:latin typeface="+mj-lt"/>
              </a:rPr>
              <a:t>9)DOĞRULUK İNSANA İNSANLAR ARASINDA DEĞER KAZANDIRIR.</a:t>
            </a:r>
          </a:p>
          <a:p>
            <a:pPr marL="0" indent="0">
              <a:buNone/>
            </a:pPr>
            <a:r>
              <a:rPr lang="tr-TR" sz="3600" b="1" dirty="0" smtClean="0">
                <a:latin typeface="+mj-lt"/>
              </a:rPr>
              <a:t>10)DOĞRULUK İNSANA VİCDANI RAHATLIK VE AHİRET HESABINDA İSE MUTLULUK KAZANDIRIR.</a:t>
            </a:r>
          </a:p>
          <a:p>
            <a:pPr marL="0" indent="0">
              <a:buNone/>
            </a:pPr>
            <a:r>
              <a:rPr lang="tr-TR" sz="3600" b="1" dirty="0" smtClean="0">
                <a:latin typeface="+mj-lt"/>
              </a:rPr>
              <a:t>11)DOĞRULUK İNSANA ALLAH KATINDA DAİMA MÜKAFAT KAZANDIRIR</a:t>
            </a:r>
          </a:p>
          <a:p>
            <a:pPr marL="0" indent="0">
              <a:buNone/>
            </a:pPr>
            <a:r>
              <a:rPr lang="tr-TR" sz="3600" b="1" dirty="0" smtClean="0">
                <a:latin typeface="+mj-lt"/>
              </a:rPr>
              <a:t>12)DOĞRULUK İNSANI ALLAH’IN CEMALİNE ULAŞTIRIR.</a:t>
            </a:r>
            <a:endParaRPr lang="tr-TR" sz="3600" b="1" dirty="0">
              <a:latin typeface="+mj-lt"/>
            </a:endParaRPr>
          </a:p>
        </p:txBody>
      </p:sp>
    </p:spTree>
    <p:extLst>
      <p:ext uri="{BB962C8B-B14F-4D97-AF65-F5344CB8AC3E}">
        <p14:creationId xmlns:p14="http://schemas.microsoft.com/office/powerpoint/2010/main" val="21696788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856984" cy="6624736"/>
          </a:xfrm>
        </p:spPr>
        <p:txBody>
          <a:bodyPr>
            <a:normAutofit fontScale="92500" lnSpcReduction="20000"/>
          </a:bodyPr>
          <a:lstStyle/>
          <a:p>
            <a:r>
              <a:rPr lang="tr-TR" dirty="0" smtClean="0">
                <a:solidFill>
                  <a:srgbClr val="FF0000"/>
                </a:solidFill>
                <a:latin typeface="Arial Black" pitchFamily="34" charset="0"/>
              </a:rPr>
              <a:t>DUAMIZ</a:t>
            </a:r>
          </a:p>
          <a:p>
            <a:endParaRPr lang="tr-TR" sz="3600" b="1" dirty="0" smtClean="0">
              <a:solidFill>
                <a:srgbClr val="00B050"/>
              </a:solidFill>
              <a:latin typeface="Arial Black" pitchFamily="34" charset="0"/>
            </a:endParaRPr>
          </a:p>
          <a:p>
            <a:r>
              <a:rPr lang="tr-TR" sz="3600" b="1" dirty="0" smtClean="0">
                <a:solidFill>
                  <a:srgbClr val="00B050"/>
                </a:solidFill>
                <a:latin typeface="Arial Black" pitchFamily="34" charset="0"/>
              </a:rPr>
              <a:t>"Allah’ım! Her türlü hayırlı işlerimde senden kararlılık ve dayanma gücü vermeni istiyorum. Ve senden verdiğin nimetlerine şükretme ve sana güzel ibadet etme gücü vermeni isterim. Ve senden dürüst bir kalp ve doğruları söyleyen bir dil isterim. Senden hayır bildiğin şeyleri isterim, bildiğin şerlerden sana sığınırım, bildiğin hatalarımdan dolayı senden af dilerim.»</a:t>
            </a:r>
          </a:p>
          <a:p>
            <a:pPr marL="0" indent="0">
              <a:buNone/>
            </a:pPr>
            <a:r>
              <a:rPr lang="tr-TR" dirty="0" smtClean="0"/>
              <a:t>               </a:t>
            </a:r>
            <a:r>
              <a:rPr lang="tr-TR" b="1" dirty="0" smtClean="0">
                <a:solidFill>
                  <a:srgbClr val="FF0000"/>
                </a:solidFill>
              </a:rPr>
              <a:t>(Buhari, </a:t>
            </a:r>
            <a:r>
              <a:rPr lang="tr-TR" b="1" dirty="0" err="1" smtClean="0">
                <a:solidFill>
                  <a:srgbClr val="FF0000"/>
                </a:solidFill>
              </a:rPr>
              <a:t>Edebü’l-Müfred</a:t>
            </a:r>
            <a:r>
              <a:rPr lang="tr-TR" b="1" dirty="0" smtClean="0">
                <a:solidFill>
                  <a:srgbClr val="FF0000"/>
                </a:solidFill>
              </a:rPr>
              <a:t>, 140)</a:t>
            </a:r>
          </a:p>
          <a:p>
            <a:pPr marL="0" indent="0">
              <a:buNone/>
            </a:pPr>
            <a:r>
              <a:rPr lang="tr-TR" sz="2200" dirty="0" smtClean="0"/>
              <a:t>                (</a:t>
            </a:r>
            <a:r>
              <a:rPr lang="tr-TR" sz="2200" dirty="0" err="1" smtClean="0"/>
              <a:t>Not:Bu</a:t>
            </a:r>
            <a:r>
              <a:rPr lang="tr-TR" sz="2200" dirty="0" smtClean="0"/>
              <a:t> vaaz Diyanet Kuran </a:t>
            </a:r>
            <a:r>
              <a:rPr lang="tr-TR" sz="2200" dirty="0" err="1" smtClean="0"/>
              <a:t>Meali,diyanet</a:t>
            </a:r>
            <a:r>
              <a:rPr lang="tr-TR" sz="2200" dirty="0" smtClean="0"/>
              <a:t> </a:t>
            </a:r>
            <a:r>
              <a:rPr lang="tr-TR" sz="2200" dirty="0" err="1" smtClean="0"/>
              <a:t>D.K.Sözlüğü</a:t>
            </a:r>
            <a:r>
              <a:rPr lang="tr-TR" sz="2200" dirty="0" smtClean="0"/>
              <a:t> ve </a:t>
            </a:r>
            <a:r>
              <a:rPr lang="tr-TR" sz="2200" dirty="0" err="1" smtClean="0"/>
              <a:t>Riyazussalihinden</a:t>
            </a:r>
            <a:r>
              <a:rPr lang="tr-TR" sz="2200" dirty="0" smtClean="0"/>
              <a:t> </a:t>
            </a:r>
            <a:r>
              <a:rPr lang="tr-TR" sz="2200" dirty="0" err="1" smtClean="0"/>
              <a:t>faydalınarak</a:t>
            </a:r>
            <a:r>
              <a:rPr lang="tr-TR" sz="2200" dirty="0" smtClean="0"/>
              <a:t> hazırlanmıştır.)</a:t>
            </a:r>
          </a:p>
          <a:p>
            <a:pPr marL="0" indent="0">
              <a:buNone/>
            </a:pPr>
            <a:endParaRPr lang="tr-TR" dirty="0"/>
          </a:p>
        </p:txBody>
      </p:sp>
    </p:spTree>
    <p:extLst>
      <p:ext uri="{BB962C8B-B14F-4D97-AF65-F5344CB8AC3E}">
        <p14:creationId xmlns:p14="http://schemas.microsoft.com/office/powerpoint/2010/main" val="2396427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036496" cy="6624736"/>
          </a:xfrm>
        </p:spPr>
        <p:txBody>
          <a:bodyPr/>
          <a:lstStyle/>
          <a:p>
            <a:r>
              <a:rPr lang="tr-TR" sz="3600" b="1" dirty="0" smtClean="0">
                <a:solidFill>
                  <a:srgbClr val="FF0000"/>
                </a:solidFill>
                <a:latin typeface="Arial Black" pitchFamily="34" charset="0"/>
              </a:rPr>
              <a:t>DOĞRULUK NEDİR ? </a:t>
            </a:r>
          </a:p>
          <a:p>
            <a:r>
              <a:rPr lang="tr-TR" sz="3600" b="1" dirty="0" smtClean="0"/>
              <a:t>İnsanın; inancında, özünde, sözünde, niyetinde, sözleşmelerinde, ticaretinde kısaca bütün fiil ve davranışlarında doğru, dürüst, hakkı gözetir, âdil, ihlaslı ve </a:t>
            </a:r>
            <a:r>
              <a:rPr lang="tr-TR" sz="3600" b="1" dirty="0" err="1" smtClean="0"/>
              <a:t>samîmi</a:t>
            </a:r>
            <a:r>
              <a:rPr lang="tr-TR" sz="3600" b="1" dirty="0" smtClean="0"/>
              <a:t> olma hâlidir. </a:t>
            </a:r>
          </a:p>
          <a:p>
            <a:r>
              <a:rPr lang="tr-TR" sz="3600" b="1" dirty="0" smtClean="0"/>
              <a:t>Hile, yalan, bâtıl, iki yüzlülük, riya ve sahtekârlığın zıddıdır. </a:t>
            </a:r>
          </a:p>
          <a:p>
            <a:r>
              <a:rPr lang="tr-TR" sz="3600" b="1" dirty="0" smtClean="0"/>
              <a:t>Doğruluk kavramı, </a:t>
            </a:r>
            <a:r>
              <a:rPr lang="tr-TR" sz="3600" b="1" dirty="0" err="1" smtClean="0"/>
              <a:t>Kur'ân</a:t>
            </a:r>
            <a:r>
              <a:rPr lang="tr-TR" sz="3600" b="1" dirty="0" smtClean="0"/>
              <a:t> ve Sünnette sıdk, ihlas, istikâmet ve hak kavramları ile ifade edilmiştir</a:t>
            </a:r>
          </a:p>
          <a:p>
            <a:endParaRPr lang="tr-TR" dirty="0"/>
          </a:p>
          <a:p>
            <a:endParaRPr lang="tr-TR" dirty="0" smtClean="0"/>
          </a:p>
          <a:p>
            <a:endParaRPr lang="tr-TR" dirty="0"/>
          </a:p>
        </p:txBody>
      </p:sp>
    </p:spTree>
    <p:extLst>
      <p:ext uri="{BB962C8B-B14F-4D97-AF65-F5344CB8AC3E}">
        <p14:creationId xmlns:p14="http://schemas.microsoft.com/office/powerpoint/2010/main" val="3884307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480720"/>
          </a:xfrm>
        </p:spPr>
        <p:txBody>
          <a:bodyPr>
            <a:normAutofit fontScale="92500" lnSpcReduction="20000"/>
          </a:bodyPr>
          <a:lstStyle/>
          <a:p>
            <a:pPr marL="0" indent="0">
              <a:buNone/>
            </a:pPr>
            <a:r>
              <a:rPr lang="tr-TR" sz="4400" b="1" dirty="0" smtClean="0">
                <a:solidFill>
                  <a:srgbClr val="00B050"/>
                </a:solidFill>
                <a:latin typeface="Arial Black" pitchFamily="34" charset="0"/>
              </a:rPr>
              <a:t>KURAN-I KERİMDE DOĞRULUK</a:t>
            </a:r>
          </a:p>
          <a:p>
            <a:pPr marL="0" indent="0">
              <a:buNone/>
            </a:pPr>
            <a:r>
              <a:rPr lang="tr-TR" sz="4400" b="1" dirty="0" smtClean="0">
                <a:solidFill>
                  <a:srgbClr val="FF0000"/>
                </a:solidFill>
                <a:latin typeface="Arial Black" pitchFamily="34" charset="0"/>
              </a:rPr>
              <a:t>KURAN-I KERİM DOĞRU BİR KİTAPTIR.</a:t>
            </a:r>
          </a:p>
          <a:p>
            <a:r>
              <a:rPr lang="ar-AE" sz="4400" b="1" dirty="0" smtClean="0"/>
              <a:t>وَتَمَّتْ كَلِمَتُ رَبِّكَ صِدْقًا وَعَدْلًا لَا مُبَدِّلَ لِكَلِمَاتِهٖ وَهُوَ السَّمٖيعُ الْعَلٖيمُ</a:t>
            </a:r>
          </a:p>
          <a:p>
            <a:endParaRPr lang="ar-AE" sz="4400" b="1" dirty="0" smtClean="0"/>
          </a:p>
          <a:p>
            <a:pPr marL="0" indent="0">
              <a:buNone/>
            </a:pPr>
            <a:r>
              <a:rPr lang="tr-TR" sz="4400" b="1" dirty="0" smtClean="0"/>
              <a:t>«Rabbinin kelimesi (Kur'an) doğruluk ve adalet bakımından tamdır. Onun kelimelerini değiştirebilecek yoktur. O, hakkıyla işitendir, hakkıyla bilendir.» </a:t>
            </a:r>
            <a:r>
              <a:rPr lang="tr-TR" dirty="0" smtClean="0"/>
              <a:t>(Enam suresi 115)</a:t>
            </a:r>
          </a:p>
          <a:p>
            <a:endParaRPr lang="tr-TR" dirty="0" smtClean="0"/>
          </a:p>
          <a:p>
            <a:endParaRPr lang="tr-TR" dirty="0"/>
          </a:p>
        </p:txBody>
      </p:sp>
    </p:spTree>
    <p:extLst>
      <p:ext uri="{BB962C8B-B14F-4D97-AF65-F5344CB8AC3E}">
        <p14:creationId xmlns:p14="http://schemas.microsoft.com/office/powerpoint/2010/main" val="1760557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856984" cy="6552728"/>
          </a:xfrm>
        </p:spPr>
        <p:txBody>
          <a:bodyPr>
            <a:normAutofit/>
          </a:bodyPr>
          <a:lstStyle/>
          <a:p>
            <a:r>
              <a:rPr lang="ar-AE" sz="3600" b="1" dirty="0" smtClean="0"/>
              <a:t>اَكَانَ لِلنَّاسِ عَجَبًا اَنْ اَوْحَيْنَا اِلٰى رَجُلٍ مِنْهُمْ اَنْ اَنْذِرِ النَّاسَ وَبَشِّرِ الَّذٖينَ اٰمَنُوا اَنَّ لَهُمْ قَدَمَ صِدْقٍ عِنْدَ رَبِّهِمْ قَالَ الْكَافِرُونَ اِنَّ هٰذَا لَسَاحِرٌ مُبٖينٌ</a:t>
            </a:r>
          </a:p>
          <a:p>
            <a:endParaRPr lang="ar-AE" sz="3600" b="1" dirty="0" smtClean="0"/>
          </a:p>
          <a:p>
            <a:pPr marL="0" indent="0">
              <a:buNone/>
            </a:pPr>
            <a:r>
              <a:rPr lang="tr-TR" sz="3600" b="1" dirty="0" smtClean="0"/>
              <a:t>«İçlerinden bir adama insanları uyar ve iman edenlere, Rableri katında kendileri için bir doğruluk makamı bulunduğunu müjdele diye </a:t>
            </a:r>
            <a:r>
              <a:rPr lang="tr-TR" sz="3600" b="1" dirty="0" err="1" smtClean="0"/>
              <a:t>vahyetmemiz</a:t>
            </a:r>
            <a:r>
              <a:rPr lang="tr-TR" sz="3600" b="1" dirty="0" smtClean="0"/>
              <a:t>, insanlar için şaşılacak bir şey mi oldu ki o kâfirler, "Bu elbette apaçık bir sihirbazdır" dediler?» </a:t>
            </a:r>
          </a:p>
          <a:p>
            <a:pPr marL="0" indent="0">
              <a:buNone/>
            </a:pPr>
            <a:r>
              <a:rPr lang="tr-TR" dirty="0" smtClean="0"/>
              <a:t>(Yunus suresi 2)</a:t>
            </a:r>
            <a:endParaRPr lang="tr-TR" dirty="0"/>
          </a:p>
        </p:txBody>
      </p:sp>
    </p:spTree>
    <p:extLst>
      <p:ext uri="{BB962C8B-B14F-4D97-AF65-F5344CB8AC3E}">
        <p14:creationId xmlns:p14="http://schemas.microsoft.com/office/powerpoint/2010/main" val="3556223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784976" cy="6624736"/>
          </a:xfrm>
        </p:spPr>
        <p:txBody>
          <a:bodyPr>
            <a:normAutofit fontScale="92500" lnSpcReduction="20000"/>
          </a:bodyPr>
          <a:lstStyle/>
          <a:p>
            <a:r>
              <a:rPr lang="tr-TR" sz="4400" b="1" dirty="0" smtClean="0">
                <a:solidFill>
                  <a:srgbClr val="FF0000"/>
                </a:solidFill>
                <a:latin typeface="Arial Black" pitchFamily="34" charset="0"/>
              </a:rPr>
              <a:t>HER HALİMİZDE, DOĞRULUK ÜZERİNE DUADA OLMAKTIR</a:t>
            </a:r>
          </a:p>
          <a:p>
            <a:r>
              <a:rPr lang="ar-AE" sz="4400" b="1" dirty="0" smtClean="0"/>
              <a:t>وَقُلْ رَبِّ اَدْخِلْنٖى مُدْخَلَ صِدْقٍ وَاَخْرِجْنٖى مُخْرَجَ صِدْقٍ وَاجْعَلْ لٖى مِنْ لَدُنْكَ سُلْطَانًا نَصٖيرًا</a:t>
            </a:r>
          </a:p>
          <a:p>
            <a:endParaRPr lang="ar-AE" sz="4400" b="1" dirty="0" smtClean="0"/>
          </a:p>
          <a:p>
            <a:pPr marL="0" indent="0">
              <a:buNone/>
            </a:pPr>
            <a:r>
              <a:rPr lang="tr-TR" sz="4400" b="1" dirty="0" smtClean="0"/>
              <a:t>«De ki: "Rabbim! (Gireceğim yere) doğruluk ve esenlik içinde girmemi sağla.  (Çıkacağım yerden de) beni doğruluk ve esenlik içinde çıkar. Katından bana yardımcı bir kuvvet ver.» </a:t>
            </a:r>
            <a:r>
              <a:rPr lang="tr-TR" dirty="0" smtClean="0"/>
              <a:t>(</a:t>
            </a:r>
            <a:r>
              <a:rPr lang="tr-TR" dirty="0" err="1" smtClean="0"/>
              <a:t>İsra</a:t>
            </a:r>
            <a:r>
              <a:rPr lang="tr-TR" dirty="0" smtClean="0"/>
              <a:t> suresi 80)</a:t>
            </a:r>
            <a:endParaRPr lang="tr-TR" dirty="0"/>
          </a:p>
        </p:txBody>
      </p:sp>
    </p:spTree>
    <p:extLst>
      <p:ext uri="{BB962C8B-B14F-4D97-AF65-F5344CB8AC3E}">
        <p14:creationId xmlns:p14="http://schemas.microsoft.com/office/powerpoint/2010/main" val="568107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784976" cy="6552728"/>
          </a:xfrm>
        </p:spPr>
        <p:txBody>
          <a:bodyPr/>
          <a:lstStyle/>
          <a:p>
            <a:r>
              <a:rPr lang="ar-AE" sz="6000" b="1" dirty="0" smtClean="0"/>
              <a:t>وَاجْعَلْ لٖى لِسَانَ صِدْقٍ فِى الْاٰخِرٖينَ</a:t>
            </a:r>
          </a:p>
          <a:p>
            <a:endParaRPr lang="ar-AE" sz="6000" b="1" dirty="0" smtClean="0"/>
          </a:p>
          <a:p>
            <a:pPr marL="0" indent="0">
              <a:buNone/>
            </a:pPr>
            <a:r>
              <a:rPr lang="tr-TR" sz="6000" b="1" dirty="0" smtClean="0"/>
              <a:t>«Sonra gelecekler arasında beni doğrulukla anılanlardan kıl.» </a:t>
            </a:r>
            <a:r>
              <a:rPr lang="tr-TR" dirty="0" smtClean="0"/>
              <a:t>(Şuara suresi 84)</a:t>
            </a:r>
            <a:endParaRPr lang="tr-TR" dirty="0"/>
          </a:p>
        </p:txBody>
      </p:sp>
    </p:spTree>
    <p:extLst>
      <p:ext uri="{BB962C8B-B14F-4D97-AF65-F5344CB8AC3E}">
        <p14:creationId xmlns:p14="http://schemas.microsoft.com/office/powerpoint/2010/main" val="1693878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856984" cy="6480720"/>
          </a:xfrm>
        </p:spPr>
        <p:txBody>
          <a:bodyPr>
            <a:normAutofit fontScale="92500" lnSpcReduction="10000"/>
          </a:bodyPr>
          <a:lstStyle/>
          <a:p>
            <a:r>
              <a:rPr lang="tr-TR" sz="4800" b="1" dirty="0" smtClean="0">
                <a:solidFill>
                  <a:srgbClr val="FF0000"/>
                </a:solidFill>
                <a:latin typeface="Arial Black" pitchFamily="34" charset="0"/>
              </a:rPr>
              <a:t>DOĞRULUK GÜZELLİKLE ANILMAKTIR</a:t>
            </a:r>
          </a:p>
          <a:p>
            <a:r>
              <a:rPr lang="ar-AE" sz="4800" b="1" dirty="0" smtClean="0"/>
              <a:t>وَوَهَبْنَا لَهُمْ مِنْ رَحْمَتِنَا وَجَعَلْنَا لَهُمْ لِسَانَ صِدْقٍ عَلِيًّا</a:t>
            </a:r>
          </a:p>
          <a:p>
            <a:endParaRPr lang="ar-AE" sz="4800" b="1" dirty="0" smtClean="0"/>
          </a:p>
          <a:p>
            <a:pPr marL="0" indent="0">
              <a:buNone/>
            </a:pPr>
            <a:r>
              <a:rPr lang="tr-TR" sz="4800" b="1" dirty="0" smtClean="0"/>
              <a:t>«Onlara rahmetimizden bağışta bulunduk. Onlar için yüce bir doğruluk dili var ettik (güzel bir söz ile anılmalarını temin ettik).» </a:t>
            </a:r>
            <a:r>
              <a:rPr lang="tr-TR" dirty="0" smtClean="0"/>
              <a:t>(Meryem suresi 50)</a:t>
            </a:r>
            <a:endParaRPr lang="tr-TR" dirty="0"/>
          </a:p>
        </p:txBody>
      </p:sp>
    </p:spTree>
    <p:extLst>
      <p:ext uri="{BB962C8B-B14F-4D97-AF65-F5344CB8AC3E}">
        <p14:creationId xmlns:p14="http://schemas.microsoft.com/office/powerpoint/2010/main" val="2876256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856984" cy="6408712"/>
          </a:xfrm>
        </p:spPr>
        <p:txBody>
          <a:bodyPr/>
          <a:lstStyle/>
          <a:p>
            <a:pPr marL="0" indent="0">
              <a:buNone/>
            </a:pPr>
            <a:r>
              <a:rPr lang="ar-AE" sz="4400" b="1" dirty="0" smtClean="0"/>
              <a:t>لِيَسْپَلَ الصَّادِقٖينَ عَنْ صِدْقِهِمْ وَاَعَدَّ لِلْكَافِرٖينَ عَذَابًا اَلٖيمًا</a:t>
            </a:r>
          </a:p>
          <a:p>
            <a:endParaRPr lang="ar-AE" sz="4400" b="1" dirty="0" smtClean="0"/>
          </a:p>
          <a:p>
            <a:pPr marL="0" indent="0">
              <a:buNone/>
            </a:pPr>
            <a:r>
              <a:rPr lang="tr-TR" sz="4400" b="1" dirty="0" smtClean="0"/>
              <a:t>«(Allah, bunu) doğru kimseleri doğruluklarından hesaba çekmek için (yapmıştır.) Kâfirlere de elem dolu bir azap hazırlamıştır.» </a:t>
            </a:r>
            <a:r>
              <a:rPr lang="tr-TR" dirty="0" smtClean="0"/>
              <a:t>(</a:t>
            </a:r>
            <a:r>
              <a:rPr lang="tr-TR" dirty="0" err="1" smtClean="0"/>
              <a:t>Ahzab</a:t>
            </a:r>
            <a:r>
              <a:rPr lang="tr-TR" dirty="0" smtClean="0"/>
              <a:t> suresi 8)</a:t>
            </a:r>
            <a:endParaRPr lang="tr-TR" dirty="0"/>
          </a:p>
        </p:txBody>
      </p:sp>
    </p:spTree>
    <p:extLst>
      <p:ext uri="{BB962C8B-B14F-4D97-AF65-F5344CB8AC3E}">
        <p14:creationId xmlns:p14="http://schemas.microsoft.com/office/powerpoint/2010/main" val="121526861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1482</Words>
  <Application>Microsoft Office PowerPoint</Application>
  <PresentationFormat>Ekran Gösterisi (4:3)</PresentationFormat>
  <Paragraphs>113</Paragraphs>
  <Slides>22</Slides>
  <Notes>0</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Ekrem</dc:creator>
  <cp:lastModifiedBy>Ekrem</cp:lastModifiedBy>
  <cp:revision>14</cp:revision>
  <dcterms:created xsi:type="dcterms:W3CDTF">2014-04-03T13:07:55Z</dcterms:created>
  <dcterms:modified xsi:type="dcterms:W3CDTF">2014-06-22T09:03:07Z</dcterms:modified>
</cp:coreProperties>
</file>