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4" r:id="rId5"/>
    <p:sldId id="273" r:id="rId6"/>
    <p:sldId id="272" r:id="rId7"/>
    <p:sldId id="277" r:id="rId8"/>
    <p:sldId id="278" r:id="rId9"/>
    <p:sldId id="271" r:id="rId10"/>
    <p:sldId id="270" r:id="rId11"/>
    <p:sldId id="269" r:id="rId12"/>
    <p:sldId id="268" r:id="rId13"/>
    <p:sldId id="267" r:id="rId14"/>
    <p:sldId id="276" r:id="rId15"/>
    <p:sldId id="283" r:id="rId16"/>
    <p:sldId id="266" r:id="rId17"/>
    <p:sldId id="280" r:id="rId18"/>
    <p:sldId id="265" r:id="rId19"/>
    <p:sldId id="264" r:id="rId20"/>
    <p:sldId id="263" r:id="rId21"/>
    <p:sldId id="262" r:id="rId22"/>
    <p:sldId id="279" r:id="rId23"/>
    <p:sldId id="259" r:id="rId24"/>
    <p:sldId id="281" r:id="rId25"/>
    <p:sldId id="282" r:id="rId26"/>
    <p:sldId id="260" r:id="rId27"/>
    <p:sldId id="258"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71318E-1AFC-4889-A390-7363464F69D7}"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365044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71318E-1AFC-4889-A390-7363464F69D7}"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136681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71318E-1AFC-4889-A390-7363464F69D7}"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381062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71318E-1AFC-4889-A390-7363464F69D7}"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92734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71318E-1AFC-4889-A390-7363464F69D7}" type="datetimeFigureOut">
              <a:rPr lang="tr-TR" smtClean="0"/>
              <a:t>23.06.2014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128864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71318E-1AFC-4889-A390-7363464F69D7}" type="datetimeFigureOut">
              <a:rPr lang="tr-TR" smtClean="0"/>
              <a:t>23.06.2014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31446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71318E-1AFC-4889-A390-7363464F69D7}" type="datetimeFigureOut">
              <a:rPr lang="tr-TR" smtClean="0"/>
              <a:t>23.06.2014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224179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71318E-1AFC-4889-A390-7363464F69D7}" type="datetimeFigureOut">
              <a:rPr lang="tr-TR" smtClean="0"/>
              <a:t>23.06.2014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429350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71318E-1AFC-4889-A390-7363464F69D7}" type="datetimeFigureOut">
              <a:rPr lang="tr-TR" smtClean="0"/>
              <a:t>23.06.2014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45355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71318E-1AFC-4889-A390-7363464F69D7}" type="datetimeFigureOut">
              <a:rPr lang="tr-TR" smtClean="0"/>
              <a:t>23.06.2014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124565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71318E-1AFC-4889-A390-7363464F69D7}" type="datetimeFigureOut">
              <a:rPr lang="tr-TR" smtClean="0"/>
              <a:t>23.06.2014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02E06E-80CF-4D33-957D-3689B4600EF2}" type="slidenum">
              <a:rPr lang="tr-TR" smtClean="0"/>
              <a:t>‹#›</a:t>
            </a:fld>
            <a:endParaRPr lang="tr-TR"/>
          </a:p>
        </p:txBody>
      </p:sp>
    </p:spTree>
    <p:extLst>
      <p:ext uri="{BB962C8B-B14F-4D97-AF65-F5344CB8AC3E}">
        <p14:creationId xmlns:p14="http://schemas.microsoft.com/office/powerpoint/2010/main" val="61997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6000"/>
            <a:lum/>
          </a:blip>
          <a:srcRect/>
          <a:stretch>
            <a:fillRect l="-10000" r="-10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1318E-1AFC-4889-A390-7363464F69D7}" type="datetimeFigureOut">
              <a:rPr lang="tr-TR" smtClean="0"/>
              <a:t>23.06.2014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2E06E-80CF-4D33-957D-3689B4600EF2}" type="slidenum">
              <a:rPr lang="tr-TR" smtClean="0"/>
              <a:t>‹#›</a:t>
            </a:fld>
            <a:endParaRPr lang="tr-TR"/>
          </a:p>
        </p:txBody>
      </p:sp>
    </p:spTree>
    <p:extLst>
      <p:ext uri="{BB962C8B-B14F-4D97-AF65-F5344CB8AC3E}">
        <p14:creationId xmlns:p14="http://schemas.microsoft.com/office/powerpoint/2010/main" val="280159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lnSpcReduction="10000"/>
          </a:bodyPr>
          <a:lstStyle/>
          <a:p>
            <a:r>
              <a:rPr lang="tr-TR" sz="4800" dirty="0" smtClean="0">
                <a:solidFill>
                  <a:srgbClr val="00B050"/>
                </a:solidFill>
                <a:latin typeface="Arial Black" pitchFamily="34" charset="0"/>
              </a:rPr>
              <a:t>PEYGAMBER EFENDİMİZİN (SAV)’İN </a:t>
            </a:r>
            <a:r>
              <a:rPr lang="tr-TR" sz="4800" dirty="0" smtClean="0">
                <a:solidFill>
                  <a:srgbClr val="FF0000"/>
                </a:solidFill>
                <a:latin typeface="Arial Black" pitchFamily="34" charset="0"/>
              </a:rPr>
              <a:t>HADİSLERİNDE NAMAZIN ÖNEMİ</a:t>
            </a:r>
          </a:p>
          <a:p>
            <a:pPr algn="r"/>
            <a:r>
              <a:rPr lang="tr-TR" sz="3600" dirty="0" smtClean="0">
                <a:solidFill>
                  <a:schemeClr val="accent6">
                    <a:lumMod val="75000"/>
                  </a:schemeClr>
                </a:solidFill>
                <a:latin typeface="Arial Black" pitchFamily="34" charset="0"/>
              </a:rPr>
              <a:t>www.dinihaberler.com</a:t>
            </a:r>
          </a:p>
          <a:p>
            <a:pPr algn="r"/>
            <a:r>
              <a:rPr lang="tr-TR" sz="3600" u="sng" dirty="0" smtClean="0">
                <a:solidFill>
                  <a:srgbClr val="0070C0"/>
                </a:solidFill>
                <a:latin typeface="Arial Black" pitchFamily="34" charset="0"/>
              </a:rPr>
              <a:t>eminyavuzyigit@hotmail.com</a:t>
            </a:r>
          </a:p>
          <a:p>
            <a:pPr algn="r"/>
            <a:r>
              <a:rPr lang="tr-TR" sz="3600" dirty="0" smtClean="0">
                <a:solidFill>
                  <a:srgbClr val="0070C0"/>
                </a:solidFill>
                <a:latin typeface="Arial Black" pitchFamily="34" charset="0"/>
              </a:rPr>
              <a:t>UZMAN İMAM HATİP</a:t>
            </a:r>
            <a:r>
              <a:rPr lang="tr-TR" sz="3600" dirty="0" smtClean="0">
                <a:latin typeface="Arial Black" pitchFamily="34" charset="0"/>
              </a:rPr>
              <a:t> </a:t>
            </a:r>
          </a:p>
          <a:p>
            <a:pPr algn="r"/>
            <a:r>
              <a:rPr lang="tr-TR" sz="3600" dirty="0" smtClean="0">
                <a:solidFill>
                  <a:srgbClr val="002060"/>
                </a:solidFill>
                <a:latin typeface="Arial Black" pitchFamily="34" charset="0"/>
              </a:rPr>
              <a:t>BAŞAKŞEHİR MÜFTÜLÜĞÜ</a:t>
            </a:r>
          </a:p>
          <a:p>
            <a:pPr algn="r"/>
            <a:r>
              <a:rPr lang="tr-TR" sz="3600" dirty="0" smtClean="0">
                <a:solidFill>
                  <a:srgbClr val="002060"/>
                </a:solidFill>
                <a:latin typeface="Arial Black" pitchFamily="34" charset="0"/>
              </a:rPr>
              <a:t>DOLAPDERE SAN. SİT. CAMİİ</a:t>
            </a:r>
          </a:p>
          <a:p>
            <a:pPr algn="r"/>
            <a:r>
              <a:rPr lang="tr-TR" sz="3600" dirty="0" smtClean="0">
                <a:solidFill>
                  <a:srgbClr val="002060"/>
                </a:solidFill>
                <a:latin typeface="Arial Black" pitchFamily="34" charset="0"/>
              </a:rPr>
              <a:t>BAŞAKŞEHİR/İSTANBUL</a:t>
            </a:r>
          </a:p>
          <a:p>
            <a:endParaRPr lang="tr-TR" dirty="0"/>
          </a:p>
        </p:txBody>
      </p:sp>
    </p:spTree>
    <p:extLst>
      <p:ext uri="{BB962C8B-B14F-4D97-AF65-F5344CB8AC3E}">
        <p14:creationId xmlns:p14="http://schemas.microsoft.com/office/powerpoint/2010/main" val="4168184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000" dirty="0" smtClean="0">
                <a:solidFill>
                  <a:srgbClr val="00B050"/>
                </a:solidFill>
                <a:latin typeface="Arial Black" pitchFamily="34" charset="0"/>
              </a:rPr>
              <a:t>NAMAZ KILAN MÜMİNLERE MELEKLER DUA EDER</a:t>
            </a:r>
          </a:p>
          <a:p>
            <a:r>
              <a:rPr lang="tr-TR" sz="4000" dirty="0" smtClean="0">
                <a:latin typeface="Arial Black" pitchFamily="34" charset="0"/>
              </a:rPr>
              <a:t>“Sizden biriniz, abdestini bozmadan namaz kıldığı yerde oturduğu müddetçe, melekler kendisine:</a:t>
            </a:r>
          </a:p>
          <a:p>
            <a:endParaRPr lang="tr-TR" sz="4000" dirty="0" smtClean="0">
              <a:latin typeface="Arial Black" pitchFamily="34" charset="0"/>
            </a:endParaRPr>
          </a:p>
          <a:p>
            <a:pPr marL="0" indent="0">
              <a:buNone/>
            </a:pPr>
            <a:r>
              <a:rPr lang="tr-TR" sz="4000" dirty="0" smtClean="0">
                <a:latin typeface="Arial Black" pitchFamily="34" charset="0"/>
              </a:rPr>
              <a:t>– </a:t>
            </a:r>
            <a:r>
              <a:rPr lang="tr-TR" sz="4000" dirty="0" err="1" smtClean="0">
                <a:latin typeface="Arial Black" pitchFamily="34" charset="0"/>
              </a:rPr>
              <a:t>Allahım</a:t>
            </a:r>
            <a:r>
              <a:rPr lang="tr-TR" sz="4000" dirty="0" smtClean="0">
                <a:latin typeface="Arial Black" pitchFamily="34" charset="0"/>
              </a:rPr>
              <a:t>! Bunu bağışla, buna rahmetinle muamele et, diye dua ederler.” (</a:t>
            </a:r>
            <a:r>
              <a:rPr lang="tr-TR" sz="4000" dirty="0" err="1" smtClean="0">
                <a:latin typeface="Arial Black" pitchFamily="34" charset="0"/>
              </a:rPr>
              <a:t>Buhârî</a:t>
            </a:r>
            <a:r>
              <a:rPr lang="tr-TR" sz="4000" dirty="0" smtClean="0">
                <a:latin typeface="Arial Black" pitchFamily="34" charset="0"/>
              </a:rPr>
              <a:t>, </a:t>
            </a:r>
            <a:r>
              <a:rPr lang="tr-TR" sz="4000" dirty="0" err="1" smtClean="0">
                <a:latin typeface="Arial Black" pitchFamily="34" charset="0"/>
              </a:rPr>
              <a:t>Ezân</a:t>
            </a:r>
            <a:r>
              <a:rPr lang="tr-TR" sz="4000" dirty="0" smtClean="0">
                <a:latin typeface="Arial Black" pitchFamily="34" charset="0"/>
              </a:rPr>
              <a:t> 36)</a:t>
            </a:r>
          </a:p>
          <a:p>
            <a:endParaRPr lang="tr-TR" dirty="0"/>
          </a:p>
        </p:txBody>
      </p:sp>
    </p:spTree>
    <p:extLst>
      <p:ext uri="{BB962C8B-B14F-4D97-AF65-F5344CB8AC3E}">
        <p14:creationId xmlns:p14="http://schemas.microsoft.com/office/powerpoint/2010/main" val="154512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dirty="0" smtClean="0">
                <a:solidFill>
                  <a:srgbClr val="00B050"/>
                </a:solidFill>
                <a:latin typeface="Arial Black" pitchFamily="34" charset="0"/>
              </a:rPr>
              <a:t>NAMAZ ALLAH’A ŞÜKÜRDÜR</a:t>
            </a:r>
          </a:p>
          <a:p>
            <a:pPr marL="0" indent="0">
              <a:buNone/>
            </a:pPr>
            <a:r>
              <a:rPr lang="tr-TR" dirty="0" smtClean="0">
                <a:latin typeface="Arial Black" pitchFamily="34" charset="0"/>
              </a:rPr>
              <a:t>Hz. </a:t>
            </a:r>
            <a:r>
              <a:rPr lang="tr-TR" dirty="0" err="1" smtClean="0">
                <a:latin typeface="Arial Black" pitchFamily="34" charset="0"/>
              </a:rPr>
              <a:t>Aişe</a:t>
            </a:r>
            <a:r>
              <a:rPr lang="tr-TR" dirty="0" smtClean="0">
                <a:latin typeface="Arial Black" pitchFamily="34" charset="0"/>
              </a:rPr>
              <a:t> (</a:t>
            </a:r>
            <a:r>
              <a:rPr lang="tr-TR" dirty="0" err="1" smtClean="0">
                <a:latin typeface="Arial Black" pitchFamily="34" charset="0"/>
              </a:rPr>
              <a:t>r.a</a:t>
            </a:r>
            <a:r>
              <a:rPr lang="tr-TR" dirty="0" smtClean="0">
                <a:latin typeface="Arial Black" pitchFamily="34" charset="0"/>
              </a:rPr>
              <a:t>.) rivayetle: </a:t>
            </a:r>
          </a:p>
          <a:p>
            <a:pPr marL="0" indent="0">
              <a:buNone/>
            </a:pPr>
            <a:r>
              <a:rPr lang="tr-TR" dirty="0" err="1" smtClean="0">
                <a:latin typeface="Arial Black" pitchFamily="34" charset="0"/>
              </a:rPr>
              <a:t>Resûl</a:t>
            </a:r>
            <a:r>
              <a:rPr lang="tr-TR" dirty="0" smtClean="0">
                <a:latin typeface="Arial Black" pitchFamily="34" charset="0"/>
              </a:rPr>
              <a:t>-i Ekrem </a:t>
            </a:r>
            <a:r>
              <a:rPr lang="tr-TR" dirty="0" err="1" smtClean="0">
                <a:latin typeface="Arial Black" pitchFamily="34" charset="0"/>
              </a:rPr>
              <a:t>sallallahu</a:t>
            </a:r>
            <a:r>
              <a:rPr lang="tr-TR" dirty="0" smtClean="0">
                <a:latin typeface="Arial Black" pitchFamily="34" charset="0"/>
              </a:rPr>
              <a:t> aleyhi ve </a:t>
            </a:r>
            <a:r>
              <a:rPr lang="tr-TR" dirty="0" err="1" smtClean="0">
                <a:latin typeface="Arial Black" pitchFamily="34" charset="0"/>
              </a:rPr>
              <a:t>sellem</a:t>
            </a:r>
            <a:r>
              <a:rPr lang="tr-TR" dirty="0" smtClean="0">
                <a:latin typeface="Arial Black" pitchFamily="34" charset="0"/>
              </a:rPr>
              <a:t> geceleyin kalkıp ayakları şişinceye kadar namaz kılardı. Bunun üzerine ona:</a:t>
            </a:r>
          </a:p>
          <a:p>
            <a:pPr marL="0" indent="0">
              <a:buNone/>
            </a:pPr>
            <a:r>
              <a:rPr lang="tr-TR" dirty="0" smtClean="0">
                <a:latin typeface="Arial Black" pitchFamily="34" charset="0"/>
              </a:rPr>
              <a:t>- </a:t>
            </a:r>
            <a:r>
              <a:rPr lang="tr-TR" dirty="0" err="1" smtClean="0">
                <a:latin typeface="Arial Black" pitchFamily="34" charset="0"/>
              </a:rPr>
              <a:t>Yâ</a:t>
            </a:r>
            <a:r>
              <a:rPr lang="tr-TR" dirty="0" smtClean="0">
                <a:latin typeface="Arial Black" pitchFamily="34" charset="0"/>
              </a:rPr>
              <a:t> </a:t>
            </a:r>
            <a:r>
              <a:rPr lang="tr-TR" dirty="0" err="1" smtClean="0">
                <a:latin typeface="Arial Black" pitchFamily="34" charset="0"/>
              </a:rPr>
              <a:t>Resûlallah</a:t>
            </a:r>
            <a:r>
              <a:rPr lang="tr-TR" dirty="0" smtClean="0">
                <a:latin typeface="Arial Black" pitchFamily="34" charset="0"/>
              </a:rPr>
              <a:t>! Senin geçmiş ve gelecek bütün hataların bağışlandığı halde niye böyle kendini yoruyorsun? dedim.</a:t>
            </a:r>
          </a:p>
          <a:p>
            <a:pPr marL="0" indent="0">
              <a:buNone/>
            </a:pPr>
            <a:r>
              <a:rPr lang="tr-TR" dirty="0" smtClean="0">
                <a:latin typeface="Arial Black" pitchFamily="34" charset="0"/>
              </a:rPr>
              <a:t>Bana </a:t>
            </a:r>
            <a:r>
              <a:rPr lang="tr-TR" dirty="0" err="1" smtClean="0">
                <a:latin typeface="Arial Black" pitchFamily="34" charset="0"/>
              </a:rPr>
              <a:t>cevâben</a:t>
            </a:r>
            <a:r>
              <a:rPr lang="tr-TR" dirty="0" smtClean="0">
                <a:latin typeface="Arial Black" pitchFamily="34" charset="0"/>
              </a:rPr>
              <a:t>:</a:t>
            </a:r>
          </a:p>
          <a:p>
            <a:pPr marL="0" indent="0">
              <a:buNone/>
            </a:pPr>
            <a:r>
              <a:rPr lang="tr-TR" dirty="0" smtClean="0">
                <a:latin typeface="Arial Black" pitchFamily="34" charset="0"/>
              </a:rPr>
              <a:t>- “Allah’a şükreden bir kul olmayayım mı?” buyurdu. (</a:t>
            </a:r>
            <a:r>
              <a:rPr lang="tr-TR" dirty="0" err="1" smtClean="0">
                <a:latin typeface="Arial Black" pitchFamily="34" charset="0"/>
              </a:rPr>
              <a:t>Riyazü’s-Salihin</a:t>
            </a:r>
            <a:r>
              <a:rPr lang="tr-TR" dirty="0" smtClean="0">
                <a:latin typeface="Arial Black" pitchFamily="34" charset="0"/>
              </a:rPr>
              <a:t>, Hadis No: 1162)</a:t>
            </a:r>
          </a:p>
          <a:p>
            <a:endParaRPr lang="tr-TR" dirty="0"/>
          </a:p>
        </p:txBody>
      </p:sp>
    </p:spTree>
    <p:extLst>
      <p:ext uri="{BB962C8B-B14F-4D97-AF65-F5344CB8AC3E}">
        <p14:creationId xmlns:p14="http://schemas.microsoft.com/office/powerpoint/2010/main" val="1578704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dirty="0" smtClean="0">
                <a:solidFill>
                  <a:srgbClr val="00B050"/>
                </a:solidFill>
                <a:latin typeface="Arial Black" pitchFamily="34" charset="0"/>
              </a:rPr>
              <a:t>NAMAZ KILMAK İÇİN YOLA ÇIKAN KİŞİNİN GÜNAHLARI SİLİNİR VE DERECESİ ARTAR</a:t>
            </a:r>
          </a:p>
          <a:p>
            <a:r>
              <a:rPr lang="tr-TR" sz="3600" dirty="0" smtClean="0">
                <a:latin typeface="Arial Black" pitchFamily="34" charset="0"/>
              </a:rPr>
              <a:t>Efendimiz şöyle buyurmaktadır. “Bir kimse evinde güzelce temizlenir, sonra Allah’ın farzlarından bir farzı yerine getirmek için Allah’ın evlerinden birine giderse, attığı adımlardan her biri bir günahı silip yok eder; diğer adımı da onu bir derece yükseltir.” (Müslim </a:t>
            </a:r>
            <a:r>
              <a:rPr lang="tr-TR" sz="3600" dirty="0" err="1" smtClean="0">
                <a:latin typeface="Arial Black" pitchFamily="34" charset="0"/>
              </a:rPr>
              <a:t>Mesacid</a:t>
            </a:r>
            <a:r>
              <a:rPr lang="tr-TR" sz="3600" dirty="0" smtClean="0">
                <a:latin typeface="Arial Black" pitchFamily="34" charset="0"/>
              </a:rPr>
              <a:t> 282)</a:t>
            </a:r>
            <a:endParaRPr lang="tr-TR" sz="3600" dirty="0">
              <a:latin typeface="Arial Black" pitchFamily="34" charset="0"/>
            </a:endParaRPr>
          </a:p>
        </p:txBody>
      </p:sp>
    </p:spTree>
    <p:extLst>
      <p:ext uri="{BB962C8B-B14F-4D97-AF65-F5344CB8AC3E}">
        <p14:creationId xmlns:p14="http://schemas.microsoft.com/office/powerpoint/2010/main" val="101192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smtClean="0">
                <a:solidFill>
                  <a:srgbClr val="00B050"/>
                </a:solidFill>
                <a:latin typeface="Arial Black" pitchFamily="34" charset="0"/>
              </a:rPr>
              <a:t>NAMAZI CEMAATLE KILANIN DERECESİ YÜKSEK OLUR</a:t>
            </a:r>
          </a:p>
          <a:p>
            <a:r>
              <a:rPr lang="tr-TR" dirty="0" smtClean="0">
                <a:latin typeface="Arial Black" pitchFamily="34" charset="0"/>
              </a:rPr>
              <a:t>Peygamber Efendimiz (</a:t>
            </a:r>
            <a:r>
              <a:rPr lang="tr-TR" dirty="0" err="1" smtClean="0">
                <a:latin typeface="Arial Black" pitchFamily="34" charset="0"/>
              </a:rPr>
              <a:t>s.a.s</a:t>
            </a:r>
            <a:r>
              <a:rPr lang="tr-TR" dirty="0" smtClean="0">
                <a:latin typeface="Arial Black" pitchFamily="34" charset="0"/>
              </a:rPr>
              <a:t>.) şöyle buyuruyor. “Bir kimsenin cemaatle kıldığı namazın sevabı, evinde ve çarşı pazarda kıldığı namazdan  yirmi beş kat daha fazladır. O kimse abdestini güzelce alıp, sonra sadece namaz kılmak maksadıyla mescide giderse attığı her adım sebebiyle bir derece yükseltilir, bir hatası da silinir. Namazını kıldıktan sonra abdestini bozmadan namaz kıldığı yerde kaldığı müddetçe, melekler ona: </a:t>
            </a:r>
          </a:p>
          <a:p>
            <a:endParaRPr lang="tr-TR" dirty="0" smtClean="0">
              <a:latin typeface="Arial Black" pitchFamily="34" charset="0"/>
            </a:endParaRPr>
          </a:p>
          <a:p>
            <a:r>
              <a:rPr lang="tr-TR" dirty="0" err="1" smtClean="0">
                <a:latin typeface="Arial Black" pitchFamily="34" charset="0"/>
              </a:rPr>
              <a:t>Allahım</a:t>
            </a:r>
            <a:r>
              <a:rPr lang="tr-TR" dirty="0" smtClean="0">
                <a:latin typeface="Arial Black" pitchFamily="34" charset="0"/>
              </a:rPr>
              <a:t>! Ona rahmetinle muamele et, ona acı! diyerek dua etmeye devam ederler. O kimse  namazı beklediği sürece namazda imiş gibidir.” (</a:t>
            </a:r>
            <a:r>
              <a:rPr lang="tr-TR" dirty="0" err="1" smtClean="0">
                <a:latin typeface="Arial Black" pitchFamily="34" charset="0"/>
              </a:rPr>
              <a:t>Buhârî</a:t>
            </a:r>
            <a:r>
              <a:rPr lang="tr-TR" dirty="0" smtClean="0">
                <a:latin typeface="Arial Black" pitchFamily="34" charset="0"/>
              </a:rPr>
              <a:t>, </a:t>
            </a:r>
            <a:r>
              <a:rPr lang="tr-TR" dirty="0" err="1" smtClean="0">
                <a:latin typeface="Arial Black" pitchFamily="34" charset="0"/>
              </a:rPr>
              <a:t>Ezân</a:t>
            </a:r>
            <a:r>
              <a:rPr lang="tr-TR" dirty="0" smtClean="0">
                <a:latin typeface="Arial Black" pitchFamily="34" charset="0"/>
              </a:rPr>
              <a:t> 30)</a:t>
            </a:r>
          </a:p>
          <a:p>
            <a:endParaRPr lang="tr-TR" dirty="0"/>
          </a:p>
        </p:txBody>
      </p:sp>
    </p:spTree>
    <p:extLst>
      <p:ext uri="{BB962C8B-B14F-4D97-AF65-F5344CB8AC3E}">
        <p14:creationId xmlns:p14="http://schemas.microsoft.com/office/powerpoint/2010/main" val="159385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5400" dirty="0" smtClean="0">
                <a:solidFill>
                  <a:srgbClr val="00B050"/>
                </a:solidFill>
                <a:latin typeface="Arial Black" pitchFamily="34" charset="0"/>
              </a:rPr>
              <a:t>NAMAZ DİNİN DİREĞİDİR. KİM DİNİNİ MUHAFAZA ETMEK İSTİYORSA NAMAZ KILSIN </a:t>
            </a:r>
          </a:p>
          <a:p>
            <a:pPr marL="0" indent="0">
              <a:buNone/>
            </a:pPr>
            <a:r>
              <a:rPr lang="tr-TR" sz="5400" dirty="0" smtClean="0">
                <a:latin typeface="Arial Black" pitchFamily="34" charset="0"/>
              </a:rPr>
              <a:t>«</a:t>
            </a:r>
            <a:r>
              <a:rPr lang="tr-TR" sz="5400" dirty="0" err="1" smtClean="0">
                <a:latin typeface="Arial Black" pitchFamily="34" charset="0"/>
              </a:rPr>
              <a:t>Essalatü</a:t>
            </a:r>
            <a:r>
              <a:rPr lang="tr-TR" sz="5400" dirty="0" smtClean="0">
                <a:latin typeface="Arial Black" pitchFamily="34" charset="0"/>
              </a:rPr>
              <a:t> </a:t>
            </a:r>
            <a:r>
              <a:rPr lang="tr-TR" sz="5400" dirty="0" err="1" smtClean="0">
                <a:latin typeface="Arial Black" pitchFamily="34" charset="0"/>
              </a:rPr>
              <a:t>imadüddin</a:t>
            </a:r>
            <a:r>
              <a:rPr lang="tr-TR" sz="5400" dirty="0" smtClean="0">
                <a:latin typeface="Arial Black" pitchFamily="34" charset="0"/>
              </a:rPr>
              <a:t>»</a:t>
            </a:r>
          </a:p>
          <a:p>
            <a:pPr marL="0" indent="0">
              <a:buNone/>
            </a:pPr>
            <a:r>
              <a:rPr lang="tr-TR" sz="5400" u="sng" dirty="0" smtClean="0">
                <a:solidFill>
                  <a:srgbClr val="00B050"/>
                </a:solidFill>
                <a:latin typeface="Arial Black" pitchFamily="34" charset="0"/>
              </a:rPr>
              <a:t>«Dinin direğidir.» </a:t>
            </a:r>
            <a:r>
              <a:rPr lang="tr-TR" sz="5400" dirty="0" smtClean="0">
                <a:latin typeface="Arial Black" pitchFamily="34" charset="0"/>
              </a:rPr>
              <a:t>(</a:t>
            </a:r>
            <a:r>
              <a:rPr lang="tr-TR" sz="5400" dirty="0" err="1" smtClean="0">
                <a:latin typeface="Arial Black" pitchFamily="34" charset="0"/>
              </a:rPr>
              <a:t>Tirmizi</a:t>
            </a:r>
            <a:r>
              <a:rPr lang="tr-TR" sz="5400" dirty="0" smtClean="0">
                <a:latin typeface="Arial Black" pitchFamily="34" charset="0"/>
              </a:rPr>
              <a:t> İman 8)</a:t>
            </a:r>
          </a:p>
          <a:p>
            <a:endParaRPr lang="tr-TR" dirty="0" smtClean="0"/>
          </a:p>
          <a:p>
            <a:endParaRPr lang="tr-TR" dirty="0" smtClean="0"/>
          </a:p>
          <a:p>
            <a:endParaRPr lang="tr-TR" dirty="0"/>
          </a:p>
        </p:txBody>
      </p:sp>
    </p:spTree>
    <p:extLst>
      <p:ext uri="{BB962C8B-B14F-4D97-AF65-F5344CB8AC3E}">
        <p14:creationId xmlns:p14="http://schemas.microsoft.com/office/powerpoint/2010/main" val="305826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solidFill>
                  <a:srgbClr val="00B050"/>
                </a:solidFill>
                <a:latin typeface="Arial Black" pitchFamily="34" charset="0"/>
              </a:rPr>
              <a:t>İNSANLARIN NAMAZDA ÖN SAFTA DURMANIN DEĞERİNİ BİLSELERDİ KURA ÇEKERLERDİ</a:t>
            </a:r>
          </a:p>
          <a:p>
            <a:r>
              <a:rPr lang="ar-AE" b="1" dirty="0">
                <a:latin typeface="Arial Black" pitchFamily="34" charset="0"/>
              </a:rPr>
              <a:t>- وعن أبي هُرَيْرَةَ </a:t>
            </a:r>
            <a:r>
              <a:rPr lang="ar-AE" b="1" dirty="0" smtClean="0">
                <a:latin typeface="Arial Black" pitchFamily="34" charset="0"/>
              </a:rPr>
              <a:t>: </a:t>
            </a:r>
            <a:r>
              <a:rPr lang="ar-AE" b="1" dirty="0">
                <a:latin typeface="Arial Black" pitchFamily="34" charset="0"/>
              </a:rPr>
              <a:t>أَنَّ رَسُولَ الله </a:t>
            </a:r>
            <a:r>
              <a:rPr lang="ar-AE" b="1" dirty="0" smtClean="0">
                <a:latin typeface="Arial Black" pitchFamily="34" charset="0"/>
              </a:rPr>
              <a:t>قَالَ</a:t>
            </a:r>
            <a:r>
              <a:rPr lang="ar-AE" b="1" dirty="0">
                <a:latin typeface="Arial Black" pitchFamily="34" charset="0"/>
              </a:rPr>
              <a:t>: لَوْ يَعْلَمُ النَّاسُ مَا في النِّدَاءِ وَالصَّفِّ الأَوَّلِ، ثُمَّ لَمْ يَجِدُوا إلاَّ أَنْ يَستَهِمُوا عَلَيْهِ لاسْتَهَمُوا.</a:t>
            </a:r>
          </a:p>
          <a:p>
            <a:pPr marL="0" indent="0">
              <a:buNone/>
            </a:pPr>
            <a:r>
              <a:rPr lang="tr-TR" b="1" dirty="0" smtClean="0">
                <a:latin typeface="Arial Black" pitchFamily="34" charset="0"/>
              </a:rPr>
              <a:t>Ebu </a:t>
            </a:r>
            <a:r>
              <a:rPr lang="tr-TR" b="1" dirty="0" err="1">
                <a:latin typeface="Arial Black" pitchFamily="34" charset="0"/>
              </a:rPr>
              <a:t>Hüreyre</a:t>
            </a:r>
            <a:r>
              <a:rPr lang="tr-TR" b="1" dirty="0">
                <a:latin typeface="Arial Black" pitchFamily="34" charset="0"/>
              </a:rPr>
              <a:t> (Allah Ondan razı olsun)'den rivayet edildiğine göre </a:t>
            </a:r>
            <a:r>
              <a:rPr lang="tr-TR" b="1" dirty="0" err="1">
                <a:latin typeface="Arial Black" pitchFamily="34" charset="0"/>
              </a:rPr>
              <a:t>Rasûlullah</a:t>
            </a:r>
            <a:r>
              <a:rPr lang="tr-TR" b="1" dirty="0">
                <a:latin typeface="Arial Black" pitchFamily="34" charset="0"/>
              </a:rPr>
              <a:t> (</a:t>
            </a:r>
            <a:r>
              <a:rPr lang="tr-TR" b="1" dirty="0" err="1">
                <a:latin typeface="Arial Black" pitchFamily="34" charset="0"/>
              </a:rPr>
              <a:t>sallallahu</a:t>
            </a:r>
            <a:r>
              <a:rPr lang="tr-TR" b="1" dirty="0">
                <a:latin typeface="Arial Black" pitchFamily="34" charset="0"/>
              </a:rPr>
              <a:t> aleyhi </a:t>
            </a:r>
            <a:r>
              <a:rPr lang="tr-TR" b="1" dirty="0" err="1">
                <a:latin typeface="Arial Black" pitchFamily="34" charset="0"/>
              </a:rPr>
              <a:t>vesellem</a:t>
            </a:r>
            <a:r>
              <a:rPr lang="tr-TR" b="1" dirty="0">
                <a:latin typeface="Arial Black" pitchFamily="34" charset="0"/>
              </a:rPr>
              <a:t>) şöyle buyurdu: “İnsanlar ezan okumak ve ilk safta bulunmanın sevabını bilselerdi ve bunu yapmak için kura çekmek zorunda kalsalardı mutlaka kura çekerlerdi.” (Buhari, Ezan 9, Müslim, Salat 129)</a:t>
            </a:r>
          </a:p>
          <a:p>
            <a:endParaRPr lang="tr-TR" dirty="0"/>
          </a:p>
        </p:txBody>
      </p:sp>
    </p:spTree>
    <p:extLst>
      <p:ext uri="{BB962C8B-B14F-4D97-AF65-F5344CB8AC3E}">
        <p14:creationId xmlns:p14="http://schemas.microsoft.com/office/powerpoint/2010/main" val="2349679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4000" dirty="0" smtClean="0">
                <a:solidFill>
                  <a:srgbClr val="00B050"/>
                </a:solidFill>
                <a:latin typeface="Arial Black" pitchFamily="34" charset="0"/>
              </a:rPr>
              <a:t>NAMAZ ALLAH’A EN YAKIN OLMA HALİDİR</a:t>
            </a:r>
          </a:p>
          <a:p>
            <a:pPr marL="0" indent="0">
              <a:buNone/>
            </a:pPr>
            <a:r>
              <a:rPr lang="tr-TR" sz="4000" dirty="0" smtClean="0">
                <a:latin typeface="Arial Black" pitchFamily="34" charset="0"/>
              </a:rPr>
              <a:t>Hz Muhammed SAV Efendimiz şöyle buyuruyor:</a:t>
            </a:r>
          </a:p>
          <a:p>
            <a:pPr marL="0" indent="0">
              <a:buNone/>
            </a:pPr>
            <a:r>
              <a:rPr lang="tr-TR" sz="4000" dirty="0" smtClean="0">
                <a:latin typeface="Arial Black" pitchFamily="34" charset="0"/>
              </a:rPr>
              <a:t>“</a:t>
            </a:r>
            <a:r>
              <a:rPr lang="tr-TR" sz="4000" dirty="0">
                <a:latin typeface="Arial Black" pitchFamily="34" charset="0"/>
              </a:rPr>
              <a:t>Kulun rabbine en yakın olduğu hâl secdede bulunduğu hâldir. Bi­naenaleyh sız (secdede) duayı çok </a:t>
            </a:r>
            <a:r>
              <a:rPr lang="tr-TR" sz="4000" dirty="0" smtClean="0">
                <a:latin typeface="Arial Black" pitchFamily="34" charset="0"/>
              </a:rPr>
              <a:t>edin» (Müslim salat 215)</a:t>
            </a:r>
            <a:endParaRPr lang="tr-TR" sz="4000" dirty="0">
              <a:latin typeface="Arial Black" pitchFamily="34" charset="0"/>
            </a:endParaRPr>
          </a:p>
        </p:txBody>
      </p:sp>
    </p:spTree>
    <p:extLst>
      <p:ext uri="{BB962C8B-B14F-4D97-AF65-F5344CB8AC3E}">
        <p14:creationId xmlns:p14="http://schemas.microsoft.com/office/powerpoint/2010/main" val="89644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smtClean="0">
                <a:solidFill>
                  <a:srgbClr val="00B050"/>
                </a:solidFill>
                <a:latin typeface="Arial Black" pitchFamily="34" charset="0"/>
              </a:rPr>
              <a:t>NAMAZ KILAN ŞEYTANI ÇATLATIR</a:t>
            </a:r>
          </a:p>
          <a:p>
            <a:r>
              <a:rPr lang="tr-TR" dirty="0" smtClean="0">
                <a:latin typeface="Arial Black" pitchFamily="34" charset="0"/>
              </a:rPr>
              <a:t>Ebu </a:t>
            </a:r>
            <a:r>
              <a:rPr lang="tr-TR" dirty="0" err="1">
                <a:latin typeface="Arial Black" pitchFamily="34" charset="0"/>
              </a:rPr>
              <a:t>Hureyre</a:t>
            </a:r>
            <a:r>
              <a:rPr lang="tr-TR" dirty="0">
                <a:latin typeface="Arial Black" pitchFamily="34" charset="0"/>
              </a:rPr>
              <a:t> (</a:t>
            </a:r>
            <a:r>
              <a:rPr lang="tr-TR" dirty="0" err="1">
                <a:latin typeface="Arial Black" pitchFamily="34" charset="0"/>
              </a:rPr>
              <a:t>ra</a:t>
            </a:r>
            <a:r>
              <a:rPr lang="tr-TR" dirty="0">
                <a:latin typeface="Arial Black" pitchFamily="34" charset="0"/>
              </a:rPr>
              <a:t>)’den rivayet edilmiştir: </a:t>
            </a:r>
            <a:endParaRPr lang="tr-TR" dirty="0" smtClean="0">
              <a:latin typeface="Arial Black" pitchFamily="34" charset="0"/>
            </a:endParaRPr>
          </a:p>
          <a:p>
            <a:r>
              <a:rPr lang="tr-TR" dirty="0" err="1" smtClean="0">
                <a:latin typeface="Arial Black" pitchFamily="34" charset="0"/>
              </a:rPr>
              <a:t>Rasulullah</a:t>
            </a:r>
            <a:r>
              <a:rPr lang="tr-TR" dirty="0" smtClean="0">
                <a:latin typeface="Arial Black" pitchFamily="34" charset="0"/>
              </a:rPr>
              <a:t> </a:t>
            </a:r>
            <a:r>
              <a:rPr lang="tr-TR" dirty="0">
                <a:latin typeface="Arial Black" pitchFamily="34" charset="0"/>
              </a:rPr>
              <a:t>(sav) buyurdu ki: </a:t>
            </a:r>
            <a:endParaRPr lang="tr-TR" dirty="0" smtClean="0">
              <a:latin typeface="Arial Black" pitchFamily="34" charset="0"/>
            </a:endParaRPr>
          </a:p>
          <a:p>
            <a:r>
              <a:rPr lang="tr-TR" dirty="0" smtClean="0">
                <a:latin typeface="Arial Black" pitchFamily="34" charset="0"/>
              </a:rPr>
              <a:t>“</a:t>
            </a:r>
            <a:r>
              <a:rPr lang="tr-TR" dirty="0">
                <a:latin typeface="Arial Black" pitchFamily="34" charset="0"/>
              </a:rPr>
              <a:t>Adem oğlu secde ayetini okuyup secde ettiği zaman şeytan ağlayarak uzaklaşır ve şöyle der: Helak oldum. Adem oğlu secde etmekle </a:t>
            </a:r>
            <a:r>
              <a:rPr lang="tr-TR" dirty="0" err="1" smtClean="0">
                <a:latin typeface="Arial Black" pitchFamily="34" charset="0"/>
              </a:rPr>
              <a:t>emr</a:t>
            </a:r>
            <a:r>
              <a:rPr lang="tr-TR" dirty="0" smtClean="0">
                <a:latin typeface="Arial Black" pitchFamily="34" charset="0"/>
              </a:rPr>
              <a:t> olundu </a:t>
            </a:r>
            <a:r>
              <a:rPr lang="tr-TR" dirty="0">
                <a:latin typeface="Arial Black" pitchFamily="34" charset="0"/>
              </a:rPr>
              <a:t>da secde etti ve cennet onun oldu. Halbuki ben de secde ile </a:t>
            </a:r>
            <a:r>
              <a:rPr lang="tr-TR" dirty="0" err="1" smtClean="0">
                <a:latin typeface="Arial Black" pitchFamily="34" charset="0"/>
              </a:rPr>
              <a:t>emr</a:t>
            </a:r>
            <a:r>
              <a:rPr lang="tr-TR" dirty="0" smtClean="0">
                <a:latin typeface="Arial Black" pitchFamily="34" charset="0"/>
              </a:rPr>
              <a:t> olunmuştum </a:t>
            </a:r>
            <a:r>
              <a:rPr lang="tr-TR" dirty="0">
                <a:latin typeface="Arial Black" pitchFamily="34" charset="0"/>
              </a:rPr>
              <a:t>fakat ben secde etmekten yüz çevirdim. Artık ateş benim içindir.” </a:t>
            </a:r>
            <a:r>
              <a:rPr lang="tr-TR" dirty="0" smtClean="0">
                <a:latin typeface="Arial Black" pitchFamily="34" charset="0"/>
              </a:rPr>
              <a:t>(Müslim </a:t>
            </a:r>
            <a:r>
              <a:rPr lang="tr-TR" dirty="0">
                <a:latin typeface="Arial Black" pitchFamily="34" charset="0"/>
              </a:rPr>
              <a:t>81 </a:t>
            </a:r>
            <a:r>
              <a:rPr lang="tr-TR" dirty="0" smtClean="0">
                <a:latin typeface="Arial Black" pitchFamily="34" charset="0"/>
              </a:rPr>
              <a:t>)</a:t>
            </a:r>
            <a:endParaRPr lang="tr-TR" dirty="0">
              <a:latin typeface="Arial Black" pitchFamily="34" charset="0"/>
            </a:endParaRPr>
          </a:p>
        </p:txBody>
      </p:sp>
    </p:spTree>
    <p:extLst>
      <p:ext uri="{BB962C8B-B14F-4D97-AF65-F5344CB8AC3E}">
        <p14:creationId xmlns:p14="http://schemas.microsoft.com/office/powerpoint/2010/main" val="2350713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4000" dirty="0" smtClean="0">
                <a:solidFill>
                  <a:srgbClr val="00B050"/>
                </a:solidFill>
                <a:latin typeface="Arial Black" pitchFamily="34" charset="0"/>
              </a:rPr>
              <a:t>NAMAZIN DİNDEKİ YERİ</a:t>
            </a:r>
          </a:p>
          <a:p>
            <a:pPr marL="0" indent="0">
              <a:buNone/>
            </a:pPr>
            <a:r>
              <a:rPr lang="tr-TR" sz="4000" dirty="0" err="1" smtClean="0">
                <a:latin typeface="Arial Black" pitchFamily="34" charset="0"/>
              </a:rPr>
              <a:t>İbni</a:t>
            </a:r>
            <a:r>
              <a:rPr lang="tr-TR" sz="4000" dirty="0" smtClean="0">
                <a:latin typeface="Arial Black" pitchFamily="34" charset="0"/>
              </a:rPr>
              <a:t> </a:t>
            </a:r>
            <a:r>
              <a:rPr lang="tr-TR" sz="4000" dirty="0">
                <a:latin typeface="Arial Black" pitchFamily="34" charset="0"/>
              </a:rPr>
              <a:t>Ömer (</a:t>
            </a:r>
            <a:r>
              <a:rPr lang="tr-TR" sz="4000" dirty="0" err="1">
                <a:latin typeface="Arial Black" pitchFamily="34" charset="0"/>
              </a:rPr>
              <a:t>r.a</a:t>
            </a:r>
            <a:r>
              <a:rPr lang="tr-TR" sz="4000" dirty="0">
                <a:latin typeface="Arial Black" pitchFamily="34" charset="0"/>
              </a:rPr>
              <a:t>.) rivayet ediyor: </a:t>
            </a:r>
            <a:r>
              <a:rPr lang="tr-TR" sz="4000" dirty="0" err="1">
                <a:latin typeface="Arial Black" pitchFamily="34" charset="0"/>
              </a:rPr>
              <a:t>Rasulullah</a:t>
            </a:r>
            <a:r>
              <a:rPr lang="tr-TR" sz="4000" dirty="0">
                <a:latin typeface="Arial Black" pitchFamily="34" charset="0"/>
              </a:rPr>
              <a:t> </a:t>
            </a:r>
            <a:r>
              <a:rPr lang="tr-TR" sz="4000" dirty="0" err="1">
                <a:latin typeface="Arial Black" pitchFamily="34" charset="0"/>
              </a:rPr>
              <a:t>sallallahu</a:t>
            </a:r>
            <a:r>
              <a:rPr lang="tr-TR" sz="4000" dirty="0">
                <a:latin typeface="Arial Black" pitchFamily="34" charset="0"/>
              </a:rPr>
              <a:t> aleyhi </a:t>
            </a:r>
            <a:r>
              <a:rPr lang="tr-TR" sz="4000" dirty="0" err="1">
                <a:latin typeface="Arial Black" pitchFamily="34" charset="0"/>
              </a:rPr>
              <a:t>vesellem</a:t>
            </a:r>
            <a:r>
              <a:rPr lang="tr-TR" sz="4000" dirty="0">
                <a:latin typeface="Arial Black" pitchFamily="34" charset="0"/>
              </a:rPr>
              <a:t> şöyle buyurdu; </a:t>
            </a:r>
            <a:endParaRPr lang="tr-TR" sz="4000" dirty="0" smtClean="0">
              <a:latin typeface="Arial Black" pitchFamily="34" charset="0"/>
            </a:endParaRPr>
          </a:p>
          <a:p>
            <a:pPr marL="0" indent="0">
              <a:buNone/>
            </a:pPr>
            <a:r>
              <a:rPr lang="tr-TR" sz="4000" dirty="0" smtClean="0">
                <a:latin typeface="Arial Black" pitchFamily="34" charset="0"/>
              </a:rPr>
              <a:t>“</a:t>
            </a:r>
            <a:r>
              <a:rPr lang="tr-TR" sz="4000" dirty="0">
                <a:latin typeface="Arial Black" pitchFamily="34" charset="0"/>
              </a:rPr>
              <a:t>Namazın dindeki yeri, başın vücuttaki yeri gibidir.” (</a:t>
            </a:r>
            <a:r>
              <a:rPr lang="tr-TR" sz="4000" dirty="0" err="1">
                <a:latin typeface="Arial Black" pitchFamily="34" charset="0"/>
              </a:rPr>
              <a:t>Mecmâü’l-Evsat</a:t>
            </a:r>
            <a:r>
              <a:rPr lang="tr-TR" sz="4000" dirty="0">
                <a:latin typeface="Arial Black" pitchFamily="34" charset="0"/>
              </a:rPr>
              <a:t>, 3:154, (2313.) İmam </a:t>
            </a:r>
            <a:r>
              <a:rPr lang="tr-TR" sz="4000" dirty="0" err="1">
                <a:latin typeface="Arial Black" pitchFamily="34" charset="0"/>
              </a:rPr>
              <a:t>Taberâni</a:t>
            </a:r>
            <a:r>
              <a:rPr lang="tr-TR" sz="4000" dirty="0">
                <a:latin typeface="Arial Black" pitchFamily="34" charset="0"/>
              </a:rPr>
              <a:t>, </a:t>
            </a:r>
            <a:r>
              <a:rPr lang="tr-TR" sz="4000" dirty="0" err="1">
                <a:latin typeface="Arial Black" pitchFamily="34" charset="0"/>
              </a:rPr>
              <a:t>Mu’cemu’s-Sağir</a:t>
            </a:r>
            <a:r>
              <a:rPr lang="tr-TR" sz="4000" dirty="0">
                <a:latin typeface="Arial Black" pitchFamily="34" charset="0"/>
              </a:rPr>
              <a:t>)</a:t>
            </a:r>
          </a:p>
        </p:txBody>
      </p:sp>
    </p:spTree>
    <p:extLst>
      <p:ext uri="{BB962C8B-B14F-4D97-AF65-F5344CB8AC3E}">
        <p14:creationId xmlns:p14="http://schemas.microsoft.com/office/powerpoint/2010/main" val="2516912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smtClean="0">
                <a:solidFill>
                  <a:srgbClr val="00B050"/>
                </a:solidFill>
                <a:latin typeface="Arial Black" pitchFamily="34" charset="0"/>
              </a:rPr>
              <a:t>FARZ OLAN NAMAZI TERKEDEN ALLAH’IN KORUMASINDAN UZAK KALIR</a:t>
            </a:r>
          </a:p>
          <a:p>
            <a:r>
              <a:rPr lang="tr-TR" dirty="0" err="1" smtClean="0">
                <a:latin typeface="Arial Black" pitchFamily="34" charset="0"/>
              </a:rPr>
              <a:t>Ebu’d-Derda</a:t>
            </a:r>
            <a:r>
              <a:rPr lang="tr-TR" dirty="0" smtClean="0">
                <a:latin typeface="Arial Black" pitchFamily="34" charset="0"/>
              </a:rPr>
              <a:t> </a:t>
            </a:r>
            <a:r>
              <a:rPr lang="tr-TR" dirty="0">
                <a:latin typeface="Arial Black" pitchFamily="34" charset="0"/>
              </a:rPr>
              <a:t>(</a:t>
            </a:r>
            <a:r>
              <a:rPr lang="tr-TR" dirty="0" err="1">
                <a:latin typeface="Arial Black" pitchFamily="34" charset="0"/>
              </a:rPr>
              <a:t>r.a</a:t>
            </a:r>
            <a:r>
              <a:rPr lang="tr-TR" dirty="0">
                <a:latin typeface="Arial Black" pitchFamily="34" charset="0"/>
              </a:rPr>
              <a:t>) şöyle dedi: “Dostum Muhammed (</a:t>
            </a:r>
            <a:r>
              <a:rPr lang="tr-TR" dirty="0" err="1">
                <a:latin typeface="Arial Black" pitchFamily="34" charset="0"/>
              </a:rPr>
              <a:t>s.a.v</a:t>
            </a:r>
            <a:r>
              <a:rPr lang="tr-TR" dirty="0">
                <a:latin typeface="Arial Black" pitchFamily="34" charset="0"/>
              </a:rPr>
              <a:t>) bana şöyle tavsiyede bulundu. Parça parça </a:t>
            </a:r>
            <a:r>
              <a:rPr lang="tr-TR" dirty="0" err="1">
                <a:latin typeface="Arial Black" pitchFamily="34" charset="0"/>
              </a:rPr>
              <a:t>kesilsende</a:t>
            </a:r>
            <a:r>
              <a:rPr lang="tr-TR" dirty="0">
                <a:latin typeface="Arial Black" pitchFamily="34" charset="0"/>
              </a:rPr>
              <a:t>, </a:t>
            </a:r>
            <a:r>
              <a:rPr lang="tr-TR" dirty="0" err="1">
                <a:latin typeface="Arial Black" pitchFamily="34" charset="0"/>
              </a:rPr>
              <a:t>yakılsanda</a:t>
            </a:r>
            <a:r>
              <a:rPr lang="tr-TR" dirty="0">
                <a:latin typeface="Arial Black" pitchFamily="34" charset="0"/>
              </a:rPr>
              <a:t> Allah ‘a ortak koşma ve farz olan namazı bilerek terk etme. Kim ki farz olan namazı bilerek terk ederse Allah ‘</a:t>
            </a:r>
            <a:r>
              <a:rPr lang="tr-TR" dirty="0" err="1">
                <a:latin typeface="Arial Black" pitchFamily="34" charset="0"/>
              </a:rPr>
              <a:t>ın</a:t>
            </a:r>
            <a:r>
              <a:rPr lang="tr-TR" dirty="0">
                <a:latin typeface="Arial Black" pitchFamily="34" charset="0"/>
              </a:rPr>
              <a:t> koruması ondan uzaklaşmıştır.” </a:t>
            </a:r>
            <a:r>
              <a:rPr lang="tr-TR" dirty="0"/>
              <a:t>(Müsned:5/238, El-Bani Sahihi </a:t>
            </a:r>
            <a:r>
              <a:rPr lang="tr-TR" dirty="0" err="1"/>
              <a:t>ibn</a:t>
            </a:r>
            <a:r>
              <a:rPr lang="tr-TR" dirty="0"/>
              <a:t> </a:t>
            </a:r>
            <a:r>
              <a:rPr lang="tr-TR" dirty="0" smtClean="0"/>
              <a:t>Mace:3529)</a:t>
            </a:r>
            <a:endParaRPr lang="tr-TR" dirty="0"/>
          </a:p>
        </p:txBody>
      </p:sp>
    </p:spTree>
    <p:extLst>
      <p:ext uri="{BB962C8B-B14F-4D97-AF65-F5344CB8AC3E}">
        <p14:creationId xmlns:p14="http://schemas.microsoft.com/office/powerpoint/2010/main" val="4284920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solidFill>
                  <a:srgbClr val="00B050"/>
                </a:solidFill>
                <a:latin typeface="Arial Black" pitchFamily="34" charset="0"/>
              </a:rPr>
              <a:t>NAMAZ İSLAMIN BEŞ </a:t>
            </a:r>
            <a:r>
              <a:rPr lang="tr-TR" b="1" dirty="0" smtClean="0">
                <a:solidFill>
                  <a:srgbClr val="00B050"/>
                </a:solidFill>
                <a:latin typeface="Arial Black" pitchFamily="34" charset="0"/>
              </a:rPr>
              <a:t>ŞARTINDAN </a:t>
            </a:r>
            <a:r>
              <a:rPr lang="tr-TR" b="1" dirty="0" smtClean="0">
                <a:solidFill>
                  <a:srgbClr val="00B050"/>
                </a:solidFill>
                <a:latin typeface="Arial Black" pitchFamily="34" charset="0"/>
              </a:rPr>
              <a:t>BİRİDİR</a:t>
            </a:r>
          </a:p>
          <a:p>
            <a:r>
              <a:rPr lang="ar-AE" b="1" dirty="0" smtClean="0">
                <a:latin typeface="Arial Black" pitchFamily="34" charset="0"/>
              </a:rPr>
              <a:t>بُنِيَ الإِسَلامُ على خَمْسٍ : شَهادَةِ أَنْ لا إِلهَ إِلاَّ اللَّه ، وأَنَّ مُحمداً رسولُ اللَّهِ ، وإِقامِ الصَّلاةِ ، وَإِيتاءِ الزَّكاةِ ، وَحَجِّ البَيْتِ ، وَصَوْمِ رَمضانَ</a:t>
            </a:r>
          </a:p>
          <a:p>
            <a:endParaRPr lang="ar-AE" b="1" dirty="0" smtClean="0">
              <a:latin typeface="Arial Black" pitchFamily="34" charset="0"/>
            </a:endParaRPr>
          </a:p>
          <a:p>
            <a:pPr marL="0" indent="0">
              <a:buNone/>
            </a:pPr>
            <a:r>
              <a:rPr lang="ar-AE" b="1" dirty="0" smtClean="0">
                <a:latin typeface="Arial Black" pitchFamily="34" charset="0"/>
              </a:rPr>
              <a:t>“</a:t>
            </a:r>
            <a:r>
              <a:rPr lang="tr-TR" b="1" dirty="0" smtClean="0">
                <a:latin typeface="Arial Black" pitchFamily="34" charset="0"/>
              </a:rPr>
              <a:t>İslâm beş temel üzerine bina kılınmıştır: Allah’tan başka ilâh olmadığına ve Muhammed’in Allah’ın Resulü olduğuna şahitlik etmek. Namazı dosdoğru kılmak, zekâtı hakkıyla vermek, Allah’ın evi Kâbe’yi haccetmek ve Ramazan orucunu tutmak.»(</a:t>
            </a:r>
            <a:r>
              <a:rPr lang="tr-TR" b="1" dirty="0" err="1" smtClean="0">
                <a:latin typeface="Arial Black" pitchFamily="34" charset="0"/>
              </a:rPr>
              <a:t>Buhârî</a:t>
            </a:r>
            <a:r>
              <a:rPr lang="tr-TR" b="1" dirty="0" smtClean="0">
                <a:latin typeface="Arial Black" pitchFamily="34" charset="0"/>
              </a:rPr>
              <a:t>, </a:t>
            </a:r>
            <a:r>
              <a:rPr lang="tr-TR" b="1" dirty="0" err="1" smtClean="0">
                <a:latin typeface="Arial Black" pitchFamily="34" charset="0"/>
              </a:rPr>
              <a:t>Îmân</a:t>
            </a:r>
            <a:r>
              <a:rPr lang="tr-TR" b="1" dirty="0" smtClean="0">
                <a:latin typeface="Arial Black" pitchFamily="34" charset="0"/>
              </a:rPr>
              <a:t> 1)</a:t>
            </a:r>
          </a:p>
          <a:p>
            <a:endParaRPr lang="tr-TR" dirty="0"/>
          </a:p>
        </p:txBody>
      </p:sp>
    </p:spTree>
    <p:extLst>
      <p:ext uri="{BB962C8B-B14F-4D97-AF65-F5344CB8AC3E}">
        <p14:creationId xmlns:p14="http://schemas.microsoft.com/office/powerpoint/2010/main" val="1319296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smtClean="0">
                <a:solidFill>
                  <a:srgbClr val="00B050"/>
                </a:solidFill>
                <a:latin typeface="Arial Black" pitchFamily="34" charset="0"/>
              </a:rPr>
              <a:t>AHİRETTE NAMAZI DÜZGÜN OLMAYANIN DİĞER AMELLERİDE DÜZGÜN OLMAYACKATIR</a:t>
            </a:r>
          </a:p>
          <a:p>
            <a:r>
              <a:rPr lang="tr-TR" dirty="0">
                <a:latin typeface="Arial Black" pitchFamily="34" charset="0"/>
              </a:rPr>
              <a:t>Abdullah bin Kurt </a:t>
            </a:r>
            <a:r>
              <a:rPr lang="tr-TR" dirty="0" err="1">
                <a:latin typeface="Arial Black" pitchFamily="34" charset="0"/>
              </a:rPr>
              <a:t>radıyallahu</a:t>
            </a:r>
            <a:r>
              <a:rPr lang="tr-TR" dirty="0">
                <a:latin typeface="Arial Black" pitchFamily="34" charset="0"/>
              </a:rPr>
              <a:t> </a:t>
            </a:r>
            <a:r>
              <a:rPr lang="tr-TR" dirty="0" err="1">
                <a:latin typeface="Arial Black" pitchFamily="34" charset="0"/>
              </a:rPr>
              <a:t>anh’dan</a:t>
            </a:r>
            <a:r>
              <a:rPr lang="tr-TR" dirty="0">
                <a:latin typeface="Arial Black" pitchFamily="34" charset="0"/>
              </a:rPr>
              <a:t> rivayet edilmiştir: </a:t>
            </a:r>
            <a:r>
              <a:rPr lang="tr-TR" dirty="0" err="1">
                <a:latin typeface="Arial Black" pitchFamily="34" charset="0"/>
              </a:rPr>
              <a:t>Rasulullah</a:t>
            </a:r>
            <a:r>
              <a:rPr lang="tr-TR" dirty="0">
                <a:latin typeface="Arial Black" pitchFamily="34" charset="0"/>
              </a:rPr>
              <a:t> </a:t>
            </a:r>
            <a:r>
              <a:rPr lang="tr-TR" dirty="0" err="1">
                <a:latin typeface="Arial Black" pitchFamily="34" charset="0"/>
              </a:rPr>
              <a:t>sallallahu</a:t>
            </a:r>
            <a:r>
              <a:rPr lang="tr-TR" dirty="0">
                <a:latin typeface="Arial Black" pitchFamily="34" charset="0"/>
              </a:rPr>
              <a:t> aleyhi </a:t>
            </a:r>
            <a:r>
              <a:rPr lang="tr-TR" dirty="0" err="1">
                <a:latin typeface="Arial Black" pitchFamily="34" charset="0"/>
              </a:rPr>
              <a:t>vesellem</a:t>
            </a:r>
            <a:r>
              <a:rPr lang="tr-TR" dirty="0">
                <a:latin typeface="Arial Black" pitchFamily="34" charset="0"/>
              </a:rPr>
              <a:t> şöyle buyurdu; </a:t>
            </a:r>
            <a:endParaRPr lang="tr-TR" dirty="0" smtClean="0">
              <a:latin typeface="Arial Black" pitchFamily="34" charset="0"/>
            </a:endParaRPr>
          </a:p>
          <a:p>
            <a:r>
              <a:rPr lang="tr-TR" dirty="0" smtClean="0">
                <a:latin typeface="Arial Black" pitchFamily="34" charset="0"/>
              </a:rPr>
              <a:t> </a:t>
            </a:r>
            <a:r>
              <a:rPr lang="tr-TR" dirty="0">
                <a:latin typeface="Arial Black" pitchFamily="34" charset="0"/>
              </a:rPr>
              <a:t>“Kıyamet günü kul, ilk önce namazdan hesaba çeki­lecektir. Namaz düzgün ise diğer ameller de düzgün olacaktır. Eğer namaz bo­zuk ise diğer ameller de bozuk olacaktır.” </a:t>
            </a:r>
            <a:r>
              <a:rPr lang="tr-TR" dirty="0" smtClean="0"/>
              <a:t>(</a:t>
            </a:r>
            <a:r>
              <a:rPr lang="tr-TR" dirty="0" err="1" smtClean="0"/>
              <a:t>Taberâni</a:t>
            </a:r>
            <a:r>
              <a:rPr lang="tr-TR" dirty="0"/>
              <a:t>)</a:t>
            </a:r>
          </a:p>
        </p:txBody>
      </p:sp>
    </p:spTree>
    <p:extLst>
      <p:ext uri="{BB962C8B-B14F-4D97-AF65-F5344CB8AC3E}">
        <p14:creationId xmlns:p14="http://schemas.microsoft.com/office/powerpoint/2010/main" val="25088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sz="3600" dirty="0" smtClean="0">
                <a:solidFill>
                  <a:srgbClr val="00B050"/>
                </a:solidFill>
                <a:latin typeface="Arial Black" pitchFamily="34" charset="0"/>
              </a:rPr>
              <a:t>NAMAZI KAZAYA BIRAKMAKAN KİMSESİZ GİBİDİR</a:t>
            </a:r>
          </a:p>
          <a:p>
            <a:r>
              <a:rPr lang="tr-TR" sz="3600" dirty="0" smtClean="0">
                <a:latin typeface="Arial Black" pitchFamily="34" charset="0"/>
              </a:rPr>
              <a:t>Hz</a:t>
            </a:r>
            <a:r>
              <a:rPr lang="tr-TR" sz="3600" dirty="0">
                <a:latin typeface="Arial Black" pitchFamily="34" charset="0"/>
              </a:rPr>
              <a:t>. </a:t>
            </a:r>
            <a:r>
              <a:rPr lang="tr-TR" sz="3600" dirty="0" err="1">
                <a:latin typeface="Arial Black" pitchFamily="34" charset="0"/>
              </a:rPr>
              <a:t>Nevfel</a:t>
            </a:r>
            <a:r>
              <a:rPr lang="tr-TR" sz="3600" dirty="0">
                <a:latin typeface="Arial Black" pitchFamily="34" charset="0"/>
              </a:rPr>
              <a:t> bin Muaviye </a:t>
            </a:r>
            <a:r>
              <a:rPr lang="tr-TR" sz="3600" dirty="0" err="1">
                <a:latin typeface="Arial Black" pitchFamily="34" charset="0"/>
              </a:rPr>
              <a:t>radıyallahu</a:t>
            </a:r>
            <a:r>
              <a:rPr lang="tr-TR" sz="3600" dirty="0">
                <a:latin typeface="Arial Black" pitchFamily="34" charset="0"/>
              </a:rPr>
              <a:t> </a:t>
            </a:r>
            <a:r>
              <a:rPr lang="tr-TR" sz="3600" dirty="0" err="1">
                <a:latin typeface="Arial Black" pitchFamily="34" charset="0"/>
              </a:rPr>
              <a:t>anh’dan</a:t>
            </a:r>
            <a:r>
              <a:rPr lang="tr-TR" sz="3600" dirty="0">
                <a:latin typeface="Arial Black" pitchFamily="34" charset="0"/>
              </a:rPr>
              <a:t> rivayet </a:t>
            </a:r>
            <a:r>
              <a:rPr lang="tr-TR" sz="3600" dirty="0" smtClean="0">
                <a:latin typeface="Arial Black" pitchFamily="34" charset="0"/>
              </a:rPr>
              <a:t>edilmiştir:</a:t>
            </a:r>
          </a:p>
          <a:p>
            <a:r>
              <a:rPr lang="tr-TR" sz="3600" dirty="0" smtClean="0">
                <a:latin typeface="Arial Black" pitchFamily="34" charset="0"/>
              </a:rPr>
              <a:t>Peygamber </a:t>
            </a:r>
            <a:r>
              <a:rPr lang="tr-TR" sz="3600" dirty="0" err="1">
                <a:latin typeface="Arial Black" pitchFamily="34" charset="0"/>
              </a:rPr>
              <a:t>sallallahu</a:t>
            </a:r>
            <a:r>
              <a:rPr lang="tr-TR" sz="3600" dirty="0">
                <a:latin typeface="Arial Black" pitchFamily="34" charset="0"/>
              </a:rPr>
              <a:t> aleyhi </a:t>
            </a:r>
            <a:r>
              <a:rPr lang="tr-TR" sz="3600" dirty="0" err="1">
                <a:latin typeface="Arial Black" pitchFamily="34" charset="0"/>
              </a:rPr>
              <a:t>vesellem</a:t>
            </a:r>
            <a:r>
              <a:rPr lang="tr-TR" sz="3600" dirty="0">
                <a:latin typeface="Arial Black" pitchFamily="34" charset="0"/>
              </a:rPr>
              <a:t> buyurdu ki; “Kim, bir namazı kazaya bırakırsa, sanki onun çoluk çocuğu ve malı mülkü elinden alınmış gibidir.”  </a:t>
            </a:r>
            <a:r>
              <a:rPr lang="tr-TR" sz="3600" dirty="0" smtClean="0">
                <a:latin typeface="Arial Black" pitchFamily="34" charset="0"/>
              </a:rPr>
              <a:t>(</a:t>
            </a:r>
            <a:r>
              <a:rPr lang="tr-TR" sz="3600" dirty="0" err="1" smtClean="0">
                <a:latin typeface="Arial Black" pitchFamily="34" charset="0"/>
              </a:rPr>
              <a:t>İbni</a:t>
            </a:r>
            <a:r>
              <a:rPr lang="tr-TR" sz="3600" dirty="0" smtClean="0">
                <a:latin typeface="Arial Black" pitchFamily="34" charset="0"/>
              </a:rPr>
              <a:t> </a:t>
            </a:r>
            <a:r>
              <a:rPr lang="tr-TR" sz="3600" dirty="0" err="1" smtClean="0">
                <a:latin typeface="Arial Black" pitchFamily="34" charset="0"/>
              </a:rPr>
              <a:t>Hibban</a:t>
            </a:r>
            <a:r>
              <a:rPr lang="tr-TR" sz="3600" dirty="0">
                <a:latin typeface="Arial Black" pitchFamily="34" charset="0"/>
              </a:rPr>
              <a:t>)</a:t>
            </a:r>
          </a:p>
        </p:txBody>
      </p:sp>
    </p:spTree>
    <p:extLst>
      <p:ext uri="{BB962C8B-B14F-4D97-AF65-F5344CB8AC3E}">
        <p14:creationId xmlns:p14="http://schemas.microsoft.com/office/powerpoint/2010/main" val="4104427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000" b="1" dirty="0" smtClean="0">
                <a:solidFill>
                  <a:srgbClr val="00B050"/>
                </a:solidFill>
                <a:latin typeface="Arial Black" pitchFamily="34" charset="0"/>
              </a:rPr>
              <a:t>KİŞİ İLE KÜFÜR ARASINDAKİ FARK NAMAZDIR</a:t>
            </a:r>
          </a:p>
          <a:p>
            <a:r>
              <a:rPr lang="ar-AE" sz="4000" b="1" dirty="0" smtClean="0">
                <a:latin typeface="Arial Black" pitchFamily="34" charset="0"/>
              </a:rPr>
              <a:t>- </a:t>
            </a:r>
            <a:r>
              <a:rPr lang="ar-AE" sz="4000" b="1" dirty="0">
                <a:latin typeface="Arial Black" pitchFamily="34" charset="0"/>
              </a:rPr>
              <a:t>وعن جابرٍ </a:t>
            </a:r>
            <a:r>
              <a:rPr lang="ar-AE" sz="4000" b="1" dirty="0" smtClean="0">
                <a:latin typeface="Arial Black" pitchFamily="34" charset="0"/>
              </a:rPr>
              <a:t>قال</a:t>
            </a:r>
            <a:r>
              <a:rPr lang="ar-AE" sz="4000" b="1" dirty="0">
                <a:latin typeface="Arial Black" pitchFamily="34" charset="0"/>
              </a:rPr>
              <a:t>: سمعتُ رسولَ الله </a:t>
            </a:r>
            <a:r>
              <a:rPr lang="ar-AE" sz="4000" b="1" dirty="0" smtClean="0">
                <a:latin typeface="Arial Black" pitchFamily="34" charset="0"/>
              </a:rPr>
              <a:t>يقولُ</a:t>
            </a:r>
            <a:r>
              <a:rPr lang="ar-AE" sz="4000" b="1" dirty="0">
                <a:latin typeface="Arial Black" pitchFamily="34" charset="0"/>
              </a:rPr>
              <a:t>: إنَّ بَيْنَ الرَّجُلِ وَبَيْنَ الشِّرْكِ وَالكُفْرِ تَرْكَ الصَّلاةِ. </a:t>
            </a:r>
          </a:p>
          <a:p>
            <a:pPr marL="0" indent="0">
              <a:buNone/>
            </a:pPr>
            <a:r>
              <a:rPr lang="tr-TR" sz="4000" b="1" dirty="0" smtClean="0">
                <a:latin typeface="Arial Black" pitchFamily="34" charset="0"/>
              </a:rPr>
              <a:t>Cabir </a:t>
            </a:r>
            <a:r>
              <a:rPr lang="tr-TR" sz="4000" b="1" dirty="0">
                <a:latin typeface="Arial Black" pitchFamily="34" charset="0"/>
              </a:rPr>
              <a:t>(Allah Ondan razı olsun) şöyle dedi. </a:t>
            </a:r>
            <a:r>
              <a:rPr lang="tr-TR" sz="4000" b="1" dirty="0" err="1">
                <a:latin typeface="Arial Black" pitchFamily="34" charset="0"/>
              </a:rPr>
              <a:t>Rasûlullah</a:t>
            </a:r>
            <a:r>
              <a:rPr lang="tr-TR" sz="4000" b="1" dirty="0">
                <a:latin typeface="Arial Black" pitchFamily="34" charset="0"/>
              </a:rPr>
              <a:t> (</a:t>
            </a:r>
            <a:r>
              <a:rPr lang="tr-TR" sz="4000" b="1" dirty="0" err="1">
                <a:latin typeface="Arial Black" pitchFamily="34" charset="0"/>
              </a:rPr>
              <a:t>sallallahu</a:t>
            </a:r>
            <a:r>
              <a:rPr lang="tr-TR" sz="4000" b="1" dirty="0">
                <a:latin typeface="Arial Black" pitchFamily="34" charset="0"/>
              </a:rPr>
              <a:t> aleyhi </a:t>
            </a:r>
            <a:r>
              <a:rPr lang="tr-TR" sz="4000" b="1" dirty="0" err="1">
                <a:latin typeface="Arial Black" pitchFamily="34" charset="0"/>
              </a:rPr>
              <a:t>vesellem</a:t>
            </a:r>
            <a:r>
              <a:rPr lang="tr-TR" sz="4000" b="1" dirty="0">
                <a:latin typeface="Arial Black" pitchFamily="34" charset="0"/>
              </a:rPr>
              <a:t>)i şöyle derken işittim. “Gerçekten kişi ile küfür ve şirk arasındaki fark namazı terk etmektir.” (Müslim, İman 134)</a:t>
            </a:r>
          </a:p>
          <a:p>
            <a:endParaRPr lang="tr-TR" dirty="0"/>
          </a:p>
        </p:txBody>
      </p:sp>
    </p:spTree>
    <p:extLst>
      <p:ext uri="{BB962C8B-B14F-4D97-AF65-F5344CB8AC3E}">
        <p14:creationId xmlns:p14="http://schemas.microsoft.com/office/powerpoint/2010/main" val="3105819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000" dirty="0" smtClean="0">
                <a:solidFill>
                  <a:srgbClr val="00B050"/>
                </a:solidFill>
                <a:latin typeface="Arial Black" pitchFamily="34" charset="0"/>
              </a:rPr>
              <a:t>NAMAZI TERKEDENE ALLAH GAZAP EDER</a:t>
            </a:r>
          </a:p>
          <a:p>
            <a:r>
              <a:rPr lang="tr-TR" sz="4000" dirty="0" smtClean="0">
                <a:latin typeface="Arial Black" pitchFamily="34" charset="0"/>
              </a:rPr>
              <a:t>Hz</a:t>
            </a:r>
            <a:r>
              <a:rPr lang="tr-TR" sz="4000" dirty="0">
                <a:latin typeface="Arial Black" pitchFamily="34" charset="0"/>
              </a:rPr>
              <a:t>. </a:t>
            </a:r>
            <a:r>
              <a:rPr lang="tr-TR" sz="4000" dirty="0" err="1">
                <a:latin typeface="Arial Black" pitchFamily="34" charset="0"/>
              </a:rPr>
              <a:t>İbni</a:t>
            </a:r>
            <a:r>
              <a:rPr lang="tr-TR" sz="4000" dirty="0">
                <a:latin typeface="Arial Black" pitchFamily="34" charset="0"/>
              </a:rPr>
              <a:t> Abbas </a:t>
            </a:r>
            <a:r>
              <a:rPr lang="tr-TR" sz="4000" dirty="0" err="1">
                <a:latin typeface="Arial Black" pitchFamily="34" charset="0"/>
              </a:rPr>
              <a:t>radıyallahu</a:t>
            </a:r>
            <a:r>
              <a:rPr lang="tr-TR" sz="4000" dirty="0">
                <a:latin typeface="Arial Black" pitchFamily="34" charset="0"/>
              </a:rPr>
              <a:t> </a:t>
            </a:r>
            <a:r>
              <a:rPr lang="tr-TR" sz="4000" dirty="0" err="1">
                <a:latin typeface="Arial Black" pitchFamily="34" charset="0"/>
              </a:rPr>
              <a:t>anhuma’dan</a:t>
            </a:r>
            <a:r>
              <a:rPr lang="tr-TR" sz="4000" dirty="0">
                <a:latin typeface="Arial Black" pitchFamily="34" charset="0"/>
              </a:rPr>
              <a:t> rivayet edilmiştir: </a:t>
            </a:r>
            <a:endParaRPr lang="tr-TR" sz="4000" dirty="0" smtClean="0">
              <a:latin typeface="Arial Black" pitchFamily="34" charset="0"/>
            </a:endParaRPr>
          </a:p>
          <a:p>
            <a:r>
              <a:rPr lang="tr-TR" sz="4000" dirty="0" err="1" smtClean="0">
                <a:latin typeface="Arial Black" pitchFamily="34" charset="0"/>
              </a:rPr>
              <a:t>Rasulullah</a:t>
            </a:r>
            <a:r>
              <a:rPr lang="tr-TR" sz="4000" dirty="0" smtClean="0">
                <a:latin typeface="Arial Black" pitchFamily="34" charset="0"/>
              </a:rPr>
              <a:t> </a:t>
            </a:r>
            <a:r>
              <a:rPr lang="tr-TR" sz="4000" dirty="0" err="1">
                <a:latin typeface="Arial Black" pitchFamily="34" charset="0"/>
              </a:rPr>
              <a:t>sallallahu</a:t>
            </a:r>
            <a:r>
              <a:rPr lang="tr-TR" sz="4000" dirty="0">
                <a:latin typeface="Arial Black" pitchFamily="34" charset="0"/>
              </a:rPr>
              <a:t> aleyhi </a:t>
            </a:r>
            <a:r>
              <a:rPr lang="tr-TR" sz="4000" dirty="0" err="1">
                <a:latin typeface="Arial Black" pitchFamily="34" charset="0"/>
              </a:rPr>
              <a:t>vesellem</a:t>
            </a:r>
            <a:r>
              <a:rPr lang="tr-TR" sz="4000" dirty="0">
                <a:latin typeface="Arial Black" pitchFamily="34" charset="0"/>
              </a:rPr>
              <a:t> buyurdu ki; “Kim namazı </a:t>
            </a:r>
            <a:r>
              <a:rPr lang="tr-TR" sz="4000" dirty="0" err="1">
                <a:latin typeface="Arial Black" pitchFamily="34" charset="0"/>
              </a:rPr>
              <a:t>terkederse</a:t>
            </a:r>
            <a:r>
              <a:rPr lang="tr-TR" sz="4000" dirty="0">
                <a:latin typeface="Arial Black" pitchFamily="34" charset="0"/>
              </a:rPr>
              <a:t>, Allah kendisine </a:t>
            </a:r>
            <a:r>
              <a:rPr lang="tr-TR" sz="4000" dirty="0" err="1">
                <a:latin typeface="Arial Black" pitchFamily="34" charset="0"/>
              </a:rPr>
              <a:t>gazab</a:t>
            </a:r>
            <a:r>
              <a:rPr lang="tr-TR" sz="4000" dirty="0">
                <a:latin typeface="Arial Black" pitchFamily="34" charset="0"/>
              </a:rPr>
              <a:t> etmiş olduğu halde O’na kavuşur.” </a:t>
            </a:r>
            <a:r>
              <a:rPr lang="tr-TR" dirty="0" smtClean="0"/>
              <a:t>(</a:t>
            </a:r>
            <a:r>
              <a:rPr lang="tr-TR" dirty="0" err="1" smtClean="0"/>
              <a:t>Taberâni</a:t>
            </a:r>
            <a:r>
              <a:rPr lang="tr-TR" dirty="0"/>
              <a:t>)</a:t>
            </a:r>
          </a:p>
        </p:txBody>
      </p:sp>
    </p:spTree>
    <p:extLst>
      <p:ext uri="{BB962C8B-B14F-4D97-AF65-F5344CB8AC3E}">
        <p14:creationId xmlns:p14="http://schemas.microsoft.com/office/powerpoint/2010/main" val="3972759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b="1" dirty="0" smtClean="0">
                <a:solidFill>
                  <a:srgbClr val="00B050"/>
                </a:solidFill>
                <a:latin typeface="Arial Black" pitchFamily="34" charset="0"/>
              </a:rPr>
              <a:t>NAMAZI TERKEDENİN DURUMU VAHİMDİR</a:t>
            </a:r>
          </a:p>
          <a:p>
            <a:pPr marL="0" indent="0">
              <a:buNone/>
            </a:pPr>
            <a:r>
              <a:rPr lang="ar-AE" b="1" dirty="0" smtClean="0">
                <a:latin typeface="Arial Black" pitchFamily="34" charset="0"/>
              </a:rPr>
              <a:t>وعن </a:t>
            </a:r>
            <a:r>
              <a:rPr lang="ar-AE" b="1" dirty="0">
                <a:latin typeface="Arial Black" pitchFamily="34" charset="0"/>
              </a:rPr>
              <a:t>بُرَيْدَةَ </a:t>
            </a:r>
            <a:r>
              <a:rPr lang="ar-AE" b="1" dirty="0" smtClean="0">
                <a:latin typeface="Arial Black" pitchFamily="34" charset="0"/>
              </a:rPr>
              <a:t>عنِ </a:t>
            </a:r>
            <a:r>
              <a:rPr lang="ar-AE" b="1" dirty="0">
                <a:latin typeface="Arial Black" pitchFamily="34" charset="0"/>
              </a:rPr>
              <a:t>النبيِّ </a:t>
            </a:r>
            <a:r>
              <a:rPr lang="ar-AE" b="1" dirty="0" smtClean="0">
                <a:latin typeface="Arial Black" pitchFamily="34" charset="0"/>
              </a:rPr>
              <a:t>قال</a:t>
            </a:r>
            <a:r>
              <a:rPr lang="ar-AE" b="1" dirty="0">
                <a:latin typeface="Arial Black" pitchFamily="34" charset="0"/>
              </a:rPr>
              <a:t>: العَهْدُ الَّذي بَيْنَنَا وَبينَهُمُ الصَّلاةُ، فَمَنْ </a:t>
            </a:r>
            <a:r>
              <a:rPr lang="ar-AE" b="1" dirty="0" smtClean="0">
                <a:latin typeface="Arial Black" pitchFamily="34" charset="0"/>
              </a:rPr>
              <a:t>تَرَكَهَا </a:t>
            </a:r>
            <a:r>
              <a:rPr lang="ar-AE" b="1" dirty="0">
                <a:latin typeface="Arial Black" pitchFamily="34" charset="0"/>
              </a:rPr>
              <a:t>فَقَدْ كَفَرَ.</a:t>
            </a:r>
          </a:p>
          <a:p>
            <a:pPr marL="0" indent="0">
              <a:buNone/>
            </a:pPr>
            <a:r>
              <a:rPr lang="tr-TR" b="1" dirty="0" err="1" smtClean="0">
                <a:latin typeface="Arial Black" pitchFamily="34" charset="0"/>
              </a:rPr>
              <a:t>Büreyde</a:t>
            </a:r>
            <a:r>
              <a:rPr lang="tr-TR" b="1" dirty="0" smtClean="0">
                <a:latin typeface="Arial Black" pitchFamily="34" charset="0"/>
              </a:rPr>
              <a:t> </a:t>
            </a:r>
            <a:r>
              <a:rPr lang="tr-TR" b="1" dirty="0">
                <a:latin typeface="Arial Black" pitchFamily="34" charset="0"/>
              </a:rPr>
              <a:t>(Allah Ondan razı olsun)'den rivayet edildiğine göre peygamber (</a:t>
            </a:r>
            <a:r>
              <a:rPr lang="tr-TR" b="1" dirty="0" err="1">
                <a:latin typeface="Arial Black" pitchFamily="34" charset="0"/>
              </a:rPr>
              <a:t>sallallahu</a:t>
            </a:r>
            <a:r>
              <a:rPr lang="tr-TR" b="1" dirty="0">
                <a:latin typeface="Arial Black" pitchFamily="34" charset="0"/>
              </a:rPr>
              <a:t> aleyhi </a:t>
            </a:r>
            <a:r>
              <a:rPr lang="tr-TR" b="1" dirty="0" err="1">
                <a:latin typeface="Arial Black" pitchFamily="34" charset="0"/>
              </a:rPr>
              <a:t>vesellem</a:t>
            </a:r>
            <a:r>
              <a:rPr lang="tr-TR" b="1" dirty="0">
                <a:latin typeface="Arial Black" pitchFamily="34" charset="0"/>
              </a:rPr>
              <a:t>) şöyle buyurmuştur</a:t>
            </a:r>
            <a:r>
              <a:rPr lang="tr-TR" b="1" dirty="0" smtClean="0">
                <a:latin typeface="Arial Black" pitchFamily="34" charset="0"/>
              </a:rPr>
              <a:t>.</a:t>
            </a:r>
          </a:p>
          <a:p>
            <a:pPr marL="0" indent="0">
              <a:buNone/>
            </a:pPr>
            <a:r>
              <a:rPr lang="tr-TR" b="1" dirty="0" smtClean="0">
                <a:latin typeface="Arial Black" pitchFamily="34" charset="0"/>
              </a:rPr>
              <a:t> </a:t>
            </a:r>
            <a:r>
              <a:rPr lang="tr-TR" b="1" dirty="0">
                <a:latin typeface="Arial Black" pitchFamily="34" charset="0"/>
              </a:rPr>
              <a:t>“Bizimle münafık, müşrik ve kafirler arasında iman sözü yanı ayırıcı temel unsur namazdır. </a:t>
            </a:r>
            <a:r>
              <a:rPr lang="tr-TR" b="1" u="sng" dirty="0">
                <a:solidFill>
                  <a:srgbClr val="FF0000"/>
                </a:solidFill>
                <a:latin typeface="Arial Black" pitchFamily="34" charset="0"/>
              </a:rPr>
              <a:t>Namazı </a:t>
            </a:r>
            <a:r>
              <a:rPr lang="tr-TR" b="1" u="sng" dirty="0" err="1">
                <a:solidFill>
                  <a:srgbClr val="FF0000"/>
                </a:solidFill>
                <a:latin typeface="Arial Black" pitchFamily="34" charset="0"/>
              </a:rPr>
              <a:t>terkeden</a:t>
            </a:r>
            <a:r>
              <a:rPr lang="tr-TR" b="1" u="sng" dirty="0">
                <a:solidFill>
                  <a:srgbClr val="FF0000"/>
                </a:solidFill>
                <a:latin typeface="Arial Black" pitchFamily="34" charset="0"/>
              </a:rPr>
              <a:t> kimse muhakkak </a:t>
            </a:r>
            <a:r>
              <a:rPr lang="tr-TR" b="1" u="sng" dirty="0" smtClean="0">
                <a:solidFill>
                  <a:srgbClr val="FF0000"/>
                </a:solidFill>
                <a:latin typeface="Arial Black" pitchFamily="34" charset="0"/>
              </a:rPr>
              <a:t>imanı çok zayıf(kafir) </a:t>
            </a:r>
            <a:r>
              <a:rPr lang="tr-TR" b="1" u="sng" dirty="0">
                <a:solidFill>
                  <a:srgbClr val="FF0000"/>
                </a:solidFill>
                <a:latin typeface="Arial Black" pitchFamily="34" charset="0"/>
              </a:rPr>
              <a:t>olur.” </a:t>
            </a:r>
            <a:r>
              <a:rPr lang="tr-TR" b="1" dirty="0">
                <a:latin typeface="Arial Black" pitchFamily="34" charset="0"/>
              </a:rPr>
              <a:t>(</a:t>
            </a:r>
            <a:r>
              <a:rPr lang="tr-TR" b="1" dirty="0" err="1">
                <a:latin typeface="Arial Black" pitchFamily="34" charset="0"/>
              </a:rPr>
              <a:t>Tirmizi</a:t>
            </a:r>
            <a:r>
              <a:rPr lang="tr-TR" b="1" dirty="0">
                <a:latin typeface="Arial Black" pitchFamily="34" charset="0"/>
              </a:rPr>
              <a:t> İman 9, </a:t>
            </a:r>
            <a:r>
              <a:rPr lang="tr-TR" b="1" dirty="0" err="1">
                <a:latin typeface="Arial Black" pitchFamily="34" charset="0"/>
              </a:rPr>
              <a:t>Nese</a:t>
            </a:r>
            <a:r>
              <a:rPr lang="tr-TR" b="1" dirty="0">
                <a:latin typeface="Arial Black" pitchFamily="34" charset="0"/>
              </a:rPr>
              <a:t>-i Salat 8, </a:t>
            </a:r>
            <a:r>
              <a:rPr lang="tr-TR" b="1" dirty="0" err="1">
                <a:latin typeface="Arial Black" pitchFamily="34" charset="0"/>
              </a:rPr>
              <a:t>İbn</a:t>
            </a:r>
            <a:r>
              <a:rPr lang="tr-TR" b="1" dirty="0">
                <a:latin typeface="Arial Black" pitchFamily="34" charset="0"/>
              </a:rPr>
              <a:t> </a:t>
            </a:r>
            <a:r>
              <a:rPr lang="tr-TR" b="1" dirty="0" err="1">
                <a:latin typeface="Arial Black" pitchFamily="34" charset="0"/>
              </a:rPr>
              <a:t>Mace</a:t>
            </a:r>
            <a:r>
              <a:rPr lang="tr-TR" b="1" dirty="0">
                <a:latin typeface="Arial Black" pitchFamily="34" charset="0"/>
              </a:rPr>
              <a:t> İkamet 77) </a:t>
            </a:r>
          </a:p>
          <a:p>
            <a:endParaRPr lang="tr-TR" dirty="0"/>
          </a:p>
        </p:txBody>
      </p:sp>
    </p:spTree>
    <p:extLst>
      <p:ext uri="{BB962C8B-B14F-4D97-AF65-F5344CB8AC3E}">
        <p14:creationId xmlns:p14="http://schemas.microsoft.com/office/powerpoint/2010/main" val="1214757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b="1" dirty="0" smtClean="0">
                <a:solidFill>
                  <a:srgbClr val="FF0000"/>
                </a:solidFill>
                <a:latin typeface="Arial Black" pitchFamily="34" charset="0"/>
              </a:rPr>
              <a:t>ASHABI KİRAM NAMAZI TERKİ KÜFÜR SAYARLARDI</a:t>
            </a:r>
          </a:p>
          <a:p>
            <a:pPr marL="0" indent="0">
              <a:buNone/>
            </a:pPr>
            <a:r>
              <a:rPr lang="ar-AE" b="1" dirty="0" smtClean="0">
                <a:latin typeface="Arial Black" pitchFamily="34" charset="0"/>
              </a:rPr>
              <a:t>وعن </a:t>
            </a:r>
            <a:r>
              <a:rPr lang="ar-AE" b="1" dirty="0">
                <a:latin typeface="Arial Black" pitchFamily="34" charset="0"/>
              </a:rPr>
              <a:t>شقِيقِ بنِ عبدِ الله التابعيِّ المُتَّفَقِ عَلى جَلالَتِهِ رَحِمَه الله </a:t>
            </a:r>
            <a:r>
              <a:rPr lang="ar-AE" b="1" dirty="0" smtClean="0">
                <a:latin typeface="Arial Black" pitchFamily="34" charset="0"/>
              </a:rPr>
              <a:t>قال: كانَ </a:t>
            </a:r>
            <a:r>
              <a:rPr lang="ar-AE" b="1" dirty="0">
                <a:latin typeface="Arial Black" pitchFamily="34" charset="0"/>
              </a:rPr>
              <a:t>أَصْحَابُ مُحَمَّد </a:t>
            </a:r>
            <a:r>
              <a:rPr lang="ar-AE" b="1" dirty="0" smtClean="0">
                <a:latin typeface="Arial Black" pitchFamily="34" charset="0"/>
              </a:rPr>
              <a:t>لاَ </a:t>
            </a:r>
            <a:r>
              <a:rPr lang="ar-AE" b="1" dirty="0">
                <a:latin typeface="Arial Black" pitchFamily="34" charset="0"/>
              </a:rPr>
              <a:t>يَرَوْنَ شَيْئاً مِنَ الأعْمَالِ تَرْكُهُ كُفْرٌ غَيْرَ الصَّلاةِ.</a:t>
            </a:r>
          </a:p>
          <a:p>
            <a:pPr marL="0" indent="0">
              <a:buNone/>
            </a:pPr>
            <a:r>
              <a:rPr lang="tr-TR" b="1" dirty="0" smtClean="0">
                <a:latin typeface="Arial Black" pitchFamily="34" charset="0"/>
              </a:rPr>
              <a:t>İman </a:t>
            </a:r>
            <a:r>
              <a:rPr lang="tr-TR" b="1" dirty="0">
                <a:latin typeface="Arial Black" pitchFamily="34" charset="0"/>
              </a:rPr>
              <a:t>ve amelinde büyük bir şahsiyet olduğunda görüş birliği bulunan Tabiinden </a:t>
            </a:r>
            <a:r>
              <a:rPr lang="tr-TR" b="1" dirty="0" err="1">
                <a:latin typeface="Arial Black" pitchFamily="34" charset="0"/>
              </a:rPr>
              <a:t>Şakîk</a:t>
            </a:r>
            <a:r>
              <a:rPr lang="tr-TR" b="1" dirty="0">
                <a:latin typeface="Arial Black" pitchFamily="34" charset="0"/>
              </a:rPr>
              <a:t> </a:t>
            </a:r>
            <a:r>
              <a:rPr lang="tr-TR" b="1" dirty="0" err="1">
                <a:latin typeface="Arial Black" pitchFamily="34" charset="0"/>
              </a:rPr>
              <a:t>ibn</a:t>
            </a:r>
            <a:r>
              <a:rPr lang="tr-TR" b="1" dirty="0">
                <a:latin typeface="Arial Black" pitchFamily="34" charset="0"/>
              </a:rPr>
              <a:t> Abdullah şöyle dedi: Muhammed (</a:t>
            </a:r>
            <a:r>
              <a:rPr lang="tr-TR" b="1" dirty="0" err="1">
                <a:latin typeface="Arial Black" pitchFamily="34" charset="0"/>
              </a:rPr>
              <a:t>sallallahu</a:t>
            </a:r>
            <a:r>
              <a:rPr lang="tr-TR" b="1" dirty="0">
                <a:latin typeface="Arial Black" pitchFamily="34" charset="0"/>
              </a:rPr>
              <a:t> aleyhi </a:t>
            </a:r>
            <a:r>
              <a:rPr lang="tr-TR" b="1" dirty="0" err="1">
                <a:latin typeface="Arial Black" pitchFamily="34" charset="0"/>
              </a:rPr>
              <a:t>vesellem</a:t>
            </a:r>
            <a:r>
              <a:rPr lang="tr-TR" b="1" dirty="0">
                <a:latin typeface="Arial Black" pitchFamily="34" charset="0"/>
              </a:rPr>
              <a:t>)in ashabı namazdan başka amellerden hiç birinin terk edilmesini küfür saymazlardı. Ancak namazın terkedilmesini küfür olarak kabul ederlerdi. (</a:t>
            </a:r>
            <a:r>
              <a:rPr lang="tr-TR" b="1" dirty="0" err="1">
                <a:latin typeface="Arial Black" pitchFamily="34" charset="0"/>
              </a:rPr>
              <a:t>Tirmizi</a:t>
            </a:r>
            <a:r>
              <a:rPr lang="tr-TR" b="1" dirty="0">
                <a:latin typeface="Arial Black" pitchFamily="34" charset="0"/>
              </a:rPr>
              <a:t> İman 9)</a:t>
            </a:r>
          </a:p>
          <a:p>
            <a:endParaRPr lang="tr-TR" dirty="0"/>
          </a:p>
        </p:txBody>
      </p:sp>
    </p:spTree>
    <p:extLst>
      <p:ext uri="{BB962C8B-B14F-4D97-AF65-F5344CB8AC3E}">
        <p14:creationId xmlns:p14="http://schemas.microsoft.com/office/powerpoint/2010/main" val="1545813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00B050"/>
                </a:solidFill>
                <a:latin typeface="Arial Black" pitchFamily="34" charset="0"/>
              </a:rPr>
              <a:t>FARZ NAMAZLARINA KARŞI AĞIR DAVRANANLARIN AHİRETTEKİ DURUMLARI ÇOK AĞIRDIR</a:t>
            </a:r>
            <a:endParaRPr lang="tr-TR" dirty="0">
              <a:solidFill>
                <a:srgbClr val="00B050"/>
              </a:solidFill>
              <a:latin typeface="Arial Black" pitchFamily="34" charset="0"/>
            </a:endParaRPr>
          </a:p>
          <a:p>
            <a:r>
              <a:rPr lang="tr-TR" dirty="0">
                <a:latin typeface="Arial Black" pitchFamily="34" charset="0"/>
              </a:rPr>
              <a:t>Ebu </a:t>
            </a:r>
            <a:r>
              <a:rPr lang="tr-TR" dirty="0" err="1">
                <a:latin typeface="Arial Black" pitchFamily="34" charset="0"/>
              </a:rPr>
              <a:t>Hüreyre</a:t>
            </a:r>
            <a:r>
              <a:rPr lang="tr-TR" dirty="0">
                <a:latin typeface="Arial Black" pitchFamily="34" charset="0"/>
              </a:rPr>
              <a:t> hazretlerinden nakledilen </a:t>
            </a:r>
            <a:r>
              <a:rPr lang="tr-TR" dirty="0" err="1">
                <a:latin typeface="Arial Black" pitchFamily="34" charset="0"/>
              </a:rPr>
              <a:t>İsra</a:t>
            </a:r>
            <a:r>
              <a:rPr lang="tr-TR" dirty="0">
                <a:latin typeface="Arial Black" pitchFamily="34" charset="0"/>
              </a:rPr>
              <a:t> hadisesinin bir yerinde ise namaza karşı ağır davrananlar hakkında şöyle bir bahis geçmektedir: “…sonra Nebi (</a:t>
            </a:r>
            <a:r>
              <a:rPr lang="tr-TR" dirty="0" err="1">
                <a:latin typeface="Arial Black" pitchFamily="34" charset="0"/>
              </a:rPr>
              <a:t>s.a.v</a:t>
            </a:r>
            <a:r>
              <a:rPr lang="tr-TR" dirty="0">
                <a:latin typeface="Arial Black" pitchFamily="34" charset="0"/>
              </a:rPr>
              <a:t>.) başları taşla ezilip kırılan bir topluluğun yanına uğrar. Bunların başları taşlarla ezilir, akabinde başları yeniden eski durumlarına getirilir ve işkence böyle sürer. Peygamber Efendimiz (</a:t>
            </a:r>
            <a:r>
              <a:rPr lang="tr-TR" dirty="0" err="1">
                <a:latin typeface="Arial Black" pitchFamily="34" charset="0"/>
              </a:rPr>
              <a:t>s.a.v</a:t>
            </a:r>
            <a:r>
              <a:rPr lang="tr-TR" dirty="0">
                <a:latin typeface="Arial Black" pitchFamily="34" charset="0"/>
              </a:rPr>
              <a:t>.) sorar: ‘Ey Cibril! Bunlar kimdir?’ Cebrail (</a:t>
            </a:r>
            <a:r>
              <a:rPr lang="tr-TR" dirty="0" err="1">
                <a:latin typeface="Arial Black" pitchFamily="34" charset="0"/>
              </a:rPr>
              <a:t>a.s</a:t>
            </a:r>
            <a:r>
              <a:rPr lang="tr-TR" dirty="0">
                <a:latin typeface="Arial Black" pitchFamily="34" charset="0"/>
              </a:rPr>
              <a:t>.) cevap verir: ‘Bunlar farz namazlarına karşı ağır davrananlardır.’” </a:t>
            </a:r>
            <a:r>
              <a:rPr lang="tr-TR" dirty="0" smtClean="0"/>
              <a:t>(Buhari)</a:t>
            </a:r>
            <a:endParaRPr lang="tr-TR" dirty="0"/>
          </a:p>
          <a:p>
            <a:endParaRPr lang="tr-TR" dirty="0"/>
          </a:p>
        </p:txBody>
      </p:sp>
    </p:spTree>
    <p:extLst>
      <p:ext uri="{BB962C8B-B14F-4D97-AF65-F5344CB8AC3E}">
        <p14:creationId xmlns:p14="http://schemas.microsoft.com/office/powerpoint/2010/main" val="174391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NAMAZLARIMIZI TADİLİ ERKANA RİAYET EDEREK HUŞU İÇİNDE KILMAYI İHSAN EYLE ALLAHIM</a:t>
            </a:r>
          </a:p>
          <a:p>
            <a:r>
              <a:rPr lang="tr-TR" dirty="0" smtClean="0">
                <a:latin typeface="Arial Black" pitchFamily="34" charset="0"/>
              </a:rPr>
              <a:t>NAMAZI SENİN HUZURUNDA KILARKEN SENİ GÖRÜR GİBİ KILMAYI VE HER NE KADARDA BİZ SENİ GÖREMEZSEKTE SEN BİZİ GÖRDÜĞÜNÜN FARKINDA OLARAK  AŞKLA KILMAYI BİZLERE İHSAN EYLE ALLAHIM</a:t>
            </a:r>
          </a:p>
          <a:p>
            <a:r>
              <a:rPr lang="tr-TR" dirty="0" smtClean="0">
                <a:latin typeface="Arial Black" pitchFamily="34" charset="0"/>
              </a:rPr>
              <a:t>ÖLMEDEN KAZA NAMAZLARIMIZI KILMAYI İHSAN EYLE ALLAHIM</a:t>
            </a:r>
          </a:p>
          <a:p>
            <a:r>
              <a:rPr lang="tr-TR" dirty="0" smtClean="0">
                <a:latin typeface="Arial Black" pitchFamily="34" charset="0"/>
              </a:rPr>
              <a:t>NAMAZ ARINMAYI, NAMAZLA TEMİZLENMEYİ VE NAMAZLA HUZURA ERMEYİ BİZLERE İHSAN EYLE ALLAHIM</a:t>
            </a:r>
          </a:p>
          <a:p>
            <a:pPr algn="ctr"/>
            <a:r>
              <a:rPr lang="tr-TR" dirty="0" smtClean="0">
                <a:solidFill>
                  <a:srgbClr val="00B050"/>
                </a:solidFill>
                <a:latin typeface="Arial Black" pitchFamily="34" charset="0"/>
              </a:rPr>
              <a:t>AMİN</a:t>
            </a:r>
            <a:endParaRPr lang="tr-TR" dirty="0">
              <a:solidFill>
                <a:srgbClr val="00B050"/>
              </a:solidFill>
              <a:latin typeface="Arial Black" pitchFamily="34" charset="0"/>
            </a:endParaRPr>
          </a:p>
        </p:txBody>
      </p:sp>
    </p:spTree>
    <p:extLst>
      <p:ext uri="{BB962C8B-B14F-4D97-AF65-F5344CB8AC3E}">
        <p14:creationId xmlns:p14="http://schemas.microsoft.com/office/powerpoint/2010/main" val="3187573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lnSpcReduction="10000"/>
          </a:bodyPr>
          <a:lstStyle/>
          <a:p>
            <a:pPr algn="ctr"/>
            <a:r>
              <a:rPr lang="tr-TR" dirty="0" smtClean="0">
                <a:solidFill>
                  <a:srgbClr val="00B050"/>
                </a:solidFill>
                <a:latin typeface="Arial Black" pitchFamily="34" charset="0"/>
              </a:rPr>
              <a:t>NAMAZ AMELLERİN EN FAZİLETLİSİDİR</a:t>
            </a:r>
          </a:p>
          <a:p>
            <a:pPr marL="0" indent="0">
              <a:buNone/>
            </a:pPr>
            <a:r>
              <a:rPr lang="tr-TR" dirty="0" smtClean="0">
                <a:latin typeface="Arial Black" pitchFamily="34" charset="0"/>
              </a:rPr>
              <a:t>Resul-ü Ekrem Efendimiz </a:t>
            </a:r>
            <a:r>
              <a:rPr lang="tr-TR" dirty="0" err="1" smtClean="0">
                <a:latin typeface="Arial Black" pitchFamily="34" charset="0"/>
              </a:rPr>
              <a:t>SAV’e</a:t>
            </a:r>
            <a:r>
              <a:rPr lang="tr-TR" dirty="0" smtClean="0">
                <a:latin typeface="Arial Black" pitchFamily="34" charset="0"/>
              </a:rPr>
              <a:t>  </a:t>
            </a:r>
            <a:r>
              <a:rPr lang="tr-TR" dirty="0" err="1" smtClean="0">
                <a:latin typeface="Arial Black" pitchFamily="34" charset="0"/>
              </a:rPr>
              <a:t>İbn</a:t>
            </a:r>
            <a:r>
              <a:rPr lang="tr-TR" dirty="0" smtClean="0">
                <a:latin typeface="Arial Black" pitchFamily="34" charset="0"/>
              </a:rPr>
              <a:t> </a:t>
            </a:r>
            <a:r>
              <a:rPr lang="tr-TR" dirty="0" err="1" smtClean="0">
                <a:latin typeface="Arial Black" pitchFamily="34" charset="0"/>
              </a:rPr>
              <a:t>Mesud</a:t>
            </a:r>
            <a:r>
              <a:rPr lang="tr-TR" dirty="0" smtClean="0">
                <a:latin typeface="Arial Black" pitchFamily="34" charset="0"/>
              </a:rPr>
              <a:t> Hangi ameller daha faziletlidir? diye sorunca, </a:t>
            </a:r>
          </a:p>
          <a:p>
            <a:pPr marL="0" indent="0">
              <a:buNone/>
            </a:pPr>
            <a:r>
              <a:rPr lang="tr-TR" dirty="0" smtClean="0">
                <a:latin typeface="Arial Black" pitchFamily="34" charset="0"/>
              </a:rPr>
              <a:t> – </a:t>
            </a:r>
            <a:r>
              <a:rPr lang="tr-TR" u="sng" dirty="0" smtClean="0">
                <a:solidFill>
                  <a:srgbClr val="00B050"/>
                </a:solidFill>
                <a:latin typeface="Arial Black" pitchFamily="34" charset="0"/>
              </a:rPr>
              <a:t>“Vaktinde kılınan namaz”  buyurdu. </a:t>
            </a:r>
          </a:p>
          <a:p>
            <a:pPr marL="0" indent="0">
              <a:buNone/>
            </a:pPr>
            <a:r>
              <a:rPr lang="tr-TR" dirty="0" smtClean="0">
                <a:latin typeface="Arial Black" pitchFamily="34" charset="0"/>
              </a:rPr>
              <a:t>– Sonra hangisi? dedim.</a:t>
            </a:r>
          </a:p>
          <a:p>
            <a:pPr marL="0" indent="0">
              <a:buNone/>
            </a:pPr>
            <a:r>
              <a:rPr lang="tr-TR" dirty="0" smtClean="0">
                <a:latin typeface="Arial Black" pitchFamily="34" charset="0"/>
              </a:rPr>
              <a:t>– “Ana babaya iyilik etmek”  cevabını verdi. </a:t>
            </a:r>
          </a:p>
          <a:p>
            <a:pPr marL="0" indent="0">
              <a:buNone/>
            </a:pPr>
            <a:r>
              <a:rPr lang="tr-TR" dirty="0" smtClean="0">
                <a:latin typeface="Arial Black" pitchFamily="34" charset="0"/>
              </a:rPr>
              <a:t>– Daha sonra hangisidir? diye sordum.</a:t>
            </a:r>
          </a:p>
          <a:p>
            <a:pPr marL="0" indent="0">
              <a:buNone/>
            </a:pPr>
            <a:r>
              <a:rPr lang="tr-TR" dirty="0" smtClean="0">
                <a:latin typeface="Arial Black" pitchFamily="34" charset="0"/>
              </a:rPr>
              <a:t>– “Allah yolunda </a:t>
            </a:r>
            <a:r>
              <a:rPr lang="tr-TR" dirty="0" err="1" smtClean="0">
                <a:latin typeface="Arial Black" pitchFamily="34" charset="0"/>
              </a:rPr>
              <a:t>cihâd</a:t>
            </a:r>
            <a:r>
              <a:rPr lang="tr-TR" dirty="0" smtClean="0">
                <a:latin typeface="Arial Black" pitchFamily="34" charset="0"/>
              </a:rPr>
              <a:t> etmektir”  buyurdular. (</a:t>
            </a:r>
            <a:r>
              <a:rPr lang="tr-TR" dirty="0" err="1" smtClean="0">
                <a:latin typeface="Arial Black" pitchFamily="34" charset="0"/>
              </a:rPr>
              <a:t>Riyazü’s-Salihin</a:t>
            </a:r>
            <a:r>
              <a:rPr lang="tr-TR" dirty="0" smtClean="0">
                <a:latin typeface="Arial Black" pitchFamily="34" charset="0"/>
              </a:rPr>
              <a:t>, Hadis No: 1076)</a:t>
            </a:r>
          </a:p>
          <a:p>
            <a:endParaRPr lang="tr-TR" dirty="0"/>
          </a:p>
        </p:txBody>
      </p:sp>
    </p:spTree>
    <p:extLst>
      <p:ext uri="{BB962C8B-B14F-4D97-AF65-F5344CB8AC3E}">
        <p14:creationId xmlns:p14="http://schemas.microsoft.com/office/powerpoint/2010/main" val="11599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00B050"/>
                </a:solidFill>
                <a:latin typeface="Arial Black" pitchFamily="34" charset="0"/>
              </a:rPr>
              <a:t>KIYAMETTE İNSANLARIN İLK HESABA ÇEKİLECEĞİ AMEL NAMAZDIR</a:t>
            </a:r>
          </a:p>
          <a:p>
            <a:r>
              <a:rPr lang="tr-TR" dirty="0" smtClean="0">
                <a:latin typeface="Arial Black" pitchFamily="34" charset="0"/>
              </a:rPr>
              <a:t> “Kıyamet gününde kulun hesaba çekileceği ilk ameli onun namazıdır. Eğer namazı düzgün olursa, işi iyi gider ve kazançlı çıkar. Namazı düzgün olmazsa, kaybeder ve zararlı çıkar. Şayet farzlarından bir şey noksan çıkarsa, </a:t>
            </a:r>
            <a:r>
              <a:rPr lang="tr-TR" dirty="0" err="1" smtClean="0">
                <a:latin typeface="Arial Black" pitchFamily="34" charset="0"/>
              </a:rPr>
              <a:t>Azîz</a:t>
            </a:r>
            <a:r>
              <a:rPr lang="tr-TR" dirty="0" smtClean="0">
                <a:latin typeface="Arial Black" pitchFamily="34" charset="0"/>
              </a:rPr>
              <a:t> ve </a:t>
            </a:r>
            <a:r>
              <a:rPr lang="tr-TR" dirty="0" err="1" smtClean="0">
                <a:latin typeface="Arial Black" pitchFamily="34" charset="0"/>
              </a:rPr>
              <a:t>Celîl</a:t>
            </a:r>
            <a:r>
              <a:rPr lang="tr-TR" dirty="0" smtClean="0">
                <a:latin typeface="Arial Black" pitchFamily="34" charset="0"/>
              </a:rPr>
              <a:t> olan </a:t>
            </a:r>
            <a:r>
              <a:rPr lang="tr-TR" dirty="0" err="1" smtClean="0">
                <a:latin typeface="Arial Black" pitchFamily="34" charset="0"/>
              </a:rPr>
              <a:t>Rabb’i</a:t>
            </a:r>
            <a:r>
              <a:rPr lang="tr-TR" dirty="0" smtClean="0">
                <a:latin typeface="Arial Black" pitchFamily="34" charset="0"/>
              </a:rPr>
              <a:t>:</a:t>
            </a:r>
          </a:p>
          <a:p>
            <a:endParaRPr lang="tr-TR" dirty="0" smtClean="0">
              <a:latin typeface="Arial Black" pitchFamily="34" charset="0"/>
            </a:endParaRPr>
          </a:p>
          <a:p>
            <a:r>
              <a:rPr lang="tr-TR" dirty="0" smtClean="0">
                <a:latin typeface="Arial Black" pitchFamily="34" charset="0"/>
              </a:rPr>
              <a:t>-Kulumun </a:t>
            </a:r>
            <a:r>
              <a:rPr lang="tr-TR" dirty="0" err="1" smtClean="0">
                <a:latin typeface="Arial Black" pitchFamily="34" charset="0"/>
              </a:rPr>
              <a:t>nâfile</a:t>
            </a:r>
            <a:r>
              <a:rPr lang="tr-TR" dirty="0" smtClean="0">
                <a:latin typeface="Arial Black" pitchFamily="34" charset="0"/>
              </a:rPr>
              <a:t> namazları var mı, bakınız? der. Farzların eksiği nafilelerle  tamamlanır. Sonra diğer amellerinden de bu şekilde hesaba çekilir. (</a:t>
            </a:r>
            <a:r>
              <a:rPr lang="tr-TR" dirty="0" err="1" smtClean="0">
                <a:latin typeface="Arial Black" pitchFamily="34" charset="0"/>
              </a:rPr>
              <a:t>Ebû</a:t>
            </a:r>
            <a:r>
              <a:rPr lang="tr-TR" dirty="0" smtClean="0">
                <a:latin typeface="Arial Black" pitchFamily="34" charset="0"/>
              </a:rPr>
              <a:t> </a:t>
            </a:r>
            <a:r>
              <a:rPr lang="tr-TR" dirty="0" err="1" smtClean="0">
                <a:latin typeface="Arial Black" pitchFamily="34" charset="0"/>
              </a:rPr>
              <a:t>Dâvûd</a:t>
            </a:r>
            <a:r>
              <a:rPr lang="tr-TR" dirty="0" smtClean="0">
                <a:latin typeface="Arial Black" pitchFamily="34" charset="0"/>
              </a:rPr>
              <a:t>, Salât 149)</a:t>
            </a:r>
          </a:p>
          <a:p>
            <a:endParaRPr lang="tr-TR" dirty="0"/>
          </a:p>
        </p:txBody>
      </p:sp>
    </p:spTree>
    <p:extLst>
      <p:ext uri="{BB962C8B-B14F-4D97-AF65-F5344CB8AC3E}">
        <p14:creationId xmlns:p14="http://schemas.microsoft.com/office/powerpoint/2010/main" val="253154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b="1" dirty="0" smtClean="0">
                <a:solidFill>
                  <a:srgbClr val="00B050"/>
                </a:solidFill>
                <a:latin typeface="Arial Black" pitchFamily="34" charset="0"/>
              </a:rPr>
              <a:t>BEŞ VAKİT NAMAZ BÜTÜN GÜNAHLARI SİLER</a:t>
            </a:r>
          </a:p>
          <a:p>
            <a:r>
              <a:rPr lang="ar-AE" b="1" dirty="0">
                <a:latin typeface="Arial Black" pitchFamily="34" charset="0"/>
              </a:rPr>
              <a:t>- وَعَنْ أَبِي هُرَيْرَةَ </a:t>
            </a:r>
            <a:r>
              <a:rPr lang="ar-AE" b="1" dirty="0" smtClean="0">
                <a:latin typeface="Arial Black" pitchFamily="34" charset="0"/>
              </a:rPr>
              <a:t>قَالَ</a:t>
            </a:r>
            <a:r>
              <a:rPr lang="ar-AE" b="1" dirty="0">
                <a:latin typeface="Arial Black" pitchFamily="34" charset="0"/>
              </a:rPr>
              <a:t>: سَمِعْتُ رَسُولَ الله </a:t>
            </a:r>
            <a:r>
              <a:rPr lang="ar-AE" b="1" dirty="0" smtClean="0">
                <a:latin typeface="Arial Black" pitchFamily="34" charset="0"/>
              </a:rPr>
              <a:t>يَقُولُ</a:t>
            </a:r>
            <a:r>
              <a:rPr lang="ar-AE" b="1" dirty="0">
                <a:latin typeface="Arial Black" pitchFamily="34" charset="0"/>
              </a:rPr>
              <a:t>: أَرَأَيْتُمْ لَوْ أَنَّ نَهْراً بِبَابِ أَحَدِكُم يَغْتَسِلُ مِنْه كُلَّ يَوْمٍ خَمْسَ مَرَّاتٍ، هَلْ يَبْقَى مِنْ دَرَنِهِ شَيْءٌ ؟ قَالُوا: لا يَبْقَى مِنْ دَرَنِهِ شَيْءٌ، قَالَ: فَذلِكَ مَثَلُ الصَّلَوَاتِ الخَمْسِ، يَمْحُو الله بِهِنَّ الخَطَايَا .</a:t>
            </a:r>
          </a:p>
          <a:p>
            <a:pPr marL="0" indent="0">
              <a:buNone/>
            </a:pPr>
            <a:r>
              <a:rPr lang="tr-TR" b="1" dirty="0" smtClean="0">
                <a:latin typeface="Arial Black" pitchFamily="34" charset="0"/>
              </a:rPr>
              <a:t>Ebu </a:t>
            </a:r>
            <a:r>
              <a:rPr lang="tr-TR" b="1" dirty="0" err="1">
                <a:latin typeface="Arial Black" pitchFamily="34" charset="0"/>
              </a:rPr>
              <a:t>Hüreyre</a:t>
            </a:r>
            <a:r>
              <a:rPr lang="tr-TR" b="1" dirty="0">
                <a:latin typeface="Arial Black" pitchFamily="34" charset="0"/>
              </a:rPr>
              <a:t> (Allah Ondan razı olsun)'den rivayet edildiğine göre </a:t>
            </a:r>
            <a:r>
              <a:rPr lang="tr-TR" b="1" dirty="0" err="1">
                <a:latin typeface="Arial Black" pitchFamily="34" charset="0"/>
              </a:rPr>
              <a:t>Rasûlullah</a:t>
            </a:r>
            <a:r>
              <a:rPr lang="tr-TR" b="1" dirty="0">
                <a:latin typeface="Arial Black" pitchFamily="34" charset="0"/>
              </a:rPr>
              <a:t> (</a:t>
            </a:r>
            <a:r>
              <a:rPr lang="tr-TR" b="1" dirty="0" err="1">
                <a:latin typeface="Arial Black" pitchFamily="34" charset="0"/>
              </a:rPr>
              <a:t>sallallahu</a:t>
            </a:r>
            <a:r>
              <a:rPr lang="tr-TR" b="1" dirty="0">
                <a:latin typeface="Arial Black" pitchFamily="34" charset="0"/>
              </a:rPr>
              <a:t> aleyhi </a:t>
            </a:r>
            <a:r>
              <a:rPr lang="tr-TR" b="1" dirty="0" err="1">
                <a:latin typeface="Arial Black" pitchFamily="34" charset="0"/>
              </a:rPr>
              <a:t>vesellem</a:t>
            </a:r>
            <a:r>
              <a:rPr lang="tr-TR" b="1" dirty="0">
                <a:latin typeface="Arial Black" pitchFamily="34" charset="0"/>
              </a:rPr>
              <a:t>) şöyle buyururken işittiğini söyledi: </a:t>
            </a:r>
            <a:endParaRPr lang="tr-TR" b="1" dirty="0" smtClean="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Birinizin kapısı önünde bir nehir olsa da o kimse her gün bu nehirde beş defa yıkansa kirinden bir şey kalır mı? Ne dersiniz.” </a:t>
            </a:r>
            <a:r>
              <a:rPr lang="tr-TR" b="1" dirty="0" err="1">
                <a:latin typeface="Arial Black" pitchFamily="34" charset="0"/>
              </a:rPr>
              <a:t>Sahabiler</a:t>
            </a:r>
            <a:r>
              <a:rPr lang="tr-TR" b="1" dirty="0">
                <a:latin typeface="Arial Black" pitchFamily="34" charset="0"/>
              </a:rPr>
              <a:t> kirinden hiçbir şey kalmaz dediler. Bunun üzerine peygamber (</a:t>
            </a:r>
            <a:r>
              <a:rPr lang="tr-TR" b="1" dirty="0" err="1">
                <a:latin typeface="Arial Black" pitchFamily="34" charset="0"/>
              </a:rPr>
              <a:t>sallallahu</a:t>
            </a:r>
            <a:r>
              <a:rPr lang="tr-TR" b="1" dirty="0">
                <a:latin typeface="Arial Black" pitchFamily="34" charset="0"/>
              </a:rPr>
              <a:t> aleyhi </a:t>
            </a:r>
            <a:r>
              <a:rPr lang="tr-TR" b="1" dirty="0" err="1">
                <a:latin typeface="Arial Black" pitchFamily="34" charset="0"/>
              </a:rPr>
              <a:t>vesellem</a:t>
            </a:r>
            <a:r>
              <a:rPr lang="tr-TR" b="1" dirty="0">
                <a:latin typeface="Arial Black" pitchFamily="34" charset="0"/>
              </a:rPr>
              <a:t>) “Beş vakit namaz işte bunun gibidir. Allah beş vakit namazla kişinin günahlarını silip yok eder.” (Buhari, </a:t>
            </a:r>
            <a:r>
              <a:rPr lang="tr-TR" b="1" dirty="0" err="1">
                <a:latin typeface="Arial Black" pitchFamily="34" charset="0"/>
              </a:rPr>
              <a:t>Mevakit</a:t>
            </a:r>
            <a:r>
              <a:rPr lang="tr-TR" b="1" dirty="0">
                <a:latin typeface="Arial Black" pitchFamily="34" charset="0"/>
              </a:rPr>
              <a:t> 6, Müslim, </a:t>
            </a:r>
            <a:r>
              <a:rPr lang="tr-TR" b="1" dirty="0" err="1">
                <a:latin typeface="Arial Black" pitchFamily="34" charset="0"/>
              </a:rPr>
              <a:t>Mesacid</a:t>
            </a:r>
            <a:r>
              <a:rPr lang="tr-TR" b="1" dirty="0">
                <a:latin typeface="Arial Black" pitchFamily="34" charset="0"/>
              </a:rPr>
              <a:t> 283)</a:t>
            </a:r>
          </a:p>
          <a:p>
            <a:endParaRPr lang="tr-TR" dirty="0"/>
          </a:p>
        </p:txBody>
      </p:sp>
    </p:spTree>
    <p:extLst>
      <p:ext uri="{BB962C8B-B14F-4D97-AF65-F5344CB8AC3E}">
        <p14:creationId xmlns:p14="http://schemas.microsoft.com/office/powerpoint/2010/main" val="420189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858000"/>
          </a:xfrm>
        </p:spPr>
        <p:txBody>
          <a:bodyPr>
            <a:noAutofit/>
          </a:bodyPr>
          <a:lstStyle/>
          <a:p>
            <a:r>
              <a:rPr lang="tr-TR" dirty="0" smtClean="0">
                <a:solidFill>
                  <a:srgbClr val="00B050"/>
                </a:solidFill>
                <a:latin typeface="Arial Black" pitchFamily="34" charset="0"/>
              </a:rPr>
              <a:t>HUŞU İLE KILINAN NAMAZ ÖNCEKİ GÜNAHLARA KEFFARETTİR</a:t>
            </a:r>
          </a:p>
          <a:p>
            <a:r>
              <a:rPr lang="tr-TR" dirty="0" smtClean="0">
                <a:latin typeface="Arial Black" pitchFamily="34" charset="0"/>
              </a:rPr>
              <a:t>HZ Muhammed sav efendimiz şöyle buyuruyor:</a:t>
            </a:r>
          </a:p>
          <a:p>
            <a:pPr marL="0" indent="0">
              <a:buNone/>
            </a:pPr>
            <a:r>
              <a:rPr lang="tr-TR" dirty="0" smtClean="0">
                <a:latin typeface="Arial Black" pitchFamily="34" charset="0"/>
              </a:rPr>
              <a:t>“Bir </a:t>
            </a:r>
            <a:r>
              <a:rPr lang="tr-TR" dirty="0" err="1" smtClean="0">
                <a:latin typeface="Arial Black" pitchFamily="34" charset="0"/>
              </a:rPr>
              <a:t>müslüman</a:t>
            </a:r>
            <a:r>
              <a:rPr lang="tr-TR" dirty="0" smtClean="0">
                <a:latin typeface="Arial Black" pitchFamily="34" charset="0"/>
              </a:rPr>
              <a:t>, farz namazın vakti geldiğinde güzelce abdest alır, huşû içinde ve rükûunu da tam yaparak namazını kılarsa, büyük günah işlemedikçe, bu namaz önceki günahlarına </a:t>
            </a:r>
            <a:r>
              <a:rPr lang="tr-TR" dirty="0" err="1" smtClean="0">
                <a:latin typeface="Arial Black" pitchFamily="34" charset="0"/>
              </a:rPr>
              <a:t>keffâret</a:t>
            </a:r>
            <a:r>
              <a:rPr lang="tr-TR" dirty="0" smtClean="0">
                <a:latin typeface="Arial Black" pitchFamily="34" charset="0"/>
              </a:rPr>
              <a:t> olur. Bu her zaman böyledir.» (Müslim taharet  7)</a:t>
            </a:r>
          </a:p>
        </p:txBody>
      </p:sp>
    </p:spTree>
    <p:extLst>
      <p:ext uri="{BB962C8B-B14F-4D97-AF65-F5344CB8AC3E}">
        <p14:creationId xmlns:p14="http://schemas.microsoft.com/office/powerpoint/2010/main" val="189032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800" dirty="0" smtClean="0">
                <a:latin typeface="Arial Black" pitchFamily="34" charset="0"/>
              </a:rPr>
              <a:t>PEYGAMBER EFENDİMİZ SAV ŞÖYLE BUYURUYOR:</a:t>
            </a:r>
          </a:p>
          <a:p>
            <a:pPr marL="0" indent="0">
              <a:buNone/>
            </a:pPr>
            <a:r>
              <a:rPr lang="tr-TR" sz="4800" dirty="0" smtClean="0">
                <a:latin typeface="Arial Black" pitchFamily="34" charset="0"/>
              </a:rPr>
              <a:t>«Büyük </a:t>
            </a:r>
            <a:r>
              <a:rPr lang="tr-TR" sz="4800" dirty="0">
                <a:latin typeface="Arial Black" pitchFamily="34" charset="0"/>
              </a:rPr>
              <a:t>günahlardan kaçınıldığı müddetçe, beş vakit namaz ile iki cuma, aralarında işlenen küçük günahlara </a:t>
            </a:r>
            <a:r>
              <a:rPr lang="tr-TR" sz="4800" dirty="0" err="1">
                <a:latin typeface="Arial Black" pitchFamily="34" charset="0"/>
              </a:rPr>
              <a:t>keffârettir</a:t>
            </a:r>
            <a:r>
              <a:rPr lang="tr-TR" sz="4800" dirty="0" smtClean="0">
                <a:latin typeface="Arial Black" pitchFamily="34" charset="0"/>
              </a:rPr>
              <a:t>.» </a:t>
            </a:r>
            <a:r>
              <a:rPr lang="tr-TR" sz="4800" dirty="0">
                <a:latin typeface="Arial Black" pitchFamily="34" charset="0"/>
              </a:rPr>
              <a:t>(Müslim, Taharet, 14)</a:t>
            </a:r>
          </a:p>
          <a:p>
            <a:endParaRPr lang="tr-TR" dirty="0"/>
          </a:p>
        </p:txBody>
      </p:sp>
    </p:spTree>
    <p:extLst>
      <p:ext uri="{BB962C8B-B14F-4D97-AF65-F5344CB8AC3E}">
        <p14:creationId xmlns:p14="http://schemas.microsoft.com/office/powerpoint/2010/main" val="101736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dirty="0" smtClean="0">
                <a:solidFill>
                  <a:srgbClr val="00B050"/>
                </a:solidFill>
                <a:latin typeface="Arial Black" pitchFamily="34" charset="0"/>
              </a:rPr>
              <a:t>İYİLİKLER KÖTÜLÜKLERİ GİDERİR</a:t>
            </a:r>
          </a:p>
          <a:p>
            <a:r>
              <a:rPr lang="ar-AE" b="1" dirty="0" smtClean="0"/>
              <a:t>-</a:t>
            </a:r>
            <a:r>
              <a:rPr lang="ar-AE" b="1" dirty="0"/>
              <a:t>وَعَنِ ابْنِ مَسْعُودٍ </a:t>
            </a:r>
            <a:r>
              <a:rPr lang="ar-AE" b="1" dirty="0" smtClean="0"/>
              <a:t>: </a:t>
            </a:r>
            <a:r>
              <a:rPr lang="ar-AE" b="1" dirty="0"/>
              <a:t>أَنَّ رَجُلاً أَصابَ مِنِ امْرَأَةٍ قُبْلَةً، فَأَتَى النَّبيَّ </a:t>
            </a:r>
            <a:r>
              <a:rPr lang="ar-AE" b="1" dirty="0" smtClean="0"/>
              <a:t>فَأَخْبَرَهُ </a:t>
            </a:r>
            <a:r>
              <a:rPr lang="ar-AE" b="1" dirty="0"/>
              <a:t>فَأَنْزَلَ الله تَعالى: </a:t>
            </a:r>
            <a:r>
              <a:rPr lang="ar-AE" b="1" dirty="0" smtClean="0"/>
              <a:t>وَأَقِمِ </a:t>
            </a:r>
            <a:r>
              <a:rPr lang="ar-AE" b="1" dirty="0"/>
              <a:t>الصَّلاةَ طَرَفَي النَّهَارِ وَزُلَفاً مِنَ اللَّيْلِ إنَّ الحَسَنَاتِ يُذهِبنَ </a:t>
            </a:r>
            <a:r>
              <a:rPr lang="ar-AE" b="1" dirty="0" smtClean="0"/>
              <a:t>السيِّئاتِ</a:t>
            </a:r>
            <a:endParaRPr lang="tr-TR" b="1" dirty="0" smtClean="0"/>
          </a:p>
          <a:p>
            <a:r>
              <a:rPr lang="tr-TR" b="1" dirty="0" err="1" smtClean="0"/>
              <a:t>İbn</a:t>
            </a:r>
            <a:r>
              <a:rPr lang="tr-TR" b="1" dirty="0" smtClean="0"/>
              <a:t> </a:t>
            </a:r>
            <a:r>
              <a:rPr lang="tr-TR" b="1" dirty="0" err="1"/>
              <a:t>Mesud</a:t>
            </a:r>
            <a:r>
              <a:rPr lang="tr-TR" b="1" dirty="0"/>
              <a:t> (Allah Ondan razı olsun) den rivayet edildiğine göre adamın biri yabancı bir kadını öpüvermiş sonra da </a:t>
            </a:r>
            <a:r>
              <a:rPr lang="tr-TR" b="1" dirty="0" err="1"/>
              <a:t>Rasûlullah</a:t>
            </a:r>
            <a:r>
              <a:rPr lang="tr-TR" b="1" dirty="0"/>
              <a:t> (</a:t>
            </a:r>
            <a:r>
              <a:rPr lang="tr-TR" b="1" dirty="0" err="1"/>
              <a:t>sallallahu</a:t>
            </a:r>
            <a:r>
              <a:rPr lang="tr-TR" b="1" dirty="0"/>
              <a:t> aleyhi </a:t>
            </a:r>
            <a:r>
              <a:rPr lang="tr-TR" b="1" dirty="0" err="1"/>
              <a:t>vesellem</a:t>
            </a:r>
            <a:r>
              <a:rPr lang="tr-TR" b="1" dirty="0"/>
              <a:t>)e gelip durumu haber vermişti. Bunun üzerine “Gündüzün başı ve sonu ile gecenin gündüze yakın saatlerinde namaz kıl şüphesiz iyilikler kötülükleri giderir.” </a:t>
            </a:r>
            <a:r>
              <a:rPr lang="tr-TR" b="1" dirty="0" smtClean="0"/>
              <a:t>( </a:t>
            </a:r>
            <a:r>
              <a:rPr lang="tr-TR" b="1" dirty="0"/>
              <a:t>Hud </a:t>
            </a:r>
            <a:r>
              <a:rPr lang="tr-TR" b="1" dirty="0" smtClean="0"/>
              <a:t>suresi 114</a:t>
            </a:r>
            <a:r>
              <a:rPr lang="tr-TR" b="1" dirty="0"/>
              <a:t>) ayeti nazil oldu.</a:t>
            </a:r>
          </a:p>
          <a:p>
            <a:r>
              <a:rPr lang="tr-TR" b="1" dirty="0"/>
              <a:t>O adam bu ayet yalnızca bana mı mahsustur Ya </a:t>
            </a:r>
            <a:r>
              <a:rPr lang="tr-TR" b="1" dirty="0" err="1"/>
              <a:t>Rasulallah</a:t>
            </a:r>
            <a:r>
              <a:rPr lang="tr-TR" b="1" dirty="0"/>
              <a:t> dedi. peygamber (</a:t>
            </a:r>
            <a:r>
              <a:rPr lang="tr-TR" b="1" dirty="0" err="1"/>
              <a:t>sallallahu</a:t>
            </a:r>
            <a:r>
              <a:rPr lang="tr-TR" b="1" dirty="0"/>
              <a:t> aleyhi </a:t>
            </a:r>
            <a:r>
              <a:rPr lang="tr-TR" b="1" dirty="0" err="1"/>
              <a:t>vesellem</a:t>
            </a:r>
            <a:r>
              <a:rPr lang="tr-TR" b="1" dirty="0"/>
              <a:t>)’de; “Ümmetimin tamamı içindir” buyurdular. (Buhari, </a:t>
            </a:r>
            <a:r>
              <a:rPr lang="tr-TR" b="1" dirty="0" err="1"/>
              <a:t>Mevakit</a:t>
            </a:r>
            <a:r>
              <a:rPr lang="tr-TR" b="1" dirty="0"/>
              <a:t> 4, Müslim, </a:t>
            </a:r>
            <a:r>
              <a:rPr lang="tr-TR" b="1" dirty="0" err="1"/>
              <a:t>Tevbe</a:t>
            </a:r>
            <a:r>
              <a:rPr lang="tr-TR" b="1" dirty="0"/>
              <a:t> 39)</a:t>
            </a:r>
          </a:p>
          <a:p>
            <a:endParaRPr lang="tr-TR" dirty="0"/>
          </a:p>
        </p:txBody>
      </p:sp>
    </p:spTree>
    <p:extLst>
      <p:ext uri="{BB962C8B-B14F-4D97-AF65-F5344CB8AC3E}">
        <p14:creationId xmlns:p14="http://schemas.microsoft.com/office/powerpoint/2010/main" val="3792746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686800" cy="6858000"/>
          </a:xfrm>
        </p:spPr>
        <p:txBody>
          <a:bodyPr>
            <a:normAutofit fontScale="92500"/>
          </a:bodyPr>
          <a:lstStyle/>
          <a:p>
            <a:r>
              <a:rPr lang="tr-TR" b="1" dirty="0" smtClean="0">
                <a:solidFill>
                  <a:srgbClr val="00B050"/>
                </a:solidFill>
                <a:latin typeface="Arial Black" pitchFamily="34" charset="0"/>
              </a:rPr>
              <a:t>NAMAZ KÖTÜLÜKLERDEN ALI KOYAN BİR İBADETTİR</a:t>
            </a:r>
          </a:p>
          <a:p>
            <a:r>
              <a:rPr lang="tr-TR" b="1" dirty="0" smtClean="0">
                <a:latin typeface="Arial Black" pitchFamily="34" charset="0"/>
              </a:rPr>
              <a:t>Kur’an-ı Kerimde bir ayette de namazın kişiyi kötülüklerden alıkoyacağı müjdesi bildirilmektedir. İlgili ayet şöyledir. </a:t>
            </a:r>
          </a:p>
          <a:p>
            <a:endParaRPr lang="tr-TR" b="1" dirty="0" smtClean="0">
              <a:latin typeface="Arial Black" pitchFamily="34" charset="0"/>
            </a:endParaRPr>
          </a:p>
          <a:p>
            <a:r>
              <a:rPr lang="ar-AE" b="1" dirty="0" smtClean="0">
                <a:latin typeface="Arial Black" pitchFamily="34" charset="0"/>
              </a:rPr>
              <a:t>اتْلُ مَا أُوحِيَ إِلَيْكَ مِنَ الْكِتَابِ  وَأَقِمِ الصَّلَاةَ إِنَّ الصَّلَاةَ تَنْهَى عَنِ الْفَحْشَاء  وَالْمُنكَرِ وَلَذِكْرُ اللَّهِ أَكْبَرُ وَاللَّهُ يَعْلَمُ مَا تَصْنَعُونَ</a:t>
            </a:r>
          </a:p>
          <a:p>
            <a:pPr marL="0" indent="0">
              <a:buNone/>
            </a:pPr>
            <a:r>
              <a:rPr lang="ar-AE" b="1" dirty="0" smtClean="0">
                <a:latin typeface="Arial Black" pitchFamily="34" charset="0"/>
              </a:rPr>
              <a:t>“</a:t>
            </a:r>
            <a:r>
              <a:rPr lang="tr-TR" b="1" dirty="0" smtClean="0">
                <a:latin typeface="Arial Black" pitchFamily="34" charset="0"/>
              </a:rPr>
              <a:t>Sana </a:t>
            </a:r>
            <a:r>
              <a:rPr lang="tr-TR" b="1" dirty="0" err="1" smtClean="0">
                <a:latin typeface="Arial Black" pitchFamily="34" charset="0"/>
              </a:rPr>
              <a:t>vahyedilen</a:t>
            </a:r>
            <a:r>
              <a:rPr lang="tr-TR" b="1" dirty="0" smtClean="0">
                <a:latin typeface="Arial Black" pitchFamily="34" charset="0"/>
              </a:rPr>
              <a:t> kitabı oku ve namazı kıl. Şüphesiz ki namaz hayasızlıktan ve kötülükten alıkoyar. Allah’ı anmak elbette en büyük ibadettir. Allah yaptıklarınızı bilir.” ( </a:t>
            </a:r>
            <a:r>
              <a:rPr lang="tr-TR" b="1" dirty="0" err="1" smtClean="0">
                <a:latin typeface="Arial Black" pitchFamily="34" charset="0"/>
              </a:rPr>
              <a:t>Ankebut</a:t>
            </a:r>
            <a:r>
              <a:rPr lang="tr-TR" b="1" dirty="0">
                <a:latin typeface="Arial Black" pitchFamily="34" charset="0"/>
              </a:rPr>
              <a:t> </a:t>
            </a:r>
            <a:r>
              <a:rPr lang="tr-TR" b="1" dirty="0" smtClean="0">
                <a:latin typeface="Arial Black" pitchFamily="34" charset="0"/>
              </a:rPr>
              <a:t>suresi 45)</a:t>
            </a:r>
          </a:p>
          <a:p>
            <a:endParaRPr lang="tr-TR" dirty="0"/>
          </a:p>
        </p:txBody>
      </p:sp>
    </p:spTree>
    <p:extLst>
      <p:ext uri="{BB962C8B-B14F-4D97-AF65-F5344CB8AC3E}">
        <p14:creationId xmlns:p14="http://schemas.microsoft.com/office/powerpoint/2010/main" val="187912761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1819</Words>
  <Application>Microsoft Office PowerPoint</Application>
  <PresentationFormat>Ekran Gösterisi (4:3)</PresentationFormat>
  <Paragraphs>102</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14</cp:revision>
  <dcterms:created xsi:type="dcterms:W3CDTF">2014-06-22T11:33:57Z</dcterms:created>
  <dcterms:modified xsi:type="dcterms:W3CDTF">2014-06-22T22:17:11Z</dcterms:modified>
</cp:coreProperties>
</file>