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4" r:id="rId5"/>
    <p:sldId id="263" r:id="rId6"/>
    <p:sldId id="262" r:id="rId7"/>
    <p:sldId id="261" r:id="rId8"/>
    <p:sldId id="313" r:id="rId9"/>
    <p:sldId id="311" r:id="rId10"/>
    <p:sldId id="312" r:id="rId11"/>
    <p:sldId id="284" r:id="rId12"/>
    <p:sldId id="286" r:id="rId13"/>
    <p:sldId id="307" r:id="rId14"/>
    <p:sldId id="315" r:id="rId15"/>
    <p:sldId id="285" r:id="rId16"/>
    <p:sldId id="287" r:id="rId17"/>
    <p:sldId id="288" r:id="rId18"/>
    <p:sldId id="289" r:id="rId19"/>
    <p:sldId id="290" r:id="rId20"/>
    <p:sldId id="291" r:id="rId21"/>
    <p:sldId id="292" r:id="rId22"/>
    <p:sldId id="308" r:id="rId23"/>
    <p:sldId id="260" r:id="rId24"/>
    <p:sldId id="276" r:id="rId25"/>
    <p:sldId id="278" r:id="rId26"/>
    <p:sldId id="277" r:id="rId27"/>
    <p:sldId id="282" r:id="rId28"/>
    <p:sldId id="281" r:id="rId29"/>
    <p:sldId id="280" r:id="rId30"/>
    <p:sldId id="283" r:id="rId31"/>
    <p:sldId id="259" r:id="rId32"/>
    <p:sldId id="258" r:id="rId33"/>
    <p:sldId id="266" r:id="rId34"/>
    <p:sldId id="267" r:id="rId35"/>
    <p:sldId id="268" r:id="rId36"/>
    <p:sldId id="269" r:id="rId37"/>
    <p:sldId id="270" r:id="rId38"/>
    <p:sldId id="306" r:id="rId39"/>
    <p:sldId id="271" r:id="rId40"/>
    <p:sldId id="275" r:id="rId41"/>
    <p:sldId id="274" r:id="rId42"/>
    <p:sldId id="273" r:id="rId43"/>
    <p:sldId id="294" r:id="rId44"/>
    <p:sldId id="293" r:id="rId45"/>
    <p:sldId id="296" r:id="rId46"/>
    <p:sldId id="295" r:id="rId47"/>
    <p:sldId id="297" r:id="rId48"/>
    <p:sldId id="298" r:id="rId49"/>
    <p:sldId id="299" r:id="rId50"/>
    <p:sldId id="300" r:id="rId51"/>
    <p:sldId id="305" r:id="rId52"/>
    <p:sldId id="302" r:id="rId53"/>
    <p:sldId id="303" r:id="rId54"/>
    <p:sldId id="304" r:id="rId55"/>
    <p:sldId id="301" r:id="rId56"/>
    <p:sldId id="310" r:id="rId57"/>
    <p:sldId id="309" r:id="rId58"/>
    <p:sldId id="314" r:id="rId59"/>
    <p:sldId id="272" r:id="rId6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5EDEAC6-872B-46D8-9750-5931745074A5}" type="datetimeFigureOut">
              <a:rPr lang="tr-TR" smtClean="0"/>
              <a:t>22.06.2014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BD0F22-5F1C-4562-96E0-280147A52910}" type="slidenum">
              <a:rPr lang="tr-TR" smtClean="0"/>
              <a:t>‹#›</a:t>
            </a:fld>
            <a:endParaRPr lang="tr-TR"/>
          </a:p>
        </p:txBody>
      </p:sp>
    </p:spTree>
    <p:extLst>
      <p:ext uri="{BB962C8B-B14F-4D97-AF65-F5344CB8AC3E}">
        <p14:creationId xmlns:p14="http://schemas.microsoft.com/office/powerpoint/2010/main" val="2216499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5EDEAC6-872B-46D8-9750-5931745074A5}" type="datetimeFigureOut">
              <a:rPr lang="tr-TR" smtClean="0"/>
              <a:t>22.06.2014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BD0F22-5F1C-4562-96E0-280147A52910}" type="slidenum">
              <a:rPr lang="tr-TR" smtClean="0"/>
              <a:t>‹#›</a:t>
            </a:fld>
            <a:endParaRPr lang="tr-TR"/>
          </a:p>
        </p:txBody>
      </p:sp>
    </p:spTree>
    <p:extLst>
      <p:ext uri="{BB962C8B-B14F-4D97-AF65-F5344CB8AC3E}">
        <p14:creationId xmlns:p14="http://schemas.microsoft.com/office/powerpoint/2010/main" val="303678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5EDEAC6-872B-46D8-9750-5931745074A5}" type="datetimeFigureOut">
              <a:rPr lang="tr-TR" smtClean="0"/>
              <a:t>22.06.2014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BD0F22-5F1C-4562-96E0-280147A52910}" type="slidenum">
              <a:rPr lang="tr-TR" smtClean="0"/>
              <a:t>‹#›</a:t>
            </a:fld>
            <a:endParaRPr lang="tr-TR"/>
          </a:p>
        </p:txBody>
      </p:sp>
    </p:spTree>
    <p:extLst>
      <p:ext uri="{BB962C8B-B14F-4D97-AF65-F5344CB8AC3E}">
        <p14:creationId xmlns:p14="http://schemas.microsoft.com/office/powerpoint/2010/main" val="2988519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5EDEAC6-872B-46D8-9750-5931745074A5}" type="datetimeFigureOut">
              <a:rPr lang="tr-TR" smtClean="0"/>
              <a:t>22.06.2014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BD0F22-5F1C-4562-96E0-280147A52910}" type="slidenum">
              <a:rPr lang="tr-TR" smtClean="0"/>
              <a:t>‹#›</a:t>
            </a:fld>
            <a:endParaRPr lang="tr-TR"/>
          </a:p>
        </p:txBody>
      </p:sp>
    </p:spTree>
    <p:extLst>
      <p:ext uri="{BB962C8B-B14F-4D97-AF65-F5344CB8AC3E}">
        <p14:creationId xmlns:p14="http://schemas.microsoft.com/office/powerpoint/2010/main" val="2327193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5EDEAC6-872B-46D8-9750-5931745074A5}" type="datetimeFigureOut">
              <a:rPr lang="tr-TR" smtClean="0"/>
              <a:t>22.06.2014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BD0F22-5F1C-4562-96E0-280147A52910}" type="slidenum">
              <a:rPr lang="tr-TR" smtClean="0"/>
              <a:t>‹#›</a:t>
            </a:fld>
            <a:endParaRPr lang="tr-TR"/>
          </a:p>
        </p:txBody>
      </p:sp>
    </p:spTree>
    <p:extLst>
      <p:ext uri="{BB962C8B-B14F-4D97-AF65-F5344CB8AC3E}">
        <p14:creationId xmlns:p14="http://schemas.microsoft.com/office/powerpoint/2010/main" val="4248371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5EDEAC6-872B-46D8-9750-5931745074A5}" type="datetimeFigureOut">
              <a:rPr lang="tr-TR" smtClean="0"/>
              <a:t>22.06.2014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BD0F22-5F1C-4562-96E0-280147A52910}" type="slidenum">
              <a:rPr lang="tr-TR" smtClean="0"/>
              <a:t>‹#›</a:t>
            </a:fld>
            <a:endParaRPr lang="tr-TR"/>
          </a:p>
        </p:txBody>
      </p:sp>
    </p:spTree>
    <p:extLst>
      <p:ext uri="{BB962C8B-B14F-4D97-AF65-F5344CB8AC3E}">
        <p14:creationId xmlns:p14="http://schemas.microsoft.com/office/powerpoint/2010/main" val="3486407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5EDEAC6-872B-46D8-9750-5931745074A5}" type="datetimeFigureOut">
              <a:rPr lang="tr-TR" smtClean="0"/>
              <a:t>22.06.2014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BBD0F22-5F1C-4562-96E0-280147A52910}" type="slidenum">
              <a:rPr lang="tr-TR" smtClean="0"/>
              <a:t>‹#›</a:t>
            </a:fld>
            <a:endParaRPr lang="tr-TR"/>
          </a:p>
        </p:txBody>
      </p:sp>
    </p:spTree>
    <p:extLst>
      <p:ext uri="{BB962C8B-B14F-4D97-AF65-F5344CB8AC3E}">
        <p14:creationId xmlns:p14="http://schemas.microsoft.com/office/powerpoint/2010/main" val="2993698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5EDEAC6-872B-46D8-9750-5931745074A5}" type="datetimeFigureOut">
              <a:rPr lang="tr-TR" smtClean="0"/>
              <a:t>22.06.2014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BBD0F22-5F1C-4562-96E0-280147A52910}" type="slidenum">
              <a:rPr lang="tr-TR" smtClean="0"/>
              <a:t>‹#›</a:t>
            </a:fld>
            <a:endParaRPr lang="tr-TR"/>
          </a:p>
        </p:txBody>
      </p:sp>
    </p:spTree>
    <p:extLst>
      <p:ext uri="{BB962C8B-B14F-4D97-AF65-F5344CB8AC3E}">
        <p14:creationId xmlns:p14="http://schemas.microsoft.com/office/powerpoint/2010/main" val="1565984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5EDEAC6-872B-46D8-9750-5931745074A5}" type="datetimeFigureOut">
              <a:rPr lang="tr-TR" smtClean="0"/>
              <a:t>22.06.2014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BBD0F22-5F1C-4562-96E0-280147A52910}" type="slidenum">
              <a:rPr lang="tr-TR" smtClean="0"/>
              <a:t>‹#›</a:t>
            </a:fld>
            <a:endParaRPr lang="tr-TR"/>
          </a:p>
        </p:txBody>
      </p:sp>
    </p:spTree>
    <p:extLst>
      <p:ext uri="{BB962C8B-B14F-4D97-AF65-F5344CB8AC3E}">
        <p14:creationId xmlns:p14="http://schemas.microsoft.com/office/powerpoint/2010/main" val="2752888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5EDEAC6-872B-46D8-9750-5931745074A5}" type="datetimeFigureOut">
              <a:rPr lang="tr-TR" smtClean="0"/>
              <a:t>22.06.2014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BD0F22-5F1C-4562-96E0-280147A52910}" type="slidenum">
              <a:rPr lang="tr-TR" smtClean="0"/>
              <a:t>‹#›</a:t>
            </a:fld>
            <a:endParaRPr lang="tr-TR"/>
          </a:p>
        </p:txBody>
      </p:sp>
    </p:spTree>
    <p:extLst>
      <p:ext uri="{BB962C8B-B14F-4D97-AF65-F5344CB8AC3E}">
        <p14:creationId xmlns:p14="http://schemas.microsoft.com/office/powerpoint/2010/main" val="1732132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5EDEAC6-872B-46D8-9750-5931745074A5}" type="datetimeFigureOut">
              <a:rPr lang="tr-TR" smtClean="0"/>
              <a:t>22.06.2014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BD0F22-5F1C-4562-96E0-280147A52910}" type="slidenum">
              <a:rPr lang="tr-TR" smtClean="0"/>
              <a:t>‹#›</a:t>
            </a:fld>
            <a:endParaRPr lang="tr-TR"/>
          </a:p>
        </p:txBody>
      </p:sp>
    </p:spTree>
    <p:extLst>
      <p:ext uri="{BB962C8B-B14F-4D97-AF65-F5344CB8AC3E}">
        <p14:creationId xmlns:p14="http://schemas.microsoft.com/office/powerpoint/2010/main" val="1267716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5000">
              <a:srgbClr val="DDEBCF"/>
            </a:gs>
            <a:gs pos="10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DEAC6-872B-46D8-9750-5931745074A5}" type="datetimeFigureOut">
              <a:rPr lang="tr-TR" smtClean="0"/>
              <a:t>22.06.2014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BD0F22-5F1C-4562-96E0-280147A52910}" type="slidenum">
              <a:rPr lang="tr-TR" smtClean="0"/>
              <a:t>‹#›</a:t>
            </a:fld>
            <a:endParaRPr lang="tr-TR"/>
          </a:p>
        </p:txBody>
      </p:sp>
    </p:spTree>
    <p:extLst>
      <p:ext uri="{BB962C8B-B14F-4D97-AF65-F5344CB8AC3E}">
        <p14:creationId xmlns:p14="http://schemas.microsoft.com/office/powerpoint/2010/main" val="534355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512" y="116632"/>
            <a:ext cx="8784976" cy="6741368"/>
          </a:xfrm>
        </p:spPr>
        <p:txBody>
          <a:bodyPr>
            <a:normAutofit fontScale="92500" lnSpcReduction="20000"/>
          </a:bodyPr>
          <a:lstStyle/>
          <a:p>
            <a:pPr algn="l"/>
            <a:r>
              <a:rPr lang="tr-TR" sz="8600" b="1" dirty="0" smtClean="0">
                <a:solidFill>
                  <a:srgbClr val="00B050"/>
                </a:solidFill>
                <a:latin typeface="Arial Black" pitchFamily="34" charset="0"/>
              </a:rPr>
              <a:t>İSLAM DİNİNDE </a:t>
            </a:r>
            <a:r>
              <a:rPr lang="tr-TR" sz="8600" b="1" dirty="0" smtClean="0">
                <a:solidFill>
                  <a:schemeClr val="tx1">
                    <a:lumMod val="95000"/>
                    <a:lumOff val="5000"/>
                  </a:schemeClr>
                </a:solidFill>
                <a:latin typeface="Arial Black" pitchFamily="34" charset="0"/>
              </a:rPr>
              <a:t>TEVEKKÜL</a:t>
            </a:r>
          </a:p>
          <a:p>
            <a:pPr algn="r"/>
            <a:r>
              <a:rPr lang="tr-TR" sz="3000" b="1" dirty="0" smtClean="0">
                <a:solidFill>
                  <a:schemeClr val="tx1">
                    <a:lumMod val="95000"/>
                    <a:lumOff val="5000"/>
                  </a:schemeClr>
                </a:solidFill>
                <a:latin typeface="Arial Black" pitchFamily="34" charset="0"/>
              </a:rPr>
              <a:t>www.dinihaberler.com</a:t>
            </a:r>
            <a:endParaRPr lang="tr-TR" sz="3000" dirty="0">
              <a:solidFill>
                <a:schemeClr val="tx1">
                  <a:lumMod val="95000"/>
                  <a:lumOff val="5000"/>
                </a:schemeClr>
              </a:solidFill>
            </a:endParaRPr>
          </a:p>
          <a:p>
            <a:pPr algn="r"/>
            <a:r>
              <a:rPr lang="tr-TR" sz="4300" b="1" dirty="0" smtClean="0">
                <a:solidFill>
                  <a:srgbClr val="FF0000"/>
                </a:solidFill>
              </a:rPr>
              <a:t>eminyavuzyigit@hotmail.com</a:t>
            </a:r>
          </a:p>
          <a:p>
            <a:pPr algn="r"/>
            <a:r>
              <a:rPr lang="tr-TR" sz="4300" b="1" dirty="0" smtClean="0">
                <a:solidFill>
                  <a:srgbClr val="0070C0"/>
                </a:solidFill>
              </a:rPr>
              <a:t>UZMAN İMAM HATİP</a:t>
            </a:r>
          </a:p>
          <a:p>
            <a:pPr algn="r"/>
            <a:r>
              <a:rPr lang="tr-TR" sz="4300" b="1" dirty="0" smtClean="0">
                <a:solidFill>
                  <a:srgbClr val="0070C0"/>
                </a:solidFill>
              </a:rPr>
              <a:t>BAŞAKŞEHİR MÜFTÜLÜĞÜ</a:t>
            </a:r>
          </a:p>
          <a:p>
            <a:pPr algn="r"/>
            <a:r>
              <a:rPr lang="tr-TR" sz="4300" b="1" dirty="0" smtClean="0">
                <a:solidFill>
                  <a:srgbClr val="0070C0"/>
                </a:solidFill>
              </a:rPr>
              <a:t>DOLAPDERE SAN. SİT. CAMİİ</a:t>
            </a:r>
          </a:p>
          <a:p>
            <a:pPr algn="r"/>
            <a:r>
              <a:rPr lang="tr-TR" sz="4300" b="1" dirty="0" smtClean="0">
                <a:solidFill>
                  <a:srgbClr val="0070C0"/>
                </a:solidFill>
              </a:rPr>
              <a:t>BAŞAKŞEHİR/İSTANBUL</a:t>
            </a:r>
          </a:p>
          <a:p>
            <a:pPr algn="r"/>
            <a:endParaRPr lang="tr-TR" dirty="0">
              <a:solidFill>
                <a:srgbClr val="0070C0"/>
              </a:solidFill>
            </a:endParaRPr>
          </a:p>
        </p:txBody>
      </p:sp>
    </p:spTree>
    <p:extLst>
      <p:ext uri="{BB962C8B-B14F-4D97-AF65-F5344CB8AC3E}">
        <p14:creationId xmlns:p14="http://schemas.microsoft.com/office/powerpoint/2010/main" val="3599283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77500" lnSpcReduction="20000"/>
          </a:bodyPr>
          <a:lstStyle/>
          <a:p>
            <a:r>
              <a:rPr lang="tr-TR" dirty="0"/>
              <a:t>Peygamberimiz (</a:t>
            </a:r>
            <a:r>
              <a:rPr lang="tr-TR" dirty="0" err="1"/>
              <a:t>sallallahu</a:t>
            </a:r>
            <a:r>
              <a:rPr lang="tr-TR" dirty="0"/>
              <a:t> aleyhi </a:t>
            </a:r>
            <a:r>
              <a:rPr lang="tr-TR" dirty="0" err="1"/>
              <a:t>vesellem</a:t>
            </a:r>
            <a:r>
              <a:rPr lang="tr-TR" dirty="0"/>
              <a:t>) kalkıp evine girdi. Oradakiler de hesapsız </a:t>
            </a:r>
            <a:r>
              <a:rPr lang="tr-TR" dirty="0" err="1"/>
              <a:t>azapsız</a:t>
            </a:r>
            <a:r>
              <a:rPr lang="tr-TR" dirty="0"/>
              <a:t> cennete gireceklerin kim olduğuna dair konuşmaya başladılar. Kimileri bunlar; Peygamber (</a:t>
            </a:r>
            <a:r>
              <a:rPr lang="tr-TR" dirty="0" err="1"/>
              <a:t>sallallahu</a:t>
            </a:r>
            <a:r>
              <a:rPr lang="tr-TR" dirty="0"/>
              <a:t> aleyhi </a:t>
            </a:r>
            <a:r>
              <a:rPr lang="tr-TR" dirty="0" err="1"/>
              <a:t>vesellem</a:t>
            </a:r>
            <a:r>
              <a:rPr lang="tr-TR" dirty="0"/>
              <a:t>)’in sohbetinde bulunanlar olsa gerekir dediler. Kimileri bunlar; İslâm geldikten sonra doğup şirke bulaşmamış kimselerdir dediler ve pek çok şeyler söylendi. Bu arada </a:t>
            </a:r>
            <a:r>
              <a:rPr lang="tr-TR" dirty="0" err="1"/>
              <a:t>Rasûlullah</a:t>
            </a:r>
            <a:r>
              <a:rPr lang="tr-TR" dirty="0"/>
              <a:t> (</a:t>
            </a:r>
            <a:r>
              <a:rPr lang="tr-TR" dirty="0" err="1"/>
              <a:t>sallallahu</a:t>
            </a:r>
            <a:r>
              <a:rPr lang="tr-TR" dirty="0"/>
              <a:t> aleyhi </a:t>
            </a:r>
            <a:r>
              <a:rPr lang="tr-TR" dirty="0" err="1"/>
              <a:t>vesellem</a:t>
            </a:r>
            <a:r>
              <a:rPr lang="tr-TR" dirty="0"/>
              <a:t>) bunların yanına çıktı ve: “Ne hakkında konuşuyordunuz?” dedi. Hesapsız </a:t>
            </a:r>
            <a:r>
              <a:rPr lang="tr-TR" dirty="0" err="1"/>
              <a:t>azapsız</a:t>
            </a:r>
            <a:r>
              <a:rPr lang="tr-TR" dirty="0"/>
              <a:t> cennete girecekler hakkında konuşuyoruz dediler. Bunun üzerine Peygamber (</a:t>
            </a:r>
            <a:r>
              <a:rPr lang="tr-TR" dirty="0" err="1"/>
              <a:t>sallallahu</a:t>
            </a:r>
            <a:r>
              <a:rPr lang="tr-TR" dirty="0"/>
              <a:t> aleyhi </a:t>
            </a:r>
            <a:r>
              <a:rPr lang="tr-TR" dirty="0" err="1"/>
              <a:t>vesellem</a:t>
            </a:r>
            <a:r>
              <a:rPr lang="tr-TR" dirty="0"/>
              <a:t>): “</a:t>
            </a:r>
            <a:r>
              <a:rPr lang="tr-TR" b="1" dirty="0">
                <a:solidFill>
                  <a:srgbClr val="FF0000"/>
                </a:solidFill>
              </a:rPr>
              <a:t>Onlar (şifanın Allahtan geldiğine inanıp) büyü yapmazlar ve yaptırmazlar, uğursuzluğa da inanmazlar ve onlar Rablerine güvenip dayananlardır</a:t>
            </a:r>
            <a:r>
              <a:rPr lang="tr-TR" dirty="0"/>
              <a:t>” buyurdu. Bu arada </a:t>
            </a:r>
            <a:r>
              <a:rPr lang="tr-TR" dirty="0" err="1"/>
              <a:t>Ukkâşe</a:t>
            </a:r>
            <a:r>
              <a:rPr lang="tr-TR" dirty="0"/>
              <a:t> </a:t>
            </a:r>
            <a:r>
              <a:rPr lang="tr-TR" dirty="0" err="1"/>
              <a:t>ibn</a:t>
            </a:r>
            <a:r>
              <a:rPr lang="tr-TR" dirty="0"/>
              <a:t> </a:t>
            </a:r>
            <a:r>
              <a:rPr lang="tr-TR" dirty="0" err="1"/>
              <a:t>Mihsân</a:t>
            </a:r>
            <a:r>
              <a:rPr lang="tr-TR" dirty="0"/>
              <a:t> ayağa kalkarak: Beni onlardan eylemesi için Allah’a dua et dedi. Peygamber (</a:t>
            </a:r>
            <a:r>
              <a:rPr lang="tr-TR" dirty="0" err="1"/>
              <a:t>sallallahu</a:t>
            </a:r>
            <a:r>
              <a:rPr lang="tr-TR" dirty="0"/>
              <a:t> aleyhi </a:t>
            </a:r>
            <a:r>
              <a:rPr lang="tr-TR" dirty="0" err="1"/>
              <a:t>vesellem</a:t>
            </a:r>
            <a:r>
              <a:rPr lang="tr-TR" dirty="0"/>
              <a:t>) de: “Sen onlardansın” buyurdu. Sonra bir başka kişi daha kalktı: Beni de onlardan eylemesi için dua buyur dedi. </a:t>
            </a:r>
            <a:r>
              <a:rPr lang="tr-TR" dirty="0" err="1"/>
              <a:t>Rasûlullah</a:t>
            </a:r>
            <a:r>
              <a:rPr lang="tr-TR" dirty="0"/>
              <a:t> (</a:t>
            </a:r>
            <a:r>
              <a:rPr lang="tr-TR" dirty="0" err="1"/>
              <a:t>sallallahu</a:t>
            </a:r>
            <a:r>
              <a:rPr lang="tr-TR" dirty="0"/>
              <a:t> aleyhi </a:t>
            </a:r>
            <a:r>
              <a:rPr lang="tr-TR" dirty="0" err="1"/>
              <a:t>vesellem</a:t>
            </a:r>
            <a:r>
              <a:rPr lang="tr-TR" dirty="0"/>
              <a:t>) bu defa: “Fırsatı değerlendirmekte </a:t>
            </a:r>
            <a:r>
              <a:rPr lang="tr-TR" dirty="0" err="1"/>
              <a:t>Ukkâşe</a:t>
            </a:r>
            <a:r>
              <a:rPr lang="tr-TR" dirty="0"/>
              <a:t> senden evvel davrandı” buyurdu. (</a:t>
            </a:r>
            <a:r>
              <a:rPr lang="tr-TR" dirty="0" err="1"/>
              <a:t>Buhârî</a:t>
            </a:r>
            <a:r>
              <a:rPr lang="tr-TR" dirty="0"/>
              <a:t>, </a:t>
            </a:r>
            <a:r>
              <a:rPr lang="tr-TR" dirty="0" err="1"/>
              <a:t>tıb</a:t>
            </a:r>
            <a:r>
              <a:rPr lang="tr-TR" dirty="0"/>
              <a:t> 1; Müslim, İman 174)</a:t>
            </a:r>
          </a:p>
        </p:txBody>
      </p:sp>
    </p:spTree>
    <p:extLst>
      <p:ext uri="{BB962C8B-B14F-4D97-AF65-F5344CB8AC3E}">
        <p14:creationId xmlns:p14="http://schemas.microsoft.com/office/powerpoint/2010/main" val="3889527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552728"/>
          </a:xfrm>
        </p:spPr>
        <p:txBody>
          <a:bodyPr>
            <a:normAutofit fontScale="92500" lnSpcReduction="10000"/>
          </a:bodyPr>
          <a:lstStyle/>
          <a:p>
            <a:r>
              <a:rPr lang="tr-TR" b="1" dirty="0" smtClean="0">
                <a:solidFill>
                  <a:srgbClr val="FF0000"/>
                </a:solidFill>
              </a:rPr>
              <a:t>HZ MUHAMMED SAV EFENDİMİZİN TEVEKKÜLÜ:</a:t>
            </a:r>
          </a:p>
          <a:p>
            <a:r>
              <a:rPr lang="tr-TR" dirty="0" err="1" smtClean="0"/>
              <a:t>Mekkede</a:t>
            </a:r>
            <a:r>
              <a:rPr lang="tr-TR" dirty="0" smtClean="0"/>
              <a:t> son yıllardı ve ashaba sataşıyorlardı , </a:t>
            </a:r>
            <a:r>
              <a:rPr lang="tr-TR" dirty="0" err="1" smtClean="0"/>
              <a:t>zulum</a:t>
            </a:r>
            <a:r>
              <a:rPr lang="tr-TR" dirty="0" smtClean="0"/>
              <a:t> ve eziyet ediyorlardı hem efendimize </a:t>
            </a:r>
            <a:r>
              <a:rPr lang="tr-TR" dirty="0" err="1" smtClean="0"/>
              <a:t>hemde</a:t>
            </a:r>
            <a:r>
              <a:rPr lang="tr-TR" dirty="0" smtClean="0"/>
              <a:t> </a:t>
            </a:r>
            <a:r>
              <a:rPr lang="tr-TR" dirty="0" err="1" smtClean="0"/>
              <a:t>sahabelere</a:t>
            </a:r>
            <a:r>
              <a:rPr lang="tr-TR" dirty="0" smtClean="0"/>
              <a:t> kimi </a:t>
            </a:r>
            <a:r>
              <a:rPr lang="tr-TR" dirty="0" err="1" smtClean="0"/>
              <a:t>sahabelere</a:t>
            </a:r>
            <a:r>
              <a:rPr lang="tr-TR" dirty="0" smtClean="0"/>
              <a:t> müsaade ediyor </a:t>
            </a:r>
            <a:r>
              <a:rPr lang="tr-TR" dirty="0" err="1"/>
              <a:t>H</a:t>
            </a:r>
            <a:r>
              <a:rPr lang="tr-TR" dirty="0" err="1" smtClean="0"/>
              <a:t>abeşistana</a:t>
            </a:r>
            <a:r>
              <a:rPr lang="tr-TR" dirty="0" smtClean="0"/>
              <a:t> hicret ediyorlardı ama Efendimiz hala </a:t>
            </a:r>
            <a:r>
              <a:rPr lang="tr-TR" dirty="0" err="1" smtClean="0"/>
              <a:t>Mekkede</a:t>
            </a:r>
            <a:r>
              <a:rPr lang="tr-TR" dirty="0" smtClean="0"/>
              <a:t> ve Mekkeli müşriklerin eziyetleri had </a:t>
            </a:r>
            <a:r>
              <a:rPr lang="tr-TR" dirty="0" err="1" smtClean="0"/>
              <a:t>safhadaydı.Efendimiz</a:t>
            </a:r>
            <a:r>
              <a:rPr lang="tr-TR" dirty="0" smtClean="0"/>
              <a:t> sığınmak için çaba gösteriyor ama rabden izin çıkmadığı için </a:t>
            </a:r>
            <a:r>
              <a:rPr lang="tr-TR" dirty="0" err="1" smtClean="0"/>
              <a:t>Mekkeden</a:t>
            </a:r>
            <a:r>
              <a:rPr lang="tr-TR" dirty="0" smtClean="0"/>
              <a:t> </a:t>
            </a:r>
            <a:r>
              <a:rPr lang="tr-TR" dirty="0" err="1" smtClean="0"/>
              <a:t>ayrılamıyordu.Mekkeye</a:t>
            </a:r>
            <a:r>
              <a:rPr lang="tr-TR" dirty="0" smtClean="0"/>
              <a:t> bir günlük mesafede olan ve sayfiye yer Taife gitmeye karar verdi ve Taife Efendimiz </a:t>
            </a:r>
            <a:r>
              <a:rPr lang="tr-TR" dirty="0" err="1" smtClean="0"/>
              <a:t>giti</a:t>
            </a:r>
            <a:r>
              <a:rPr lang="tr-TR" dirty="0" smtClean="0"/>
              <a:t> ve </a:t>
            </a:r>
            <a:r>
              <a:rPr lang="tr-TR" dirty="0" err="1" smtClean="0"/>
              <a:t>Taifde</a:t>
            </a:r>
            <a:r>
              <a:rPr lang="tr-TR" dirty="0" smtClean="0"/>
              <a:t> taşlanıyordu ve her yeri kan revan içinde </a:t>
            </a:r>
            <a:r>
              <a:rPr lang="tr-TR" dirty="0" err="1" smtClean="0"/>
              <a:t>kalmıştı.Taifliler</a:t>
            </a:r>
            <a:r>
              <a:rPr lang="tr-TR" dirty="0" smtClean="0"/>
              <a:t> Efendimizi çocuk ve kölelere taşlatmışlardı ve Efendimiz </a:t>
            </a:r>
            <a:r>
              <a:rPr lang="tr-TR" dirty="0" err="1" smtClean="0"/>
              <a:t>Utbe</a:t>
            </a:r>
            <a:r>
              <a:rPr lang="tr-TR" dirty="0" smtClean="0"/>
              <a:t> ve </a:t>
            </a:r>
            <a:r>
              <a:rPr lang="tr-TR" dirty="0" err="1" smtClean="0"/>
              <a:t>Şeybe</a:t>
            </a:r>
            <a:r>
              <a:rPr lang="tr-TR" dirty="0" smtClean="0"/>
              <a:t> Bin </a:t>
            </a:r>
            <a:r>
              <a:rPr lang="tr-TR" dirty="0" err="1" smtClean="0"/>
              <a:t>Rebia’nın</a:t>
            </a:r>
            <a:r>
              <a:rPr lang="tr-TR" dirty="0" smtClean="0"/>
              <a:t> bahçesine sığınarak bu belayı </a:t>
            </a:r>
            <a:r>
              <a:rPr lang="tr-TR" dirty="0" err="1" smtClean="0"/>
              <a:t>savuşturmuştur.Efendimizin</a:t>
            </a:r>
            <a:r>
              <a:rPr lang="tr-TR" dirty="0" smtClean="0"/>
              <a:t> bitik anıdır yaralı anıdır.</a:t>
            </a:r>
            <a:endParaRPr lang="tr-TR" dirty="0"/>
          </a:p>
        </p:txBody>
      </p:sp>
    </p:spTree>
    <p:extLst>
      <p:ext uri="{BB962C8B-B14F-4D97-AF65-F5344CB8AC3E}">
        <p14:creationId xmlns:p14="http://schemas.microsoft.com/office/powerpoint/2010/main" val="2576681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77500" lnSpcReduction="20000"/>
          </a:bodyPr>
          <a:lstStyle/>
          <a:p>
            <a:r>
              <a:rPr lang="tr-TR" b="1" dirty="0" smtClean="0">
                <a:solidFill>
                  <a:srgbClr val="FF0000"/>
                </a:solidFill>
              </a:rPr>
              <a:t>Bu çaresizlik anında Hz Muhammed SAV şöyle dua(TEVEKKÜL) eder:</a:t>
            </a:r>
          </a:p>
          <a:p>
            <a:pPr marL="0" indent="0">
              <a:buNone/>
            </a:pPr>
            <a:r>
              <a:rPr lang="tr-TR" dirty="0" smtClean="0"/>
              <a:t>«Allah’ım kuvvetimin zayıflığını sana arz ediyorum!</a:t>
            </a:r>
          </a:p>
          <a:p>
            <a:pPr marL="0" indent="0">
              <a:buNone/>
            </a:pPr>
            <a:r>
              <a:rPr lang="tr-TR" dirty="0"/>
              <a:t>G</a:t>
            </a:r>
            <a:r>
              <a:rPr lang="tr-TR" dirty="0" smtClean="0"/>
              <a:t>ücümün azaldığını Sana arz ediyorum!</a:t>
            </a:r>
          </a:p>
          <a:p>
            <a:pPr marL="0" indent="0">
              <a:buNone/>
            </a:pPr>
            <a:r>
              <a:rPr lang="tr-TR" dirty="0" smtClean="0"/>
              <a:t>İnsanların beni küçük düşürmelerini sana arz ediyorum!</a:t>
            </a:r>
          </a:p>
          <a:p>
            <a:pPr marL="0" indent="0">
              <a:buNone/>
            </a:pPr>
            <a:r>
              <a:rPr lang="tr-TR" dirty="0" smtClean="0"/>
              <a:t>Ey merhametlilerin en merhametlisi!</a:t>
            </a:r>
          </a:p>
          <a:p>
            <a:pPr marL="0" indent="0">
              <a:buNone/>
            </a:pPr>
            <a:r>
              <a:rPr lang="tr-TR" dirty="0" smtClean="0"/>
              <a:t>Sen zayıf bırakılanların Rabbisin!</a:t>
            </a:r>
          </a:p>
          <a:p>
            <a:pPr marL="0" indent="0">
              <a:buNone/>
            </a:pPr>
            <a:r>
              <a:rPr lang="tr-TR" dirty="0" smtClean="0"/>
              <a:t>Beni kimlere havale ettin!</a:t>
            </a:r>
          </a:p>
          <a:p>
            <a:pPr marL="0" indent="0">
              <a:buNone/>
            </a:pPr>
            <a:r>
              <a:rPr lang="tr-TR" dirty="0" smtClean="0"/>
              <a:t>Bana </a:t>
            </a:r>
            <a:r>
              <a:rPr lang="tr-TR" dirty="0" err="1" smtClean="0"/>
              <a:t>srat</a:t>
            </a:r>
            <a:r>
              <a:rPr lang="tr-TR" dirty="0" smtClean="0"/>
              <a:t> asan uzak diyarların sakinlerine mi?</a:t>
            </a:r>
          </a:p>
          <a:p>
            <a:pPr marL="0" indent="0">
              <a:buNone/>
            </a:pPr>
            <a:r>
              <a:rPr lang="tr-TR" dirty="0" smtClean="0"/>
              <a:t>Yoksa davamı rehin alacak bir düşmana mı?</a:t>
            </a:r>
          </a:p>
          <a:p>
            <a:pPr marL="0" indent="0">
              <a:buNone/>
            </a:pPr>
            <a:r>
              <a:rPr lang="tr-TR" dirty="0" smtClean="0"/>
              <a:t>Eğer gazabın bana yönelmediyse, bütün bunlara aldırmıyorum!</a:t>
            </a:r>
          </a:p>
          <a:p>
            <a:pPr marL="0" indent="0">
              <a:buNone/>
            </a:pPr>
            <a:r>
              <a:rPr lang="tr-TR" dirty="0" smtClean="0"/>
              <a:t>Fakat senin lütfun beni rahatlatacaktır!</a:t>
            </a:r>
          </a:p>
          <a:p>
            <a:pPr marL="0" indent="0">
              <a:buNone/>
            </a:pPr>
            <a:r>
              <a:rPr lang="tr-TR" dirty="0" smtClean="0"/>
              <a:t>Gazabının bana inmesinden  yada kahrının beni bulmasından, karanlıkları aydınlatan  cemalinin nuruna sığınırım; Dünya ve ahiret hayatını tanzim eden nuruna!</a:t>
            </a:r>
          </a:p>
          <a:p>
            <a:pPr marL="0" indent="0">
              <a:buNone/>
            </a:pPr>
            <a:r>
              <a:rPr lang="tr-TR" dirty="0" smtClean="0"/>
              <a:t>Hoşnutluk </a:t>
            </a:r>
            <a:r>
              <a:rPr lang="tr-TR" dirty="0"/>
              <a:t>S</a:t>
            </a:r>
            <a:r>
              <a:rPr lang="tr-TR" dirty="0" smtClean="0"/>
              <a:t>ana yaraşır, yeter ki razı ol!</a:t>
            </a:r>
          </a:p>
          <a:p>
            <a:pPr marL="0" indent="0">
              <a:buNone/>
            </a:pPr>
            <a:r>
              <a:rPr lang="tr-TR" dirty="0" smtClean="0"/>
              <a:t>Güç ve kuvvet yalnız Senindir!.(</a:t>
            </a:r>
            <a:r>
              <a:rPr lang="tr-TR" dirty="0" err="1" smtClean="0"/>
              <a:t>İbni</a:t>
            </a:r>
            <a:r>
              <a:rPr lang="tr-TR" dirty="0" smtClean="0"/>
              <a:t> </a:t>
            </a:r>
            <a:r>
              <a:rPr lang="tr-TR" dirty="0" err="1" smtClean="0"/>
              <a:t>Hişam</a:t>
            </a:r>
            <a:r>
              <a:rPr lang="tr-TR" dirty="0" smtClean="0"/>
              <a:t> ,</a:t>
            </a:r>
            <a:r>
              <a:rPr lang="tr-TR" dirty="0" err="1" smtClean="0"/>
              <a:t>Sire</a:t>
            </a:r>
            <a:r>
              <a:rPr lang="tr-TR" dirty="0" smtClean="0"/>
              <a:t> I,420)</a:t>
            </a:r>
            <a:endParaRPr lang="tr-TR" dirty="0"/>
          </a:p>
        </p:txBody>
      </p:sp>
    </p:spTree>
    <p:extLst>
      <p:ext uri="{BB962C8B-B14F-4D97-AF65-F5344CB8AC3E}">
        <p14:creationId xmlns:p14="http://schemas.microsoft.com/office/powerpoint/2010/main" val="3300147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036496" cy="6741368"/>
          </a:xfrm>
        </p:spPr>
        <p:txBody>
          <a:bodyPr>
            <a:normAutofit fontScale="70000" lnSpcReduction="20000"/>
          </a:bodyPr>
          <a:lstStyle/>
          <a:p>
            <a:pPr marL="0" indent="0">
              <a:buNone/>
            </a:pPr>
            <a:r>
              <a:rPr lang="tr-TR" dirty="0">
                <a:solidFill>
                  <a:srgbClr val="FF0000"/>
                </a:solidFill>
                <a:latin typeface="Arial Black" pitchFamily="34" charset="0"/>
              </a:rPr>
              <a:t>SIFIR NOKTADA EFENDİMİZ SAV İN TEVEKKÜLÜ</a:t>
            </a:r>
            <a:r>
              <a:rPr lang="tr-TR" dirty="0" smtClean="0">
                <a:solidFill>
                  <a:srgbClr val="FF0000"/>
                </a:solidFill>
                <a:latin typeface="Arial Black" pitchFamily="34" charset="0"/>
              </a:rPr>
              <a:t>:</a:t>
            </a:r>
          </a:p>
          <a:p>
            <a:pPr marL="0" indent="0">
              <a:buNone/>
            </a:pPr>
            <a:r>
              <a:rPr lang="tr-TR" sz="3600" b="1" dirty="0" err="1" smtClean="0"/>
              <a:t>Câbir</a:t>
            </a:r>
            <a:r>
              <a:rPr lang="tr-TR" sz="3600" b="1" dirty="0" smtClean="0"/>
              <a:t> </a:t>
            </a:r>
            <a:r>
              <a:rPr lang="tr-TR" sz="3600" b="1" dirty="0" err="1"/>
              <a:t>ibn</a:t>
            </a:r>
            <a:r>
              <a:rPr lang="tr-TR" sz="3600" b="1" dirty="0"/>
              <a:t> </a:t>
            </a:r>
            <a:r>
              <a:rPr lang="tr-TR" sz="3600" b="1" dirty="0" err="1"/>
              <a:t>Abdillah</a:t>
            </a:r>
            <a:r>
              <a:rPr lang="tr-TR" sz="3600" b="1" dirty="0"/>
              <a:t> (Allah Ondan razı olsun)’den bildirildiğine göre kendisi Peygamber (</a:t>
            </a:r>
            <a:r>
              <a:rPr lang="tr-TR" sz="3600" b="1" dirty="0" err="1"/>
              <a:t>sallallahu</a:t>
            </a:r>
            <a:r>
              <a:rPr lang="tr-TR" sz="3600" b="1" dirty="0"/>
              <a:t> aleyhi </a:t>
            </a:r>
            <a:r>
              <a:rPr lang="tr-TR" sz="3600" b="1" dirty="0" err="1"/>
              <a:t>vesellem</a:t>
            </a:r>
            <a:r>
              <a:rPr lang="tr-TR" sz="3600" b="1" dirty="0"/>
              <a:t>)’le birlikte </a:t>
            </a:r>
            <a:r>
              <a:rPr lang="tr-TR" sz="3600" b="1" dirty="0" err="1"/>
              <a:t>Necid</a:t>
            </a:r>
            <a:r>
              <a:rPr lang="tr-TR" sz="3600" b="1" dirty="0"/>
              <a:t> taraflarında bir gazvede bulunmuştu. Dönüşte </a:t>
            </a:r>
            <a:r>
              <a:rPr lang="tr-TR" sz="3600" b="1" dirty="0" err="1"/>
              <a:t>Rasûlullah</a:t>
            </a:r>
            <a:r>
              <a:rPr lang="tr-TR" sz="3600" b="1" dirty="0"/>
              <a:t> (</a:t>
            </a:r>
            <a:r>
              <a:rPr lang="tr-TR" sz="3600" b="1" dirty="0" err="1"/>
              <a:t>sallallahu</a:t>
            </a:r>
            <a:r>
              <a:rPr lang="tr-TR" sz="3600" b="1" dirty="0"/>
              <a:t> aleyhi </a:t>
            </a:r>
            <a:r>
              <a:rPr lang="tr-TR" sz="3600" b="1" dirty="0" err="1"/>
              <a:t>vesellem</a:t>
            </a:r>
            <a:r>
              <a:rPr lang="tr-TR" sz="3600" b="1" dirty="0"/>
              <a:t>) ile birlikteydi. Öğle vakti ağaçlık ve çalılık bir vadiye geldiklerinde </a:t>
            </a:r>
            <a:r>
              <a:rPr lang="tr-TR" sz="3600" b="1" dirty="0" err="1"/>
              <a:t>Rasülullah</a:t>
            </a:r>
            <a:r>
              <a:rPr lang="tr-TR" sz="3600" b="1" dirty="0"/>
              <a:t> (</a:t>
            </a:r>
            <a:r>
              <a:rPr lang="tr-TR" sz="3600" b="1" dirty="0" err="1"/>
              <a:t>sallallahu</a:t>
            </a:r>
            <a:r>
              <a:rPr lang="tr-TR" sz="3600" b="1" dirty="0"/>
              <a:t> aleyhi </a:t>
            </a:r>
            <a:r>
              <a:rPr lang="tr-TR" sz="3600" b="1" dirty="0" err="1"/>
              <a:t>vesellem</a:t>
            </a:r>
            <a:r>
              <a:rPr lang="tr-TR" sz="3600" b="1" dirty="0"/>
              <a:t>) orada istirahat için mola vermişti. Mücahitler istirahat için çevreye dağılmışlardı. </a:t>
            </a:r>
            <a:r>
              <a:rPr lang="tr-TR" sz="3600" b="1" dirty="0" err="1"/>
              <a:t>Rasûlullah</a:t>
            </a:r>
            <a:r>
              <a:rPr lang="tr-TR" sz="3600" b="1" dirty="0"/>
              <a:t> (</a:t>
            </a:r>
            <a:r>
              <a:rPr lang="tr-TR" sz="3600" b="1" dirty="0" err="1"/>
              <a:t>sallallahu</a:t>
            </a:r>
            <a:r>
              <a:rPr lang="tr-TR" sz="3600" b="1" dirty="0"/>
              <a:t> aleyhi </a:t>
            </a:r>
            <a:r>
              <a:rPr lang="tr-TR" sz="3600" b="1" dirty="0" err="1"/>
              <a:t>vesellem</a:t>
            </a:r>
            <a:r>
              <a:rPr lang="tr-TR" sz="3600" b="1" dirty="0"/>
              <a:t>) de </a:t>
            </a:r>
            <a:r>
              <a:rPr lang="tr-TR" sz="3600" b="1" dirty="0" err="1"/>
              <a:t>semûra</a:t>
            </a:r>
            <a:r>
              <a:rPr lang="tr-TR" sz="3600" b="1" dirty="0"/>
              <a:t> denilen bir ağaç altında istirahate çekilmiş, kılıcını da ağaca asmıştı. Birazcık uyumuştuk ki; </a:t>
            </a:r>
            <a:r>
              <a:rPr lang="tr-TR" sz="3600" b="1" dirty="0" err="1"/>
              <a:t>Rasûlullah</a:t>
            </a:r>
            <a:r>
              <a:rPr lang="tr-TR" sz="3600" b="1" dirty="0"/>
              <a:t> (</a:t>
            </a:r>
            <a:r>
              <a:rPr lang="tr-TR" sz="3600" b="1" dirty="0" err="1"/>
              <a:t>sallallahu</a:t>
            </a:r>
            <a:r>
              <a:rPr lang="tr-TR" sz="3600" b="1" dirty="0"/>
              <a:t> aleyhi </a:t>
            </a:r>
            <a:r>
              <a:rPr lang="tr-TR" sz="3600" b="1" dirty="0" err="1"/>
              <a:t>vesellem</a:t>
            </a:r>
            <a:r>
              <a:rPr lang="tr-TR" sz="3600" b="1" dirty="0"/>
              <a:t>)’in bizi çağırdığını işittik ve hemen yanına koştuk bir de baktık ki; </a:t>
            </a:r>
            <a:r>
              <a:rPr lang="tr-TR" sz="3600" b="1" dirty="0" err="1"/>
              <a:t>Rasûlullah</a:t>
            </a:r>
            <a:r>
              <a:rPr lang="tr-TR" sz="3600" b="1" dirty="0"/>
              <a:t> (</a:t>
            </a:r>
            <a:r>
              <a:rPr lang="tr-TR" sz="3600" b="1" dirty="0" err="1"/>
              <a:t>sallallahu</a:t>
            </a:r>
            <a:r>
              <a:rPr lang="tr-TR" sz="3600" b="1" dirty="0"/>
              <a:t> aleyhi </a:t>
            </a:r>
            <a:r>
              <a:rPr lang="tr-TR" sz="3600" b="1" dirty="0" err="1"/>
              <a:t>vesellem</a:t>
            </a:r>
            <a:r>
              <a:rPr lang="tr-TR" sz="3600" b="1" dirty="0"/>
              <a:t>)’in yanında müşriklerden bir bedevî dikilmiş duruyor. </a:t>
            </a:r>
            <a:r>
              <a:rPr lang="tr-TR" sz="3600" b="1" dirty="0" err="1"/>
              <a:t>Rasûlullah</a:t>
            </a:r>
            <a:r>
              <a:rPr lang="tr-TR" sz="3600" b="1" dirty="0"/>
              <a:t> (</a:t>
            </a:r>
            <a:r>
              <a:rPr lang="tr-TR" sz="3600" b="1" dirty="0" err="1"/>
              <a:t>sallallahu</a:t>
            </a:r>
            <a:r>
              <a:rPr lang="tr-TR" sz="3600" b="1" dirty="0"/>
              <a:t> aleyhi </a:t>
            </a:r>
            <a:r>
              <a:rPr lang="tr-TR" sz="3600" b="1" dirty="0" err="1"/>
              <a:t>vesellem</a:t>
            </a:r>
            <a:r>
              <a:rPr lang="tr-TR" sz="3600" b="1" dirty="0"/>
              <a:t>) şöyle buyurdu: “Ben uyurken bu bedevî kılıcımı almış, uyandığımda kılıç kınından sıyrılmış vaziyette bana seni benim elimden kim kurtarır? dedi. Ben de Allah cevabını verdim. </a:t>
            </a:r>
            <a:r>
              <a:rPr lang="tr-TR" sz="3600" b="1" dirty="0" err="1"/>
              <a:t>Rasûlullah</a:t>
            </a:r>
            <a:r>
              <a:rPr lang="tr-TR" sz="3600" b="1" dirty="0"/>
              <a:t> (</a:t>
            </a:r>
            <a:r>
              <a:rPr lang="tr-TR" sz="3600" b="1" dirty="0" err="1"/>
              <a:t>sallallahu</a:t>
            </a:r>
            <a:r>
              <a:rPr lang="tr-TR" sz="3600" b="1" dirty="0"/>
              <a:t> aleyhi </a:t>
            </a:r>
            <a:r>
              <a:rPr lang="tr-TR" sz="3600" b="1" dirty="0" err="1"/>
              <a:t>vesellem</a:t>
            </a:r>
            <a:r>
              <a:rPr lang="tr-TR" sz="3600" b="1" dirty="0"/>
              <a:t>) adamı cezalandırmamıştı, yanında oturuyordu</a:t>
            </a:r>
            <a:r>
              <a:rPr lang="tr-TR" dirty="0"/>
              <a:t>. (</a:t>
            </a:r>
            <a:r>
              <a:rPr lang="tr-TR" dirty="0" err="1"/>
              <a:t>Buhârî</a:t>
            </a:r>
            <a:r>
              <a:rPr lang="tr-TR" dirty="0"/>
              <a:t>, </a:t>
            </a:r>
            <a:r>
              <a:rPr lang="tr-TR" dirty="0" err="1"/>
              <a:t>Cihad</a:t>
            </a:r>
            <a:r>
              <a:rPr lang="tr-TR" dirty="0"/>
              <a:t> 84; Müslim, </a:t>
            </a:r>
            <a:r>
              <a:rPr lang="tr-TR" dirty="0" err="1"/>
              <a:t>Fedâil</a:t>
            </a:r>
            <a:r>
              <a:rPr lang="tr-TR" dirty="0"/>
              <a:t> 13) </a:t>
            </a:r>
          </a:p>
          <a:p>
            <a:endParaRPr lang="tr-TR" dirty="0"/>
          </a:p>
        </p:txBody>
      </p:sp>
    </p:spTree>
    <p:extLst>
      <p:ext uri="{BB962C8B-B14F-4D97-AF65-F5344CB8AC3E}">
        <p14:creationId xmlns:p14="http://schemas.microsoft.com/office/powerpoint/2010/main" val="1368852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856984" cy="6624736"/>
          </a:xfrm>
        </p:spPr>
        <p:txBody>
          <a:bodyPr/>
          <a:lstStyle/>
          <a:p>
            <a:r>
              <a:rPr lang="ar-AE" b="1" dirty="0">
                <a:solidFill>
                  <a:srgbClr val="FF0000"/>
                </a:solidFill>
              </a:rPr>
              <a:t>ع</a:t>
            </a:r>
            <a:r>
              <a:rPr lang="ar-AE" sz="4400" b="1" dirty="0">
                <a:solidFill>
                  <a:srgbClr val="FF0000"/>
                </a:solidFill>
              </a:rPr>
              <a:t>َنْ أبي بَكْرٍ الصِّدِّيقِ </a:t>
            </a:r>
            <a:r>
              <a:rPr lang="ar-AE" sz="4400" dirty="0" smtClean="0"/>
              <a:t>عَبْدِ </a:t>
            </a:r>
            <a:r>
              <a:rPr lang="ar-AE" sz="4400" dirty="0"/>
              <a:t>اللهِ بْنِ عثمان بْنِ عامر بْنِ عُمَرَ بْنِ كَعْبِ بْنِ سَعْدِ بْنِ تَيْمِ بْنِ مُرَّةَ بْنِ كَعْبِ بْنِ لُؤِيَّ بْنِ غاَلِبٍ الْقُرَشِيِّ التميمي  - وَهُوَ وَأَبوُهُ وَأُمُّهُ صَحاَبَةٌ  قال : نَظَرْتُ إِلَى أَقْدَامِ الْمُشْرِكِينَ وَنَحْنُ فِي الْغاَرِ وَهُمْ عَلَي رُؤُوسِناَ فَقُلْتُ : ياَ رَسُولَ اللهِ لَوْ أن أَحَدَهُمْ نَظَرَ تَحْتَ قَدَمَيْهِ لأَبْصَرَنَا, فَقال : مَا ظَنُّكَ يَا أَبَا بَكْرٍ بِاثْنَيْنِ اَللَّهُ ثَالِثُهُمَا.</a:t>
            </a:r>
            <a:endParaRPr lang="tr-TR" sz="4400" dirty="0"/>
          </a:p>
        </p:txBody>
      </p:sp>
    </p:spTree>
    <p:extLst>
      <p:ext uri="{BB962C8B-B14F-4D97-AF65-F5344CB8AC3E}">
        <p14:creationId xmlns:p14="http://schemas.microsoft.com/office/powerpoint/2010/main" val="2602752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552728"/>
          </a:xfrm>
        </p:spPr>
        <p:txBody>
          <a:bodyPr/>
          <a:lstStyle/>
          <a:p>
            <a:r>
              <a:rPr lang="tr-TR" b="1" dirty="0" smtClean="0">
                <a:solidFill>
                  <a:srgbClr val="FF0000"/>
                </a:solidFill>
              </a:rPr>
              <a:t>HZ EBUBEKİR RA ANLATIYOR:</a:t>
            </a:r>
          </a:p>
          <a:p>
            <a:r>
              <a:rPr lang="tr-TR" dirty="0" smtClean="0"/>
              <a:t>(</a:t>
            </a:r>
            <a:r>
              <a:rPr lang="tr-TR" b="1" i="1" dirty="0" smtClean="0"/>
              <a:t>SON DERECE SIKINTILI HALDE NASIL TEVEKKÜL EDİLECEĞİNİ EFENDİMİZ BİZLERE ÖĞRETİYOR</a:t>
            </a:r>
            <a:r>
              <a:rPr lang="tr-TR" dirty="0" smtClean="0"/>
              <a:t>)</a:t>
            </a:r>
          </a:p>
          <a:p>
            <a:r>
              <a:rPr lang="tr-TR" dirty="0" smtClean="0"/>
              <a:t>Hicret yolculuğunda </a:t>
            </a:r>
            <a:r>
              <a:rPr lang="tr-TR" dirty="0" err="1" smtClean="0"/>
              <a:t>Resulullah</a:t>
            </a:r>
            <a:r>
              <a:rPr lang="tr-TR" dirty="0" smtClean="0"/>
              <a:t> ile mağaradayken, tepemizde dolaşıp duran müşriklerin ayaklarını gördüm ve:</a:t>
            </a:r>
          </a:p>
          <a:p>
            <a:pPr marL="0" indent="0">
              <a:buNone/>
            </a:pPr>
            <a:r>
              <a:rPr lang="tr-TR" dirty="0" smtClean="0"/>
              <a:t>-Ey Allah’ın Resulü! Eğer şunlardan biri eğilip </a:t>
            </a:r>
            <a:r>
              <a:rPr lang="tr-TR" dirty="0" err="1" smtClean="0"/>
              <a:t>aşşağıya</a:t>
            </a:r>
            <a:r>
              <a:rPr lang="tr-TR" dirty="0" smtClean="0"/>
              <a:t> bakacak olursa mutlaka bizi görür dedim.</a:t>
            </a:r>
          </a:p>
          <a:p>
            <a:pPr marL="0" indent="0">
              <a:buNone/>
            </a:pPr>
            <a:r>
              <a:rPr lang="tr-TR" dirty="0" smtClean="0"/>
              <a:t>-</a:t>
            </a:r>
            <a:r>
              <a:rPr lang="tr-TR" dirty="0" err="1" smtClean="0"/>
              <a:t>Resulüllah</a:t>
            </a:r>
            <a:r>
              <a:rPr lang="tr-TR" dirty="0" smtClean="0"/>
              <a:t> SAV  şöyle buyurdu:</a:t>
            </a:r>
          </a:p>
          <a:p>
            <a:pPr marL="0" indent="0">
              <a:buNone/>
            </a:pPr>
            <a:r>
              <a:rPr lang="tr-TR" dirty="0" smtClean="0"/>
              <a:t>-Üçüncüleri Allah olan iki kişiyi sen ne zannediyorsun ey Ebubekir?!(Buhari Tefsir,9) </a:t>
            </a:r>
          </a:p>
          <a:p>
            <a:pPr marL="0" indent="0">
              <a:buNone/>
            </a:pPr>
            <a:r>
              <a:rPr lang="tr-TR" b="1" u="sng" dirty="0" smtClean="0">
                <a:solidFill>
                  <a:srgbClr val="FF0000"/>
                </a:solidFill>
              </a:rPr>
              <a:t>Bu olay </a:t>
            </a:r>
            <a:r>
              <a:rPr lang="tr-TR" b="1" u="sng" dirty="0" err="1" smtClean="0">
                <a:solidFill>
                  <a:srgbClr val="FF0000"/>
                </a:solidFill>
              </a:rPr>
              <a:t>Tevbe</a:t>
            </a:r>
            <a:r>
              <a:rPr lang="tr-TR" b="1" u="sng" dirty="0" smtClean="0">
                <a:solidFill>
                  <a:srgbClr val="FF0000"/>
                </a:solidFill>
              </a:rPr>
              <a:t> 40. ayette şöyle anlatıyor Allah cc:</a:t>
            </a:r>
          </a:p>
          <a:p>
            <a:endParaRPr lang="tr-TR" dirty="0"/>
          </a:p>
        </p:txBody>
      </p:sp>
    </p:spTree>
    <p:extLst>
      <p:ext uri="{BB962C8B-B14F-4D97-AF65-F5344CB8AC3E}">
        <p14:creationId xmlns:p14="http://schemas.microsoft.com/office/powerpoint/2010/main" val="3354485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856984" cy="6552728"/>
          </a:xfrm>
        </p:spPr>
        <p:txBody>
          <a:bodyPr>
            <a:normAutofit fontScale="92500" lnSpcReduction="20000"/>
          </a:bodyPr>
          <a:lstStyle/>
          <a:p>
            <a:r>
              <a:rPr lang="ar-AE" dirty="0" smtClean="0"/>
              <a:t>اِلَّا </a:t>
            </a:r>
            <a:r>
              <a:rPr lang="ar-AE" dirty="0"/>
              <a:t>تَنْصُرُوهُ فَقَدْ نَصَرَهُ اللّٰهُ اِذْ اَخْرَجَهُ الَّذٖينَ كَفَرُوا ثَانِىَ اثْنَيْنِ اِذْ هُمَا فِى الْغَارِ اِذْ يَقُولُ لِصَاحِبِهٖ </a:t>
            </a:r>
            <a:r>
              <a:rPr lang="ar-AE" b="1" dirty="0">
                <a:solidFill>
                  <a:srgbClr val="FF0000"/>
                </a:solidFill>
              </a:rPr>
              <a:t>لَا تَحْزَنْ اِنَّ اللّٰهَ مَعَنَا </a:t>
            </a:r>
            <a:r>
              <a:rPr lang="ar-AE" dirty="0"/>
              <a:t>فَاَنْزَلَ اللّٰهُ سَكٖينَتَهُ عَلَيْهِ وَاَيَّدَهُ بِجُنُودٍ لَمْ تَرَوْهَا وَجَعَلَ كَلِمَةَ الَّذٖينَ كَفَرُوا السُّفْلٰى وَكَلِمَةُ اللّٰهِ هِىَ الْعُلْيَا وَاللّٰهُ عَزٖيزٌ حَكٖيمٌ</a:t>
            </a:r>
          </a:p>
          <a:p>
            <a:endParaRPr lang="ar-AE" dirty="0"/>
          </a:p>
          <a:p>
            <a:pPr marL="0" indent="0">
              <a:buNone/>
            </a:pPr>
            <a:r>
              <a:rPr lang="tr-TR" dirty="0" smtClean="0"/>
              <a:t>«Eğer </a:t>
            </a:r>
            <a:r>
              <a:rPr lang="tr-TR" dirty="0"/>
              <a:t>siz ona (Peygamber'e) yardım etmezseniz, (biliyorsunuz ki) inkâr edenler onu iki kişiden biri olarak (Mekke'den) çıkardıkları zaman, ona bizzat Allah yardım etmişti. Hani onlar mağarada bulunuyorlardı. Hani o arkadaşına, "</a:t>
            </a:r>
            <a:r>
              <a:rPr lang="tr-TR" b="1" dirty="0">
                <a:solidFill>
                  <a:srgbClr val="FF0000"/>
                </a:solidFill>
              </a:rPr>
              <a:t>Üzülme, çünkü Allah bizimle beraber</a:t>
            </a:r>
            <a:r>
              <a:rPr lang="tr-TR" dirty="0"/>
              <a:t>" diyordu. Allah da onun üzerine güven duygusu ve huzur indirmiş, sizin kendilerini görmediğiniz birtakım ordularla onu desteklemiş, böylece inkâr edenlerin sözünü alçaltmıştı. Allah'ın sözü ise en yücedir. Allah, mutlak güç sahibidir, hüküm ve hikmet sahibidir</a:t>
            </a:r>
            <a:r>
              <a:rPr lang="tr-TR" dirty="0" smtClean="0"/>
              <a:t>.»(</a:t>
            </a:r>
            <a:r>
              <a:rPr lang="tr-TR" dirty="0" err="1" smtClean="0"/>
              <a:t>Tevbe</a:t>
            </a:r>
            <a:r>
              <a:rPr lang="tr-TR" dirty="0" smtClean="0"/>
              <a:t> Suresi,40)</a:t>
            </a:r>
            <a:endParaRPr lang="tr-TR" dirty="0"/>
          </a:p>
        </p:txBody>
      </p:sp>
    </p:spTree>
    <p:extLst>
      <p:ext uri="{BB962C8B-B14F-4D97-AF65-F5344CB8AC3E}">
        <p14:creationId xmlns:p14="http://schemas.microsoft.com/office/powerpoint/2010/main" val="3404672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856984" cy="6552728"/>
          </a:xfrm>
        </p:spPr>
        <p:txBody>
          <a:bodyPr>
            <a:normAutofit fontScale="85000" lnSpcReduction="20000"/>
          </a:bodyPr>
          <a:lstStyle/>
          <a:p>
            <a:r>
              <a:rPr lang="tr-TR" b="1" dirty="0" smtClean="0">
                <a:solidFill>
                  <a:srgbClr val="FF0000"/>
                </a:solidFill>
              </a:rPr>
              <a:t>DİĞER PEYGAMBERLERİN KURANDA TEVEKKÜL ÖRNEKLERİ:</a:t>
            </a:r>
          </a:p>
          <a:p>
            <a:r>
              <a:rPr lang="tr-TR" b="1" dirty="0" smtClean="0">
                <a:solidFill>
                  <a:srgbClr val="00B050"/>
                </a:solidFill>
              </a:rPr>
              <a:t>HZ İBRAHİM (AS)’IN TEVEKKÜLÜ: </a:t>
            </a:r>
          </a:p>
          <a:p>
            <a:r>
              <a:rPr lang="ar-AE" dirty="0" smtClean="0"/>
              <a:t>وَاِذْ </a:t>
            </a:r>
            <a:r>
              <a:rPr lang="ar-AE" dirty="0"/>
              <a:t>يَرْفَعُ اِبْرٰهٖيمُ الْقَوَاعِدَ مِنَ الْبَيْتِ وَاِسْمٰعٖيلُ رَبَّنَا تَقَبَّلْ مِنَّا اِنَّكَ اَنْتَ السَّمٖيعُ الْعَلٖيمُ</a:t>
            </a:r>
          </a:p>
          <a:p>
            <a:pPr marL="0" indent="0">
              <a:buNone/>
            </a:pPr>
            <a:r>
              <a:rPr lang="tr-TR" dirty="0" smtClean="0"/>
              <a:t>«Hani </a:t>
            </a:r>
            <a:r>
              <a:rPr lang="tr-TR" dirty="0"/>
              <a:t>İbrahim, İsmail ile birlikte evin (Kâbe'nin) temellerini yükseltiyor, "Ey Rabbimiz! Bizden kabul buyur! Şüphesiz sen hakkıyla işitensin, hakkıyla bilensin" diyorlardı</a:t>
            </a:r>
            <a:r>
              <a:rPr lang="tr-TR" dirty="0" smtClean="0"/>
              <a:t>.»(Bakara 127)</a:t>
            </a:r>
            <a:endParaRPr lang="tr-TR" dirty="0"/>
          </a:p>
          <a:p>
            <a:endParaRPr lang="tr-TR" dirty="0"/>
          </a:p>
          <a:p>
            <a:r>
              <a:rPr lang="ar-AE" dirty="0" smtClean="0"/>
              <a:t>رَبَّنَا </a:t>
            </a:r>
            <a:r>
              <a:rPr lang="ar-AE" dirty="0"/>
              <a:t>وَاجْعَلْنَا مُسْلِمَيْنِ لَكَ وَمِنْ ذُرِّيَّتِنَا اُمَّةً مُسْلِمَةً لَكَ وَاَرِنَا مَنَاسِكَنَا وَتُبْ عَلَيْنَا اِنَّكَ اَنْتَ التَّوَّابُ الرَّحٖيمُ</a:t>
            </a:r>
          </a:p>
          <a:p>
            <a:endParaRPr lang="ar-AE" dirty="0"/>
          </a:p>
          <a:p>
            <a:pPr marL="0" indent="0">
              <a:buNone/>
            </a:pPr>
            <a:r>
              <a:rPr lang="tr-TR" dirty="0" smtClean="0"/>
              <a:t>«Rabbimiz</a:t>
            </a:r>
            <a:r>
              <a:rPr lang="tr-TR" dirty="0"/>
              <a:t>! Bizi sana teslim olmuş kimseler kıl. Soyumuzdan da sana teslim olmuş bir ümmet kıl. Bize ibadet yerlerini ve ilkelerini göster. Tövbemizi kabul et. Çünkü sen, tövbeleri çok kabul edensin, çok merhametli olansın</a:t>
            </a:r>
            <a:r>
              <a:rPr lang="tr-TR" dirty="0" smtClean="0"/>
              <a:t>.»(Bakara 128)</a:t>
            </a:r>
            <a:endParaRPr lang="tr-TR" dirty="0"/>
          </a:p>
        </p:txBody>
      </p:sp>
    </p:spTree>
    <p:extLst>
      <p:ext uri="{BB962C8B-B14F-4D97-AF65-F5344CB8AC3E}">
        <p14:creationId xmlns:p14="http://schemas.microsoft.com/office/powerpoint/2010/main" val="4111086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741368"/>
          </a:xfrm>
        </p:spPr>
        <p:txBody>
          <a:bodyPr>
            <a:normAutofit lnSpcReduction="10000"/>
          </a:bodyPr>
          <a:lstStyle/>
          <a:p>
            <a:r>
              <a:rPr lang="tr-TR" b="1" dirty="0" smtClean="0">
                <a:solidFill>
                  <a:srgbClr val="00B050"/>
                </a:solidFill>
              </a:rPr>
              <a:t>HZ YAKUBUN (AS) TEVEKKÜLÜ:</a:t>
            </a:r>
            <a:endParaRPr lang="tr-TR" sz="3600" b="1" dirty="0" smtClean="0">
              <a:solidFill>
                <a:srgbClr val="00B050"/>
              </a:solidFill>
            </a:endParaRPr>
          </a:p>
          <a:p>
            <a:r>
              <a:rPr lang="ar-AE" sz="3600" b="1" dirty="0"/>
              <a:t>وَقَالَ يَا بَنِىَّ لَا تَدْخُلُوا مِنْ بَابٍ وَاحِدٍ وَادْخُلُوا مِنْ اَبْوَابٍ مُتَفَرِّقَةٍ وَمَا اُغْنٖى عَنْكُمْ مِنَ اللّٰهِ مِنْ شَیْءٍ اِنِ الْحُكْمُ اِلَّا لِلّٰهِ عَلَيْهِ تَوَكَّلْتُ وَعَلَيْهِ فَلْيَتَوَكَّلِ الْمُتَوَكِّلُونَ</a:t>
            </a:r>
          </a:p>
          <a:p>
            <a:endParaRPr lang="ar-AE" sz="3600" b="1" dirty="0"/>
          </a:p>
          <a:p>
            <a:pPr marL="0" indent="0">
              <a:buNone/>
            </a:pPr>
            <a:r>
              <a:rPr lang="tr-TR" sz="3600" b="1" dirty="0" smtClean="0"/>
              <a:t>«Sonra </a:t>
            </a:r>
            <a:r>
              <a:rPr lang="tr-TR" sz="3600" b="1" dirty="0"/>
              <a:t>da, "Ey oğullarım! Bir kapıdan girmeyin, ayrı ayrı kapılardan girin. Ama Allah'tan gelecek hiçbir şeyi sizden uzaklaştıramam. Hüküm ancak Allah'ındır. Ben O'na tevekkül ettim.  Tevekkül edenler de yalnız O'na tevekkül etsinler" dedi</a:t>
            </a:r>
            <a:r>
              <a:rPr lang="tr-TR" sz="3600" b="1" dirty="0" smtClean="0"/>
              <a:t>.»</a:t>
            </a:r>
          </a:p>
          <a:p>
            <a:pPr marL="0" indent="0">
              <a:buNone/>
            </a:pPr>
            <a:r>
              <a:rPr lang="tr-TR" dirty="0" smtClean="0"/>
              <a:t>(Yusuf suresi 67)</a:t>
            </a:r>
            <a:endParaRPr lang="tr-TR" dirty="0"/>
          </a:p>
        </p:txBody>
      </p:sp>
    </p:spTree>
    <p:extLst>
      <p:ext uri="{BB962C8B-B14F-4D97-AF65-F5344CB8AC3E}">
        <p14:creationId xmlns:p14="http://schemas.microsoft.com/office/powerpoint/2010/main" val="1263392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856984" cy="6624736"/>
          </a:xfrm>
        </p:spPr>
        <p:txBody>
          <a:bodyPr>
            <a:normAutofit lnSpcReduction="10000"/>
          </a:bodyPr>
          <a:lstStyle/>
          <a:p>
            <a:r>
              <a:rPr lang="tr-TR" b="1" dirty="0" smtClean="0">
                <a:solidFill>
                  <a:srgbClr val="00B050"/>
                </a:solidFill>
              </a:rPr>
              <a:t>HZ ŞUAYBIN (AS) TEVEKKÜLÜ:</a:t>
            </a:r>
          </a:p>
          <a:p>
            <a:r>
              <a:rPr lang="ar-AE" b="1" dirty="0" smtClean="0"/>
              <a:t>قَالَ </a:t>
            </a:r>
            <a:r>
              <a:rPr lang="ar-AE" b="1" dirty="0"/>
              <a:t>يَا قَوْمِ اَرَاَيْتُمْ اِنْ كُنْتُ عَلٰى بَيِّنَةٍ مِنْ رَبّٖى وَرَزَقَنٖى مِنْهُ رِزْقًا حَسَنًا وَمَا اُرٖيدُ اَنْ اُخَالِفَكُمْ اِلٰى مَا اَنْهٰیكُمْ عَنْهُ اِنْ اُرٖيدُ اِلَّا الْاِصْلَاحَ مَا اسْتَطَعْتُ وَمَا تَوْفٖيقٖى اِلَّا بِاللّٰهِ عَلَيْهِ تَوَكَّلْتُ وَاِلَيْهِ اُنٖيبُ</a:t>
            </a:r>
          </a:p>
          <a:p>
            <a:endParaRPr lang="ar-AE" b="1" dirty="0"/>
          </a:p>
          <a:p>
            <a:pPr marL="0" indent="0">
              <a:buNone/>
            </a:pPr>
            <a:r>
              <a:rPr lang="tr-TR" b="1" dirty="0" smtClean="0"/>
              <a:t>«</a:t>
            </a:r>
            <a:r>
              <a:rPr lang="tr-TR" b="1" dirty="0" err="1" smtClean="0"/>
              <a:t>Şu'ayb</a:t>
            </a:r>
            <a:r>
              <a:rPr lang="tr-TR" b="1" dirty="0"/>
              <a:t>, şöyle dedi: "Ey kavmim! Söyleyin bakayım, ya ben Rabbimden gelen açık bir delil üzere isem ve katından bana güzel bir rızık vermişse!. Ben size yasakladığımı kendim yapmak istemiyorum. Ben sadece gücüm yettiğince (sizi) düzeltmek istiyorum. Başarım ancak Allah'ın yardımı iledir. Ben sadece O'na tevekkül ettim ve sadece O'na yöneliyorum</a:t>
            </a:r>
            <a:r>
              <a:rPr lang="tr-TR" b="1" dirty="0" smtClean="0"/>
              <a:t>.»(</a:t>
            </a:r>
            <a:r>
              <a:rPr lang="tr-TR" dirty="0" smtClean="0"/>
              <a:t>Hud suresi 88)</a:t>
            </a:r>
            <a:endParaRPr lang="tr-TR" dirty="0"/>
          </a:p>
        </p:txBody>
      </p:sp>
    </p:spTree>
    <p:extLst>
      <p:ext uri="{BB962C8B-B14F-4D97-AF65-F5344CB8AC3E}">
        <p14:creationId xmlns:p14="http://schemas.microsoft.com/office/powerpoint/2010/main" val="2912749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lstStyle/>
          <a:p>
            <a:pPr marL="0" indent="0">
              <a:buNone/>
            </a:pPr>
            <a:r>
              <a:rPr lang="ar-AE" sz="7200" dirty="0" smtClean="0"/>
              <a:t>وَتَوَكَّلْ عَلَى اللّٰهِ وَكَفٰى بِاللّٰهِ وَكٖيلًا</a:t>
            </a:r>
          </a:p>
          <a:p>
            <a:pPr marL="0" indent="0">
              <a:buNone/>
            </a:pPr>
            <a:r>
              <a:rPr lang="tr-TR" sz="7200" dirty="0" smtClean="0"/>
              <a:t>«Allah'a tevekkül et, vekil olarak Allah yeter.»</a:t>
            </a:r>
          </a:p>
          <a:p>
            <a:pPr marL="0" indent="0">
              <a:buNone/>
            </a:pPr>
            <a:r>
              <a:rPr lang="tr-TR" dirty="0" smtClean="0"/>
              <a:t>(</a:t>
            </a:r>
            <a:r>
              <a:rPr lang="tr-TR" dirty="0" err="1" smtClean="0"/>
              <a:t>Azhab</a:t>
            </a:r>
            <a:r>
              <a:rPr lang="tr-TR" dirty="0" smtClean="0"/>
              <a:t> Suresi 3)</a:t>
            </a:r>
            <a:endParaRPr lang="tr-TR" dirty="0"/>
          </a:p>
        </p:txBody>
      </p:sp>
    </p:spTree>
    <p:extLst>
      <p:ext uri="{BB962C8B-B14F-4D97-AF65-F5344CB8AC3E}">
        <p14:creationId xmlns:p14="http://schemas.microsoft.com/office/powerpoint/2010/main" val="25409884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856984" cy="6408712"/>
          </a:xfrm>
        </p:spPr>
        <p:txBody>
          <a:bodyPr/>
          <a:lstStyle/>
          <a:p>
            <a:r>
              <a:rPr lang="tr-TR" b="1" dirty="0" smtClean="0">
                <a:solidFill>
                  <a:srgbClr val="00B050"/>
                </a:solidFill>
              </a:rPr>
              <a:t>MÜMİNLERİN TEVEKKÜLÜ:</a:t>
            </a:r>
          </a:p>
          <a:p>
            <a:r>
              <a:rPr lang="tr-TR" b="1" dirty="0" smtClean="0">
                <a:solidFill>
                  <a:srgbClr val="00B050"/>
                </a:solidFill>
              </a:rPr>
              <a:t>UHUTLA İLGİLİ İNEN BU AYET MÜMİNLERİN TEVEKKÜLÜNÜ ANLATIR BİZE</a:t>
            </a:r>
          </a:p>
          <a:p>
            <a:endParaRPr lang="tr-TR" b="1" dirty="0" smtClean="0">
              <a:solidFill>
                <a:schemeClr val="tx1">
                  <a:lumMod val="95000"/>
                  <a:lumOff val="5000"/>
                </a:schemeClr>
              </a:solidFill>
            </a:endParaRPr>
          </a:p>
          <a:p>
            <a:r>
              <a:rPr lang="ar-AE" b="1" dirty="0" smtClean="0">
                <a:solidFill>
                  <a:schemeClr val="tx1">
                    <a:lumMod val="95000"/>
                    <a:lumOff val="5000"/>
                  </a:schemeClr>
                </a:solidFill>
              </a:rPr>
              <a:t>اِنْ </a:t>
            </a:r>
            <a:r>
              <a:rPr lang="ar-AE" b="1" dirty="0">
                <a:solidFill>
                  <a:schemeClr val="tx1">
                    <a:lumMod val="95000"/>
                    <a:lumOff val="5000"/>
                  </a:schemeClr>
                </a:solidFill>
              </a:rPr>
              <a:t>يَنْصُرْكُمُ اللّٰهُ فَلَا غَالِبَ لَكُمْ وَاِنْ يَخْذُلْكُمْ فَمَنْ ذَا الَّذٖى يَنْصُرُكُمْ مِنْ بَعْدِهٖ وَعَلَى اللّٰهِ فَلْيَتَوَكَّلِ الْمُؤْمِنُونَ</a:t>
            </a:r>
          </a:p>
          <a:p>
            <a:pPr marL="0" indent="0">
              <a:buNone/>
            </a:pPr>
            <a:r>
              <a:rPr lang="tr-TR" b="1" dirty="0" smtClean="0">
                <a:solidFill>
                  <a:schemeClr val="tx1">
                    <a:lumMod val="95000"/>
                    <a:lumOff val="5000"/>
                  </a:schemeClr>
                </a:solidFill>
              </a:rPr>
              <a:t>«Allah </a:t>
            </a:r>
            <a:r>
              <a:rPr lang="tr-TR" b="1" dirty="0">
                <a:solidFill>
                  <a:schemeClr val="tx1">
                    <a:lumMod val="95000"/>
                    <a:lumOff val="5000"/>
                  </a:schemeClr>
                </a:solidFill>
              </a:rPr>
              <a:t>size yardım ederse, sizi yenecek yoktur. Eğer sizi yardımsız bırakırsa, ondan sonra size kim yardım edebilir? </a:t>
            </a:r>
            <a:r>
              <a:rPr lang="tr-TR" b="1" dirty="0" err="1">
                <a:solidFill>
                  <a:schemeClr val="tx1">
                    <a:lumMod val="95000"/>
                    <a:lumOff val="5000"/>
                  </a:schemeClr>
                </a:solidFill>
              </a:rPr>
              <a:t>Mü'minler</a:t>
            </a:r>
            <a:r>
              <a:rPr lang="tr-TR" b="1" dirty="0">
                <a:solidFill>
                  <a:schemeClr val="tx1">
                    <a:lumMod val="95000"/>
                    <a:lumOff val="5000"/>
                  </a:schemeClr>
                </a:solidFill>
              </a:rPr>
              <a:t>, ancak Allah'a tevekkül etsinler</a:t>
            </a:r>
            <a:r>
              <a:rPr lang="tr-TR" b="1" dirty="0" smtClean="0">
                <a:solidFill>
                  <a:schemeClr val="tx1">
                    <a:lumMod val="95000"/>
                    <a:lumOff val="5000"/>
                  </a:schemeClr>
                </a:solidFill>
              </a:rPr>
              <a:t>.»(Ali İmran 160)</a:t>
            </a:r>
            <a:endParaRPr lang="tr-TR" b="1" dirty="0">
              <a:solidFill>
                <a:schemeClr val="tx1">
                  <a:lumMod val="95000"/>
                  <a:lumOff val="5000"/>
                </a:schemeClr>
              </a:solidFill>
            </a:endParaRPr>
          </a:p>
        </p:txBody>
      </p:sp>
    </p:spTree>
    <p:extLst>
      <p:ext uri="{BB962C8B-B14F-4D97-AF65-F5344CB8AC3E}">
        <p14:creationId xmlns:p14="http://schemas.microsoft.com/office/powerpoint/2010/main" val="378516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856984" cy="6552728"/>
          </a:xfrm>
        </p:spPr>
        <p:txBody>
          <a:bodyPr>
            <a:normAutofit lnSpcReduction="10000"/>
          </a:bodyPr>
          <a:lstStyle/>
          <a:p>
            <a:r>
              <a:rPr lang="tr-TR" b="1" dirty="0" smtClean="0">
                <a:solidFill>
                  <a:srgbClr val="00B050"/>
                </a:solidFill>
              </a:rPr>
              <a:t>BEDİRİ ANLATAN BU AYET ASHABIN (MÜMİNLERİN) TEVEKKÜLÜNE IŞIK TUTUYOR:</a:t>
            </a:r>
            <a:endParaRPr lang="tr-TR" sz="4000" b="1" dirty="0" smtClean="0">
              <a:solidFill>
                <a:srgbClr val="00B050"/>
              </a:solidFill>
            </a:endParaRPr>
          </a:p>
          <a:p>
            <a:r>
              <a:rPr lang="ar-AE" sz="4000" dirty="0" smtClean="0"/>
              <a:t>اِذْ </a:t>
            </a:r>
            <a:r>
              <a:rPr lang="ar-AE" sz="4000" dirty="0"/>
              <a:t>يَقُولُ الْمُنَافِقُونَ وَالَّذٖينَ فٖى قُلُوبِهِمْ مَرَضٌ غَرَّ هٰؤُلَاءِ دٖينُهُمْ وَمَنْ يَتَوَكَّلْ عَلَى اللّٰهِ فَاِنَّ اللّٰهَ عَزٖيزٌ حَكٖيمٌ</a:t>
            </a:r>
          </a:p>
          <a:p>
            <a:endParaRPr lang="ar-AE" sz="4000" dirty="0"/>
          </a:p>
          <a:p>
            <a:pPr marL="0" indent="0">
              <a:buNone/>
            </a:pPr>
            <a:r>
              <a:rPr lang="tr-TR" sz="4000" dirty="0" smtClean="0"/>
              <a:t>«Hani </a:t>
            </a:r>
            <a:r>
              <a:rPr lang="tr-TR" sz="4000" dirty="0"/>
              <a:t>münafıklar ve kalplerinde hastalık bulunan kimseler, "Bunları dinleri aldatmış" diyorlardı. Hâlbuki kim Allah'a tevekkül ederse, hiç şüphesiz Allah mutlak güç sahibidir, hüküm ve hikmet sahibidir</a:t>
            </a:r>
            <a:r>
              <a:rPr lang="tr-TR" sz="4000" dirty="0" smtClean="0"/>
              <a:t>.»(</a:t>
            </a:r>
            <a:r>
              <a:rPr lang="tr-TR" dirty="0" err="1" smtClean="0"/>
              <a:t>Enfal</a:t>
            </a:r>
            <a:r>
              <a:rPr lang="tr-TR" dirty="0" smtClean="0"/>
              <a:t> Suresi, 49)</a:t>
            </a:r>
            <a:endParaRPr lang="tr-TR" dirty="0"/>
          </a:p>
        </p:txBody>
      </p:sp>
    </p:spTree>
    <p:extLst>
      <p:ext uri="{BB962C8B-B14F-4D97-AF65-F5344CB8AC3E}">
        <p14:creationId xmlns:p14="http://schemas.microsoft.com/office/powerpoint/2010/main" val="38899118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741368"/>
          </a:xfrm>
        </p:spPr>
        <p:txBody>
          <a:bodyPr/>
          <a:lstStyle/>
          <a:p>
            <a:r>
              <a:rPr lang="tr-TR" b="1" dirty="0" smtClean="0">
                <a:solidFill>
                  <a:srgbClr val="0070C0"/>
                </a:solidFill>
              </a:rPr>
              <a:t>KUŞLARIN TEVEKKÜLÜ MÜMİNLERDE OLSA!</a:t>
            </a:r>
            <a:endParaRPr lang="ar-AE" b="1" dirty="0">
              <a:solidFill>
                <a:srgbClr val="0070C0"/>
              </a:solidFill>
            </a:endParaRPr>
          </a:p>
          <a:p>
            <a:r>
              <a:rPr lang="ar-AE" b="1" dirty="0" smtClean="0">
                <a:solidFill>
                  <a:srgbClr val="0070C0"/>
                </a:solidFill>
              </a:rPr>
              <a:t> </a:t>
            </a:r>
            <a:r>
              <a:rPr lang="ar-AE" b="1" dirty="0">
                <a:solidFill>
                  <a:srgbClr val="0070C0"/>
                </a:solidFill>
              </a:rPr>
              <a:t>قال : سَمِعْتُ رَسُولَ اللَّهِ  </a:t>
            </a:r>
            <a:r>
              <a:rPr lang="ar-AE" b="1" dirty="0" smtClean="0">
                <a:solidFill>
                  <a:srgbClr val="0070C0"/>
                </a:solidFill>
              </a:rPr>
              <a:t>- </a:t>
            </a:r>
            <a:r>
              <a:rPr lang="ar-AE" b="1" dirty="0">
                <a:solidFill>
                  <a:srgbClr val="0070C0"/>
                </a:solidFill>
              </a:rPr>
              <a:t>عَنْ عُمَرَ  يَقوُلُ : لَوْ إنكُمْ تَتَوَكَّلُونَ عَلَى اللَّهِ حَقَّ تَوَكُّلِهِ لَرَزَقَكُمْ كَمَا يَرْزُقُ الطَّيْرُ تَغْدُو خِمَاصًا وَتَرُوحُ بِطَانا .</a:t>
            </a:r>
          </a:p>
          <a:p>
            <a:r>
              <a:rPr lang="tr-TR" b="1" dirty="0" smtClean="0">
                <a:solidFill>
                  <a:srgbClr val="00B050"/>
                </a:solidFill>
              </a:rPr>
              <a:t>Ömer </a:t>
            </a:r>
            <a:r>
              <a:rPr lang="tr-TR" b="1" dirty="0" err="1">
                <a:solidFill>
                  <a:srgbClr val="00B050"/>
                </a:solidFill>
              </a:rPr>
              <a:t>ibnü’l</a:t>
            </a:r>
            <a:r>
              <a:rPr lang="tr-TR" b="1" dirty="0">
                <a:solidFill>
                  <a:srgbClr val="00B050"/>
                </a:solidFill>
              </a:rPr>
              <a:t> </a:t>
            </a:r>
            <a:r>
              <a:rPr lang="tr-TR" b="1" dirty="0" err="1">
                <a:solidFill>
                  <a:srgbClr val="00B050"/>
                </a:solidFill>
              </a:rPr>
              <a:t>Hattâb</a:t>
            </a:r>
            <a:r>
              <a:rPr lang="tr-TR" b="1" dirty="0">
                <a:solidFill>
                  <a:srgbClr val="00B050"/>
                </a:solidFill>
              </a:rPr>
              <a:t> (Allah Ondan razı olsun)’den rivayet edildiğine göre </a:t>
            </a:r>
            <a:r>
              <a:rPr lang="tr-TR" b="1" dirty="0" err="1">
                <a:solidFill>
                  <a:srgbClr val="00B050"/>
                </a:solidFill>
              </a:rPr>
              <a:t>Rasûlullah</a:t>
            </a:r>
            <a:r>
              <a:rPr lang="tr-TR" b="1" dirty="0">
                <a:solidFill>
                  <a:srgbClr val="00B050"/>
                </a:solidFill>
              </a:rPr>
              <a:t> (</a:t>
            </a:r>
            <a:r>
              <a:rPr lang="tr-TR" b="1" dirty="0" err="1">
                <a:solidFill>
                  <a:srgbClr val="00B050"/>
                </a:solidFill>
              </a:rPr>
              <a:t>sallallahu</a:t>
            </a:r>
            <a:r>
              <a:rPr lang="tr-TR" b="1" dirty="0">
                <a:solidFill>
                  <a:srgbClr val="00B050"/>
                </a:solidFill>
              </a:rPr>
              <a:t> aleyhi </a:t>
            </a:r>
            <a:r>
              <a:rPr lang="tr-TR" b="1" dirty="0" err="1">
                <a:solidFill>
                  <a:srgbClr val="00B050"/>
                </a:solidFill>
              </a:rPr>
              <a:t>vesellem</a:t>
            </a:r>
            <a:r>
              <a:rPr lang="tr-TR" b="1" dirty="0">
                <a:solidFill>
                  <a:srgbClr val="00B050"/>
                </a:solidFill>
              </a:rPr>
              <a:t>)’i şöyle buyururken dinledim demiştir: </a:t>
            </a:r>
            <a:r>
              <a:rPr lang="tr-TR" b="1" dirty="0">
                <a:solidFill>
                  <a:srgbClr val="FF0000"/>
                </a:solidFill>
              </a:rPr>
              <a:t>“Eğer siz Allah’a gereği gibi güvenip tevekkül etseydiniz, Allah size de kuşlara verdiği gibi rızık verirdi. Çünkü kuşlar sabahları kursakları boş olarak çıktıkları halde akşam dolu kursakla dönerler.” </a:t>
            </a:r>
            <a:r>
              <a:rPr lang="tr-TR" dirty="0"/>
              <a:t>(</a:t>
            </a:r>
            <a:r>
              <a:rPr lang="tr-TR" dirty="0" err="1"/>
              <a:t>Tirmîzî</a:t>
            </a:r>
            <a:r>
              <a:rPr lang="tr-TR" dirty="0"/>
              <a:t>, </a:t>
            </a:r>
            <a:r>
              <a:rPr lang="tr-TR" dirty="0" err="1"/>
              <a:t>Zühd</a:t>
            </a:r>
            <a:r>
              <a:rPr lang="tr-TR" dirty="0"/>
              <a:t> 33)</a:t>
            </a:r>
          </a:p>
          <a:p>
            <a:endParaRPr lang="tr-TR" dirty="0"/>
          </a:p>
        </p:txBody>
      </p:sp>
    </p:spTree>
    <p:extLst>
      <p:ext uri="{BB962C8B-B14F-4D97-AF65-F5344CB8AC3E}">
        <p14:creationId xmlns:p14="http://schemas.microsoft.com/office/powerpoint/2010/main" val="23288371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480720"/>
          </a:xfrm>
        </p:spPr>
        <p:txBody>
          <a:bodyPr>
            <a:normAutofit fontScale="92500"/>
          </a:bodyPr>
          <a:lstStyle/>
          <a:p>
            <a:pPr marL="0" indent="0">
              <a:buNone/>
            </a:pPr>
            <a:r>
              <a:rPr lang="tr-TR" b="1" dirty="0" smtClean="0">
                <a:solidFill>
                  <a:srgbClr val="FF0000"/>
                </a:solidFill>
              </a:rPr>
              <a:t>MÜTEVVEKKİLİN ÖZELLİKLERİ:</a:t>
            </a:r>
          </a:p>
          <a:p>
            <a:pPr marL="0" indent="0">
              <a:buNone/>
            </a:pPr>
            <a:r>
              <a:rPr lang="tr-TR" b="1" dirty="0" smtClean="0"/>
              <a:t>1)Büyük günahlardan kaçınırlar.</a:t>
            </a:r>
          </a:p>
          <a:p>
            <a:pPr marL="0" indent="0">
              <a:buNone/>
            </a:pPr>
            <a:r>
              <a:rPr lang="tr-TR" b="1" dirty="0" smtClean="0"/>
              <a:t>2)Hayasızlıktan kaçınırlar.</a:t>
            </a:r>
          </a:p>
          <a:p>
            <a:pPr marL="0" indent="0">
              <a:buNone/>
            </a:pPr>
            <a:r>
              <a:rPr lang="tr-TR" b="1" dirty="0" smtClean="0"/>
              <a:t>3)Öfkeli zamanlarında af yolunu seçerler.</a:t>
            </a:r>
          </a:p>
          <a:p>
            <a:pPr marL="0" indent="0">
              <a:buNone/>
            </a:pPr>
            <a:r>
              <a:rPr lang="tr-TR" b="1" dirty="0" smtClean="0"/>
              <a:t>4)Rabbim her davetine icabet ederler.</a:t>
            </a:r>
          </a:p>
          <a:p>
            <a:pPr marL="0" indent="0">
              <a:buNone/>
            </a:pPr>
            <a:r>
              <a:rPr lang="tr-TR" b="1" dirty="0" smtClean="0"/>
              <a:t>5)Nazı huşu içinde ve tadili erkana uyarak kılarlar.</a:t>
            </a:r>
          </a:p>
          <a:p>
            <a:pPr marL="0" indent="0">
              <a:buNone/>
            </a:pPr>
            <a:r>
              <a:rPr lang="tr-TR" b="1" dirty="0" smtClean="0"/>
              <a:t>6)İşlerini şura yoluyla hallederler.</a:t>
            </a:r>
          </a:p>
          <a:p>
            <a:pPr marL="0" indent="0">
              <a:buNone/>
            </a:pPr>
            <a:r>
              <a:rPr lang="tr-TR" b="1" dirty="0" smtClean="0"/>
              <a:t>7)Verilen rızıkları Allah için harcarlar.</a:t>
            </a:r>
          </a:p>
          <a:p>
            <a:pPr marL="0" indent="0">
              <a:buNone/>
            </a:pPr>
            <a:r>
              <a:rPr lang="tr-TR" b="1" dirty="0" smtClean="0"/>
              <a:t>8)Haksızlık karşısında mazlumların yetimlerin ve muhtaçların yanında olurlar.</a:t>
            </a:r>
          </a:p>
          <a:p>
            <a:pPr marL="0" indent="0">
              <a:buNone/>
            </a:pPr>
            <a:r>
              <a:rPr lang="tr-TR" b="1" dirty="0" smtClean="0"/>
              <a:t>9)Helal kazanırlar yok olduğunda sabreder tevekkül ederler ve var olduğunda şükreder ve tevekkül ederler.</a:t>
            </a:r>
          </a:p>
          <a:p>
            <a:endParaRPr lang="tr-TR" b="1" dirty="0"/>
          </a:p>
        </p:txBody>
      </p:sp>
    </p:spTree>
    <p:extLst>
      <p:ext uri="{BB962C8B-B14F-4D97-AF65-F5344CB8AC3E}">
        <p14:creationId xmlns:p14="http://schemas.microsoft.com/office/powerpoint/2010/main" val="11508166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552728"/>
          </a:xfrm>
        </p:spPr>
        <p:txBody>
          <a:bodyPr>
            <a:normAutofit/>
          </a:bodyPr>
          <a:lstStyle/>
          <a:p>
            <a:r>
              <a:rPr lang="tr-TR" b="1" dirty="0" smtClean="0">
                <a:solidFill>
                  <a:srgbClr val="FF0000"/>
                </a:solidFill>
              </a:rPr>
              <a:t>KURAN-I KERİMDE MÜTEVEKKİLİN VASIFLARI:</a:t>
            </a:r>
            <a:endParaRPr lang="tr-TR" sz="4000" b="1" dirty="0" smtClean="0">
              <a:solidFill>
                <a:srgbClr val="FF0000"/>
              </a:solidFill>
            </a:endParaRPr>
          </a:p>
          <a:p>
            <a:r>
              <a:rPr lang="ar-AE" sz="4000" dirty="0"/>
              <a:t>فَمَا اُوتٖيتُمْ مِنْ شَیْءٍ فَمَتَاعُ الْحَيٰوةِ الدُّنْيَا وَمَا عِنْدَ اللّٰهِ خَيْرٌ وَاَبْقٰى لِلَّذٖينَ اٰمَنُوا وَعَلٰى رَبِّهِمْ يَتَوَكَّلُونَ</a:t>
            </a:r>
          </a:p>
          <a:p>
            <a:r>
              <a:rPr lang="ar-AE" sz="4000" dirty="0" smtClean="0"/>
              <a:t>وَالَّذٖينَ </a:t>
            </a:r>
            <a:r>
              <a:rPr lang="ar-AE" sz="4000" dirty="0"/>
              <a:t>يَجْتَنِبُونَ كَبَائِرَ الْاِثْمِ وَالْفَوَاحِشَ وَاِذَا مَا غَضِبُوا هُمْ يَغْفِرُونَ</a:t>
            </a:r>
          </a:p>
          <a:p>
            <a:r>
              <a:rPr lang="ar-AE" sz="4000" dirty="0" smtClean="0"/>
              <a:t>وَالَّذٖينَ </a:t>
            </a:r>
            <a:r>
              <a:rPr lang="ar-AE" sz="4000" dirty="0"/>
              <a:t>اسْتَجَابُوا لِرَبِّهِمْ وَاَقَامُوا الصَّلٰوةَ وَاَمْرُهُمْ شُورٰى بَيْنَهُمْ وَمِمَّا رَزَقْنَاهُمْ يُنْفِقُونَ</a:t>
            </a:r>
          </a:p>
          <a:p>
            <a:r>
              <a:rPr lang="ar-AE" sz="4000" dirty="0"/>
              <a:t>وَالَّذٖينَ اِذَا اَصَابَهُمُ الْبَغْیُ هُمْ يَنْتَصِرُونَ</a:t>
            </a:r>
          </a:p>
        </p:txBody>
      </p:sp>
    </p:spTree>
    <p:extLst>
      <p:ext uri="{BB962C8B-B14F-4D97-AF65-F5344CB8AC3E}">
        <p14:creationId xmlns:p14="http://schemas.microsoft.com/office/powerpoint/2010/main" val="3927522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552728"/>
          </a:xfrm>
        </p:spPr>
        <p:txBody>
          <a:bodyPr>
            <a:normAutofit/>
          </a:bodyPr>
          <a:lstStyle/>
          <a:p>
            <a:r>
              <a:rPr lang="tr-TR" b="1" dirty="0" smtClean="0"/>
              <a:t>« (</a:t>
            </a:r>
            <a:r>
              <a:rPr lang="tr-TR" b="1" dirty="0"/>
              <a:t>Dünyalık olarak) size her ne verilmişse, bu dünya hayatının geçimliğidir. Allah'ın yanında bulunanlar ise daha hayırlı ve kalıcıdır. Bu mükâfat, inananlar ve Rablerine tevekkül edenler, büyük günahlardan ve çirkin işlerden kaçınanlar, öfkelendikleri zaman bağışlayanlar, Rablerinin çağrısına cevap verenler ve namazı dosdoğru kılanlar; işleri, aralarında </a:t>
            </a:r>
            <a:r>
              <a:rPr lang="tr-TR" b="1" dirty="0" err="1"/>
              <a:t>şûrâ</a:t>
            </a:r>
            <a:r>
              <a:rPr lang="tr-TR" b="1" dirty="0"/>
              <a:t> (danışma) ile olanlar, kendilerine verdiğimiz rızıktan Allah yolunda harcayanlar, bir saldırıya uğradıkları zaman, aralarında yardımlaşanlar içindir</a:t>
            </a:r>
            <a:r>
              <a:rPr lang="tr-TR" b="1" dirty="0" smtClean="0"/>
              <a:t>.»(</a:t>
            </a:r>
            <a:r>
              <a:rPr lang="tr-TR" dirty="0" smtClean="0"/>
              <a:t>Şura Suresi,36-39)</a:t>
            </a:r>
            <a:endParaRPr lang="tr-TR" dirty="0"/>
          </a:p>
          <a:p>
            <a:endParaRPr lang="tr-TR" dirty="0"/>
          </a:p>
        </p:txBody>
      </p:sp>
    </p:spTree>
    <p:extLst>
      <p:ext uri="{BB962C8B-B14F-4D97-AF65-F5344CB8AC3E}">
        <p14:creationId xmlns:p14="http://schemas.microsoft.com/office/powerpoint/2010/main" val="28877461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552728"/>
          </a:xfrm>
        </p:spPr>
        <p:txBody>
          <a:bodyPr>
            <a:normAutofit lnSpcReduction="10000"/>
          </a:bodyPr>
          <a:lstStyle/>
          <a:p>
            <a:r>
              <a:rPr lang="ar-AE" sz="4400" dirty="0"/>
              <a:t>اِنَّمَا الْمُؤْمِنُونَ الَّذٖينَ اِذَا ذُكِرَ اللّٰهُ وَجِلَتْ قُلُوبُهُمْ وَاِذَا تُلِيَتْ عَلَيْهِمْ اٰيَاتُهُ زَادَتْهُمْ اٖيمَانًا وَعَلٰى رَبِّهِمْ يَتَوَكَّلُونَ</a:t>
            </a:r>
          </a:p>
          <a:p>
            <a:endParaRPr lang="ar-AE" sz="4400" dirty="0"/>
          </a:p>
          <a:p>
            <a:pPr marL="0" indent="0">
              <a:buNone/>
            </a:pPr>
            <a:r>
              <a:rPr lang="tr-TR" sz="4400" b="1" dirty="0" smtClean="0">
                <a:solidFill>
                  <a:srgbClr val="00B050"/>
                </a:solidFill>
              </a:rPr>
              <a:t>«</a:t>
            </a:r>
            <a:r>
              <a:rPr lang="tr-TR" sz="4400" b="1" dirty="0" err="1" smtClean="0">
                <a:solidFill>
                  <a:srgbClr val="00B050"/>
                </a:solidFill>
              </a:rPr>
              <a:t>Mü'minler</a:t>
            </a:r>
            <a:r>
              <a:rPr lang="tr-TR" sz="4400" b="1" dirty="0" smtClean="0">
                <a:solidFill>
                  <a:srgbClr val="00B050"/>
                </a:solidFill>
              </a:rPr>
              <a:t> </a:t>
            </a:r>
            <a:r>
              <a:rPr lang="tr-TR" sz="4400" b="1" dirty="0">
                <a:solidFill>
                  <a:srgbClr val="00B050"/>
                </a:solidFill>
              </a:rPr>
              <a:t>ancak o kimselerdir ki; Allah anıldığı zaman kalpleri ürperir. O'nun </a:t>
            </a:r>
            <a:r>
              <a:rPr lang="tr-TR" sz="4400" b="1" dirty="0" err="1">
                <a:solidFill>
                  <a:srgbClr val="00B050"/>
                </a:solidFill>
              </a:rPr>
              <a:t>âyetleri</a:t>
            </a:r>
            <a:r>
              <a:rPr lang="tr-TR" sz="4400" b="1" dirty="0">
                <a:solidFill>
                  <a:srgbClr val="00B050"/>
                </a:solidFill>
              </a:rPr>
              <a:t> kendilerine okunduğu zaman (bu) onların imanlarını artırır. Onlar sadece Rablerine tevekkül ederler</a:t>
            </a:r>
            <a:r>
              <a:rPr lang="tr-TR" sz="4400" dirty="0" smtClean="0"/>
              <a:t>.»(</a:t>
            </a:r>
            <a:r>
              <a:rPr lang="tr-TR" dirty="0" err="1" smtClean="0"/>
              <a:t>Enfal</a:t>
            </a:r>
            <a:r>
              <a:rPr lang="tr-TR" dirty="0" smtClean="0"/>
              <a:t> Suresi,2)</a:t>
            </a:r>
            <a:endParaRPr lang="tr-TR" dirty="0"/>
          </a:p>
        </p:txBody>
      </p:sp>
    </p:spTree>
    <p:extLst>
      <p:ext uri="{BB962C8B-B14F-4D97-AF65-F5344CB8AC3E}">
        <p14:creationId xmlns:p14="http://schemas.microsoft.com/office/powerpoint/2010/main" val="41478927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856984" cy="6624736"/>
          </a:xfrm>
        </p:spPr>
        <p:txBody>
          <a:bodyPr>
            <a:normAutofit lnSpcReduction="10000"/>
          </a:bodyPr>
          <a:lstStyle/>
          <a:p>
            <a:r>
              <a:rPr lang="ar-AE" sz="5400" dirty="0" smtClean="0"/>
              <a:t>اَلَّذٖينَ </a:t>
            </a:r>
            <a:r>
              <a:rPr lang="ar-AE" sz="5400" dirty="0"/>
              <a:t>يُقٖيمُونَ الصَّلٰوةَ وَمِمَّا رَزَقْنَاهُمْ يُنْفِقُونَ</a:t>
            </a:r>
          </a:p>
          <a:p>
            <a:endParaRPr lang="ar-AE" sz="5400" dirty="0"/>
          </a:p>
          <a:p>
            <a:pPr marL="0" indent="0">
              <a:buNone/>
            </a:pPr>
            <a:r>
              <a:rPr lang="tr-TR" sz="5400" b="1" dirty="0" smtClean="0">
                <a:solidFill>
                  <a:schemeClr val="tx2">
                    <a:lumMod val="50000"/>
                  </a:schemeClr>
                </a:solidFill>
              </a:rPr>
              <a:t>«Onlar </a:t>
            </a:r>
            <a:r>
              <a:rPr lang="tr-TR" sz="5400" b="1" dirty="0">
                <a:solidFill>
                  <a:schemeClr val="tx2">
                    <a:lumMod val="50000"/>
                  </a:schemeClr>
                </a:solidFill>
              </a:rPr>
              <a:t>namazı dosdoğru kılan, kendilerine rızık olarak verdiğimiz şeylerden Allah yolunda harcayan kimselerdir</a:t>
            </a:r>
            <a:r>
              <a:rPr lang="tr-TR" sz="5400" b="1" dirty="0" smtClean="0">
                <a:solidFill>
                  <a:schemeClr val="tx2">
                    <a:lumMod val="50000"/>
                  </a:schemeClr>
                </a:solidFill>
              </a:rPr>
              <a:t>.»(</a:t>
            </a:r>
            <a:r>
              <a:rPr lang="tr-TR" dirty="0" err="1" smtClean="0"/>
              <a:t>Enfal</a:t>
            </a:r>
            <a:r>
              <a:rPr lang="tr-TR" dirty="0" smtClean="0"/>
              <a:t> Suresi,3)</a:t>
            </a:r>
            <a:endParaRPr lang="tr-TR" dirty="0"/>
          </a:p>
          <a:p>
            <a:endParaRPr lang="tr-TR" dirty="0"/>
          </a:p>
          <a:p>
            <a:endParaRPr lang="tr-TR" dirty="0"/>
          </a:p>
        </p:txBody>
      </p:sp>
    </p:spTree>
    <p:extLst>
      <p:ext uri="{BB962C8B-B14F-4D97-AF65-F5344CB8AC3E}">
        <p14:creationId xmlns:p14="http://schemas.microsoft.com/office/powerpoint/2010/main" val="2879473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856984" cy="6552728"/>
          </a:xfrm>
        </p:spPr>
        <p:txBody>
          <a:bodyPr>
            <a:normAutofit fontScale="92500" lnSpcReduction="10000"/>
          </a:bodyPr>
          <a:lstStyle/>
          <a:p>
            <a:r>
              <a:rPr lang="ar-AE" sz="6000" b="1" dirty="0" smtClean="0"/>
              <a:t>اُولٰئِكَ </a:t>
            </a:r>
            <a:r>
              <a:rPr lang="ar-AE" sz="6000" b="1" dirty="0"/>
              <a:t>هُمُ الْمُؤْمِنُونَ حَقًّا لَهُمْ دَرَجَاتٌ عِنْدَ رَبِّهِمْ وَمَغْفِرَةٌ وَرِزْقٌ كَرٖيمٌ</a:t>
            </a:r>
          </a:p>
          <a:p>
            <a:pPr marL="0" indent="0">
              <a:buNone/>
            </a:pPr>
            <a:r>
              <a:rPr lang="tr-TR" sz="6000" b="1" dirty="0" smtClean="0"/>
              <a:t>«İşte </a:t>
            </a:r>
            <a:r>
              <a:rPr lang="tr-TR" sz="6000" b="1" dirty="0"/>
              <a:t>onlar gerçekten </a:t>
            </a:r>
            <a:r>
              <a:rPr lang="tr-TR" sz="6000" b="1" dirty="0" err="1"/>
              <a:t>mü'minlerdir</a:t>
            </a:r>
            <a:r>
              <a:rPr lang="tr-TR" sz="6000" b="1" dirty="0"/>
              <a:t>. Onlara, Rableri katında yüksek mertebeler, bağışlanma ve cömertçe verilmiş rızık vardır</a:t>
            </a:r>
            <a:r>
              <a:rPr lang="tr-TR" sz="6000" b="1" dirty="0" smtClean="0"/>
              <a:t>.»</a:t>
            </a:r>
          </a:p>
          <a:p>
            <a:pPr marL="0" indent="0">
              <a:buNone/>
            </a:pPr>
            <a:r>
              <a:rPr lang="tr-TR" dirty="0" smtClean="0"/>
              <a:t>(</a:t>
            </a:r>
            <a:r>
              <a:rPr lang="tr-TR" dirty="0" err="1" smtClean="0"/>
              <a:t>Enfal</a:t>
            </a:r>
            <a:r>
              <a:rPr lang="tr-TR" dirty="0" smtClean="0"/>
              <a:t> Suresi 4)</a:t>
            </a:r>
            <a:endParaRPr lang="tr-TR" dirty="0"/>
          </a:p>
        </p:txBody>
      </p:sp>
    </p:spTree>
    <p:extLst>
      <p:ext uri="{BB962C8B-B14F-4D97-AF65-F5344CB8AC3E}">
        <p14:creationId xmlns:p14="http://schemas.microsoft.com/office/powerpoint/2010/main" val="14265582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88640"/>
            <a:ext cx="8229600" cy="6480720"/>
          </a:xfrm>
        </p:spPr>
        <p:txBody>
          <a:bodyPr/>
          <a:lstStyle/>
          <a:p>
            <a:r>
              <a:rPr lang="ar-AE" sz="6000" b="1" dirty="0" smtClean="0"/>
              <a:t>اَلَّذٖينَ </a:t>
            </a:r>
            <a:r>
              <a:rPr lang="ar-AE" sz="6000" b="1" dirty="0"/>
              <a:t>صَبَرُوا وَعَلٰى رَبِّهِمْ يَتَوَكَّلُونَ</a:t>
            </a:r>
          </a:p>
          <a:p>
            <a:endParaRPr lang="ar-AE" sz="6000" b="1" dirty="0"/>
          </a:p>
          <a:p>
            <a:pPr marL="0" indent="0">
              <a:buNone/>
            </a:pPr>
            <a:r>
              <a:rPr lang="tr-TR" sz="6000" b="1" dirty="0" smtClean="0"/>
              <a:t>«Onlar</a:t>
            </a:r>
            <a:r>
              <a:rPr lang="tr-TR" sz="6000" b="1" dirty="0"/>
              <a:t>, sabreden ve yalnız Rablerine tevekkül eden kimselerdir</a:t>
            </a:r>
            <a:r>
              <a:rPr lang="tr-TR" sz="6000" b="1" dirty="0" smtClean="0"/>
              <a:t>.»(</a:t>
            </a:r>
            <a:r>
              <a:rPr lang="tr-TR" dirty="0" err="1" smtClean="0"/>
              <a:t>Nahl</a:t>
            </a:r>
            <a:r>
              <a:rPr lang="tr-TR" dirty="0" smtClean="0"/>
              <a:t> Suresi,42)</a:t>
            </a:r>
            <a:endParaRPr lang="tr-TR" dirty="0"/>
          </a:p>
        </p:txBody>
      </p:sp>
    </p:spTree>
    <p:extLst>
      <p:ext uri="{BB962C8B-B14F-4D97-AF65-F5344CB8AC3E}">
        <p14:creationId xmlns:p14="http://schemas.microsoft.com/office/powerpoint/2010/main" val="2233734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552728"/>
          </a:xfrm>
        </p:spPr>
        <p:txBody>
          <a:bodyPr>
            <a:normAutofit/>
          </a:bodyPr>
          <a:lstStyle/>
          <a:p>
            <a:r>
              <a:rPr lang="tr-TR" sz="5400" b="1" dirty="0" smtClean="0">
                <a:solidFill>
                  <a:srgbClr val="00B050"/>
                </a:solidFill>
              </a:rPr>
              <a:t>EL-VEKİL: </a:t>
            </a:r>
            <a:r>
              <a:rPr lang="tr-TR" sz="5400" b="1" dirty="0" smtClean="0"/>
              <a:t>ALLAH’IN BİR İSMİDE EL-VEKİLDİR.</a:t>
            </a:r>
          </a:p>
          <a:p>
            <a:r>
              <a:rPr lang="tr-TR" sz="5400" b="1" dirty="0" smtClean="0">
                <a:solidFill>
                  <a:srgbClr val="00B050"/>
                </a:solidFill>
              </a:rPr>
              <a:t>EL- VEKİL</a:t>
            </a:r>
            <a:r>
              <a:rPr lang="tr-TR" sz="5400" b="1" dirty="0" smtClean="0"/>
              <a:t>: Sonsuz güvenilen, koruyucu, yardım eden, görüp gözeten, her şeyin Maliki ve yöneticisi olan </a:t>
            </a:r>
            <a:r>
              <a:rPr lang="tr-TR" sz="5400" b="1" dirty="0" err="1" smtClean="0"/>
              <a:t>Rabbül</a:t>
            </a:r>
            <a:r>
              <a:rPr lang="tr-TR" sz="5400" b="1" dirty="0" smtClean="0"/>
              <a:t> alemin Allah’tır.</a:t>
            </a:r>
            <a:endParaRPr lang="tr-TR" sz="5400" b="1" dirty="0"/>
          </a:p>
        </p:txBody>
      </p:sp>
    </p:spTree>
    <p:extLst>
      <p:ext uri="{BB962C8B-B14F-4D97-AF65-F5344CB8AC3E}">
        <p14:creationId xmlns:p14="http://schemas.microsoft.com/office/powerpoint/2010/main" val="39509970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856984" cy="6480720"/>
          </a:xfrm>
        </p:spPr>
        <p:txBody>
          <a:bodyPr>
            <a:normAutofit fontScale="92500" lnSpcReduction="20000"/>
          </a:bodyPr>
          <a:lstStyle/>
          <a:p>
            <a:r>
              <a:rPr lang="ar-AE" sz="5400" b="1" dirty="0" smtClean="0"/>
              <a:t>وَكَاَيِّنْ </a:t>
            </a:r>
            <a:r>
              <a:rPr lang="ar-AE" sz="5400" b="1" dirty="0"/>
              <a:t>مِنْ دَابَّةٍ لَا تَحْمِلُ رِزْقَهَا اَللّٰهُ يَرْزُقُهَا وَاِيَّاكُمْ وَهُوَ السَّمٖيعُ الْعَلٖيمُ</a:t>
            </a:r>
          </a:p>
          <a:p>
            <a:endParaRPr lang="ar-AE" sz="5400" b="1" dirty="0"/>
          </a:p>
          <a:p>
            <a:pPr marL="0" indent="0">
              <a:buNone/>
            </a:pPr>
            <a:r>
              <a:rPr lang="tr-TR" sz="5400" b="1" dirty="0" smtClean="0">
                <a:solidFill>
                  <a:srgbClr val="00B050"/>
                </a:solidFill>
              </a:rPr>
              <a:t>«Nice </a:t>
            </a:r>
            <a:r>
              <a:rPr lang="tr-TR" sz="5400" b="1" dirty="0">
                <a:solidFill>
                  <a:srgbClr val="00B050"/>
                </a:solidFill>
              </a:rPr>
              <a:t>canlılar vardır ki, rızıklarını taşımazlar (yiyecek biriktirmezler). Onları da sizi de Allah rızıklandırır. O, hakkıyla işitendir, hakkıyla bilendir</a:t>
            </a:r>
            <a:r>
              <a:rPr lang="tr-TR" sz="5400" b="1" dirty="0" smtClean="0"/>
              <a:t>.»(</a:t>
            </a:r>
            <a:r>
              <a:rPr lang="tr-TR" dirty="0" err="1" smtClean="0"/>
              <a:t>Ankebut</a:t>
            </a:r>
            <a:r>
              <a:rPr lang="tr-TR" dirty="0" smtClean="0"/>
              <a:t> Suresi,60)</a:t>
            </a:r>
            <a:endParaRPr lang="tr-TR" dirty="0"/>
          </a:p>
        </p:txBody>
      </p:sp>
    </p:spTree>
    <p:extLst>
      <p:ext uri="{BB962C8B-B14F-4D97-AF65-F5344CB8AC3E}">
        <p14:creationId xmlns:p14="http://schemas.microsoft.com/office/powerpoint/2010/main" val="31064083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480720"/>
          </a:xfrm>
        </p:spPr>
        <p:txBody>
          <a:bodyPr>
            <a:normAutofit fontScale="85000" lnSpcReduction="20000"/>
          </a:bodyPr>
          <a:lstStyle/>
          <a:p>
            <a:pPr marL="0" indent="0">
              <a:buNone/>
            </a:pPr>
            <a:r>
              <a:rPr lang="tr-TR" b="1" dirty="0" smtClean="0">
                <a:solidFill>
                  <a:srgbClr val="00B050"/>
                </a:solidFill>
              </a:rPr>
              <a:t>TEVEKKÜLE MÜTHİŞ BİR ÖRNEK:</a:t>
            </a:r>
          </a:p>
          <a:p>
            <a:pPr marL="0" indent="0">
              <a:buNone/>
            </a:pPr>
            <a:r>
              <a:rPr lang="tr-TR" sz="3400" dirty="0"/>
              <a:t>Abdullah bin Abbâs -</a:t>
            </a:r>
            <a:r>
              <a:rPr lang="tr-TR" sz="3400" dirty="0" err="1"/>
              <a:t>radıyallâhu</a:t>
            </a:r>
            <a:r>
              <a:rPr lang="tr-TR" sz="3400" dirty="0"/>
              <a:t> </a:t>
            </a:r>
            <a:r>
              <a:rPr lang="tr-TR" sz="3400" dirty="0" err="1"/>
              <a:t>anhümâ</a:t>
            </a:r>
            <a:r>
              <a:rPr lang="tr-TR" sz="3400" dirty="0"/>
              <a:t>- </a:t>
            </a:r>
            <a:r>
              <a:rPr lang="tr-TR" sz="3400" dirty="0" err="1"/>
              <a:t>birgün</a:t>
            </a:r>
            <a:r>
              <a:rPr lang="tr-TR" sz="3400" dirty="0"/>
              <a:t> Atâ bin </a:t>
            </a:r>
            <a:r>
              <a:rPr lang="tr-TR" sz="3400" dirty="0" err="1"/>
              <a:t>Ebî</a:t>
            </a:r>
            <a:r>
              <a:rPr lang="tr-TR" sz="3400" dirty="0"/>
              <a:t> </a:t>
            </a:r>
            <a:r>
              <a:rPr lang="tr-TR" sz="3400" dirty="0" err="1"/>
              <a:t>Rebâh’a</a:t>
            </a:r>
            <a:r>
              <a:rPr lang="tr-TR" sz="3400" dirty="0"/>
              <a:t>:</a:t>
            </a:r>
          </a:p>
          <a:p>
            <a:pPr marL="0" indent="0">
              <a:buNone/>
            </a:pPr>
            <a:r>
              <a:rPr lang="tr-TR" sz="3400" dirty="0" smtClean="0"/>
              <a:t>–</a:t>
            </a:r>
            <a:r>
              <a:rPr lang="tr-TR" sz="3400" dirty="0"/>
              <a:t>Sana cennetlik bir kadın göstereyim mi?” dedi. O:</a:t>
            </a:r>
          </a:p>
          <a:p>
            <a:pPr marL="0" indent="0">
              <a:buNone/>
            </a:pPr>
            <a:r>
              <a:rPr lang="tr-TR" sz="3400" dirty="0" smtClean="0"/>
              <a:t>–</a:t>
            </a:r>
            <a:r>
              <a:rPr lang="tr-TR" sz="3400" dirty="0"/>
              <a:t>Evet, göster.” deyince </a:t>
            </a:r>
            <a:r>
              <a:rPr lang="tr-TR" sz="3400" dirty="0" err="1"/>
              <a:t>İbn</a:t>
            </a:r>
            <a:r>
              <a:rPr lang="tr-TR" sz="3400" dirty="0"/>
              <a:t>-i Abbâs şöyle dedi:</a:t>
            </a:r>
          </a:p>
          <a:p>
            <a:pPr marL="0" indent="0">
              <a:buNone/>
            </a:pPr>
            <a:r>
              <a:rPr lang="tr-TR" sz="3400" dirty="0" smtClean="0"/>
              <a:t>–</a:t>
            </a:r>
            <a:r>
              <a:rPr lang="tr-TR" sz="3400" dirty="0"/>
              <a:t>Şu siyah kadın var ya! İşte bu kadın </a:t>
            </a:r>
            <a:r>
              <a:rPr lang="tr-TR" sz="3400" dirty="0" err="1"/>
              <a:t>Fahr</a:t>
            </a:r>
            <a:r>
              <a:rPr lang="tr-TR" sz="3400" dirty="0"/>
              <a:t>-i </a:t>
            </a:r>
            <a:r>
              <a:rPr lang="tr-TR" sz="3400" dirty="0" err="1"/>
              <a:t>Kâinât</a:t>
            </a:r>
            <a:r>
              <a:rPr lang="tr-TR" sz="3400" dirty="0"/>
              <a:t> </a:t>
            </a:r>
            <a:r>
              <a:rPr lang="tr-TR" sz="3400" dirty="0" err="1"/>
              <a:t>Efendimiz’e</a:t>
            </a:r>
            <a:r>
              <a:rPr lang="tr-TR" sz="3400" dirty="0"/>
              <a:t> geldi ve: «Beni sara tutuyor ve üstüm başım açılıyor. İyileşmem için </a:t>
            </a:r>
            <a:r>
              <a:rPr lang="tr-TR" sz="3400" dirty="0" err="1"/>
              <a:t>Allâh’a</a:t>
            </a:r>
            <a:r>
              <a:rPr lang="tr-TR" sz="3400" dirty="0"/>
              <a:t> </a:t>
            </a:r>
            <a:r>
              <a:rPr lang="tr-TR" sz="3400" dirty="0" err="1"/>
              <a:t>duâ</a:t>
            </a:r>
            <a:r>
              <a:rPr lang="tr-TR" sz="3400" dirty="0"/>
              <a:t> edebilir misiniz?» dedi. </a:t>
            </a:r>
            <a:r>
              <a:rPr lang="tr-TR" sz="3400" dirty="0" err="1"/>
              <a:t>Allâh</a:t>
            </a:r>
            <a:r>
              <a:rPr lang="tr-TR" sz="3400" dirty="0"/>
              <a:t> </a:t>
            </a:r>
            <a:r>
              <a:rPr lang="tr-TR" sz="3400" dirty="0" err="1"/>
              <a:t>Rasûlü</a:t>
            </a:r>
            <a:r>
              <a:rPr lang="tr-TR" sz="3400" dirty="0"/>
              <a:t> -</a:t>
            </a:r>
            <a:r>
              <a:rPr lang="tr-TR" sz="3400" dirty="0" err="1"/>
              <a:t>sallâllâhu</a:t>
            </a:r>
            <a:r>
              <a:rPr lang="tr-TR" sz="3400" dirty="0"/>
              <a:t> aleyhi ve </a:t>
            </a:r>
            <a:r>
              <a:rPr lang="tr-TR" sz="3400" dirty="0" err="1"/>
              <a:t>sellem</a:t>
            </a:r>
            <a:r>
              <a:rPr lang="tr-TR" sz="3400" dirty="0"/>
              <a:t>-:</a:t>
            </a:r>
          </a:p>
          <a:p>
            <a:pPr marL="0" indent="0">
              <a:buNone/>
            </a:pPr>
            <a:r>
              <a:rPr lang="tr-TR" sz="3400" dirty="0" smtClean="0"/>
              <a:t>–</a:t>
            </a:r>
            <a:r>
              <a:rPr lang="tr-TR" sz="3400" dirty="0"/>
              <a:t>Eğer sabredeyim dersen, sana cennet vardır. Ama yine de sen istersen, </a:t>
            </a:r>
            <a:r>
              <a:rPr lang="tr-TR" sz="3400" dirty="0" err="1"/>
              <a:t>şifâ</a:t>
            </a:r>
            <a:r>
              <a:rPr lang="tr-TR" sz="3400" dirty="0"/>
              <a:t> vermesi için </a:t>
            </a:r>
            <a:r>
              <a:rPr lang="tr-TR" sz="3400" dirty="0" err="1"/>
              <a:t>Allâh’a</a:t>
            </a:r>
            <a:r>
              <a:rPr lang="tr-TR" sz="3400" dirty="0"/>
              <a:t> </a:t>
            </a:r>
            <a:r>
              <a:rPr lang="tr-TR" sz="3400" dirty="0" err="1"/>
              <a:t>duâ</a:t>
            </a:r>
            <a:r>
              <a:rPr lang="tr-TR" sz="3400" dirty="0"/>
              <a:t> ederim.» buyurdu. Bunun üzerine kadın:</a:t>
            </a:r>
          </a:p>
          <a:p>
            <a:pPr marL="0" indent="0">
              <a:buNone/>
            </a:pPr>
            <a:r>
              <a:rPr lang="tr-TR" sz="3400" dirty="0" smtClean="0"/>
              <a:t>–</a:t>
            </a:r>
            <a:r>
              <a:rPr lang="tr-TR" sz="3400" dirty="0"/>
              <a:t>Hastalığıma sabrederim. Ancak sara tuttuğu zaman üstümün başımın açılmaması için </a:t>
            </a:r>
            <a:r>
              <a:rPr lang="tr-TR" sz="3400" dirty="0" err="1"/>
              <a:t>duâ</a:t>
            </a:r>
            <a:r>
              <a:rPr lang="tr-TR" sz="3400" dirty="0"/>
              <a:t> buyurunuz.» dedi. </a:t>
            </a:r>
            <a:r>
              <a:rPr lang="tr-TR" sz="3400" dirty="0" err="1"/>
              <a:t>Rasûlullâh</a:t>
            </a:r>
            <a:r>
              <a:rPr lang="tr-TR" sz="3400" dirty="0"/>
              <a:t> -</a:t>
            </a:r>
            <a:r>
              <a:rPr lang="tr-TR" sz="3400" dirty="0" err="1"/>
              <a:t>sallâllâhu</a:t>
            </a:r>
            <a:r>
              <a:rPr lang="tr-TR" sz="3400" dirty="0"/>
              <a:t> aleyhi ve </a:t>
            </a:r>
            <a:r>
              <a:rPr lang="tr-TR" sz="3400" dirty="0" err="1"/>
              <a:t>sellem</a:t>
            </a:r>
            <a:r>
              <a:rPr lang="tr-TR" sz="3400" dirty="0"/>
              <a:t>- de onun için </a:t>
            </a:r>
            <a:r>
              <a:rPr lang="tr-TR" sz="3400" dirty="0" err="1"/>
              <a:t>Allâh’a</a:t>
            </a:r>
            <a:r>
              <a:rPr lang="tr-TR" sz="3400" dirty="0"/>
              <a:t> </a:t>
            </a:r>
            <a:r>
              <a:rPr lang="tr-TR" sz="3400" dirty="0" err="1"/>
              <a:t>niyâzda</a:t>
            </a:r>
            <a:r>
              <a:rPr lang="tr-TR" sz="3400" dirty="0"/>
              <a:t> bulundu.” </a:t>
            </a:r>
            <a:r>
              <a:rPr lang="tr-TR" dirty="0"/>
              <a:t>(</a:t>
            </a:r>
            <a:r>
              <a:rPr lang="tr-TR" dirty="0" err="1"/>
              <a:t>Buhârî</a:t>
            </a:r>
            <a:r>
              <a:rPr lang="tr-TR" dirty="0"/>
              <a:t>, </a:t>
            </a:r>
            <a:r>
              <a:rPr lang="tr-TR" dirty="0" err="1"/>
              <a:t>Merdâ</a:t>
            </a:r>
            <a:r>
              <a:rPr lang="tr-TR" dirty="0"/>
              <a:t>, 6; Müslim, </a:t>
            </a:r>
            <a:r>
              <a:rPr lang="tr-TR" dirty="0" err="1"/>
              <a:t>Birr</a:t>
            </a:r>
            <a:r>
              <a:rPr lang="tr-TR" dirty="0"/>
              <a:t>, 54)</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15220509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85000" lnSpcReduction="10000"/>
          </a:bodyPr>
          <a:lstStyle/>
          <a:p>
            <a:r>
              <a:rPr lang="tr-TR" sz="5400" b="1" dirty="0"/>
              <a:t> </a:t>
            </a:r>
            <a:r>
              <a:rPr lang="tr-TR" sz="5400" b="1" dirty="0" err="1"/>
              <a:t>Allâh</a:t>
            </a:r>
            <a:r>
              <a:rPr lang="tr-TR" sz="5400" b="1" dirty="0"/>
              <a:t> </a:t>
            </a:r>
            <a:r>
              <a:rPr lang="tr-TR" sz="5400" b="1" dirty="0" err="1"/>
              <a:t>Rasûlü</a:t>
            </a:r>
            <a:r>
              <a:rPr lang="tr-TR" sz="5400" b="1" dirty="0"/>
              <a:t> -</a:t>
            </a:r>
            <a:r>
              <a:rPr lang="tr-TR" sz="5400" b="1" dirty="0" err="1"/>
              <a:t>sallâllâhu</a:t>
            </a:r>
            <a:r>
              <a:rPr lang="tr-TR" sz="5400" b="1" dirty="0"/>
              <a:t> aleyhi ve </a:t>
            </a:r>
            <a:r>
              <a:rPr lang="tr-TR" sz="5400" b="1" dirty="0" err="1"/>
              <a:t>sellem</a:t>
            </a:r>
            <a:r>
              <a:rPr lang="tr-TR" sz="5400" b="1" dirty="0"/>
              <a:t>- şöyle buyurur: “</a:t>
            </a:r>
            <a:r>
              <a:rPr lang="tr-TR" sz="5400" b="1" dirty="0" err="1"/>
              <a:t>Mü’minin</a:t>
            </a:r>
            <a:r>
              <a:rPr lang="tr-TR" sz="5400" b="1" dirty="0"/>
              <a:t> hâli </a:t>
            </a:r>
            <a:r>
              <a:rPr lang="tr-TR" sz="5400" b="1" dirty="0" err="1"/>
              <a:t>gıbta</a:t>
            </a:r>
            <a:r>
              <a:rPr lang="tr-TR" sz="5400" b="1" dirty="0"/>
              <a:t> ve hayranlığa değer. Çünkü her hâli kendisi için bir hayır </a:t>
            </a:r>
            <a:r>
              <a:rPr lang="tr-TR" sz="5400" b="1" dirty="0" err="1"/>
              <a:t>vesîlesidir</a:t>
            </a:r>
            <a:r>
              <a:rPr lang="tr-TR" sz="5400" b="1" dirty="0"/>
              <a:t>. Böylesi bir </a:t>
            </a:r>
            <a:r>
              <a:rPr lang="tr-TR" sz="5400" b="1" dirty="0" err="1"/>
              <a:t>husûsiyet</a:t>
            </a:r>
            <a:r>
              <a:rPr lang="tr-TR" sz="5400" b="1" dirty="0"/>
              <a:t> sadece </a:t>
            </a:r>
            <a:r>
              <a:rPr lang="tr-TR" sz="5400" b="1" dirty="0" err="1"/>
              <a:t>mü’minde</a:t>
            </a:r>
            <a:r>
              <a:rPr lang="tr-TR" sz="5400" b="1" dirty="0"/>
              <a:t> vardır: Sevinecek olsa şükreder, bu onun için hayır olur. Başına bir belâ gelecek olsa sabreder, bu da onun için hayır olur.” </a:t>
            </a:r>
            <a:r>
              <a:rPr lang="tr-TR" dirty="0"/>
              <a:t>(Müslim, </a:t>
            </a:r>
            <a:r>
              <a:rPr lang="tr-TR" dirty="0" err="1"/>
              <a:t>Zühd</a:t>
            </a:r>
            <a:r>
              <a:rPr lang="tr-TR" dirty="0"/>
              <a:t>, 64)</a:t>
            </a:r>
          </a:p>
        </p:txBody>
      </p:sp>
    </p:spTree>
    <p:extLst>
      <p:ext uri="{BB962C8B-B14F-4D97-AF65-F5344CB8AC3E}">
        <p14:creationId xmlns:p14="http://schemas.microsoft.com/office/powerpoint/2010/main" val="20838298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856984" cy="6480720"/>
          </a:xfrm>
        </p:spPr>
        <p:txBody>
          <a:bodyPr>
            <a:normAutofit fontScale="62500" lnSpcReduction="20000"/>
          </a:bodyPr>
          <a:lstStyle/>
          <a:p>
            <a:r>
              <a:rPr lang="tr-TR" sz="3400" b="1" dirty="0" smtClean="0">
                <a:solidFill>
                  <a:srgbClr val="00B050"/>
                </a:solidFill>
                <a:latin typeface="Arial Black" pitchFamily="34" charset="0"/>
              </a:rPr>
              <a:t>KUTSİ HADİSİ ŞERİFTE:</a:t>
            </a:r>
          </a:p>
          <a:p>
            <a:r>
              <a:rPr lang="tr-TR" sz="3400" b="1" dirty="0" smtClean="0"/>
              <a:t>“</a:t>
            </a:r>
            <a:r>
              <a:rPr lang="tr-TR" sz="3400" b="1" dirty="0"/>
              <a:t>Bir kulun çocuğu </a:t>
            </a:r>
            <a:r>
              <a:rPr lang="tr-TR" sz="3400" b="1" dirty="0" err="1"/>
              <a:t>vefât</a:t>
            </a:r>
            <a:r>
              <a:rPr lang="tr-TR" sz="3400" b="1" dirty="0"/>
              <a:t> ettiğinde </a:t>
            </a:r>
            <a:r>
              <a:rPr lang="tr-TR" sz="3400" b="1" dirty="0" err="1"/>
              <a:t>Allâh</a:t>
            </a:r>
            <a:r>
              <a:rPr lang="tr-TR" sz="3400" b="1" dirty="0"/>
              <a:t> Teâlâ meleklerine:</a:t>
            </a:r>
          </a:p>
          <a:p>
            <a:endParaRPr lang="tr-TR" sz="3400" b="1" dirty="0"/>
          </a:p>
          <a:p>
            <a:r>
              <a:rPr lang="tr-TR" sz="3400" b="1" dirty="0"/>
              <a:t>«–Kulumun çocuğunun </a:t>
            </a:r>
            <a:r>
              <a:rPr lang="tr-TR" sz="3400" b="1" dirty="0" err="1"/>
              <a:t>rûhunu</a:t>
            </a:r>
            <a:r>
              <a:rPr lang="tr-TR" sz="3400" b="1" dirty="0"/>
              <a:t> mu aldınız!» buyurur. Melekler:</a:t>
            </a:r>
          </a:p>
          <a:p>
            <a:endParaRPr lang="tr-TR" sz="3400" b="1" dirty="0"/>
          </a:p>
          <a:p>
            <a:r>
              <a:rPr lang="tr-TR" sz="3400" b="1" dirty="0"/>
              <a:t>«–Evet </a:t>
            </a:r>
            <a:r>
              <a:rPr lang="tr-TR" sz="3400" b="1" dirty="0" err="1"/>
              <a:t>yâ</a:t>
            </a:r>
            <a:r>
              <a:rPr lang="tr-TR" sz="3400" b="1" dirty="0"/>
              <a:t> </a:t>
            </a:r>
            <a:r>
              <a:rPr lang="tr-TR" sz="3400" b="1" dirty="0" err="1"/>
              <a:t>Rabbî</a:t>
            </a:r>
            <a:r>
              <a:rPr lang="tr-TR" sz="3400" b="1" dirty="0"/>
              <a:t>.» derler. </a:t>
            </a:r>
            <a:r>
              <a:rPr lang="tr-TR" sz="3400" b="1" dirty="0" err="1"/>
              <a:t>Allâh</a:t>
            </a:r>
            <a:r>
              <a:rPr lang="tr-TR" sz="3400" b="1" dirty="0"/>
              <a:t> Teâlâ:</a:t>
            </a:r>
          </a:p>
          <a:p>
            <a:endParaRPr lang="tr-TR" sz="3400" b="1" dirty="0"/>
          </a:p>
          <a:p>
            <a:r>
              <a:rPr lang="tr-TR" sz="3400" b="1" dirty="0"/>
              <a:t>«–Onun gönül meyvesini mi kopardınız?» buyurur. Melekler:</a:t>
            </a:r>
          </a:p>
          <a:p>
            <a:endParaRPr lang="tr-TR" sz="3400" b="1" dirty="0"/>
          </a:p>
          <a:p>
            <a:r>
              <a:rPr lang="tr-TR" sz="3400" b="1" dirty="0"/>
              <a:t>«–Evet </a:t>
            </a:r>
            <a:r>
              <a:rPr lang="tr-TR" sz="3400" b="1" dirty="0" err="1"/>
              <a:t>yâ</a:t>
            </a:r>
            <a:r>
              <a:rPr lang="tr-TR" sz="3400" b="1" dirty="0"/>
              <a:t> </a:t>
            </a:r>
            <a:r>
              <a:rPr lang="tr-TR" sz="3400" b="1" dirty="0" err="1"/>
              <a:t>Rabbî</a:t>
            </a:r>
            <a:r>
              <a:rPr lang="tr-TR" sz="3400" b="1" dirty="0"/>
              <a:t>.» derler. Hak Teâlâ hazretleri:</a:t>
            </a:r>
          </a:p>
          <a:p>
            <a:endParaRPr lang="tr-TR" sz="3400" b="1" dirty="0"/>
          </a:p>
          <a:p>
            <a:r>
              <a:rPr lang="tr-TR" sz="3400" b="1" dirty="0"/>
              <a:t>«–Peki kulum ne dedi?» buyurur. Melekler:</a:t>
            </a:r>
          </a:p>
          <a:p>
            <a:endParaRPr lang="tr-TR" sz="3400" b="1" dirty="0"/>
          </a:p>
          <a:p>
            <a:r>
              <a:rPr lang="tr-TR" sz="3400" b="1" dirty="0"/>
              <a:t>«–O Sana </a:t>
            </a:r>
            <a:r>
              <a:rPr lang="tr-TR" sz="3400" b="1" dirty="0" err="1"/>
              <a:t>hamdetti</a:t>
            </a:r>
            <a:r>
              <a:rPr lang="tr-TR" sz="3400" b="1" dirty="0"/>
              <a:t> ve: ‘…Biz </a:t>
            </a:r>
            <a:r>
              <a:rPr lang="tr-TR" sz="3400" b="1" dirty="0" err="1"/>
              <a:t>Allâh’a</a:t>
            </a:r>
            <a:r>
              <a:rPr lang="tr-TR" sz="3400" b="1" dirty="0"/>
              <a:t> </a:t>
            </a:r>
            <a:r>
              <a:rPr lang="tr-TR" sz="3400" b="1" dirty="0" err="1"/>
              <a:t>âidiz</a:t>
            </a:r>
            <a:r>
              <a:rPr lang="tr-TR" sz="3400" b="1" dirty="0"/>
              <a:t> ve yine O’na döneceğiz.’ (el-Bakara, 156) diyerek yalnız Sana </a:t>
            </a:r>
            <a:r>
              <a:rPr lang="tr-TR" sz="3400" b="1" dirty="0" err="1"/>
              <a:t>ilticâ</a:t>
            </a:r>
            <a:r>
              <a:rPr lang="tr-TR" sz="3400" b="1" dirty="0"/>
              <a:t> etti.» derler. Bunun üzerine </a:t>
            </a:r>
            <a:r>
              <a:rPr lang="tr-TR" sz="3400" b="1" dirty="0" err="1"/>
              <a:t>Allâh</a:t>
            </a:r>
            <a:r>
              <a:rPr lang="tr-TR" sz="3400" b="1" dirty="0"/>
              <a:t> Teâlâ şöyle buyurur:</a:t>
            </a:r>
          </a:p>
          <a:p>
            <a:endParaRPr lang="tr-TR" sz="3400" b="1" dirty="0"/>
          </a:p>
          <a:p>
            <a:r>
              <a:rPr lang="tr-TR" sz="3400" b="1" dirty="0"/>
              <a:t>«–Kulum için cennette bir ev </a:t>
            </a:r>
            <a:r>
              <a:rPr lang="tr-TR" sz="3400" b="1" dirty="0" err="1"/>
              <a:t>inşâ</a:t>
            </a:r>
            <a:r>
              <a:rPr lang="tr-TR" sz="3400" b="1" dirty="0"/>
              <a:t> edin ve adını da </a:t>
            </a:r>
            <a:r>
              <a:rPr lang="tr-TR" sz="3400" b="1" dirty="0" err="1"/>
              <a:t>Beytü’l-hamd</a:t>
            </a:r>
            <a:r>
              <a:rPr lang="tr-TR" sz="3400" b="1" dirty="0"/>
              <a:t> (</a:t>
            </a:r>
            <a:r>
              <a:rPr lang="tr-TR" sz="3400" b="1" dirty="0" err="1"/>
              <a:t>Hamd</a:t>
            </a:r>
            <a:r>
              <a:rPr lang="tr-TR" sz="3400" b="1" dirty="0"/>
              <a:t> evi) koyun.»” </a:t>
            </a:r>
            <a:r>
              <a:rPr lang="tr-TR" dirty="0"/>
              <a:t>(</a:t>
            </a:r>
            <a:r>
              <a:rPr lang="tr-TR" dirty="0" err="1"/>
              <a:t>Tirmizî</a:t>
            </a:r>
            <a:r>
              <a:rPr lang="tr-TR" dirty="0"/>
              <a:t>, </a:t>
            </a:r>
            <a:r>
              <a:rPr lang="tr-TR" dirty="0" err="1"/>
              <a:t>Cenâiz</a:t>
            </a:r>
            <a:r>
              <a:rPr lang="tr-TR" dirty="0"/>
              <a:t>, 36)</a:t>
            </a:r>
          </a:p>
          <a:p>
            <a:endParaRPr lang="tr-TR" dirty="0"/>
          </a:p>
        </p:txBody>
      </p:sp>
    </p:spTree>
    <p:extLst>
      <p:ext uri="{BB962C8B-B14F-4D97-AF65-F5344CB8AC3E}">
        <p14:creationId xmlns:p14="http://schemas.microsoft.com/office/powerpoint/2010/main" val="8846634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856984" cy="6624736"/>
          </a:xfrm>
        </p:spPr>
        <p:txBody>
          <a:bodyPr>
            <a:normAutofit fontScale="32500" lnSpcReduction="20000"/>
          </a:bodyPr>
          <a:lstStyle/>
          <a:p>
            <a:r>
              <a:rPr lang="tr-TR" sz="7400" dirty="0" smtClean="0"/>
              <a:t>Gözlerini </a:t>
            </a:r>
            <a:r>
              <a:rPr lang="tr-TR" sz="7400" dirty="0"/>
              <a:t>kaybeden bir insan, </a:t>
            </a:r>
            <a:endParaRPr lang="tr-TR" sz="7400" dirty="0" smtClean="0"/>
          </a:p>
          <a:p>
            <a:r>
              <a:rPr lang="tr-TR" sz="7400" dirty="0" err="1" smtClean="0"/>
              <a:t>Rasûlullâh-aleyhissalâtü</a:t>
            </a:r>
            <a:r>
              <a:rPr lang="tr-TR" sz="7400" dirty="0" smtClean="0"/>
              <a:t> </a:t>
            </a:r>
            <a:r>
              <a:rPr lang="tr-TR" sz="7400" dirty="0"/>
              <a:t>vesselâm- </a:t>
            </a:r>
            <a:r>
              <a:rPr lang="tr-TR" sz="7400" dirty="0" err="1"/>
              <a:t>Efendimiz’in</a:t>
            </a:r>
            <a:r>
              <a:rPr lang="tr-TR" sz="7400" dirty="0"/>
              <a:t> şu </a:t>
            </a:r>
            <a:r>
              <a:rPr lang="tr-TR" sz="7400" dirty="0" err="1"/>
              <a:t>mübârek</a:t>
            </a:r>
            <a:r>
              <a:rPr lang="tr-TR" sz="7400" dirty="0"/>
              <a:t> müjdesiyle ferahlar:</a:t>
            </a:r>
          </a:p>
          <a:p>
            <a:pPr marL="0" indent="0">
              <a:buNone/>
            </a:pPr>
            <a:r>
              <a:rPr lang="tr-TR" sz="7400" dirty="0" smtClean="0"/>
              <a:t>“</a:t>
            </a:r>
            <a:r>
              <a:rPr lang="tr-TR" sz="7400" dirty="0" err="1"/>
              <a:t>Allâh</a:t>
            </a:r>
            <a:r>
              <a:rPr lang="tr-TR" sz="7400" dirty="0"/>
              <a:t> Teâlâ buyuruyor ki: Kulumu, iki gözünü âmâ etmek </a:t>
            </a:r>
            <a:r>
              <a:rPr lang="tr-TR" sz="7400" dirty="0" err="1"/>
              <a:t>sûretiyle</a:t>
            </a:r>
            <a:r>
              <a:rPr lang="tr-TR" sz="7400" dirty="0"/>
              <a:t> imtihan ettiğimde buna sabrederse, gözlerine karşılık ona cenneti veririm.” (</a:t>
            </a:r>
            <a:r>
              <a:rPr lang="tr-TR" sz="7400" dirty="0" err="1"/>
              <a:t>Buhârî</a:t>
            </a:r>
            <a:r>
              <a:rPr lang="tr-TR" sz="7400" dirty="0"/>
              <a:t>, </a:t>
            </a:r>
            <a:r>
              <a:rPr lang="tr-TR" sz="7400" dirty="0" err="1"/>
              <a:t>Merdâ</a:t>
            </a:r>
            <a:r>
              <a:rPr lang="tr-TR" sz="7400" dirty="0"/>
              <a:t>, 7)</a:t>
            </a:r>
          </a:p>
          <a:p>
            <a:pPr marL="0" indent="0">
              <a:buNone/>
            </a:pPr>
            <a:r>
              <a:rPr lang="tr-TR" sz="7400" dirty="0" smtClean="0"/>
              <a:t>İslâm</a:t>
            </a:r>
            <a:r>
              <a:rPr lang="tr-TR" sz="7400" dirty="0"/>
              <a:t>, sabırla karşılanan </a:t>
            </a:r>
            <a:r>
              <a:rPr lang="tr-TR" sz="7400" dirty="0" err="1"/>
              <a:t>ıztırapların</a:t>
            </a:r>
            <a:r>
              <a:rPr lang="tr-TR" sz="7400" dirty="0"/>
              <a:t> ya günahlara </a:t>
            </a:r>
            <a:r>
              <a:rPr lang="tr-TR" sz="7400" dirty="0" err="1"/>
              <a:t>keffâret</a:t>
            </a:r>
            <a:r>
              <a:rPr lang="tr-TR" sz="7400" dirty="0"/>
              <a:t> veya </a:t>
            </a:r>
            <a:r>
              <a:rPr lang="tr-TR" sz="7400" dirty="0" err="1"/>
              <a:t>mânevî</a:t>
            </a:r>
            <a:r>
              <a:rPr lang="tr-TR" sz="7400" dirty="0"/>
              <a:t> derecelerin artmasına sebep olduğu yolundaki </a:t>
            </a:r>
            <a:r>
              <a:rPr lang="tr-TR" sz="7400" dirty="0" err="1"/>
              <a:t>telkîni</a:t>
            </a:r>
            <a:r>
              <a:rPr lang="tr-TR" sz="7400" dirty="0"/>
              <a:t> ile de paha biçilmez bir </a:t>
            </a:r>
            <a:r>
              <a:rPr lang="tr-TR" sz="7400" dirty="0" err="1"/>
              <a:t>tesellî</a:t>
            </a:r>
            <a:r>
              <a:rPr lang="tr-TR" sz="7400" dirty="0"/>
              <a:t> kaynağıdır. Peygamber Efendimiz </a:t>
            </a:r>
            <a:r>
              <a:rPr lang="tr-TR" sz="7400" dirty="0" err="1"/>
              <a:t>hadîs</a:t>
            </a:r>
            <a:r>
              <a:rPr lang="tr-TR" sz="7400" dirty="0"/>
              <a:t>-i </a:t>
            </a:r>
            <a:r>
              <a:rPr lang="tr-TR" sz="7400" dirty="0" err="1"/>
              <a:t>şerîflerinde</a:t>
            </a:r>
            <a:r>
              <a:rPr lang="tr-TR" sz="7400" dirty="0"/>
              <a:t> şöyle buyurur:</a:t>
            </a:r>
          </a:p>
          <a:p>
            <a:pPr marL="0" indent="0">
              <a:buNone/>
            </a:pPr>
            <a:r>
              <a:rPr lang="tr-TR" sz="7400" dirty="0" smtClean="0"/>
              <a:t>“</a:t>
            </a:r>
            <a:r>
              <a:rPr lang="tr-TR" sz="7400" dirty="0"/>
              <a:t>Yorgunluk, sürekli hastalık, tasa, keder, sıkıntı ve gamdan, ayağına batan dikene varıncaya kadar </a:t>
            </a:r>
            <a:r>
              <a:rPr lang="tr-TR" sz="7400" dirty="0" err="1"/>
              <a:t>müslümanın</a:t>
            </a:r>
            <a:r>
              <a:rPr lang="tr-TR" sz="7400" dirty="0"/>
              <a:t> başına gelen her şeyi </a:t>
            </a:r>
            <a:r>
              <a:rPr lang="tr-TR" sz="7400" dirty="0" err="1"/>
              <a:t>Allâh</a:t>
            </a:r>
            <a:r>
              <a:rPr lang="tr-TR" sz="7400" dirty="0"/>
              <a:t>, onun </a:t>
            </a:r>
            <a:r>
              <a:rPr lang="tr-TR" sz="7400" dirty="0" err="1"/>
              <a:t>hatâlarını</a:t>
            </a:r>
            <a:r>
              <a:rPr lang="tr-TR" sz="7400" dirty="0"/>
              <a:t> bağışlamaya </a:t>
            </a:r>
            <a:r>
              <a:rPr lang="tr-TR" sz="7400" dirty="0" err="1"/>
              <a:t>vesîle</a:t>
            </a:r>
            <a:r>
              <a:rPr lang="tr-TR" sz="7400" dirty="0"/>
              <a:t> kılar.” (</a:t>
            </a:r>
            <a:r>
              <a:rPr lang="tr-TR" sz="7400" dirty="0" err="1"/>
              <a:t>Buhârî</a:t>
            </a:r>
            <a:r>
              <a:rPr lang="tr-TR" sz="7400" dirty="0"/>
              <a:t>, </a:t>
            </a:r>
            <a:r>
              <a:rPr lang="tr-TR" sz="7400" dirty="0" err="1"/>
              <a:t>Merdâ</a:t>
            </a:r>
            <a:r>
              <a:rPr lang="tr-TR" sz="7400" dirty="0"/>
              <a:t>, 1, 3; Müslim, </a:t>
            </a:r>
            <a:r>
              <a:rPr lang="tr-TR" sz="7400" dirty="0" err="1"/>
              <a:t>Birr</a:t>
            </a:r>
            <a:r>
              <a:rPr lang="tr-TR" sz="7400" dirty="0"/>
              <a:t>, 49)</a:t>
            </a:r>
          </a:p>
          <a:p>
            <a:pPr marL="0" indent="0">
              <a:buNone/>
            </a:pPr>
            <a:r>
              <a:rPr lang="tr-TR" sz="7400" dirty="0" smtClean="0"/>
              <a:t>“</a:t>
            </a:r>
            <a:r>
              <a:rPr lang="tr-TR" sz="7400" dirty="0"/>
              <a:t>Erkek olsun, kadın olsun </a:t>
            </a:r>
            <a:r>
              <a:rPr lang="tr-TR" sz="7400" dirty="0" err="1"/>
              <a:t>mü’min</a:t>
            </a:r>
            <a:r>
              <a:rPr lang="tr-TR" sz="7400" dirty="0"/>
              <a:t>, </a:t>
            </a:r>
            <a:r>
              <a:rPr lang="tr-TR" sz="7400" dirty="0" err="1"/>
              <a:t>Allâh’a</a:t>
            </a:r>
            <a:r>
              <a:rPr lang="tr-TR" sz="7400" dirty="0"/>
              <a:t> günahsız olarak kavuşuncaya kadar kendisinden, çoluk çocuğundan ve malından belâ eksik olmaz.” (</a:t>
            </a:r>
            <a:r>
              <a:rPr lang="tr-TR" sz="7400" dirty="0" err="1"/>
              <a:t>Tirmizi</a:t>
            </a:r>
            <a:r>
              <a:rPr lang="tr-TR" sz="7400" dirty="0"/>
              <a:t>, </a:t>
            </a:r>
            <a:r>
              <a:rPr lang="tr-TR" sz="7400" dirty="0" err="1"/>
              <a:t>Zühd</a:t>
            </a:r>
            <a:r>
              <a:rPr lang="tr-TR" sz="7400" dirty="0"/>
              <a:t>, 57)</a:t>
            </a:r>
          </a:p>
          <a:p>
            <a:pPr marL="0" indent="0">
              <a:buNone/>
            </a:pPr>
            <a:r>
              <a:rPr lang="tr-TR" sz="7400" dirty="0"/>
              <a:t>“</a:t>
            </a:r>
            <a:r>
              <a:rPr lang="tr-TR" sz="7400" dirty="0" err="1"/>
              <a:t>Mü’mine</a:t>
            </a:r>
            <a:r>
              <a:rPr lang="tr-TR" sz="7400" dirty="0"/>
              <a:t> bir hastalık gelir, sonra da </a:t>
            </a:r>
            <a:r>
              <a:rPr lang="tr-TR" sz="7400" dirty="0" err="1"/>
              <a:t>Allâh</a:t>
            </a:r>
            <a:r>
              <a:rPr lang="tr-TR" sz="7400" dirty="0"/>
              <a:t> ona şifa verirse, bu hastalık onun geçmiş </a:t>
            </a:r>
            <a:r>
              <a:rPr lang="tr-TR" sz="7400" dirty="0" err="1"/>
              <a:t>günâhlarına</a:t>
            </a:r>
            <a:r>
              <a:rPr lang="tr-TR" sz="7400" dirty="0"/>
              <a:t> </a:t>
            </a:r>
            <a:r>
              <a:rPr lang="tr-TR" sz="7400" dirty="0" err="1"/>
              <a:t>keffâret</a:t>
            </a:r>
            <a:r>
              <a:rPr lang="tr-TR" sz="7400" dirty="0"/>
              <a:t>, geri kalan hayatı için de bir öğüt olur.” </a:t>
            </a:r>
            <a:r>
              <a:rPr lang="tr-TR" dirty="0"/>
              <a:t>(</a:t>
            </a:r>
            <a:r>
              <a:rPr lang="tr-TR" sz="6200" dirty="0" err="1"/>
              <a:t>Ebû</a:t>
            </a:r>
            <a:r>
              <a:rPr lang="tr-TR" sz="6200" dirty="0"/>
              <a:t> </a:t>
            </a:r>
            <a:r>
              <a:rPr lang="tr-TR" sz="6200" dirty="0" err="1"/>
              <a:t>Dâvûd</a:t>
            </a:r>
            <a:r>
              <a:rPr lang="tr-TR" sz="6200" dirty="0"/>
              <a:t>, </a:t>
            </a:r>
            <a:r>
              <a:rPr lang="tr-TR" sz="6200" dirty="0" err="1"/>
              <a:t>Cenâiz</a:t>
            </a:r>
            <a:r>
              <a:rPr lang="tr-TR" sz="6200" dirty="0"/>
              <a:t>, 1/3089)</a:t>
            </a:r>
          </a:p>
        </p:txBody>
      </p:sp>
    </p:spTree>
    <p:extLst>
      <p:ext uri="{BB962C8B-B14F-4D97-AF65-F5344CB8AC3E}">
        <p14:creationId xmlns:p14="http://schemas.microsoft.com/office/powerpoint/2010/main" val="19349266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856984" cy="6552728"/>
          </a:xfrm>
        </p:spPr>
        <p:txBody>
          <a:bodyPr>
            <a:normAutofit fontScale="25000" lnSpcReduction="20000"/>
          </a:bodyPr>
          <a:lstStyle/>
          <a:p>
            <a:r>
              <a:rPr lang="tr-TR" sz="7000" b="1" dirty="0" smtClean="0">
                <a:latin typeface="Arial Black" pitchFamily="34" charset="0"/>
              </a:rPr>
              <a:t>FRAVUNUN SİHİRBAZLARININ CANLARINI FEDA EDERKEN GÖSTERMİŞ OLDUKLARI TEVEKKÜL ÖRNEĞİ MÜTHİŞTİR:</a:t>
            </a:r>
          </a:p>
          <a:p>
            <a:endParaRPr lang="tr-TR" dirty="0" smtClean="0"/>
          </a:p>
          <a:p>
            <a:r>
              <a:rPr lang="tr-TR" sz="9600" dirty="0" smtClean="0"/>
              <a:t> </a:t>
            </a:r>
            <a:r>
              <a:rPr lang="tr-TR" sz="9600" b="1" dirty="0"/>
              <a:t>Nitekim </a:t>
            </a:r>
            <a:r>
              <a:rPr lang="tr-TR" sz="9600" b="1" dirty="0" err="1"/>
              <a:t>Cenâb</a:t>
            </a:r>
            <a:r>
              <a:rPr lang="tr-TR" sz="9600" b="1" dirty="0"/>
              <a:t>-ı Hakk’ın ibret almamız için örnek gösterdiği sihirbazların </a:t>
            </a:r>
            <a:r>
              <a:rPr lang="tr-TR" sz="9600" b="1" dirty="0" err="1"/>
              <a:t>îmân</a:t>
            </a:r>
            <a:r>
              <a:rPr lang="tr-TR" sz="9600" b="1" dirty="0"/>
              <a:t> </a:t>
            </a:r>
            <a:r>
              <a:rPr lang="tr-TR" sz="9600" b="1" dirty="0" err="1"/>
              <a:t>imtihânı</a:t>
            </a:r>
            <a:r>
              <a:rPr lang="tr-TR" sz="9600" b="1" dirty="0"/>
              <a:t> ne müthiştir. Firavun, </a:t>
            </a:r>
            <a:r>
              <a:rPr lang="tr-TR" sz="9600" b="1" dirty="0" err="1"/>
              <a:t>mûcizeler</a:t>
            </a:r>
            <a:r>
              <a:rPr lang="tr-TR" sz="9600" b="1" dirty="0"/>
              <a:t> karşısında </a:t>
            </a:r>
            <a:r>
              <a:rPr lang="tr-TR" sz="9600" b="1" dirty="0" err="1"/>
              <a:t>Allâh’a</a:t>
            </a:r>
            <a:r>
              <a:rPr lang="tr-TR" sz="9600" b="1" dirty="0"/>
              <a:t> </a:t>
            </a:r>
            <a:r>
              <a:rPr lang="tr-TR" sz="9600" b="1" dirty="0" err="1"/>
              <a:t>teslîm</a:t>
            </a:r>
            <a:r>
              <a:rPr lang="tr-TR" sz="9600" b="1" dirty="0"/>
              <a:t> olan sihirbazlara:</a:t>
            </a:r>
          </a:p>
          <a:p>
            <a:endParaRPr lang="tr-TR" sz="9600" b="1" dirty="0"/>
          </a:p>
          <a:p>
            <a:r>
              <a:rPr lang="tr-TR" sz="9600" b="1" dirty="0"/>
              <a:t>“…</a:t>
            </a:r>
            <a:r>
              <a:rPr lang="tr-TR" sz="9600" b="1" dirty="0" err="1"/>
              <a:t>And</a:t>
            </a:r>
            <a:r>
              <a:rPr lang="tr-TR" sz="9600" b="1" dirty="0"/>
              <a:t> olsun ki ellerinizi ve ayaklarınızı çaprazlama keseceğim ve muhakkak sizi hurma dallarına asarak (</a:t>
            </a:r>
            <a:r>
              <a:rPr lang="tr-TR" sz="9600" b="1" dirty="0" err="1"/>
              <a:t>azâbın</a:t>
            </a:r>
            <a:r>
              <a:rPr lang="tr-TR" sz="9600" b="1" dirty="0"/>
              <a:t> en şiddetlisini tattıracağım.) Böylece, hangimizin </a:t>
            </a:r>
            <a:r>
              <a:rPr lang="tr-TR" sz="9600" b="1" dirty="0" err="1"/>
              <a:t>azâbının</a:t>
            </a:r>
            <a:r>
              <a:rPr lang="tr-TR" sz="9600" b="1" dirty="0"/>
              <a:t> daha şiddetli ve sürekli olduğunu iyice anlayacaksınız.” demişti. (</a:t>
            </a:r>
            <a:r>
              <a:rPr lang="tr-TR" sz="9600" b="1" dirty="0" err="1"/>
              <a:t>Tâhâ</a:t>
            </a:r>
            <a:r>
              <a:rPr lang="tr-TR" sz="9600" b="1" dirty="0"/>
              <a:t>, 71</a:t>
            </a:r>
            <a:r>
              <a:rPr lang="tr-TR" sz="9600" b="1" dirty="0" smtClean="0"/>
              <a:t>)</a:t>
            </a:r>
          </a:p>
          <a:p>
            <a:r>
              <a:rPr lang="tr-TR" sz="9600" b="1" dirty="0" smtClean="0"/>
              <a:t> </a:t>
            </a:r>
            <a:r>
              <a:rPr lang="tr-TR" sz="9600" b="1" dirty="0"/>
              <a:t>Onlar da </a:t>
            </a:r>
            <a:r>
              <a:rPr lang="tr-TR" sz="9600" b="1" dirty="0" err="1"/>
              <a:t>fânî</a:t>
            </a:r>
            <a:r>
              <a:rPr lang="tr-TR" sz="9600" b="1" dirty="0"/>
              <a:t> hayatla bâkî hayatın </a:t>
            </a:r>
            <a:r>
              <a:rPr lang="tr-TR" sz="9600" b="1" dirty="0" err="1"/>
              <a:t>kıyâsını</a:t>
            </a:r>
            <a:r>
              <a:rPr lang="tr-TR" sz="9600" b="1" dirty="0"/>
              <a:t> yaparak </a:t>
            </a:r>
            <a:r>
              <a:rPr lang="tr-TR" sz="9600" b="1" dirty="0" err="1"/>
              <a:t>Firavun’a</a:t>
            </a:r>
            <a:r>
              <a:rPr lang="tr-TR" sz="9600" b="1" dirty="0"/>
              <a:t>: “Bize gelen bu apaçık </a:t>
            </a:r>
            <a:r>
              <a:rPr lang="tr-TR" sz="9600" b="1" dirty="0" err="1"/>
              <a:t>mûcizelere</a:t>
            </a:r>
            <a:r>
              <a:rPr lang="tr-TR" sz="9600" b="1" dirty="0"/>
              <a:t> ve bizi yaratan (Rabbimize) karşı asla seni tercih edemeyiz. Ne hüküm vereceksen ver. Sen ancak bu </a:t>
            </a:r>
            <a:r>
              <a:rPr lang="tr-TR" sz="9600" b="1" dirty="0" err="1"/>
              <a:t>dünyâ</a:t>
            </a:r>
            <a:r>
              <a:rPr lang="tr-TR" sz="9600" b="1" dirty="0"/>
              <a:t> hayatına hükmedebilirsin!” (</a:t>
            </a:r>
            <a:r>
              <a:rPr lang="tr-TR" sz="9600" b="1" dirty="0" err="1"/>
              <a:t>Tâhâ</a:t>
            </a:r>
            <a:r>
              <a:rPr lang="tr-TR" sz="9600" b="1" dirty="0"/>
              <a:t>, 72) </a:t>
            </a:r>
            <a:r>
              <a:rPr lang="tr-TR" sz="9600" b="1" dirty="0" err="1"/>
              <a:t>cevâbını</a:t>
            </a:r>
            <a:r>
              <a:rPr lang="tr-TR" sz="9600" b="1" dirty="0"/>
              <a:t> verdiler. </a:t>
            </a:r>
            <a:endParaRPr lang="tr-TR" sz="9600" b="1" dirty="0" smtClean="0"/>
          </a:p>
          <a:p>
            <a:r>
              <a:rPr lang="tr-TR" sz="9600" b="1" dirty="0" smtClean="0"/>
              <a:t>Firavun </a:t>
            </a:r>
            <a:r>
              <a:rPr lang="tr-TR" sz="9600" b="1" dirty="0"/>
              <a:t>zulmünü </a:t>
            </a:r>
            <a:r>
              <a:rPr lang="tr-TR" sz="9600" b="1" dirty="0" err="1"/>
              <a:t>icrâya</a:t>
            </a:r>
            <a:r>
              <a:rPr lang="tr-TR" sz="9600" b="1" dirty="0"/>
              <a:t> başladı, sihirbazlar da </a:t>
            </a:r>
            <a:r>
              <a:rPr lang="tr-TR" sz="9600" b="1" dirty="0" err="1"/>
              <a:t>îmânlarının</a:t>
            </a:r>
            <a:r>
              <a:rPr lang="tr-TR" sz="9600" b="1" dirty="0"/>
              <a:t> zaafa uğramaması için:</a:t>
            </a:r>
          </a:p>
          <a:p>
            <a:pPr marL="0" indent="0">
              <a:buNone/>
            </a:pPr>
            <a:r>
              <a:rPr lang="tr-TR" sz="9600" b="1" dirty="0" smtClean="0"/>
              <a:t>“…</a:t>
            </a:r>
            <a:r>
              <a:rPr lang="tr-TR" sz="9600" b="1" dirty="0"/>
              <a:t>Ey Rabbimiz! Üzerimize sabır yağdır ve canımızı </a:t>
            </a:r>
            <a:r>
              <a:rPr lang="tr-TR" sz="9600" b="1" dirty="0" err="1"/>
              <a:t>müslüman</a:t>
            </a:r>
            <a:r>
              <a:rPr lang="tr-TR" sz="9600" b="1" dirty="0"/>
              <a:t> olarak al!” (el-</a:t>
            </a:r>
            <a:r>
              <a:rPr lang="tr-TR" sz="9600" b="1" dirty="0" err="1"/>
              <a:t>A’râf</a:t>
            </a:r>
            <a:r>
              <a:rPr lang="tr-TR" sz="9600" b="1" dirty="0"/>
              <a:t>, 126) diyerek </a:t>
            </a:r>
            <a:r>
              <a:rPr lang="tr-TR" sz="9600" b="1" dirty="0" err="1"/>
              <a:t>Cenâb</a:t>
            </a:r>
            <a:r>
              <a:rPr lang="tr-TR" sz="9600" b="1" dirty="0"/>
              <a:t>-ı Hakk’a </a:t>
            </a:r>
            <a:r>
              <a:rPr lang="tr-TR" sz="9600" b="1" dirty="0" err="1"/>
              <a:t>ilticâ</a:t>
            </a:r>
            <a:r>
              <a:rPr lang="tr-TR" sz="9600" b="1" dirty="0"/>
              <a:t> ettiler. </a:t>
            </a:r>
            <a:r>
              <a:rPr lang="tr-TR" sz="9600" b="1" dirty="0" err="1"/>
              <a:t>Allâh’ın</a:t>
            </a:r>
            <a:r>
              <a:rPr lang="tr-TR" sz="9600" b="1" dirty="0"/>
              <a:t>, </a:t>
            </a:r>
            <a:r>
              <a:rPr lang="tr-TR" sz="9600" b="1" dirty="0" err="1"/>
              <a:t>îmânla</a:t>
            </a:r>
            <a:r>
              <a:rPr lang="tr-TR" sz="9600" b="1" dirty="0"/>
              <a:t> ölen kimselere </a:t>
            </a:r>
            <a:r>
              <a:rPr lang="tr-TR" sz="9600" b="1" dirty="0" err="1"/>
              <a:t>va’dettiği</a:t>
            </a:r>
            <a:r>
              <a:rPr lang="tr-TR" sz="9600" b="1" dirty="0"/>
              <a:t> </a:t>
            </a:r>
            <a:r>
              <a:rPr lang="tr-TR" sz="9600" b="1" dirty="0" err="1"/>
              <a:t>mükâfât</a:t>
            </a:r>
            <a:r>
              <a:rPr lang="tr-TR" sz="9600" b="1" dirty="0"/>
              <a:t> en büyük </a:t>
            </a:r>
            <a:r>
              <a:rPr lang="tr-TR" sz="9600" b="1" dirty="0" err="1"/>
              <a:t>tesellîleri</a:t>
            </a:r>
            <a:r>
              <a:rPr lang="tr-TR" sz="9600" b="1" dirty="0"/>
              <a:t> oldu. Başlarına gelen </a:t>
            </a:r>
            <a:r>
              <a:rPr lang="tr-TR" sz="9600" b="1" dirty="0" err="1"/>
              <a:t>musîbeti</a:t>
            </a:r>
            <a:r>
              <a:rPr lang="tr-TR" sz="9600" b="1" dirty="0"/>
              <a:t> sabırla karşılayarak onu ebedî âlemin </a:t>
            </a:r>
            <a:r>
              <a:rPr lang="tr-TR" sz="9600" b="1" dirty="0" err="1"/>
              <a:t>sermâyesi</a:t>
            </a:r>
            <a:r>
              <a:rPr lang="tr-TR" sz="9600" b="1" dirty="0"/>
              <a:t> hâline getirdiler.</a:t>
            </a:r>
          </a:p>
          <a:p>
            <a:endParaRPr lang="tr-TR" sz="9600" dirty="0"/>
          </a:p>
        </p:txBody>
      </p:sp>
    </p:spTree>
    <p:extLst>
      <p:ext uri="{BB962C8B-B14F-4D97-AF65-F5344CB8AC3E}">
        <p14:creationId xmlns:p14="http://schemas.microsoft.com/office/powerpoint/2010/main" val="28398712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856984" cy="6552728"/>
          </a:xfrm>
        </p:spPr>
        <p:txBody>
          <a:bodyPr>
            <a:normAutofit fontScale="77500" lnSpcReduction="20000"/>
          </a:bodyPr>
          <a:lstStyle/>
          <a:p>
            <a:r>
              <a:rPr lang="tr-TR" b="1" dirty="0" smtClean="0">
                <a:solidFill>
                  <a:srgbClr val="00B050"/>
                </a:solidFill>
                <a:latin typeface="Arial Black" pitchFamily="34" charset="0"/>
              </a:rPr>
              <a:t>MÜTHİŞ BİR TEVEKKÜL ÖRNEĞİ:</a:t>
            </a:r>
          </a:p>
          <a:p>
            <a:r>
              <a:rPr lang="tr-TR" b="1" dirty="0" smtClean="0"/>
              <a:t>Diğer </a:t>
            </a:r>
            <a:r>
              <a:rPr lang="tr-TR" b="1" dirty="0"/>
              <a:t>taraftan, iptilâlara </a:t>
            </a:r>
            <a:r>
              <a:rPr lang="tr-TR" b="1" dirty="0" err="1"/>
              <a:t>mâruz</a:t>
            </a:r>
            <a:r>
              <a:rPr lang="tr-TR" b="1" dirty="0"/>
              <a:t> kalan bir insan, </a:t>
            </a:r>
            <a:r>
              <a:rPr lang="tr-TR" b="1" dirty="0" err="1"/>
              <a:t>Kur’ân’da</a:t>
            </a:r>
            <a:r>
              <a:rPr lang="tr-TR" b="1" dirty="0"/>
              <a:t> kıssaları nakledilen peygamberlerin çektiği sıkıntıları düşünerek </a:t>
            </a:r>
            <a:r>
              <a:rPr lang="tr-TR" b="1" dirty="0" err="1"/>
              <a:t>tesellî</a:t>
            </a:r>
            <a:r>
              <a:rPr lang="tr-TR" b="1" dirty="0"/>
              <a:t> bulmalıdır. Meşakkatlerin en fazlasına ve en büyüğüne ise, ümmete </a:t>
            </a:r>
            <a:r>
              <a:rPr lang="tr-TR" b="1" dirty="0" err="1"/>
              <a:t>nümûne</a:t>
            </a:r>
            <a:r>
              <a:rPr lang="tr-TR" b="1" dirty="0"/>
              <a:t> olarak Âlemlerin Efendisi’nin </a:t>
            </a:r>
            <a:r>
              <a:rPr lang="tr-TR" b="1" dirty="0" err="1"/>
              <a:t>mâruz</a:t>
            </a:r>
            <a:r>
              <a:rPr lang="tr-TR" b="1" dirty="0"/>
              <a:t> kaldığını tefekkür etmelidir. </a:t>
            </a:r>
            <a:endParaRPr lang="tr-TR" b="1" dirty="0" smtClean="0"/>
          </a:p>
          <a:p>
            <a:r>
              <a:rPr lang="tr-TR" b="1" dirty="0" smtClean="0"/>
              <a:t>Abdullah </a:t>
            </a:r>
            <a:r>
              <a:rPr lang="tr-TR" b="1" dirty="0"/>
              <a:t>bin </a:t>
            </a:r>
            <a:r>
              <a:rPr lang="tr-TR" b="1" dirty="0" err="1"/>
              <a:t>Mes’ûd</a:t>
            </a:r>
            <a:r>
              <a:rPr lang="tr-TR" b="1" dirty="0"/>
              <a:t> -</a:t>
            </a:r>
            <a:r>
              <a:rPr lang="tr-TR" b="1" dirty="0" err="1"/>
              <a:t>radıyallâhu</a:t>
            </a:r>
            <a:r>
              <a:rPr lang="tr-TR" b="1" dirty="0"/>
              <a:t> </a:t>
            </a:r>
            <a:r>
              <a:rPr lang="tr-TR" b="1" dirty="0" err="1"/>
              <a:t>anh</a:t>
            </a:r>
            <a:r>
              <a:rPr lang="tr-TR" b="1" dirty="0"/>
              <a:t>- şöyle anlatır: </a:t>
            </a:r>
            <a:r>
              <a:rPr lang="tr-TR" b="1" dirty="0" err="1"/>
              <a:t>Allâh</a:t>
            </a:r>
            <a:r>
              <a:rPr lang="tr-TR" b="1" dirty="0"/>
              <a:t> </a:t>
            </a:r>
            <a:r>
              <a:rPr lang="tr-TR" b="1" dirty="0" err="1"/>
              <a:t>Rasûlü</a:t>
            </a:r>
            <a:r>
              <a:rPr lang="tr-TR" b="1" dirty="0"/>
              <a:t> -</a:t>
            </a:r>
            <a:r>
              <a:rPr lang="tr-TR" b="1" dirty="0" err="1"/>
              <a:t>sallâllâhu</a:t>
            </a:r>
            <a:r>
              <a:rPr lang="tr-TR" b="1" dirty="0"/>
              <a:t> aleyhi ve </a:t>
            </a:r>
            <a:r>
              <a:rPr lang="tr-TR" b="1" dirty="0" err="1"/>
              <a:t>sellem</a:t>
            </a:r>
            <a:r>
              <a:rPr lang="tr-TR" b="1" dirty="0"/>
              <a:t>-’in </a:t>
            </a:r>
            <a:r>
              <a:rPr lang="tr-TR" b="1" dirty="0" err="1"/>
              <a:t>huzûruna</a:t>
            </a:r>
            <a:r>
              <a:rPr lang="tr-TR" b="1" dirty="0"/>
              <a:t> vardım. Kendisi sıtmaya yakalanmıştı.</a:t>
            </a:r>
          </a:p>
          <a:p>
            <a:pPr marL="0" indent="0">
              <a:buNone/>
            </a:pPr>
            <a:r>
              <a:rPr lang="tr-TR" b="1" dirty="0" smtClean="0"/>
              <a:t>“–</a:t>
            </a:r>
            <a:r>
              <a:rPr lang="tr-TR" b="1" dirty="0"/>
              <a:t>Ey </a:t>
            </a:r>
            <a:r>
              <a:rPr lang="tr-TR" b="1" dirty="0" err="1"/>
              <a:t>Allâh’ın</a:t>
            </a:r>
            <a:r>
              <a:rPr lang="tr-TR" b="1" dirty="0"/>
              <a:t> </a:t>
            </a:r>
            <a:r>
              <a:rPr lang="tr-TR" b="1" dirty="0" err="1"/>
              <a:t>Rasûlü</a:t>
            </a:r>
            <a:r>
              <a:rPr lang="tr-TR" b="1" dirty="0"/>
              <a:t>! Gerçekten şiddetli bir sıtma nöbetine tutulmuşsunuz!” dedim.</a:t>
            </a:r>
          </a:p>
          <a:p>
            <a:pPr marL="0" indent="0">
              <a:buNone/>
            </a:pPr>
            <a:r>
              <a:rPr lang="tr-TR" b="1" dirty="0" smtClean="0"/>
              <a:t>“–</a:t>
            </a:r>
            <a:r>
              <a:rPr lang="tr-TR" b="1" dirty="0"/>
              <a:t>Evet, sizden iki kişinin çekebileceği kadar </a:t>
            </a:r>
            <a:r>
              <a:rPr lang="tr-TR" b="1" dirty="0" err="1"/>
              <a:t>ıztırap</a:t>
            </a:r>
            <a:r>
              <a:rPr lang="tr-TR" b="1" dirty="0"/>
              <a:t> çekmekteyim.” buyurdu.</a:t>
            </a:r>
          </a:p>
          <a:p>
            <a:pPr marL="0" indent="0">
              <a:buNone/>
            </a:pPr>
            <a:r>
              <a:rPr lang="tr-TR" b="1" dirty="0" smtClean="0"/>
              <a:t>“–</a:t>
            </a:r>
            <a:r>
              <a:rPr lang="tr-TR" b="1" dirty="0"/>
              <a:t>Bu herhâlde iki kat sevap kazanmanız içindir.” dedim:</a:t>
            </a:r>
          </a:p>
          <a:p>
            <a:pPr marL="0" indent="0">
              <a:buNone/>
            </a:pPr>
            <a:r>
              <a:rPr lang="tr-TR" b="1" dirty="0" smtClean="0"/>
              <a:t>“–</a:t>
            </a:r>
            <a:r>
              <a:rPr lang="tr-TR" b="1" dirty="0"/>
              <a:t>Evet, öyledir. </a:t>
            </a:r>
            <a:r>
              <a:rPr lang="tr-TR" b="1" dirty="0" err="1"/>
              <a:t>Allâh</a:t>
            </a:r>
            <a:r>
              <a:rPr lang="tr-TR" b="1" dirty="0"/>
              <a:t>, ayağına batan bir diken veya başına gelen daha büyük bir sıkıntıdan dolayı </a:t>
            </a:r>
            <a:r>
              <a:rPr lang="tr-TR" b="1" dirty="0" err="1"/>
              <a:t>müslümanın</a:t>
            </a:r>
            <a:r>
              <a:rPr lang="tr-TR" b="1" dirty="0"/>
              <a:t> günahlarını bağışlar. O </a:t>
            </a:r>
            <a:r>
              <a:rPr lang="tr-TR" b="1" dirty="0" err="1"/>
              <a:t>müslümanın</a:t>
            </a:r>
            <a:r>
              <a:rPr lang="tr-TR" b="1" dirty="0"/>
              <a:t> günahları ağaç yaprakları gibi dökülür.” buyurdu. </a:t>
            </a:r>
            <a:r>
              <a:rPr lang="tr-TR" dirty="0"/>
              <a:t>(</a:t>
            </a:r>
            <a:r>
              <a:rPr lang="tr-TR" dirty="0" err="1"/>
              <a:t>Buhârî</a:t>
            </a:r>
            <a:r>
              <a:rPr lang="tr-TR" dirty="0"/>
              <a:t>, </a:t>
            </a:r>
            <a:r>
              <a:rPr lang="tr-TR" dirty="0" err="1"/>
              <a:t>Merdâ</a:t>
            </a:r>
            <a:r>
              <a:rPr lang="tr-TR" dirty="0"/>
              <a:t>, 3, 13, 16; Müslim, </a:t>
            </a:r>
            <a:r>
              <a:rPr lang="tr-TR" dirty="0" err="1"/>
              <a:t>Birr</a:t>
            </a:r>
            <a:r>
              <a:rPr lang="tr-TR" dirty="0"/>
              <a:t>, 45)</a:t>
            </a:r>
          </a:p>
          <a:p>
            <a:endParaRPr lang="tr-TR" dirty="0"/>
          </a:p>
        </p:txBody>
      </p:sp>
    </p:spTree>
    <p:extLst>
      <p:ext uri="{BB962C8B-B14F-4D97-AF65-F5344CB8AC3E}">
        <p14:creationId xmlns:p14="http://schemas.microsoft.com/office/powerpoint/2010/main" val="27907380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552728"/>
          </a:xfrm>
        </p:spPr>
        <p:txBody>
          <a:bodyPr>
            <a:normAutofit/>
          </a:bodyPr>
          <a:lstStyle/>
          <a:p>
            <a:r>
              <a:rPr lang="tr-TR" dirty="0">
                <a:solidFill>
                  <a:srgbClr val="00B050"/>
                </a:solidFill>
              </a:rPr>
              <a:t>. </a:t>
            </a:r>
            <a:r>
              <a:rPr lang="tr-TR" sz="4000" b="1" dirty="0" err="1">
                <a:solidFill>
                  <a:srgbClr val="00B050"/>
                </a:solidFill>
              </a:rPr>
              <a:t>Ebû</a:t>
            </a:r>
            <a:r>
              <a:rPr lang="tr-TR" sz="4000" b="1" dirty="0">
                <a:solidFill>
                  <a:srgbClr val="00B050"/>
                </a:solidFill>
              </a:rPr>
              <a:t> Saîd -</a:t>
            </a:r>
            <a:r>
              <a:rPr lang="tr-TR" sz="4000" b="1" dirty="0" err="1">
                <a:solidFill>
                  <a:srgbClr val="00B050"/>
                </a:solidFill>
              </a:rPr>
              <a:t>radıyallâhu</a:t>
            </a:r>
            <a:r>
              <a:rPr lang="tr-TR" sz="4000" b="1" dirty="0">
                <a:solidFill>
                  <a:srgbClr val="00B050"/>
                </a:solidFill>
              </a:rPr>
              <a:t> </a:t>
            </a:r>
            <a:r>
              <a:rPr lang="tr-TR" sz="4000" b="1" dirty="0" err="1">
                <a:solidFill>
                  <a:srgbClr val="00B050"/>
                </a:solidFill>
              </a:rPr>
              <a:t>anh</a:t>
            </a:r>
            <a:r>
              <a:rPr lang="tr-TR" sz="4000" b="1" dirty="0">
                <a:solidFill>
                  <a:srgbClr val="00B050"/>
                </a:solidFill>
              </a:rPr>
              <a:t>-’</a:t>
            </a:r>
            <a:r>
              <a:rPr lang="tr-TR" sz="4000" b="1" dirty="0" err="1">
                <a:solidFill>
                  <a:srgbClr val="00B050"/>
                </a:solidFill>
              </a:rPr>
              <a:t>ın</a:t>
            </a:r>
            <a:r>
              <a:rPr lang="tr-TR" sz="4000" b="1" dirty="0">
                <a:solidFill>
                  <a:srgbClr val="00B050"/>
                </a:solidFill>
              </a:rPr>
              <a:t> şu </a:t>
            </a:r>
            <a:r>
              <a:rPr lang="tr-TR" sz="4000" b="1" dirty="0" err="1">
                <a:solidFill>
                  <a:srgbClr val="00B050"/>
                </a:solidFill>
              </a:rPr>
              <a:t>rivâyeti</a:t>
            </a:r>
            <a:r>
              <a:rPr lang="tr-TR" sz="4000" b="1" dirty="0">
                <a:solidFill>
                  <a:srgbClr val="00B050"/>
                </a:solidFill>
              </a:rPr>
              <a:t> de bu </a:t>
            </a:r>
            <a:r>
              <a:rPr lang="tr-TR" sz="4000" b="1" dirty="0" err="1">
                <a:solidFill>
                  <a:srgbClr val="00B050"/>
                </a:solidFill>
              </a:rPr>
              <a:t>husûsu</a:t>
            </a:r>
            <a:r>
              <a:rPr lang="tr-TR" sz="4000" b="1" dirty="0">
                <a:solidFill>
                  <a:srgbClr val="00B050"/>
                </a:solidFill>
              </a:rPr>
              <a:t> </a:t>
            </a:r>
            <a:r>
              <a:rPr lang="tr-TR" sz="4000" b="1" dirty="0" err="1">
                <a:solidFill>
                  <a:srgbClr val="00B050"/>
                </a:solidFill>
              </a:rPr>
              <a:t>teyid</a:t>
            </a:r>
            <a:r>
              <a:rPr lang="tr-TR" sz="4000" b="1" dirty="0">
                <a:solidFill>
                  <a:srgbClr val="00B050"/>
                </a:solidFill>
              </a:rPr>
              <a:t> etmektedir:</a:t>
            </a:r>
          </a:p>
          <a:p>
            <a:pPr marL="0" indent="0">
              <a:buNone/>
            </a:pPr>
            <a:r>
              <a:rPr lang="tr-TR" sz="4000" b="1" dirty="0" smtClean="0">
                <a:solidFill>
                  <a:srgbClr val="00B050"/>
                </a:solidFill>
              </a:rPr>
              <a:t>“–</a:t>
            </a:r>
            <a:r>
              <a:rPr lang="tr-TR" sz="4000" b="1" dirty="0">
                <a:solidFill>
                  <a:srgbClr val="00B050"/>
                </a:solidFill>
              </a:rPr>
              <a:t>Ey </a:t>
            </a:r>
            <a:r>
              <a:rPr lang="tr-TR" sz="4000" b="1" dirty="0" err="1">
                <a:solidFill>
                  <a:srgbClr val="00B050"/>
                </a:solidFill>
              </a:rPr>
              <a:t>Allâh’ın</a:t>
            </a:r>
            <a:r>
              <a:rPr lang="tr-TR" sz="4000" b="1" dirty="0">
                <a:solidFill>
                  <a:srgbClr val="00B050"/>
                </a:solidFill>
              </a:rPr>
              <a:t> </a:t>
            </a:r>
            <a:r>
              <a:rPr lang="tr-TR" sz="4000" b="1" dirty="0" err="1">
                <a:solidFill>
                  <a:srgbClr val="00B050"/>
                </a:solidFill>
              </a:rPr>
              <a:t>Rasûlü</a:t>
            </a:r>
            <a:r>
              <a:rPr lang="tr-TR" sz="4000" b="1" dirty="0">
                <a:solidFill>
                  <a:srgbClr val="00B050"/>
                </a:solidFill>
              </a:rPr>
              <a:t>! İnsanların en çok belâya </a:t>
            </a:r>
            <a:r>
              <a:rPr lang="tr-TR" sz="4000" b="1" dirty="0" err="1">
                <a:solidFill>
                  <a:srgbClr val="00B050"/>
                </a:solidFill>
              </a:rPr>
              <a:t>mâruz</a:t>
            </a:r>
            <a:r>
              <a:rPr lang="tr-TR" sz="4000" b="1" dirty="0">
                <a:solidFill>
                  <a:srgbClr val="00B050"/>
                </a:solidFill>
              </a:rPr>
              <a:t> kalanları kimlerdir?” diye sordum.</a:t>
            </a:r>
          </a:p>
          <a:p>
            <a:pPr marL="0" indent="0">
              <a:buNone/>
            </a:pPr>
            <a:r>
              <a:rPr lang="tr-TR" sz="4000" b="1" dirty="0" smtClean="0">
                <a:solidFill>
                  <a:srgbClr val="00B050"/>
                </a:solidFill>
              </a:rPr>
              <a:t>“–</a:t>
            </a:r>
            <a:r>
              <a:rPr lang="tr-TR" sz="4000" b="1" dirty="0">
                <a:solidFill>
                  <a:srgbClr val="00B050"/>
                </a:solidFill>
              </a:rPr>
              <a:t>Peygamberler!” buyurdu.</a:t>
            </a:r>
          </a:p>
          <a:p>
            <a:pPr marL="0" indent="0">
              <a:buNone/>
            </a:pPr>
            <a:r>
              <a:rPr lang="tr-TR" sz="4000" b="1" dirty="0" smtClean="0">
                <a:solidFill>
                  <a:srgbClr val="00B050"/>
                </a:solidFill>
              </a:rPr>
              <a:t>“–</a:t>
            </a:r>
            <a:r>
              <a:rPr lang="tr-TR" sz="4000" b="1" dirty="0">
                <a:solidFill>
                  <a:srgbClr val="00B050"/>
                </a:solidFill>
              </a:rPr>
              <a:t>Sonra kimler?” diye sordum:</a:t>
            </a:r>
          </a:p>
          <a:p>
            <a:pPr marL="0" indent="0">
              <a:buNone/>
            </a:pPr>
            <a:r>
              <a:rPr lang="tr-TR" sz="4000" b="1" dirty="0" smtClean="0">
                <a:solidFill>
                  <a:srgbClr val="00B050"/>
                </a:solidFill>
              </a:rPr>
              <a:t>“–</a:t>
            </a:r>
            <a:r>
              <a:rPr lang="tr-TR" sz="4000" b="1" dirty="0">
                <a:solidFill>
                  <a:srgbClr val="00B050"/>
                </a:solidFill>
              </a:rPr>
              <a:t>Sonra </a:t>
            </a:r>
            <a:r>
              <a:rPr lang="tr-TR" sz="4000" b="1" dirty="0" err="1">
                <a:solidFill>
                  <a:srgbClr val="00B050"/>
                </a:solidFill>
              </a:rPr>
              <a:t>sâlihler</a:t>
            </a:r>
            <a:r>
              <a:rPr lang="tr-TR" sz="4000" b="1" dirty="0">
                <a:solidFill>
                  <a:srgbClr val="00B050"/>
                </a:solidFill>
              </a:rPr>
              <a:t>!” buyurdu</a:t>
            </a:r>
            <a:r>
              <a:rPr lang="tr-TR" sz="4000" b="1" dirty="0"/>
              <a:t>… </a:t>
            </a:r>
            <a:r>
              <a:rPr lang="tr-TR" dirty="0"/>
              <a:t>(</a:t>
            </a:r>
            <a:r>
              <a:rPr lang="tr-TR" dirty="0" err="1"/>
              <a:t>İbn</a:t>
            </a:r>
            <a:r>
              <a:rPr lang="tr-TR" dirty="0"/>
              <a:t>-i </a:t>
            </a:r>
            <a:r>
              <a:rPr lang="tr-TR" dirty="0" err="1"/>
              <a:t>Mâce</a:t>
            </a:r>
            <a:r>
              <a:rPr lang="tr-TR" dirty="0"/>
              <a:t>, </a:t>
            </a:r>
            <a:r>
              <a:rPr lang="tr-TR" dirty="0" err="1"/>
              <a:t>Fiten</a:t>
            </a:r>
            <a:r>
              <a:rPr lang="tr-TR" dirty="0"/>
              <a:t>, 23)</a:t>
            </a:r>
          </a:p>
          <a:p>
            <a:endParaRPr lang="tr-TR" dirty="0"/>
          </a:p>
          <a:p>
            <a:endParaRPr lang="tr-TR" dirty="0"/>
          </a:p>
        </p:txBody>
      </p:sp>
    </p:spTree>
    <p:extLst>
      <p:ext uri="{BB962C8B-B14F-4D97-AF65-F5344CB8AC3E}">
        <p14:creationId xmlns:p14="http://schemas.microsoft.com/office/powerpoint/2010/main" val="1951797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92500" lnSpcReduction="20000"/>
          </a:bodyPr>
          <a:lstStyle/>
          <a:p>
            <a:r>
              <a:rPr lang="tr-TR" sz="4400" b="1" dirty="0" smtClean="0">
                <a:solidFill>
                  <a:srgbClr val="FF0000"/>
                </a:solidFill>
              </a:rPr>
              <a:t>EY MÜSLÜMAN ALLAH’A TEVEKKÜLDE KUŞKU SAHİBİNİ ÇEHENNEME SÜRÜKLER:</a:t>
            </a:r>
          </a:p>
          <a:p>
            <a:r>
              <a:rPr lang="ar-AE" sz="4400" b="1" dirty="0" smtClean="0"/>
              <a:t>عَنْ </a:t>
            </a:r>
            <a:r>
              <a:rPr lang="ar-AE" sz="4400" b="1" dirty="0"/>
              <a:t>أبي هُرَيْرَةَ </a:t>
            </a:r>
            <a:r>
              <a:rPr lang="ar-AE" sz="4400" b="1" dirty="0" smtClean="0"/>
              <a:t>عَنِ </a:t>
            </a:r>
            <a:r>
              <a:rPr lang="ar-AE" sz="4400" b="1" dirty="0"/>
              <a:t>النَّبِيِّ </a:t>
            </a:r>
            <a:r>
              <a:rPr lang="ar-AE" sz="4400" b="1" dirty="0" smtClean="0"/>
              <a:t>قال </a:t>
            </a:r>
            <a:r>
              <a:rPr lang="ar-AE" sz="4400" b="1" dirty="0"/>
              <a:t>: يَدْخُلُ </a:t>
            </a:r>
            <a:r>
              <a:rPr lang="ar-AE" sz="4400" b="1" dirty="0" smtClean="0"/>
              <a:t>الْجَنَّةَ</a:t>
            </a:r>
            <a:endParaRPr lang="tr-TR" sz="4400" b="1" dirty="0" smtClean="0"/>
          </a:p>
          <a:p>
            <a:pPr marL="0" indent="0">
              <a:buNone/>
            </a:pPr>
            <a:r>
              <a:rPr lang="ar-AE" sz="4400" b="1" dirty="0" smtClean="0"/>
              <a:t> </a:t>
            </a:r>
            <a:r>
              <a:rPr lang="ar-AE" sz="4400" b="1" dirty="0"/>
              <a:t>أَقْوَامٌ أَفْئِدَتُهُمْ مِثْلُ أَفْئِدَةِ الطَّيْرِ .</a:t>
            </a:r>
          </a:p>
          <a:p>
            <a:pPr marL="0" indent="0">
              <a:buNone/>
            </a:pPr>
            <a:r>
              <a:rPr lang="tr-TR" sz="4400" b="1" dirty="0" err="1" smtClean="0"/>
              <a:t>Ebû</a:t>
            </a:r>
            <a:r>
              <a:rPr lang="tr-TR" sz="4400" b="1" dirty="0" smtClean="0"/>
              <a:t> </a:t>
            </a:r>
            <a:r>
              <a:rPr lang="tr-TR" sz="4400" b="1" dirty="0" err="1"/>
              <a:t>Hureyre</a:t>
            </a:r>
            <a:r>
              <a:rPr lang="tr-TR" sz="4400" b="1" dirty="0"/>
              <a:t> (Allah Ondan razı olsun)’den nakledildiğine göre Peygamber (</a:t>
            </a:r>
            <a:r>
              <a:rPr lang="tr-TR" sz="4400" b="1" dirty="0" err="1"/>
              <a:t>sallallahu</a:t>
            </a:r>
            <a:r>
              <a:rPr lang="tr-TR" sz="4400" b="1" dirty="0"/>
              <a:t> aleyhi </a:t>
            </a:r>
            <a:r>
              <a:rPr lang="tr-TR" sz="4400" b="1" dirty="0" err="1"/>
              <a:t>vesellem</a:t>
            </a:r>
            <a:r>
              <a:rPr lang="tr-TR" sz="4400" b="1" dirty="0"/>
              <a:t>) şöyle buyurmuştur: “Cennete girecek bir takım insanlar var ki; onların kalpleri tevekkül ve Allah’a güvenmede kuşların kalpleri gibidir.” </a:t>
            </a:r>
            <a:r>
              <a:rPr lang="tr-TR" dirty="0"/>
              <a:t>(Müslim, Cennet 27</a:t>
            </a:r>
          </a:p>
          <a:p>
            <a:endParaRPr lang="tr-TR" dirty="0"/>
          </a:p>
        </p:txBody>
      </p:sp>
    </p:spTree>
    <p:extLst>
      <p:ext uri="{BB962C8B-B14F-4D97-AF65-F5344CB8AC3E}">
        <p14:creationId xmlns:p14="http://schemas.microsoft.com/office/powerpoint/2010/main" val="25133043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856984" cy="6552728"/>
          </a:xfrm>
        </p:spPr>
        <p:txBody>
          <a:bodyPr>
            <a:normAutofit fontScale="92500"/>
          </a:bodyPr>
          <a:lstStyle/>
          <a:p>
            <a:r>
              <a:rPr lang="tr-TR" b="1" dirty="0" smtClean="0">
                <a:solidFill>
                  <a:srgbClr val="00B050"/>
                </a:solidFill>
              </a:rPr>
              <a:t>KURANDA TEVEKKÜL:</a:t>
            </a:r>
          </a:p>
          <a:p>
            <a:endParaRPr lang="tr-TR" b="1" dirty="0" smtClean="0">
              <a:solidFill>
                <a:srgbClr val="00B050"/>
              </a:solidFill>
            </a:endParaRPr>
          </a:p>
          <a:p>
            <a:r>
              <a:rPr lang="ar-AE" sz="4000" b="1" dirty="0" smtClean="0">
                <a:solidFill>
                  <a:schemeClr val="tx1">
                    <a:lumMod val="95000"/>
                    <a:lumOff val="5000"/>
                  </a:schemeClr>
                </a:solidFill>
              </a:rPr>
              <a:t>قُلْ </a:t>
            </a:r>
            <a:r>
              <a:rPr lang="ar-AE" sz="4000" b="1" dirty="0">
                <a:solidFill>
                  <a:schemeClr val="tx1">
                    <a:lumMod val="95000"/>
                    <a:lumOff val="5000"/>
                  </a:schemeClr>
                </a:solidFill>
              </a:rPr>
              <a:t>يَا اَيُّهَا النَّاسُ قَدْ جَاءَكُمُ الْحَقُّ مِنْ رَبِّكُمْ فَمَنِ اهْتَدٰى فَاِنَّمَا يَهْتَدٖى لِنَفْسِهٖ وَمَنْ ضَلَّ فَاِنَّمَا يَضِلُّ عَلَيْهَا وَمَا اَنَا عَلَيْكُمْ بِوَكٖيلٍ</a:t>
            </a:r>
          </a:p>
          <a:p>
            <a:endParaRPr lang="ar-AE" sz="4000" b="1" dirty="0">
              <a:solidFill>
                <a:schemeClr val="tx1">
                  <a:lumMod val="95000"/>
                  <a:lumOff val="5000"/>
                </a:schemeClr>
              </a:solidFill>
            </a:endParaRPr>
          </a:p>
          <a:p>
            <a:pPr marL="0" indent="0">
              <a:buNone/>
            </a:pPr>
            <a:r>
              <a:rPr lang="tr-TR" sz="4000" b="1" dirty="0" smtClean="0">
                <a:solidFill>
                  <a:schemeClr val="tx1">
                    <a:lumMod val="95000"/>
                    <a:lumOff val="5000"/>
                  </a:schemeClr>
                </a:solidFill>
              </a:rPr>
              <a:t>«De </a:t>
            </a:r>
            <a:r>
              <a:rPr lang="tr-TR" sz="4000" b="1" dirty="0">
                <a:solidFill>
                  <a:schemeClr val="tx1">
                    <a:lumMod val="95000"/>
                    <a:lumOff val="5000"/>
                  </a:schemeClr>
                </a:solidFill>
              </a:rPr>
              <a:t>ki: "Ey insanlar, size Rabbinizden gerçek (Kur'an) gelmiştir. Artık kim doğru yola girerse, ancak kendisi için girer. Kim de saparsa ancak kendi aleyhine sapar. Ben sizden sorumlu değilim</a:t>
            </a:r>
            <a:r>
              <a:rPr lang="tr-TR" sz="4000" b="1" dirty="0" smtClean="0">
                <a:solidFill>
                  <a:schemeClr val="tx1">
                    <a:lumMod val="95000"/>
                    <a:lumOff val="5000"/>
                  </a:schemeClr>
                </a:solidFill>
              </a:rPr>
              <a:t>.»(</a:t>
            </a:r>
            <a:r>
              <a:rPr lang="tr-TR" b="1" dirty="0" smtClean="0">
                <a:solidFill>
                  <a:schemeClr val="tx1">
                    <a:lumMod val="95000"/>
                    <a:lumOff val="5000"/>
                  </a:schemeClr>
                </a:solidFill>
              </a:rPr>
              <a:t>Yunus Suresi 108)</a:t>
            </a:r>
            <a:endParaRPr lang="tr-TR" b="1" dirty="0">
              <a:solidFill>
                <a:schemeClr val="tx1">
                  <a:lumMod val="95000"/>
                  <a:lumOff val="5000"/>
                </a:schemeClr>
              </a:solidFill>
            </a:endParaRPr>
          </a:p>
        </p:txBody>
      </p:sp>
    </p:spTree>
    <p:extLst>
      <p:ext uri="{BB962C8B-B14F-4D97-AF65-F5344CB8AC3E}">
        <p14:creationId xmlns:p14="http://schemas.microsoft.com/office/powerpoint/2010/main" val="325514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480720"/>
          </a:xfrm>
        </p:spPr>
        <p:txBody>
          <a:bodyPr>
            <a:normAutofit fontScale="92500" lnSpcReduction="10000"/>
          </a:bodyPr>
          <a:lstStyle/>
          <a:p>
            <a:r>
              <a:rPr lang="tr-TR" b="1" dirty="0" smtClean="0">
                <a:solidFill>
                  <a:srgbClr val="FF0000"/>
                </a:solidFill>
              </a:rPr>
              <a:t>TEVEKKÜL NEDİR?(HER  İŞE GAYRET GÖSTERİP SONUCU ALLH’A HAVALE ETMEKTİR)</a:t>
            </a:r>
          </a:p>
          <a:p>
            <a:r>
              <a:rPr lang="tr-TR" b="1" dirty="0" err="1" smtClean="0">
                <a:solidFill>
                  <a:srgbClr val="FF0000"/>
                </a:solidFill>
              </a:rPr>
              <a:t>TEVEKKÜL:Sözlükte</a:t>
            </a:r>
            <a:r>
              <a:rPr lang="tr-TR" b="1" dirty="0" smtClean="0">
                <a:solidFill>
                  <a:srgbClr val="FF0000"/>
                </a:solidFill>
              </a:rPr>
              <a:t> </a:t>
            </a:r>
            <a:r>
              <a:rPr lang="tr-TR" dirty="0"/>
              <a:t>"dayanmak, güvenmek, vekil tutmak" anlamlarına gelen tevekkül, </a:t>
            </a:r>
            <a:endParaRPr lang="tr-TR" dirty="0" smtClean="0"/>
          </a:p>
          <a:p>
            <a:r>
              <a:rPr lang="tr-TR" b="1" dirty="0" smtClean="0">
                <a:solidFill>
                  <a:srgbClr val="FF0000"/>
                </a:solidFill>
              </a:rPr>
              <a:t>Dini ıstılahta</a:t>
            </a:r>
            <a:r>
              <a:rPr lang="tr-TR" dirty="0" smtClean="0"/>
              <a:t>; </a:t>
            </a:r>
            <a:r>
              <a:rPr lang="tr-TR" dirty="0"/>
              <a:t>her hususta Allah'a güvenmek, dayanmak, teslim olmak işlerini Allah'a havale etmek demektir</a:t>
            </a:r>
            <a:r>
              <a:rPr lang="tr-TR" dirty="0" smtClean="0"/>
              <a:t>.</a:t>
            </a:r>
          </a:p>
          <a:p>
            <a:r>
              <a:rPr lang="tr-TR" dirty="0" smtClean="0"/>
              <a:t> </a:t>
            </a:r>
            <a:r>
              <a:rPr lang="tr-TR" dirty="0"/>
              <a:t>Tevekkül kavramı </a:t>
            </a:r>
            <a:r>
              <a:rPr lang="tr-TR" dirty="0" err="1"/>
              <a:t>Kur'ân'da</a:t>
            </a:r>
            <a:r>
              <a:rPr lang="tr-TR" dirty="0"/>
              <a:t> türevleriyle birlikte 69 defa geçmiştir. Israrla Allah'a tevekkül edilmesi emredilmiş (</a:t>
            </a:r>
            <a:r>
              <a:rPr lang="tr-TR" dirty="0" err="1"/>
              <a:t>Mâide</a:t>
            </a:r>
            <a:r>
              <a:rPr lang="tr-TR" dirty="0"/>
              <a:t>, 5/11; </a:t>
            </a:r>
            <a:r>
              <a:rPr lang="tr-TR" dirty="0" err="1"/>
              <a:t>Tevbe</a:t>
            </a:r>
            <a:r>
              <a:rPr lang="tr-TR" dirty="0"/>
              <a:t>, 9/51), "?Allah'a tevekkül edene Allah yeter?" (Talak, 65/3) denilmiş, peygamberlerin (</a:t>
            </a:r>
            <a:r>
              <a:rPr lang="tr-TR" dirty="0" err="1"/>
              <a:t>Tevbe</a:t>
            </a:r>
            <a:r>
              <a:rPr lang="tr-TR" dirty="0"/>
              <a:t>, 9/129; Hûd, 11/56) ve gerçek müminlerin Allah'a tevekkül ettikleri (</a:t>
            </a:r>
            <a:r>
              <a:rPr lang="tr-TR" dirty="0" err="1"/>
              <a:t>Enfâl</a:t>
            </a:r>
            <a:r>
              <a:rPr lang="tr-TR" dirty="0"/>
              <a:t>, 8/2-3) bildirilmiştir. </a:t>
            </a:r>
          </a:p>
        </p:txBody>
      </p:sp>
    </p:spTree>
    <p:extLst>
      <p:ext uri="{BB962C8B-B14F-4D97-AF65-F5344CB8AC3E}">
        <p14:creationId xmlns:p14="http://schemas.microsoft.com/office/powerpoint/2010/main" val="30383792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8229600" cy="6480720"/>
          </a:xfrm>
        </p:spPr>
        <p:txBody>
          <a:bodyPr/>
          <a:lstStyle/>
          <a:p>
            <a:r>
              <a:rPr lang="ar-AE" sz="4400" b="1" dirty="0"/>
              <a:t>رَبُّكُمْ اَعْلَمُ بِكُمْ اِنْ يَشَاْ يَرْحَمْكُمْ اَوْ اِنْ يَشَاْ يُعَذِّبْكُمْ وَمَا اَرْسَلْنَاكَ عَلَيْهِمْ وَكٖيلًا</a:t>
            </a:r>
          </a:p>
          <a:p>
            <a:endParaRPr lang="ar-AE" sz="4400" b="1" dirty="0"/>
          </a:p>
          <a:p>
            <a:pPr marL="0" indent="0">
              <a:buNone/>
            </a:pPr>
            <a:r>
              <a:rPr lang="tr-TR" sz="4400" b="1" dirty="0" smtClean="0">
                <a:solidFill>
                  <a:srgbClr val="002060"/>
                </a:solidFill>
              </a:rPr>
              <a:t>«Rabbiniz </a:t>
            </a:r>
            <a:r>
              <a:rPr lang="tr-TR" sz="4400" b="1" dirty="0">
                <a:solidFill>
                  <a:srgbClr val="002060"/>
                </a:solidFill>
              </a:rPr>
              <a:t>sizi daha iyi bilir. (Durumunuza göre) dilerse size merhamet eder, dilerse azap eder. Seni de onlara vekil olarak göndermedik</a:t>
            </a:r>
            <a:r>
              <a:rPr lang="tr-TR" sz="4400" b="1" dirty="0" smtClean="0"/>
              <a:t>.»</a:t>
            </a:r>
            <a:r>
              <a:rPr lang="tr-TR" dirty="0" smtClean="0"/>
              <a:t>(</a:t>
            </a:r>
            <a:r>
              <a:rPr lang="tr-TR" dirty="0" err="1" smtClean="0"/>
              <a:t>İsra</a:t>
            </a:r>
            <a:r>
              <a:rPr lang="tr-TR" dirty="0" smtClean="0"/>
              <a:t> Suresi,54)</a:t>
            </a:r>
            <a:endParaRPr lang="tr-TR" dirty="0"/>
          </a:p>
        </p:txBody>
      </p:sp>
    </p:spTree>
    <p:extLst>
      <p:ext uri="{BB962C8B-B14F-4D97-AF65-F5344CB8AC3E}">
        <p14:creationId xmlns:p14="http://schemas.microsoft.com/office/powerpoint/2010/main" val="5193066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856984" cy="6552728"/>
          </a:xfrm>
        </p:spPr>
        <p:txBody>
          <a:bodyPr>
            <a:normAutofit lnSpcReduction="10000"/>
          </a:bodyPr>
          <a:lstStyle/>
          <a:p>
            <a:r>
              <a:rPr lang="ar-AE" sz="3600" b="1" dirty="0"/>
              <a:t>فَلَعَلَّكَ تَارِكٌ بَعْضَ مَا يُوحٰى اِلَيْكَ وَضَائِقٌ بِهٖ صَدْرُكَ اَنْ يَقُولُوا لَوْلَا اُنْزِلَ عَلَيْهِ كَنْزٌ اَوْ جَاءَ مَعَهُ مَلَكٌ اِنَّمَا اَنْتَ نَذٖيرٌ وَاللّٰهُ عَلٰى كُلِّ شَیْءٍ وَكٖيلٌ</a:t>
            </a:r>
          </a:p>
          <a:p>
            <a:endParaRPr lang="ar-AE" sz="3600" b="1" dirty="0"/>
          </a:p>
          <a:p>
            <a:pPr marL="0" indent="0">
              <a:buNone/>
            </a:pPr>
            <a:r>
              <a:rPr lang="tr-TR" sz="3600" b="1" dirty="0" smtClean="0">
                <a:solidFill>
                  <a:srgbClr val="0070C0"/>
                </a:solidFill>
              </a:rPr>
              <a:t>«(</a:t>
            </a:r>
            <a:r>
              <a:rPr lang="tr-TR" sz="3600" b="1" dirty="0">
                <a:solidFill>
                  <a:srgbClr val="0070C0"/>
                </a:solidFill>
              </a:rPr>
              <a:t>Ey Muhammed!) Belki de sen, (müşriklerin) "Ona bir hazine indirilseydi veya beraberinde bir melek gelseydi ya!" demelerinden dolayı sana vahyolunanlardan bir kısmını göz ardı edeceksin ve o yüzden göğsün daralacak. Fakat sen, ancak bir uyarıcısın. Allah ise her şeye vekildir</a:t>
            </a:r>
            <a:r>
              <a:rPr lang="tr-TR" sz="3600" b="1" dirty="0" smtClean="0">
                <a:solidFill>
                  <a:srgbClr val="0070C0"/>
                </a:solidFill>
              </a:rPr>
              <a:t>.»</a:t>
            </a:r>
          </a:p>
          <a:p>
            <a:pPr marL="0" indent="0">
              <a:buNone/>
            </a:pPr>
            <a:r>
              <a:rPr lang="tr-TR" dirty="0" smtClean="0"/>
              <a:t>(Hud Suresi,12)</a:t>
            </a:r>
            <a:endParaRPr lang="tr-TR" dirty="0"/>
          </a:p>
        </p:txBody>
      </p:sp>
    </p:spTree>
    <p:extLst>
      <p:ext uri="{BB962C8B-B14F-4D97-AF65-F5344CB8AC3E}">
        <p14:creationId xmlns:p14="http://schemas.microsoft.com/office/powerpoint/2010/main" val="6355533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856984" cy="6480720"/>
          </a:xfrm>
        </p:spPr>
        <p:txBody>
          <a:bodyPr>
            <a:normAutofit lnSpcReduction="10000"/>
          </a:bodyPr>
          <a:lstStyle/>
          <a:p>
            <a:r>
              <a:rPr lang="ar-AE" sz="5400" b="1" dirty="0" smtClean="0"/>
              <a:t>وَلَا </a:t>
            </a:r>
            <a:r>
              <a:rPr lang="ar-AE" sz="5400" b="1" dirty="0"/>
              <a:t>تُطِعِ الْكَافِرٖينَ وَالْمُنَافِقٖينَ وَدَعْ اَذٰیهُمْ وَتَوَكَّلْ عَلَى اللّٰهِ وَكَفٰى بِاللّٰهِ وَكٖيلًا</a:t>
            </a:r>
          </a:p>
          <a:p>
            <a:endParaRPr lang="ar-AE" sz="5400" b="1" dirty="0"/>
          </a:p>
          <a:p>
            <a:pPr marL="0" indent="0">
              <a:buNone/>
            </a:pPr>
            <a:r>
              <a:rPr lang="tr-TR" sz="5400" b="1" dirty="0" smtClean="0"/>
              <a:t>«Kâfirlere </a:t>
            </a:r>
            <a:r>
              <a:rPr lang="tr-TR" sz="5400" b="1" dirty="0"/>
              <a:t>ve münafıklara itaat etme! Onların eziyetlerine aldırma ve Allah'a tevekkül et. Vekil olarak Allah </a:t>
            </a:r>
            <a:r>
              <a:rPr lang="tr-TR" sz="5400" b="1" dirty="0" smtClean="0"/>
              <a:t>yeter.»(</a:t>
            </a:r>
            <a:r>
              <a:rPr lang="tr-TR" dirty="0" err="1" smtClean="0"/>
              <a:t>Ahzab</a:t>
            </a:r>
            <a:r>
              <a:rPr lang="tr-TR" dirty="0" smtClean="0"/>
              <a:t> suresi 48)</a:t>
            </a:r>
            <a:endParaRPr lang="tr-TR" dirty="0"/>
          </a:p>
        </p:txBody>
      </p:sp>
    </p:spTree>
    <p:extLst>
      <p:ext uri="{BB962C8B-B14F-4D97-AF65-F5344CB8AC3E}">
        <p14:creationId xmlns:p14="http://schemas.microsoft.com/office/powerpoint/2010/main" val="42202199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lnSpcReduction="10000"/>
          </a:bodyPr>
          <a:lstStyle/>
          <a:p>
            <a:r>
              <a:rPr lang="ar-AE" sz="4800" b="1" dirty="0" smtClean="0"/>
              <a:t>وَيَرْزُقْهُ </a:t>
            </a:r>
            <a:r>
              <a:rPr lang="ar-AE" sz="4800" b="1" dirty="0"/>
              <a:t>مِنْ حَيْثُ لَا يَحْتَسِبُ وَمَنْ يَتَوَكَّلْ عَلَى اللّٰهِ فَهُوَ حَسْبُهُ اِنَّ اللّٰهَ بَالِغُ اَمْرِهٖ قَدْ جَعَلَ اللّٰهُ لِكُلِّ شَیْءٍ قَدْرًا</a:t>
            </a:r>
          </a:p>
          <a:p>
            <a:pPr marL="0" indent="0">
              <a:buNone/>
            </a:pPr>
            <a:r>
              <a:rPr lang="tr-TR" sz="4800" b="1" dirty="0" smtClean="0">
                <a:solidFill>
                  <a:srgbClr val="00B050"/>
                </a:solidFill>
              </a:rPr>
              <a:t>«Onu </a:t>
            </a:r>
            <a:r>
              <a:rPr lang="tr-TR" sz="4800" b="1" dirty="0">
                <a:solidFill>
                  <a:srgbClr val="00B050"/>
                </a:solidFill>
              </a:rPr>
              <a:t>beklemediği yerden rızıklandırır. Kim Allah'a tevekkül ederse, O kendisine yeter. Şüphesiz Allah, emrini yerine getirendir. Allah, her şeye bir ölçü koymuştur</a:t>
            </a:r>
            <a:r>
              <a:rPr lang="tr-TR" sz="4800" b="1" dirty="0" smtClean="0"/>
              <a:t>.»(</a:t>
            </a:r>
            <a:r>
              <a:rPr lang="tr-TR" dirty="0" smtClean="0"/>
              <a:t>Talak suresi 3)</a:t>
            </a:r>
            <a:endParaRPr lang="tr-TR" dirty="0"/>
          </a:p>
        </p:txBody>
      </p:sp>
    </p:spTree>
    <p:extLst>
      <p:ext uri="{BB962C8B-B14F-4D97-AF65-F5344CB8AC3E}">
        <p14:creationId xmlns:p14="http://schemas.microsoft.com/office/powerpoint/2010/main" val="8604918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92500" lnSpcReduction="20000"/>
          </a:bodyPr>
          <a:lstStyle/>
          <a:p>
            <a:r>
              <a:rPr lang="ar-AE" dirty="0" smtClean="0"/>
              <a:t>ا</a:t>
            </a:r>
            <a:r>
              <a:rPr lang="ar-AE" sz="4400" b="1" dirty="0" smtClean="0"/>
              <a:t>ِنَّا </a:t>
            </a:r>
            <a:r>
              <a:rPr lang="ar-AE" sz="4400" b="1" dirty="0"/>
              <a:t>اَنْزَلْنَا عَلَيْكَ الْكِتَابَ لِلنَّاسِ بِالْحَقِّ فَمَنِ اهْتَدٰى فَلِنَفْسِهٖ وَمَنْ ضَلَّ فَاِنَّمَا يَضِلُّ عَلَيْهَا وَمَا اَنْتَ عَلَيْهِمْ بِوَكٖيلٍ</a:t>
            </a:r>
          </a:p>
          <a:p>
            <a:endParaRPr lang="ar-AE" sz="4400" b="1" dirty="0"/>
          </a:p>
          <a:p>
            <a:pPr marL="0" indent="0">
              <a:buNone/>
            </a:pPr>
            <a:endParaRPr lang="tr-TR" sz="4400" b="1" dirty="0"/>
          </a:p>
          <a:p>
            <a:pPr marL="0" indent="0">
              <a:buNone/>
            </a:pPr>
            <a:r>
              <a:rPr lang="tr-TR" sz="4400" b="1" dirty="0" smtClean="0"/>
              <a:t>«(</a:t>
            </a:r>
            <a:r>
              <a:rPr lang="tr-TR" sz="4400" b="1" dirty="0"/>
              <a:t>Ey Muhammed!) Biz sana </a:t>
            </a:r>
            <a:r>
              <a:rPr lang="tr-TR" sz="4400" b="1" dirty="0" err="1"/>
              <a:t>Kitab'ı</a:t>
            </a:r>
            <a:r>
              <a:rPr lang="tr-TR" sz="4400" b="1" dirty="0"/>
              <a:t> (Kur'an'ı) insanlar için, hak olarak indirdik. Kim doğru yola girerse, kendisi için girmiş olur. Kim de saparsa, ancak kendi aleyhine sapar. Sen onlara vekil değilsin</a:t>
            </a:r>
            <a:r>
              <a:rPr lang="tr-TR" sz="4400" b="1" dirty="0" smtClean="0"/>
              <a:t>.»</a:t>
            </a:r>
          </a:p>
          <a:p>
            <a:pPr marL="0" indent="0">
              <a:buNone/>
            </a:pPr>
            <a:r>
              <a:rPr lang="tr-TR" dirty="0" smtClean="0"/>
              <a:t>(</a:t>
            </a:r>
            <a:r>
              <a:rPr lang="tr-TR" dirty="0" err="1" smtClean="0"/>
              <a:t>Zümer</a:t>
            </a:r>
            <a:r>
              <a:rPr lang="tr-TR" dirty="0" smtClean="0"/>
              <a:t> suresi 41)</a:t>
            </a:r>
            <a:endParaRPr lang="tr-TR" dirty="0"/>
          </a:p>
        </p:txBody>
      </p:sp>
    </p:spTree>
    <p:extLst>
      <p:ext uri="{BB962C8B-B14F-4D97-AF65-F5344CB8AC3E}">
        <p14:creationId xmlns:p14="http://schemas.microsoft.com/office/powerpoint/2010/main" val="28162300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480720"/>
          </a:xfrm>
        </p:spPr>
        <p:txBody>
          <a:bodyPr>
            <a:normAutofit lnSpcReduction="10000"/>
          </a:bodyPr>
          <a:lstStyle/>
          <a:p>
            <a:r>
              <a:rPr lang="ar-AE" sz="5400" b="1" dirty="0" smtClean="0"/>
              <a:t>اَرَاَيْتَ </a:t>
            </a:r>
            <a:r>
              <a:rPr lang="ar-AE" sz="5400" b="1" dirty="0"/>
              <a:t>مَنِ اتَّخَذَ اِلٰهَهُ هَوٰیهُ اَفَاَنْتَ تَكُونُ عَلَيْهِ وَكٖيلًا</a:t>
            </a:r>
          </a:p>
          <a:p>
            <a:endParaRPr lang="ar-AE" sz="5400" b="1" dirty="0"/>
          </a:p>
          <a:p>
            <a:pPr marL="0" indent="0">
              <a:buNone/>
            </a:pPr>
            <a:r>
              <a:rPr lang="tr-TR" sz="5400" b="1" dirty="0" smtClean="0"/>
              <a:t>«Kendi </a:t>
            </a:r>
            <a:r>
              <a:rPr lang="tr-TR" sz="5400" b="1" dirty="0"/>
              <a:t>nefsinin arzusunu kendisine ilâh edineni gördün mü? Ona sen mi vekil  olacaksın</a:t>
            </a:r>
            <a:r>
              <a:rPr lang="tr-TR" sz="5400" b="1" dirty="0" smtClean="0"/>
              <a:t>?»</a:t>
            </a:r>
          </a:p>
          <a:p>
            <a:pPr marL="0" indent="0">
              <a:buNone/>
            </a:pPr>
            <a:r>
              <a:rPr lang="tr-TR" dirty="0" smtClean="0"/>
              <a:t>(Furkan suresi 43)</a:t>
            </a:r>
            <a:endParaRPr lang="tr-TR" dirty="0"/>
          </a:p>
        </p:txBody>
      </p:sp>
    </p:spTree>
    <p:extLst>
      <p:ext uri="{BB962C8B-B14F-4D97-AF65-F5344CB8AC3E}">
        <p14:creationId xmlns:p14="http://schemas.microsoft.com/office/powerpoint/2010/main" val="7038168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856984" cy="6480720"/>
          </a:xfrm>
        </p:spPr>
        <p:txBody>
          <a:bodyPr/>
          <a:lstStyle/>
          <a:p>
            <a:r>
              <a:rPr lang="ar-AE" sz="4800" b="1" dirty="0">
                <a:solidFill>
                  <a:schemeClr val="tx2">
                    <a:lumMod val="50000"/>
                  </a:schemeClr>
                </a:solidFill>
              </a:rPr>
              <a:t>وَاٰتَيْنَا مُوسَى الْكِتَابَ وَجَعَلْنَاهُ هُدًى لِبَنٖى اِسْرَایٖٔلَ اَلَّا تَتَّخِذُوا مِنْ دُونٖى وَكٖيلًا</a:t>
            </a:r>
          </a:p>
          <a:p>
            <a:endParaRPr lang="ar-AE" sz="4800" b="1" dirty="0">
              <a:solidFill>
                <a:schemeClr val="tx2">
                  <a:lumMod val="50000"/>
                </a:schemeClr>
              </a:solidFill>
            </a:endParaRPr>
          </a:p>
          <a:p>
            <a:pPr marL="0" indent="0">
              <a:buNone/>
            </a:pPr>
            <a:r>
              <a:rPr lang="tr-TR" sz="4800" b="1" dirty="0" smtClean="0">
                <a:solidFill>
                  <a:schemeClr val="tx2">
                    <a:lumMod val="50000"/>
                  </a:schemeClr>
                </a:solidFill>
              </a:rPr>
              <a:t>«Mûsâ'ya </a:t>
            </a:r>
            <a:r>
              <a:rPr lang="tr-TR" sz="4800" b="1" dirty="0" err="1">
                <a:solidFill>
                  <a:schemeClr val="tx2">
                    <a:lumMod val="50000"/>
                  </a:schemeClr>
                </a:solidFill>
              </a:rPr>
              <a:t>Kitab'ı</a:t>
            </a:r>
            <a:r>
              <a:rPr lang="tr-TR" sz="4800" b="1" dirty="0">
                <a:solidFill>
                  <a:schemeClr val="tx2">
                    <a:lumMod val="50000"/>
                  </a:schemeClr>
                </a:solidFill>
              </a:rPr>
              <a:t> (Tevrat'ı) verdik ve onu, "Benden başkasını vekil edinmeyin" diyerek, </a:t>
            </a:r>
            <a:r>
              <a:rPr lang="tr-TR" sz="4800" b="1" dirty="0" err="1">
                <a:solidFill>
                  <a:schemeClr val="tx2">
                    <a:lumMod val="50000"/>
                  </a:schemeClr>
                </a:solidFill>
              </a:rPr>
              <a:t>İsrailoğullarına</a:t>
            </a:r>
            <a:r>
              <a:rPr lang="tr-TR" sz="4800" b="1" dirty="0">
                <a:solidFill>
                  <a:schemeClr val="tx2">
                    <a:lumMod val="50000"/>
                  </a:schemeClr>
                </a:solidFill>
              </a:rPr>
              <a:t> bir rehber </a:t>
            </a:r>
            <a:r>
              <a:rPr lang="tr-TR" sz="4800" b="1" dirty="0" smtClean="0">
                <a:solidFill>
                  <a:schemeClr val="tx2">
                    <a:lumMod val="50000"/>
                  </a:schemeClr>
                </a:solidFill>
              </a:rPr>
              <a:t>yaptık.»(</a:t>
            </a:r>
            <a:r>
              <a:rPr lang="tr-TR" dirty="0" err="1" smtClean="0"/>
              <a:t>İsra</a:t>
            </a:r>
            <a:r>
              <a:rPr lang="tr-TR" dirty="0" smtClean="0"/>
              <a:t> suresi 2)</a:t>
            </a:r>
            <a:endParaRPr lang="tr-TR" dirty="0"/>
          </a:p>
        </p:txBody>
      </p:sp>
    </p:spTree>
    <p:extLst>
      <p:ext uri="{BB962C8B-B14F-4D97-AF65-F5344CB8AC3E}">
        <p14:creationId xmlns:p14="http://schemas.microsoft.com/office/powerpoint/2010/main" val="31365469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480720"/>
          </a:xfrm>
        </p:spPr>
        <p:txBody>
          <a:bodyPr>
            <a:normAutofit/>
          </a:bodyPr>
          <a:lstStyle/>
          <a:p>
            <a:r>
              <a:rPr lang="ar-AE" sz="4400" b="1" dirty="0"/>
              <a:t>اَلَّذٖينَ اسْتَجَابُوا لِلّٰهِ وَالرَّسُولِ مِنْ بَعْدِ مَا اَصَابَهُمُ الْقَرْحُ لِلَّذٖينَ اَحْسَنُوا مِنْهُمْ وَاتَّقَوْا اَجْرٌ عَظٖيمٌ</a:t>
            </a:r>
          </a:p>
          <a:p>
            <a:pPr marL="0" indent="0">
              <a:buNone/>
            </a:pPr>
            <a:endParaRPr lang="tr-TR" sz="4400" b="1" dirty="0"/>
          </a:p>
          <a:p>
            <a:pPr marL="0" indent="0">
              <a:buNone/>
            </a:pPr>
            <a:r>
              <a:rPr lang="tr-TR" sz="4400" b="1" dirty="0" smtClean="0"/>
              <a:t>«Onlar </a:t>
            </a:r>
            <a:r>
              <a:rPr lang="tr-TR" sz="4400" b="1" dirty="0"/>
              <a:t>yaralandıktan sonra Allah'ın ve Peygamberinin davetine uyan kimselerdir. Onlardan güzel davranıp iyilik edenlere ve Allah'a karşı gelmekten sakınanlara büyük bir mükâfat vardır</a:t>
            </a:r>
            <a:r>
              <a:rPr lang="tr-TR" sz="4400" b="1" dirty="0" smtClean="0"/>
              <a:t>.»</a:t>
            </a:r>
            <a:r>
              <a:rPr lang="tr-TR" dirty="0" smtClean="0"/>
              <a:t>(Ali İmran suresi 172)</a:t>
            </a:r>
            <a:endParaRPr lang="tr-TR" dirty="0"/>
          </a:p>
          <a:p>
            <a:endParaRPr lang="tr-TR" dirty="0"/>
          </a:p>
        </p:txBody>
      </p:sp>
    </p:spTree>
    <p:extLst>
      <p:ext uri="{BB962C8B-B14F-4D97-AF65-F5344CB8AC3E}">
        <p14:creationId xmlns:p14="http://schemas.microsoft.com/office/powerpoint/2010/main" val="25898924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a:bodyPr>
          <a:lstStyle/>
          <a:p>
            <a:r>
              <a:rPr lang="ar-AE" sz="4400" b="1" dirty="0" smtClean="0"/>
              <a:t>اَلَّذٖينَ </a:t>
            </a:r>
            <a:r>
              <a:rPr lang="ar-AE" sz="4400" b="1" dirty="0"/>
              <a:t>قَالَ لَهُمُ النَّاسُ اِنَّ النَّاسَ قَدْ جَمَعُوا لَكُمْ فَاخْشَوْهُمْ فَزَادَهُمْ اٖيمَانًا وَقَالُوا حَسْبُنَا اللّٰهُ وَنِعْمَ </a:t>
            </a:r>
            <a:r>
              <a:rPr lang="ar-AE" sz="4400" b="1" dirty="0" smtClean="0"/>
              <a:t>الْوَكٖيلُ</a:t>
            </a:r>
            <a:endParaRPr lang="tr-TR" sz="4400" b="1" dirty="0" smtClean="0"/>
          </a:p>
          <a:p>
            <a:pPr marL="0" indent="0">
              <a:buNone/>
            </a:pPr>
            <a:r>
              <a:rPr lang="tr-TR" sz="4400" b="1" dirty="0" smtClean="0"/>
              <a:t>«Onlar </a:t>
            </a:r>
            <a:r>
              <a:rPr lang="tr-TR" sz="4400" b="1" dirty="0"/>
              <a:t>öyle kimselerdir ki, halk kendilerine, "İnsanlar size karşı ordu toplamışlar, onlardan korkun" dediklerinde, bu söz onların imanını artırdı ve "Allah bize yeter, O ne güzel vekildir!" dediler</a:t>
            </a:r>
            <a:r>
              <a:rPr lang="tr-TR" sz="4400" b="1" dirty="0" smtClean="0"/>
              <a:t>.»(</a:t>
            </a:r>
            <a:r>
              <a:rPr lang="tr-TR" dirty="0" smtClean="0"/>
              <a:t>Ali İmran 173)</a:t>
            </a:r>
            <a:endParaRPr lang="tr-TR" dirty="0"/>
          </a:p>
        </p:txBody>
      </p:sp>
    </p:spTree>
    <p:extLst>
      <p:ext uri="{BB962C8B-B14F-4D97-AF65-F5344CB8AC3E}">
        <p14:creationId xmlns:p14="http://schemas.microsoft.com/office/powerpoint/2010/main" val="40963285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856984" cy="6480720"/>
          </a:xfrm>
        </p:spPr>
        <p:txBody>
          <a:bodyPr>
            <a:normAutofit fontScale="92500" lnSpcReduction="10000"/>
          </a:bodyPr>
          <a:lstStyle/>
          <a:p>
            <a:endParaRPr lang="ar-AE" sz="4400" b="1" dirty="0"/>
          </a:p>
          <a:p>
            <a:r>
              <a:rPr lang="ar-AE" sz="4400" b="1" dirty="0" smtClean="0"/>
              <a:t>هَا </a:t>
            </a:r>
            <a:r>
              <a:rPr lang="ar-AE" sz="4400" b="1" dirty="0"/>
              <a:t>اَنْتُمْ هٰؤُلَاءِ جَادَلْتُمْ عَنْهُمْ فِى الْحَيٰوةِ الدُّنْيَا فَمَنْ يُجَادِلُ اللّٰهَ عَنْهُمْ يَوْمَ الْقِيٰمَةِ اَمْ مَنْ يَكُونُ عَلَيْهِمْ وَكٖيلًا</a:t>
            </a:r>
          </a:p>
          <a:p>
            <a:endParaRPr lang="ar-AE" sz="4400" b="1" dirty="0"/>
          </a:p>
          <a:p>
            <a:pPr marL="0" indent="0">
              <a:buNone/>
            </a:pPr>
            <a:r>
              <a:rPr lang="tr-TR" sz="4400" b="1" dirty="0" smtClean="0"/>
              <a:t>«İşte </a:t>
            </a:r>
            <a:r>
              <a:rPr lang="tr-TR" sz="4400" b="1" dirty="0"/>
              <a:t>siz öyle kimselersiniz (ki, diyelim) dünya hayatında onları savundunuz. Ya kıyamet günü onları Allah'a karşı kim savunacak, yahut kim onlara vekil olacak</a:t>
            </a:r>
            <a:r>
              <a:rPr lang="tr-TR" sz="4400" b="1" dirty="0" smtClean="0"/>
              <a:t>?»(</a:t>
            </a:r>
            <a:r>
              <a:rPr lang="tr-TR" dirty="0" smtClean="0"/>
              <a:t>Nisa Suresi 109)</a:t>
            </a:r>
            <a:endParaRPr lang="tr-TR" dirty="0"/>
          </a:p>
        </p:txBody>
      </p:sp>
    </p:spTree>
    <p:extLst>
      <p:ext uri="{BB962C8B-B14F-4D97-AF65-F5344CB8AC3E}">
        <p14:creationId xmlns:p14="http://schemas.microsoft.com/office/powerpoint/2010/main" val="1098273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552728"/>
          </a:xfrm>
        </p:spPr>
        <p:txBody>
          <a:bodyPr/>
          <a:lstStyle/>
          <a:p>
            <a:r>
              <a:rPr lang="tr-TR" dirty="0"/>
              <a:t>Allah'a tevekkül; Allah'ın yardımına, çalışanın emeklerini boşa çıkarmayacağına, sevabını, ücretini tam vereceğine, duaları kabul edeceğine, âdil olduğuna ve haksızlık etmeyeceğine inanmak ve güvenmektir. Tevekkül, çalışmadan, sebeplere sarılmadan işi Allah'a havale etmek değildir. İnsan her ne iş yapıyorsa yapsın, o işini kurallarına uygun olarak yapacak, çalışacak, sabredecek, Allah'tan başarısı için yardım isteyecek ve Allah'ın kendisini muvaffak kılacağına itimat edecektir. Bu husus, </a:t>
            </a:r>
            <a:r>
              <a:rPr lang="tr-TR" dirty="0" err="1"/>
              <a:t>Ankebût</a:t>
            </a:r>
            <a:r>
              <a:rPr lang="tr-TR" dirty="0"/>
              <a:t> </a:t>
            </a:r>
            <a:r>
              <a:rPr lang="tr-TR" dirty="0" err="1"/>
              <a:t>sûresinin</a:t>
            </a:r>
            <a:r>
              <a:rPr lang="tr-TR" dirty="0"/>
              <a:t> 58-59. </a:t>
            </a:r>
            <a:r>
              <a:rPr lang="tr-TR" dirty="0" err="1"/>
              <a:t>âyetlerinde</a:t>
            </a:r>
            <a:r>
              <a:rPr lang="tr-TR" dirty="0"/>
              <a:t> açıkça ifade edilmiştir. "Çalışanların ücreti ne güzeldir. Onlar ki sabrederler ve Rablerine tevekkül ederler."  </a:t>
            </a:r>
          </a:p>
        </p:txBody>
      </p:sp>
    </p:spTree>
    <p:extLst>
      <p:ext uri="{BB962C8B-B14F-4D97-AF65-F5344CB8AC3E}">
        <p14:creationId xmlns:p14="http://schemas.microsoft.com/office/powerpoint/2010/main" val="11071594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88640"/>
            <a:ext cx="8435280" cy="6552728"/>
          </a:xfrm>
        </p:spPr>
        <p:txBody>
          <a:bodyPr>
            <a:normAutofit fontScale="92500" lnSpcReduction="10000"/>
          </a:bodyPr>
          <a:lstStyle/>
          <a:p>
            <a:endParaRPr lang="tr-TR" dirty="0"/>
          </a:p>
          <a:p>
            <a:r>
              <a:rPr lang="tr-TR" dirty="0" smtClean="0"/>
              <a:t> </a:t>
            </a:r>
            <a:r>
              <a:rPr lang="tr-TR" b="1" dirty="0">
                <a:solidFill>
                  <a:srgbClr val="FF0000"/>
                </a:solidFill>
              </a:rPr>
              <a:t>İbrahim </a:t>
            </a:r>
            <a:r>
              <a:rPr lang="tr-TR" b="1" dirty="0" smtClean="0">
                <a:solidFill>
                  <a:srgbClr val="FF0000"/>
                </a:solidFill>
              </a:rPr>
              <a:t>Hakkı hazretleri </a:t>
            </a:r>
            <a:r>
              <a:rPr lang="tr-TR" b="1" dirty="0" err="1" smtClean="0">
                <a:solidFill>
                  <a:srgbClr val="FF0000"/>
                </a:solidFill>
              </a:rPr>
              <a:t>tevvekülü</a:t>
            </a:r>
            <a:r>
              <a:rPr lang="tr-TR" b="1" dirty="0" smtClean="0">
                <a:solidFill>
                  <a:srgbClr val="FF0000"/>
                </a:solidFill>
              </a:rPr>
              <a:t> şiirinde şöyle ifade eder: </a:t>
            </a:r>
            <a:endParaRPr lang="tr-TR" b="1" dirty="0">
              <a:solidFill>
                <a:srgbClr val="FF0000"/>
              </a:solidFill>
            </a:endParaRPr>
          </a:p>
          <a:p>
            <a:pPr marL="0" indent="0">
              <a:buNone/>
            </a:pPr>
            <a:r>
              <a:rPr lang="tr-TR" b="1" dirty="0">
                <a:solidFill>
                  <a:schemeClr val="tx1">
                    <a:lumMod val="95000"/>
                    <a:lumOff val="5000"/>
                  </a:schemeClr>
                </a:solidFill>
              </a:rPr>
              <a:t> </a:t>
            </a:r>
            <a:r>
              <a:rPr lang="tr-TR" b="1" dirty="0" smtClean="0">
                <a:solidFill>
                  <a:schemeClr val="tx1">
                    <a:lumMod val="95000"/>
                    <a:lumOff val="5000"/>
                  </a:schemeClr>
                </a:solidFill>
              </a:rPr>
              <a:t>  “</a:t>
            </a:r>
            <a:r>
              <a:rPr lang="tr-TR" b="1" dirty="0" err="1">
                <a:solidFill>
                  <a:schemeClr val="tx1">
                    <a:lumMod val="95000"/>
                    <a:lumOff val="5000"/>
                  </a:schemeClr>
                </a:solidFill>
              </a:rPr>
              <a:t>Hakk</a:t>
            </a:r>
            <a:r>
              <a:rPr lang="tr-TR" b="1" dirty="0">
                <a:solidFill>
                  <a:schemeClr val="tx1">
                    <a:lumMod val="95000"/>
                    <a:lumOff val="5000"/>
                  </a:schemeClr>
                </a:solidFill>
              </a:rPr>
              <a:t> şerleri hayreyler,</a:t>
            </a:r>
          </a:p>
          <a:p>
            <a:pPr marL="0" indent="0">
              <a:buNone/>
            </a:pPr>
            <a:r>
              <a:rPr lang="tr-TR" b="1" dirty="0">
                <a:solidFill>
                  <a:schemeClr val="tx1">
                    <a:lumMod val="95000"/>
                    <a:lumOff val="5000"/>
                  </a:schemeClr>
                </a:solidFill>
              </a:rPr>
              <a:t> </a:t>
            </a:r>
            <a:r>
              <a:rPr lang="tr-TR" b="1" dirty="0" smtClean="0">
                <a:solidFill>
                  <a:schemeClr val="tx1">
                    <a:lumMod val="95000"/>
                    <a:lumOff val="5000"/>
                  </a:schemeClr>
                </a:solidFill>
              </a:rPr>
              <a:t>   Sanma </a:t>
            </a:r>
            <a:r>
              <a:rPr lang="tr-TR" b="1" dirty="0">
                <a:solidFill>
                  <a:schemeClr val="tx1">
                    <a:lumMod val="95000"/>
                    <a:lumOff val="5000"/>
                  </a:schemeClr>
                </a:solidFill>
              </a:rPr>
              <a:t>ki </a:t>
            </a:r>
            <a:r>
              <a:rPr lang="tr-TR" b="1" dirty="0" err="1" smtClean="0">
                <a:solidFill>
                  <a:schemeClr val="tx1">
                    <a:lumMod val="95000"/>
                    <a:lumOff val="5000"/>
                  </a:schemeClr>
                </a:solidFill>
              </a:rPr>
              <a:t>gayreyler</a:t>
            </a:r>
            <a:endParaRPr lang="tr-TR" b="1" dirty="0" smtClean="0">
              <a:solidFill>
                <a:schemeClr val="tx1">
                  <a:lumMod val="95000"/>
                  <a:lumOff val="5000"/>
                </a:schemeClr>
              </a:solidFill>
            </a:endParaRPr>
          </a:p>
          <a:p>
            <a:pPr marL="0" indent="0">
              <a:buNone/>
            </a:pPr>
            <a:r>
              <a:rPr lang="tr-TR" b="1" dirty="0" smtClean="0">
                <a:solidFill>
                  <a:schemeClr val="tx1">
                    <a:lumMod val="95000"/>
                    <a:lumOff val="5000"/>
                  </a:schemeClr>
                </a:solidFill>
              </a:rPr>
              <a:t>    Arif </a:t>
            </a:r>
            <a:r>
              <a:rPr lang="tr-TR" b="1" dirty="0">
                <a:solidFill>
                  <a:schemeClr val="tx1">
                    <a:lumMod val="95000"/>
                    <a:lumOff val="5000"/>
                  </a:schemeClr>
                </a:solidFill>
              </a:rPr>
              <a:t>anı </a:t>
            </a:r>
            <a:r>
              <a:rPr lang="tr-TR" b="1" dirty="0" smtClean="0">
                <a:solidFill>
                  <a:schemeClr val="tx1">
                    <a:lumMod val="95000"/>
                    <a:lumOff val="5000"/>
                  </a:schemeClr>
                </a:solidFill>
              </a:rPr>
              <a:t>seyreyler</a:t>
            </a:r>
          </a:p>
          <a:p>
            <a:pPr marL="0" indent="0">
              <a:buNone/>
            </a:pPr>
            <a:r>
              <a:rPr lang="tr-TR" b="1" dirty="0" smtClean="0">
                <a:solidFill>
                  <a:schemeClr val="tx1">
                    <a:lumMod val="95000"/>
                    <a:lumOff val="5000"/>
                  </a:schemeClr>
                </a:solidFill>
              </a:rPr>
              <a:t>     </a:t>
            </a:r>
            <a:r>
              <a:rPr lang="tr-TR" b="1" dirty="0" smtClean="0">
                <a:solidFill>
                  <a:srgbClr val="00B050"/>
                </a:solidFill>
              </a:rPr>
              <a:t>Mevla </a:t>
            </a:r>
            <a:r>
              <a:rPr lang="tr-TR" b="1" dirty="0">
                <a:solidFill>
                  <a:srgbClr val="00B050"/>
                </a:solidFill>
              </a:rPr>
              <a:t>görelim neyler,</a:t>
            </a:r>
          </a:p>
          <a:p>
            <a:pPr marL="0" indent="0">
              <a:buNone/>
            </a:pPr>
            <a:r>
              <a:rPr lang="tr-TR" b="1" dirty="0" smtClean="0">
                <a:solidFill>
                  <a:srgbClr val="00B050"/>
                </a:solidFill>
              </a:rPr>
              <a:t>     Neylerse </a:t>
            </a:r>
            <a:r>
              <a:rPr lang="tr-TR" b="1" dirty="0">
                <a:solidFill>
                  <a:srgbClr val="00B050"/>
                </a:solidFill>
              </a:rPr>
              <a:t>güzel eyler</a:t>
            </a:r>
            <a:r>
              <a:rPr lang="tr-TR" b="1" dirty="0" smtClean="0">
                <a:solidFill>
                  <a:srgbClr val="00B050"/>
                </a:solidFill>
              </a:rPr>
              <a:t>,</a:t>
            </a:r>
          </a:p>
          <a:p>
            <a:pPr marL="0" indent="0">
              <a:buNone/>
            </a:pPr>
            <a:r>
              <a:rPr lang="tr-TR" b="1" dirty="0" smtClean="0">
                <a:solidFill>
                  <a:schemeClr val="tx1">
                    <a:lumMod val="95000"/>
                    <a:lumOff val="5000"/>
                  </a:schemeClr>
                </a:solidFill>
              </a:rPr>
              <a:t>     Sen </a:t>
            </a:r>
            <a:r>
              <a:rPr lang="tr-TR" b="1" dirty="0">
                <a:solidFill>
                  <a:schemeClr val="tx1">
                    <a:lumMod val="95000"/>
                    <a:lumOff val="5000"/>
                  </a:schemeClr>
                </a:solidFill>
              </a:rPr>
              <a:t>Hakk’a tevekkül kıl,</a:t>
            </a:r>
          </a:p>
          <a:p>
            <a:pPr marL="0" indent="0">
              <a:buNone/>
            </a:pPr>
            <a:r>
              <a:rPr lang="tr-TR" b="1" dirty="0" smtClean="0">
                <a:solidFill>
                  <a:schemeClr val="tx1">
                    <a:lumMod val="95000"/>
                    <a:lumOff val="5000"/>
                  </a:schemeClr>
                </a:solidFill>
              </a:rPr>
              <a:t>     Tefviz </a:t>
            </a:r>
            <a:r>
              <a:rPr lang="tr-TR" b="1" dirty="0">
                <a:solidFill>
                  <a:schemeClr val="tx1">
                    <a:lumMod val="95000"/>
                    <a:lumOff val="5000"/>
                  </a:schemeClr>
                </a:solidFill>
              </a:rPr>
              <a:t>et ve rahat bul,</a:t>
            </a:r>
          </a:p>
          <a:p>
            <a:pPr marL="0" indent="0">
              <a:buNone/>
            </a:pPr>
            <a:r>
              <a:rPr lang="tr-TR" b="1" dirty="0" smtClean="0">
                <a:solidFill>
                  <a:schemeClr val="tx1">
                    <a:lumMod val="95000"/>
                    <a:lumOff val="5000"/>
                  </a:schemeClr>
                </a:solidFill>
              </a:rPr>
              <a:t>     Sabreyle </a:t>
            </a:r>
            <a:r>
              <a:rPr lang="tr-TR" b="1" dirty="0">
                <a:solidFill>
                  <a:schemeClr val="tx1">
                    <a:lumMod val="95000"/>
                    <a:lumOff val="5000"/>
                  </a:schemeClr>
                </a:solidFill>
              </a:rPr>
              <a:t>ve razı </a:t>
            </a:r>
            <a:r>
              <a:rPr lang="tr-TR" b="1" dirty="0" smtClean="0">
                <a:solidFill>
                  <a:schemeClr val="tx1">
                    <a:lumMod val="95000"/>
                    <a:lumOff val="5000"/>
                  </a:schemeClr>
                </a:solidFill>
              </a:rPr>
              <a:t>ol</a:t>
            </a:r>
          </a:p>
          <a:p>
            <a:pPr marL="0" indent="0">
              <a:buNone/>
            </a:pPr>
            <a:r>
              <a:rPr lang="tr-TR" b="1" dirty="0" smtClean="0">
                <a:solidFill>
                  <a:srgbClr val="00B050"/>
                </a:solidFill>
              </a:rPr>
              <a:t>      </a:t>
            </a:r>
            <a:r>
              <a:rPr lang="tr-TR" b="1" dirty="0">
                <a:solidFill>
                  <a:srgbClr val="00B050"/>
                </a:solidFill>
              </a:rPr>
              <a:t>Mevla görelim neyler,</a:t>
            </a:r>
          </a:p>
          <a:p>
            <a:pPr marL="0" indent="0">
              <a:buNone/>
            </a:pPr>
            <a:r>
              <a:rPr lang="tr-TR" b="1" dirty="0" smtClean="0">
                <a:solidFill>
                  <a:srgbClr val="00B050"/>
                </a:solidFill>
              </a:rPr>
              <a:t>      </a:t>
            </a:r>
            <a:r>
              <a:rPr lang="tr-TR" b="1" dirty="0">
                <a:solidFill>
                  <a:srgbClr val="00B050"/>
                </a:solidFill>
              </a:rPr>
              <a:t>Neylerse güzel eyler.” </a:t>
            </a:r>
          </a:p>
          <a:p>
            <a:endParaRPr lang="tr-TR" dirty="0">
              <a:solidFill>
                <a:srgbClr val="00B050"/>
              </a:solidFill>
            </a:endParaRPr>
          </a:p>
        </p:txBody>
      </p:sp>
    </p:spTree>
    <p:extLst>
      <p:ext uri="{BB962C8B-B14F-4D97-AF65-F5344CB8AC3E}">
        <p14:creationId xmlns:p14="http://schemas.microsoft.com/office/powerpoint/2010/main" val="315128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0"/>
            <a:ext cx="8928992" cy="6858000"/>
          </a:xfrm>
        </p:spPr>
        <p:txBody>
          <a:bodyPr>
            <a:normAutofit fontScale="92500" lnSpcReduction="20000"/>
          </a:bodyPr>
          <a:lstStyle/>
          <a:p>
            <a:r>
              <a:rPr lang="ar-AE" b="1" dirty="0"/>
              <a:t>عَنْ ابن عَبَّاسٍ رضي الله عنهما قال : ( </a:t>
            </a:r>
            <a:r>
              <a:rPr lang="ar-AE" b="1" dirty="0">
                <a:solidFill>
                  <a:srgbClr val="00B050"/>
                </a:solidFill>
              </a:rPr>
              <a:t>حَسْبُنَا اللَّهُ وَنِعْمَ الْوَكِيلُ ) </a:t>
            </a:r>
            <a:r>
              <a:rPr lang="ar-AE" b="1" dirty="0"/>
              <a:t>قالهَا إِبْرَاهِيمُ حِينَ أُلْقِيَ فِي النَّارِ , وَقالهَا مُحَمَّدٌ   حِينَ قالوا : (إن النَّاسَ قَدْ جَمَعُوا لَكُمْ فَاخْشَوْهُمْ فَزَادَهُمْ إيمانا وَقالوا : حَسْبُنَا اللَّهُ وَنِعْمَ الْوَكِيلُ ). وَفِي رِواَيَةٍ لَهُ عَنِ ابْنِ عَبَّاسٍ رضي الله عنهما قال : كان آخِرَ قَوْلِ إِبْرَاهِيمَ  حِينَ أُلْقِيَ فِي النَّارِ حَسْبِيَ اللَّهُ وَنِعْمَ الْوَكِيلُ </a:t>
            </a:r>
            <a:r>
              <a:rPr lang="ar-AE" b="1" dirty="0" smtClean="0"/>
              <a:t>.</a:t>
            </a:r>
          </a:p>
          <a:p>
            <a:pPr marL="0" indent="0">
              <a:buNone/>
            </a:pPr>
            <a:endParaRPr lang="tr-TR" b="1" dirty="0" smtClean="0"/>
          </a:p>
          <a:p>
            <a:pPr marL="0" indent="0">
              <a:buNone/>
            </a:pPr>
            <a:r>
              <a:rPr lang="tr-TR" b="1" dirty="0" smtClean="0"/>
              <a:t>«Abdullah </a:t>
            </a:r>
            <a:r>
              <a:rPr lang="tr-TR" b="1" dirty="0" err="1" smtClean="0"/>
              <a:t>ibn</a:t>
            </a:r>
            <a:r>
              <a:rPr lang="tr-TR" b="1" dirty="0" smtClean="0"/>
              <a:t> Abbâs (Allah Onlardan razı olsun) şöyle demiştir: </a:t>
            </a:r>
            <a:r>
              <a:rPr lang="tr-TR" b="1" dirty="0" smtClean="0">
                <a:solidFill>
                  <a:srgbClr val="00B050"/>
                </a:solidFill>
              </a:rPr>
              <a:t>“Allah bize yeter, O ne güzel vekildir</a:t>
            </a:r>
            <a:r>
              <a:rPr lang="tr-TR" b="1" dirty="0" smtClean="0"/>
              <a:t>” sözünü İbrahim (aleyhi </a:t>
            </a:r>
            <a:r>
              <a:rPr lang="tr-TR" b="1" dirty="0" err="1" smtClean="0"/>
              <a:t>ssellem</a:t>
            </a:r>
            <a:r>
              <a:rPr lang="tr-TR" b="1" dirty="0" smtClean="0"/>
              <a:t>) ateşe atıldığında söylemiştir. Muhammed (</a:t>
            </a:r>
            <a:r>
              <a:rPr lang="tr-TR" b="1" dirty="0" err="1" smtClean="0"/>
              <a:t>sallallahu</a:t>
            </a:r>
            <a:r>
              <a:rPr lang="tr-TR" b="1" dirty="0" smtClean="0"/>
              <a:t> aleyhi </a:t>
            </a:r>
            <a:r>
              <a:rPr lang="tr-TR" b="1" dirty="0" err="1" smtClean="0"/>
              <a:t>vesellem</a:t>
            </a:r>
            <a:r>
              <a:rPr lang="tr-TR" b="1" dirty="0" smtClean="0"/>
              <a:t>) da bu sözü Müşrikler: “Bakın size karşı bir ordu toplanmış, onlardan korkun ve korunun” dediklerinde söylemiştir. Nitekim bu söz </a:t>
            </a:r>
            <a:r>
              <a:rPr lang="tr-TR" b="1" dirty="0" err="1" smtClean="0"/>
              <a:t>müslümanların</a:t>
            </a:r>
            <a:r>
              <a:rPr lang="tr-TR" b="1" dirty="0" smtClean="0"/>
              <a:t> imanını artırdı ve “</a:t>
            </a:r>
            <a:r>
              <a:rPr lang="tr-TR" b="1" dirty="0" smtClean="0">
                <a:solidFill>
                  <a:srgbClr val="00B050"/>
                </a:solidFill>
              </a:rPr>
              <a:t>Allah bize yeter, O ne güzel vekildir” demişlerdi</a:t>
            </a:r>
            <a:r>
              <a:rPr lang="tr-TR" b="1" dirty="0" smtClean="0"/>
              <a:t>. </a:t>
            </a:r>
            <a:r>
              <a:rPr lang="tr-TR" b="1" dirty="0" err="1" smtClean="0"/>
              <a:t>İbn</a:t>
            </a:r>
            <a:r>
              <a:rPr lang="tr-TR" b="1" dirty="0" smtClean="0"/>
              <a:t>-i Abbâs’ın değişik bir rivayeti şöyledir: İbrahim (aleyhi </a:t>
            </a:r>
            <a:r>
              <a:rPr lang="tr-TR" b="1" dirty="0" err="1" smtClean="0"/>
              <a:t>ssellem</a:t>
            </a:r>
            <a:r>
              <a:rPr lang="tr-TR" b="1" dirty="0" smtClean="0"/>
              <a:t>) ateşe atıldığı zaman son sözü “Allah bana yeter, O ne güzel vekildir” demek olmuştur. </a:t>
            </a:r>
            <a:r>
              <a:rPr lang="tr-TR" dirty="0" smtClean="0"/>
              <a:t>(</a:t>
            </a:r>
            <a:r>
              <a:rPr lang="tr-TR" dirty="0" err="1" smtClean="0"/>
              <a:t>Buhârî</a:t>
            </a:r>
            <a:r>
              <a:rPr lang="tr-TR" dirty="0" smtClean="0"/>
              <a:t>, tefsir 13)</a:t>
            </a:r>
          </a:p>
          <a:p>
            <a:endParaRPr lang="tr-TR" dirty="0"/>
          </a:p>
        </p:txBody>
      </p:sp>
    </p:spTree>
    <p:extLst>
      <p:ext uri="{BB962C8B-B14F-4D97-AF65-F5344CB8AC3E}">
        <p14:creationId xmlns:p14="http://schemas.microsoft.com/office/powerpoint/2010/main" val="3290089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856984" cy="6480720"/>
          </a:xfrm>
        </p:spPr>
        <p:txBody>
          <a:bodyPr>
            <a:normAutofit lnSpcReduction="10000"/>
          </a:bodyPr>
          <a:lstStyle/>
          <a:p>
            <a:r>
              <a:rPr lang="tr-TR" b="1" dirty="0" smtClean="0">
                <a:solidFill>
                  <a:srgbClr val="FF0000"/>
                </a:solidFill>
                <a:latin typeface="Arial Black" pitchFamily="34" charset="0"/>
              </a:rPr>
              <a:t>HZ İBRAHİMİN AS ATEŞE ATILIŞI MÜTHİŞ TEVEKKÜLÜ:</a:t>
            </a:r>
          </a:p>
          <a:p>
            <a:r>
              <a:rPr lang="tr-TR" b="1" dirty="0" smtClean="0"/>
              <a:t>Allah CC Hz İbrahim’i dost edinince melekler:</a:t>
            </a:r>
          </a:p>
          <a:p>
            <a:pPr marL="0" indent="0">
              <a:buNone/>
            </a:pPr>
            <a:r>
              <a:rPr lang="tr-TR" b="1" dirty="0" smtClean="0"/>
              <a:t>-Ey Rabbimiz! İbrahim Sana nasıl dost olabilir?  Nefsi, malı ve evladı var. Kalbi bunlara meyyaldir…dediler. Bunun akabinde şu ibretli manzaralara ve Hz İbrahim’in ağır imtihanına şahit oldular:</a:t>
            </a:r>
          </a:p>
          <a:p>
            <a:pPr marL="0" indent="0">
              <a:buNone/>
            </a:pPr>
            <a:r>
              <a:rPr lang="tr-TR" b="1" dirty="0" smtClean="0"/>
              <a:t>Hz İbrahim AS, mancınıkla ateşe atılacağı zaman , melekler heyecanlandı. Bir kısmı, Hz İbrahim’e yardım etmek için </a:t>
            </a:r>
            <a:r>
              <a:rPr lang="tr-TR" b="1" dirty="0" err="1" smtClean="0"/>
              <a:t>Allah’u</a:t>
            </a:r>
            <a:r>
              <a:rPr lang="tr-TR" b="1" dirty="0" smtClean="0"/>
              <a:t> Teala’dan izin istedi. Melekler, Hz İbrahim’e bir isteği olup olmadığını sordular. ………</a:t>
            </a:r>
            <a:endParaRPr lang="tr-TR" dirty="0" smtClean="0"/>
          </a:p>
          <a:p>
            <a:endParaRPr lang="tr-TR" dirty="0" smtClean="0"/>
          </a:p>
          <a:p>
            <a:endParaRPr lang="tr-TR" dirty="0"/>
          </a:p>
        </p:txBody>
      </p:sp>
    </p:spTree>
    <p:extLst>
      <p:ext uri="{BB962C8B-B14F-4D97-AF65-F5344CB8AC3E}">
        <p14:creationId xmlns:p14="http://schemas.microsoft.com/office/powerpoint/2010/main" val="413748902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856984" cy="6741368"/>
          </a:xfrm>
        </p:spPr>
        <p:txBody>
          <a:bodyPr>
            <a:normAutofit fontScale="92500"/>
          </a:bodyPr>
          <a:lstStyle/>
          <a:p>
            <a:r>
              <a:rPr lang="tr-TR" sz="4800" b="1" dirty="0" smtClean="0">
                <a:solidFill>
                  <a:srgbClr val="00B050"/>
                </a:solidFill>
              </a:rPr>
              <a:t>O (Hz İbrahim as) ise:</a:t>
            </a:r>
          </a:p>
          <a:p>
            <a:r>
              <a:rPr lang="tr-TR" sz="4800" b="1" dirty="0" smtClean="0"/>
              <a:t>-Dostla dostun arasına girmeyin! buyurdu.</a:t>
            </a:r>
          </a:p>
          <a:p>
            <a:pPr marL="0" indent="0">
              <a:buNone/>
            </a:pPr>
            <a:r>
              <a:rPr lang="tr-TR" sz="4800" b="1" dirty="0" smtClean="0">
                <a:solidFill>
                  <a:srgbClr val="00B050"/>
                </a:solidFill>
              </a:rPr>
              <a:t>Daha sonra Cebrail AS geldi:</a:t>
            </a:r>
          </a:p>
          <a:p>
            <a:pPr marL="0" indent="0">
              <a:buNone/>
            </a:pPr>
            <a:r>
              <a:rPr lang="tr-TR" sz="4800" b="1" dirty="0" smtClean="0"/>
              <a:t>-Bana ihtiyacın var mı? Diye sordu.</a:t>
            </a:r>
          </a:p>
          <a:p>
            <a:pPr marL="0" indent="0">
              <a:buNone/>
            </a:pPr>
            <a:r>
              <a:rPr lang="tr-TR" sz="4800" b="1" dirty="0" smtClean="0">
                <a:solidFill>
                  <a:srgbClr val="00B050"/>
                </a:solidFill>
              </a:rPr>
              <a:t>Hz İbrahim AS:</a:t>
            </a:r>
          </a:p>
          <a:p>
            <a:pPr marL="0" indent="0">
              <a:buNone/>
            </a:pPr>
            <a:r>
              <a:rPr lang="tr-TR" sz="4800" b="1" dirty="0" smtClean="0"/>
              <a:t>-Sana ihtiyacım yok. Obana yetişir; O ne güzel </a:t>
            </a:r>
            <a:r>
              <a:rPr lang="tr-TR" sz="4800" b="1" dirty="0" err="1" smtClean="0"/>
              <a:t>VEKİL’dir</a:t>
            </a:r>
            <a:r>
              <a:rPr lang="tr-TR" sz="4800" b="1" dirty="0" smtClean="0"/>
              <a:t>. buyurdu</a:t>
            </a:r>
            <a:r>
              <a:rPr lang="tr-TR" dirty="0" smtClean="0"/>
              <a:t>……..</a:t>
            </a:r>
          </a:p>
          <a:p>
            <a:pPr marL="0" indent="0">
              <a:buNone/>
            </a:pPr>
            <a:endParaRPr lang="tr-TR" dirty="0" smtClean="0"/>
          </a:p>
          <a:p>
            <a:pPr marL="0" indent="0">
              <a:buNone/>
            </a:pPr>
            <a:endParaRPr lang="tr-TR" dirty="0" smtClean="0"/>
          </a:p>
        </p:txBody>
      </p:sp>
    </p:spTree>
    <p:extLst>
      <p:ext uri="{BB962C8B-B14F-4D97-AF65-F5344CB8AC3E}">
        <p14:creationId xmlns:p14="http://schemas.microsoft.com/office/powerpoint/2010/main" val="40727321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856984" cy="6624736"/>
          </a:xfrm>
        </p:spPr>
        <p:txBody>
          <a:bodyPr>
            <a:normAutofit lnSpcReduction="10000"/>
          </a:bodyPr>
          <a:lstStyle/>
          <a:p>
            <a:r>
              <a:rPr lang="tr-TR" sz="4400" b="1" dirty="0"/>
              <a:t>Allah bu yüce </a:t>
            </a:r>
            <a:r>
              <a:rPr lang="tr-TR" sz="4400" b="1" dirty="0" err="1"/>
              <a:t>teslimiyyeti</a:t>
            </a:r>
            <a:r>
              <a:rPr lang="tr-TR" sz="4400" b="1" dirty="0"/>
              <a:t> ve Rabbe TEVEKKÜLÜ üzerine O daha ateşe atılmadan </a:t>
            </a:r>
            <a:r>
              <a:rPr lang="tr-TR" sz="4400" b="1" dirty="0" err="1"/>
              <a:t>Allah’ü</a:t>
            </a:r>
            <a:r>
              <a:rPr lang="tr-TR" sz="4400" b="1" dirty="0"/>
              <a:t> Teala ateşe </a:t>
            </a:r>
            <a:r>
              <a:rPr lang="tr-TR" sz="4400" b="1" dirty="0" smtClean="0"/>
              <a:t>emretti:</a:t>
            </a:r>
          </a:p>
          <a:p>
            <a:endParaRPr lang="tr-TR" sz="4400" b="1" dirty="0"/>
          </a:p>
          <a:p>
            <a:r>
              <a:rPr lang="ar-AE" sz="4400" b="1" dirty="0" smtClean="0"/>
              <a:t>قُلْنَا </a:t>
            </a:r>
            <a:r>
              <a:rPr lang="ar-AE" sz="4400" b="1" dirty="0"/>
              <a:t>يَا نَارُ كُونٖى بَرْدًا وَسَلَامًا عَلٰى اِبْرٰهٖيمَ</a:t>
            </a:r>
          </a:p>
          <a:p>
            <a:endParaRPr lang="ar-AE" sz="4400" b="1" dirty="0"/>
          </a:p>
          <a:p>
            <a:pPr marL="0" indent="0">
              <a:buNone/>
            </a:pPr>
            <a:r>
              <a:rPr lang="tr-TR" sz="4400" b="1" dirty="0" smtClean="0">
                <a:solidFill>
                  <a:srgbClr val="00B050"/>
                </a:solidFill>
              </a:rPr>
              <a:t>«Ey </a:t>
            </a:r>
            <a:r>
              <a:rPr lang="tr-TR" sz="4400" b="1" dirty="0">
                <a:solidFill>
                  <a:srgbClr val="00B050"/>
                </a:solidFill>
              </a:rPr>
              <a:t>ateş! İbrahim'e karşı serin ve esenlik ol" </a:t>
            </a:r>
            <a:r>
              <a:rPr lang="tr-TR" sz="4400" b="1" dirty="0" smtClean="0">
                <a:solidFill>
                  <a:srgbClr val="00B050"/>
                </a:solidFill>
              </a:rPr>
              <a:t>dedik.»</a:t>
            </a:r>
          </a:p>
          <a:p>
            <a:pPr marL="0" indent="0">
              <a:buNone/>
            </a:pPr>
            <a:r>
              <a:rPr lang="tr-TR" dirty="0" smtClean="0"/>
              <a:t>(Enbiya suresi 69)</a:t>
            </a:r>
          </a:p>
        </p:txBody>
      </p:sp>
    </p:spTree>
    <p:extLst>
      <p:ext uri="{BB962C8B-B14F-4D97-AF65-F5344CB8AC3E}">
        <p14:creationId xmlns:p14="http://schemas.microsoft.com/office/powerpoint/2010/main" val="39329182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lstStyle/>
          <a:p>
            <a:r>
              <a:rPr lang="ar-AE" sz="9600" dirty="0" smtClean="0">
                <a:solidFill>
                  <a:srgbClr val="00B050"/>
                </a:solidFill>
              </a:rPr>
              <a:t>حَسْبُنَا </a:t>
            </a:r>
            <a:r>
              <a:rPr lang="ar-AE" sz="9600" dirty="0">
                <a:solidFill>
                  <a:srgbClr val="00B050"/>
                </a:solidFill>
              </a:rPr>
              <a:t>اللّٰهُ وَنِعْمَ الْوَكٖيلُ</a:t>
            </a:r>
            <a:endParaRPr lang="tr-TR" sz="9600" dirty="0">
              <a:solidFill>
                <a:srgbClr val="00B050"/>
              </a:solidFill>
            </a:endParaRPr>
          </a:p>
          <a:p>
            <a:r>
              <a:rPr lang="tr-TR" sz="9600" dirty="0" smtClean="0">
                <a:solidFill>
                  <a:srgbClr val="00B050"/>
                </a:solidFill>
              </a:rPr>
              <a:t>«Allah </a:t>
            </a:r>
            <a:r>
              <a:rPr lang="tr-TR" sz="9600" dirty="0">
                <a:solidFill>
                  <a:srgbClr val="00B050"/>
                </a:solidFill>
              </a:rPr>
              <a:t>bize yeter, O ne güzel vekildir</a:t>
            </a:r>
            <a:r>
              <a:rPr lang="tr-TR" sz="9600" dirty="0" smtClean="0">
                <a:solidFill>
                  <a:srgbClr val="00B050"/>
                </a:solidFill>
              </a:rPr>
              <a:t>!»</a:t>
            </a:r>
            <a:endParaRPr lang="tr-TR" sz="9600" dirty="0">
              <a:solidFill>
                <a:srgbClr val="00B050"/>
              </a:solidFill>
            </a:endParaRPr>
          </a:p>
          <a:p>
            <a:endParaRPr lang="tr-TR" dirty="0"/>
          </a:p>
        </p:txBody>
      </p:sp>
    </p:spTree>
    <p:extLst>
      <p:ext uri="{BB962C8B-B14F-4D97-AF65-F5344CB8AC3E}">
        <p14:creationId xmlns:p14="http://schemas.microsoft.com/office/powerpoint/2010/main" val="30506954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0"/>
            <a:ext cx="8928992" cy="6741368"/>
          </a:xfrm>
        </p:spPr>
        <p:txBody>
          <a:bodyPr>
            <a:normAutofit fontScale="92500" lnSpcReduction="20000"/>
          </a:bodyPr>
          <a:lstStyle/>
          <a:p>
            <a:r>
              <a:rPr lang="tr-TR" b="1" dirty="0" smtClean="0">
                <a:solidFill>
                  <a:srgbClr val="0070C0"/>
                </a:solidFill>
              </a:rPr>
              <a:t>EFENDİMİZ SAV EVDEN CIKARKEN ETTİĞİ TEVEKKÜL DUSI</a:t>
            </a:r>
          </a:p>
          <a:p>
            <a:r>
              <a:rPr lang="ar-AE" dirty="0" smtClean="0"/>
              <a:t> </a:t>
            </a:r>
            <a:r>
              <a:rPr lang="ar-AE" b="1" dirty="0"/>
              <a:t>عَنْ أُمِّ الْمُؤْمِنِينَ أُمِّ سَلَمَةَ وَاسْمُهاَ هِنْدُ بِنْتُ أبي أُمَيَّةَ حُذَيْفَةَ المخزومية رضي اللهُ عَنْهَا أن النَّبِيَّ   كان إذا خَرَجَ مِنْ بَيْتِهِ قال : بِسْمِ اللَّهِ تَوَكَّلْتُ عَلَى اللَّهِ , اللَّهُمَّ إني أَعُوذُ بِك َأن أُضِلَّ أَوْ أُضَلَّ, أَوْ أَزِلَّ أَوْ أُزَلَّ, أَوْ أَظْلِمَ أَوْ أُظْلَمَ, أَوْ أَجْهَلَ أَوْ يُجْهَلَ عَلَيَّ .</a:t>
            </a:r>
          </a:p>
          <a:p>
            <a:r>
              <a:rPr lang="tr-TR" b="1" dirty="0" smtClean="0"/>
              <a:t>Asıl </a:t>
            </a:r>
            <a:r>
              <a:rPr lang="tr-TR" b="1" dirty="0"/>
              <a:t>adı </a:t>
            </a:r>
            <a:r>
              <a:rPr lang="tr-TR" b="1" dirty="0" err="1"/>
              <a:t>Hind</a:t>
            </a:r>
            <a:r>
              <a:rPr lang="tr-TR" b="1" dirty="0"/>
              <a:t> </a:t>
            </a:r>
            <a:r>
              <a:rPr lang="tr-TR" b="1" dirty="0" err="1"/>
              <a:t>binti</a:t>
            </a:r>
            <a:r>
              <a:rPr lang="tr-TR" b="1" dirty="0"/>
              <a:t> </a:t>
            </a:r>
            <a:r>
              <a:rPr lang="tr-TR" b="1" dirty="0" err="1"/>
              <a:t>Ebû</a:t>
            </a:r>
            <a:r>
              <a:rPr lang="tr-TR" b="1" dirty="0"/>
              <a:t> </a:t>
            </a:r>
            <a:r>
              <a:rPr lang="tr-TR" b="1" dirty="0" err="1"/>
              <a:t>Ümeyye</a:t>
            </a:r>
            <a:r>
              <a:rPr lang="tr-TR" b="1" dirty="0"/>
              <a:t> Huzeyfe el </a:t>
            </a:r>
            <a:r>
              <a:rPr lang="tr-TR" b="1" dirty="0" err="1"/>
              <a:t>Mahzûmiyye</a:t>
            </a:r>
            <a:r>
              <a:rPr lang="tr-TR" b="1" dirty="0"/>
              <a:t> olan </a:t>
            </a:r>
            <a:r>
              <a:rPr lang="tr-TR" b="1" dirty="0" err="1"/>
              <a:t>Ümmü</a:t>
            </a:r>
            <a:r>
              <a:rPr lang="tr-TR" b="1" dirty="0"/>
              <a:t> Seleme (Allah Ondan razı olsun)’dan rivayet edildiğine göre Peygamber (</a:t>
            </a:r>
            <a:r>
              <a:rPr lang="tr-TR" b="1" dirty="0" err="1"/>
              <a:t>sallallahu</a:t>
            </a:r>
            <a:r>
              <a:rPr lang="tr-TR" b="1" dirty="0"/>
              <a:t> aleyhi </a:t>
            </a:r>
            <a:r>
              <a:rPr lang="tr-TR" b="1" dirty="0" err="1"/>
              <a:t>vesellem</a:t>
            </a:r>
            <a:r>
              <a:rPr lang="tr-TR" b="1" dirty="0"/>
              <a:t>) evden çıkacağı zaman şöyle dua ederdi: “Allah’ın adıyla çıkıyorum, Allah’a güveniyorum, Allah’ım sapmaktan ve saptırılmaktan, doğru yoldan kaymak ve kaydırılmış olmaktan, haksızlık etmekten ve haksızlığa uğramaktan, cahilce davranmaktan ve cahillerin davranışlarına muhatap olmaktan sana sığınırım.” </a:t>
            </a:r>
            <a:r>
              <a:rPr lang="tr-TR" dirty="0"/>
              <a:t>(</a:t>
            </a:r>
            <a:r>
              <a:rPr lang="tr-TR" dirty="0" err="1"/>
              <a:t>Ebû</a:t>
            </a:r>
            <a:r>
              <a:rPr lang="tr-TR" dirty="0"/>
              <a:t> </a:t>
            </a:r>
            <a:r>
              <a:rPr lang="tr-TR" dirty="0" err="1"/>
              <a:t>Dâvûd</a:t>
            </a:r>
            <a:r>
              <a:rPr lang="tr-TR" dirty="0"/>
              <a:t>, </a:t>
            </a:r>
            <a:r>
              <a:rPr lang="tr-TR" dirty="0" err="1"/>
              <a:t>Edeb</a:t>
            </a:r>
            <a:r>
              <a:rPr lang="tr-TR" dirty="0"/>
              <a:t> 103)</a:t>
            </a:r>
          </a:p>
          <a:p>
            <a:endParaRPr lang="tr-TR" dirty="0"/>
          </a:p>
        </p:txBody>
      </p:sp>
    </p:spTree>
    <p:extLst>
      <p:ext uri="{BB962C8B-B14F-4D97-AF65-F5344CB8AC3E}">
        <p14:creationId xmlns:p14="http://schemas.microsoft.com/office/powerpoint/2010/main" val="31449738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a:bodyPr>
          <a:lstStyle/>
          <a:p>
            <a:r>
              <a:rPr lang="tr-TR" b="1" dirty="0" smtClean="0">
                <a:solidFill>
                  <a:srgbClr val="0070C0"/>
                </a:solidFill>
              </a:rPr>
              <a:t>EFNDİMİZİN SAV YATMADAN ÖNCE TAVSİYE ETTİĞİ TEVEKKÜL DUASI</a:t>
            </a:r>
            <a:endParaRPr lang="ar-AE" b="1" dirty="0">
              <a:solidFill>
                <a:srgbClr val="0070C0"/>
              </a:solidFill>
            </a:endParaRPr>
          </a:p>
          <a:p>
            <a:r>
              <a:rPr lang="ar-AE" dirty="0" smtClean="0"/>
              <a:t>- </a:t>
            </a:r>
            <a:r>
              <a:rPr lang="ar-AE" b="1" dirty="0"/>
              <a:t>عَنْ أبي عُماَرَةَ الْبَرَاءِ بْنِ عَازِبٍ رضي الله عنهما قال : قال رَسُولُ </a:t>
            </a:r>
            <a:r>
              <a:rPr lang="ar-AE" b="1" dirty="0" smtClean="0"/>
              <a:t>اللَّهِ </a:t>
            </a:r>
            <a:r>
              <a:rPr lang="ar-AE" b="1" dirty="0"/>
              <a:t>: ياَ فلان ؟ إذا أَوَيْتَ إِلَى فِرَاشِكَ فَقُلْ : اَللَّهُمَّ أسلمتُ نَفْسِي إِلَيْكَ, وَوَجَّهْتُ وَجْهِي إِلَيْكَ, وَفَوَّضْتُ أمري إِلَيْكَ, وَأَلْجَأْتُ ظَهْرِي إِلَيْكَ, رَغْبَةً وَرَهْبَةً إِلَيْكَ , لاَ مَلْجَأَ وَلاَ مَنْجَى مِنْكَ إلا إِلَيْكَ, آمَنْتُ بِكِتَابِكَ الَّذِي أنزلتَ, وَنَبِيِّكَ الَّذِي أَرْسَلْتَ ,فَإنكَ إن مِتَّ مِنْ لَيْلَتِكَ مِتَّ عَلَى الْفِطْرَةِ, وَإن أَصْبَحْتَ أَصَبْتَ خَيْرًا . وَفِي رِواَيَةٍ : إذا أَتَيْتَ مَضْجَعَكَ فَتَوَضَّأْ وَضُوءَكَ لِلصَّلاَةِ ثُمَّ اضْطَجِعْ عَلَى شِقِّكَ الأيمن وَقُلِ : وَذَكَرَ نَحْوَه,ُ ثُمَّ قال : وَاجْعَلْهُنَّ آخِرَ مَا تَقُولُ </a:t>
            </a:r>
            <a:r>
              <a:rPr lang="ar-AE" b="1" dirty="0" smtClean="0"/>
              <a:t>.</a:t>
            </a:r>
            <a:endParaRPr lang="ar-AE" b="1" dirty="0"/>
          </a:p>
        </p:txBody>
      </p:sp>
    </p:spTree>
    <p:extLst>
      <p:ext uri="{BB962C8B-B14F-4D97-AF65-F5344CB8AC3E}">
        <p14:creationId xmlns:p14="http://schemas.microsoft.com/office/powerpoint/2010/main" val="35373201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0"/>
            <a:ext cx="8928992" cy="6741368"/>
          </a:xfrm>
        </p:spPr>
        <p:txBody>
          <a:bodyPr/>
          <a:lstStyle/>
          <a:p>
            <a:r>
              <a:rPr lang="tr-TR" b="1" dirty="0" err="1"/>
              <a:t>Ebû</a:t>
            </a:r>
            <a:r>
              <a:rPr lang="tr-TR" b="1" dirty="0"/>
              <a:t> </a:t>
            </a:r>
            <a:r>
              <a:rPr lang="tr-TR" b="1" dirty="0" err="1"/>
              <a:t>Umâra</a:t>
            </a:r>
            <a:r>
              <a:rPr lang="tr-TR" b="1" dirty="0"/>
              <a:t> </a:t>
            </a:r>
            <a:r>
              <a:rPr lang="tr-TR" b="1" dirty="0" err="1"/>
              <a:t>Berâ</a:t>
            </a:r>
            <a:r>
              <a:rPr lang="tr-TR" b="1" dirty="0"/>
              <a:t> </a:t>
            </a:r>
            <a:r>
              <a:rPr lang="tr-TR" b="1" dirty="0" err="1"/>
              <a:t>ibn</a:t>
            </a:r>
            <a:r>
              <a:rPr lang="tr-TR" b="1" dirty="0"/>
              <a:t> </a:t>
            </a:r>
            <a:r>
              <a:rPr lang="tr-TR" b="1" dirty="0" err="1"/>
              <a:t>Âzib</a:t>
            </a:r>
            <a:r>
              <a:rPr lang="tr-TR" b="1" dirty="0"/>
              <a:t> (Allah Onlardan razı olsun)’den aktarıldığına göre </a:t>
            </a:r>
            <a:r>
              <a:rPr lang="tr-TR" b="1" dirty="0" err="1"/>
              <a:t>Rasûlullah</a:t>
            </a:r>
            <a:r>
              <a:rPr lang="tr-TR" b="1" dirty="0"/>
              <a:t> (</a:t>
            </a:r>
            <a:r>
              <a:rPr lang="tr-TR" b="1" dirty="0" err="1"/>
              <a:t>sallallahu</a:t>
            </a:r>
            <a:r>
              <a:rPr lang="tr-TR" b="1" dirty="0"/>
              <a:t> aleyhi </a:t>
            </a:r>
            <a:r>
              <a:rPr lang="tr-TR" b="1" dirty="0" err="1"/>
              <a:t>vesellem</a:t>
            </a:r>
            <a:r>
              <a:rPr lang="tr-TR" b="1" dirty="0"/>
              <a:t>) şöyle buyurdu: “Ey filan kişi yatağına girdiğinde şöyle dua et: Allah’ım kendimi sana teslim ettim, yüzümü sana çevirdim, işimi sana ısmarladım, işimde sana güvendim, rızanı isteyerek, azabından korkarak sırtımı sana dayadım, sana sığındım, sana karşı yine senden başka sığınak yoktur. İndirdiğin kitaba ve gönderdiğin peygambere inandım. Eğer bu duayı yapıp yattığın gece ölürsen fıtrat (iman üzere) ölürsün, ölmez de sabaha çıkarsan hayra kavuşursun.” </a:t>
            </a:r>
            <a:r>
              <a:rPr lang="tr-TR" dirty="0"/>
              <a:t>(</a:t>
            </a:r>
            <a:r>
              <a:rPr lang="tr-TR" dirty="0" err="1"/>
              <a:t>Buhârî</a:t>
            </a:r>
            <a:r>
              <a:rPr lang="tr-TR" dirty="0"/>
              <a:t>, </a:t>
            </a:r>
            <a:r>
              <a:rPr lang="tr-TR" dirty="0" err="1"/>
              <a:t>Vüdu</a:t>
            </a:r>
            <a:r>
              <a:rPr lang="tr-TR" dirty="0"/>
              <a:t>’ 75; Müslim, Zikir 56)</a:t>
            </a:r>
          </a:p>
          <a:p>
            <a:endParaRPr lang="tr-TR" dirty="0"/>
          </a:p>
        </p:txBody>
      </p:sp>
    </p:spTree>
    <p:extLst>
      <p:ext uri="{BB962C8B-B14F-4D97-AF65-F5344CB8AC3E}">
        <p14:creationId xmlns:p14="http://schemas.microsoft.com/office/powerpoint/2010/main" val="8445478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60648"/>
            <a:ext cx="8856984" cy="6480720"/>
          </a:xfrm>
        </p:spPr>
        <p:txBody>
          <a:bodyPr>
            <a:normAutofit fontScale="92500"/>
          </a:bodyPr>
          <a:lstStyle/>
          <a:p>
            <a:r>
              <a:rPr lang="tr-TR" b="1" dirty="0" smtClean="0">
                <a:solidFill>
                  <a:srgbClr val="00B050"/>
                </a:solidFill>
              </a:rPr>
              <a:t>DUAMIZ</a:t>
            </a:r>
          </a:p>
          <a:p>
            <a:r>
              <a:rPr lang="tr-TR" b="1" dirty="0" err="1" smtClean="0">
                <a:solidFill>
                  <a:schemeClr val="accent6">
                    <a:lumMod val="50000"/>
                  </a:schemeClr>
                </a:solidFill>
              </a:rPr>
              <a:t>Allâh’ım</a:t>
            </a:r>
            <a:r>
              <a:rPr lang="tr-TR" b="1" dirty="0">
                <a:solidFill>
                  <a:schemeClr val="accent6">
                    <a:lumMod val="50000"/>
                  </a:schemeClr>
                </a:solidFill>
              </a:rPr>
              <a:t>! Bizleri, sabır, tevekkül ve </a:t>
            </a:r>
            <a:r>
              <a:rPr lang="tr-TR" b="1" dirty="0" err="1">
                <a:solidFill>
                  <a:schemeClr val="accent6">
                    <a:lumMod val="50000"/>
                  </a:schemeClr>
                </a:solidFill>
              </a:rPr>
              <a:t>teslîmiyet</a:t>
            </a:r>
            <a:r>
              <a:rPr lang="tr-TR" b="1" dirty="0">
                <a:solidFill>
                  <a:schemeClr val="accent6">
                    <a:lumMod val="50000"/>
                  </a:schemeClr>
                </a:solidFill>
              </a:rPr>
              <a:t> sâhibi olan ve her hâl u kârda “</a:t>
            </a:r>
            <a:r>
              <a:rPr lang="tr-TR" b="1" dirty="0" err="1">
                <a:solidFill>
                  <a:schemeClr val="accent6">
                    <a:lumMod val="50000"/>
                  </a:schemeClr>
                </a:solidFill>
              </a:rPr>
              <a:t>Yâ</a:t>
            </a:r>
            <a:r>
              <a:rPr lang="tr-TR" b="1" dirty="0">
                <a:solidFill>
                  <a:schemeClr val="accent6">
                    <a:lumMod val="50000"/>
                  </a:schemeClr>
                </a:solidFill>
              </a:rPr>
              <a:t> </a:t>
            </a:r>
            <a:r>
              <a:rPr lang="tr-TR" b="1" dirty="0" err="1">
                <a:solidFill>
                  <a:schemeClr val="accent6">
                    <a:lumMod val="50000"/>
                  </a:schemeClr>
                </a:solidFill>
              </a:rPr>
              <a:t>Rabbî</a:t>
            </a:r>
            <a:r>
              <a:rPr lang="tr-TR" b="1" dirty="0">
                <a:solidFill>
                  <a:schemeClr val="accent6">
                    <a:lumMod val="50000"/>
                  </a:schemeClr>
                </a:solidFill>
              </a:rPr>
              <a:t>, Sen’den </a:t>
            </a:r>
            <a:r>
              <a:rPr lang="tr-TR" b="1" dirty="0" err="1">
                <a:solidFill>
                  <a:schemeClr val="accent6">
                    <a:lumMod val="50000"/>
                  </a:schemeClr>
                </a:solidFill>
              </a:rPr>
              <a:t>râzıyım</a:t>
            </a:r>
            <a:r>
              <a:rPr lang="tr-TR" b="1" dirty="0">
                <a:solidFill>
                  <a:schemeClr val="accent6">
                    <a:lumMod val="50000"/>
                  </a:schemeClr>
                </a:solidFill>
              </a:rPr>
              <a:t>!” buyuran </a:t>
            </a:r>
            <a:r>
              <a:rPr lang="tr-TR" b="1" dirty="0" err="1">
                <a:solidFill>
                  <a:schemeClr val="accent6">
                    <a:lumMod val="50000"/>
                  </a:schemeClr>
                </a:solidFill>
              </a:rPr>
              <a:t>sâlih</a:t>
            </a:r>
            <a:r>
              <a:rPr lang="tr-TR" b="1" dirty="0">
                <a:solidFill>
                  <a:schemeClr val="accent6">
                    <a:lumMod val="50000"/>
                  </a:schemeClr>
                </a:solidFill>
              </a:rPr>
              <a:t> kullarının zümresine </a:t>
            </a:r>
            <a:r>
              <a:rPr lang="tr-TR" b="1" dirty="0" err="1">
                <a:solidFill>
                  <a:schemeClr val="accent6">
                    <a:lumMod val="50000"/>
                  </a:schemeClr>
                </a:solidFill>
              </a:rPr>
              <a:t>ilhâk</a:t>
            </a:r>
            <a:r>
              <a:rPr lang="tr-TR" b="1" dirty="0">
                <a:solidFill>
                  <a:schemeClr val="accent6">
                    <a:lumMod val="50000"/>
                  </a:schemeClr>
                </a:solidFill>
              </a:rPr>
              <a:t> eyle</a:t>
            </a:r>
            <a:r>
              <a:rPr lang="tr-TR" b="1" dirty="0" smtClean="0">
                <a:solidFill>
                  <a:schemeClr val="accent6">
                    <a:lumMod val="50000"/>
                  </a:schemeClr>
                </a:solidFill>
              </a:rPr>
              <a:t>!..</a:t>
            </a:r>
          </a:p>
          <a:p>
            <a:r>
              <a:rPr lang="tr-TR" b="1" dirty="0" smtClean="0">
                <a:solidFill>
                  <a:srgbClr val="FF0000"/>
                </a:solidFill>
              </a:rPr>
              <a:t>ALLAH’IM HER ZAMAN VE ZEMİNDE TEVEKKÜL EDEN VE DAİM SANA SIĞINAN OLMAYI SALİHLER GİBİ BİZEDE İHSAN EYLE</a:t>
            </a:r>
          </a:p>
          <a:p>
            <a:r>
              <a:rPr lang="tr-TR" b="1" dirty="0" smtClean="0">
                <a:solidFill>
                  <a:srgbClr val="0070C0"/>
                </a:solidFill>
              </a:rPr>
              <a:t>ALLAH’IM NİMET VERDİĞİNDE ŞÜKREDİP TEVEKKÜL EDEN MÜMİN OLMAYI BİZE İHSAN EYLE</a:t>
            </a:r>
          </a:p>
          <a:p>
            <a:r>
              <a:rPr lang="tr-TR" b="1" dirty="0" smtClean="0">
                <a:solidFill>
                  <a:schemeClr val="bg2">
                    <a:lumMod val="10000"/>
                  </a:schemeClr>
                </a:solidFill>
              </a:rPr>
              <a:t>ALLAH’IM NİMETİN YOKLUĞUNDA SABREDİP TEVEKKÜL EDENLERDEN OLMAMIZI NASİP KIL </a:t>
            </a:r>
          </a:p>
          <a:p>
            <a:r>
              <a:rPr lang="tr-TR" sz="1700" dirty="0" err="1" smtClean="0"/>
              <a:t>Not:Bu</a:t>
            </a:r>
            <a:r>
              <a:rPr lang="tr-TR" sz="1700" dirty="0" smtClean="0"/>
              <a:t> vaaz Diyanet </a:t>
            </a:r>
            <a:r>
              <a:rPr lang="tr-TR" sz="1700" dirty="0"/>
              <a:t>K</a:t>
            </a:r>
            <a:r>
              <a:rPr lang="tr-TR" sz="1700" dirty="0" smtClean="0"/>
              <a:t>uran </a:t>
            </a:r>
            <a:r>
              <a:rPr lang="tr-TR" sz="1700" dirty="0" err="1" smtClean="0"/>
              <a:t>meali,Diyanet</a:t>
            </a:r>
            <a:r>
              <a:rPr lang="tr-TR" sz="1700" dirty="0" smtClean="0"/>
              <a:t> dini kavramlar sözlüğü, Faziletler medeniyeti kitabından ve çok çeşitli doküman ve kitaplardan faydalanılarak hazırlanmıştır.)</a:t>
            </a:r>
          </a:p>
          <a:p>
            <a:endParaRPr lang="tr-TR" sz="1700" dirty="0"/>
          </a:p>
        </p:txBody>
      </p:sp>
    </p:spTree>
    <p:extLst>
      <p:ext uri="{BB962C8B-B14F-4D97-AF65-F5344CB8AC3E}">
        <p14:creationId xmlns:p14="http://schemas.microsoft.com/office/powerpoint/2010/main" val="164797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92500" lnSpcReduction="20000"/>
          </a:bodyPr>
          <a:lstStyle/>
          <a:p>
            <a:r>
              <a:rPr lang="tr-TR" dirty="0"/>
              <a:t>Buna göre, çalışma, sabır ve tevekkül birlikte olacaktır. Çalışmadan işleri Allah'a havale etmek doğru olmadığı gibi Allah'ı devre dışı bırakmak da doğru değildir. Allah'ın izni ve yardımı olmadan başarılı olmak mümkün değildir. Bir çiftçiyi düşünelim. Toprağı sürecek, işleyecek, zamanında ve kurallarına uygun olarak tohumu ekecek, gerektiğinde sulayacak, gübreleyecek, koruyacak, kendine düşeni yaptıktan sonra gerisini Allah'a havale edecek, iyi ürün vermesini Allah'tan bekleyecek, Allah'ın emeğini zayi etmeyeceğine inanacaktır. Bunları yapmadan Allah'a tevekkül etmek, tevekkül değil miskinliktir. "Ben gereken her şeyi yaptım, iyi ürün alırım, Allah ne yapacak", demek de Allah'ı tanımamaktır. Allah yağmur </a:t>
            </a:r>
            <a:r>
              <a:rPr lang="tr-TR" dirty="0" smtClean="0"/>
              <a:t>vermezse, </a:t>
            </a:r>
            <a:r>
              <a:rPr lang="tr-TR" dirty="0"/>
              <a:t>ne olacak? Bir </a:t>
            </a:r>
            <a:r>
              <a:rPr lang="tr-TR" dirty="0" err="1"/>
              <a:t>âfetle</a:t>
            </a:r>
            <a:r>
              <a:rPr lang="tr-TR" dirty="0"/>
              <a:t> mahsulü yok </a:t>
            </a:r>
            <a:r>
              <a:rPr lang="tr-TR" dirty="0" smtClean="0"/>
              <a:t>etse, </a:t>
            </a:r>
            <a:r>
              <a:rPr lang="tr-TR" dirty="0"/>
              <a:t>kim engel olacak? Tevekkül edene mütevekkil </a:t>
            </a:r>
            <a:r>
              <a:rPr lang="tr-TR" dirty="0" smtClean="0"/>
              <a:t>denir.</a:t>
            </a:r>
            <a:endParaRPr lang="tr-TR" dirty="0"/>
          </a:p>
        </p:txBody>
      </p:sp>
    </p:spTree>
    <p:extLst>
      <p:ext uri="{BB962C8B-B14F-4D97-AF65-F5344CB8AC3E}">
        <p14:creationId xmlns:p14="http://schemas.microsoft.com/office/powerpoint/2010/main" val="647624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480720"/>
          </a:xfrm>
        </p:spPr>
        <p:txBody>
          <a:bodyPr>
            <a:normAutofit fontScale="85000" lnSpcReduction="10000"/>
          </a:bodyPr>
          <a:lstStyle/>
          <a:p>
            <a:r>
              <a:rPr lang="tr-TR" b="1" dirty="0" smtClean="0">
                <a:solidFill>
                  <a:srgbClr val="FF0000"/>
                </a:solidFill>
              </a:rPr>
              <a:t>MÜTEVEKKİL NEDİR?(TEVEKKÜL EDENE MÜTEVEKKİL DENİR)</a:t>
            </a:r>
          </a:p>
          <a:p>
            <a:r>
              <a:rPr lang="tr-TR" dirty="0" smtClean="0"/>
              <a:t>Sözlükte </a:t>
            </a:r>
            <a:r>
              <a:rPr lang="tr-TR" dirty="0"/>
              <a:t>"güvenen, dayanan, vekil tutan" demektir. </a:t>
            </a:r>
            <a:r>
              <a:rPr lang="tr-TR" dirty="0" err="1"/>
              <a:t>Kur'ân'da</a:t>
            </a:r>
            <a:r>
              <a:rPr lang="tr-TR" dirty="0"/>
              <a:t> bu kelime üç </a:t>
            </a:r>
            <a:r>
              <a:rPr lang="tr-TR" dirty="0" err="1"/>
              <a:t>âyette</a:t>
            </a:r>
            <a:r>
              <a:rPr lang="tr-TR" dirty="0"/>
              <a:t> geçmiş ve Allah'ın rızık veren, çalışanın emeğini zayi etmeyen, şartlarına uygun yapılan iman, ibadet ve duaları kabul eden, haksızlık etmeyen, yardım eden, sözünde ve </a:t>
            </a:r>
            <a:r>
              <a:rPr lang="tr-TR" dirty="0" err="1"/>
              <a:t>va'dinde</a:t>
            </a:r>
            <a:r>
              <a:rPr lang="tr-TR" dirty="0"/>
              <a:t> duran olduğuna güvenen </a:t>
            </a:r>
            <a:r>
              <a:rPr lang="tr-TR" dirty="0" err="1"/>
              <a:t>mü'min</a:t>
            </a:r>
            <a:r>
              <a:rPr lang="tr-TR" dirty="0"/>
              <a:t> kimse anlamında kullanılmıştır: "...Bir işe karar verdiğin zaman Allah'a tevekkül et. Çünkü Allah, mütevekkil olanları sever." (</a:t>
            </a:r>
            <a:r>
              <a:rPr lang="tr-TR" dirty="0" err="1"/>
              <a:t>Âl</a:t>
            </a:r>
            <a:r>
              <a:rPr lang="tr-TR" dirty="0"/>
              <a:t>-i </a:t>
            </a:r>
            <a:r>
              <a:rPr lang="tr-TR" dirty="0" err="1"/>
              <a:t>İmrân</a:t>
            </a:r>
            <a:r>
              <a:rPr lang="tr-TR" dirty="0"/>
              <a:t>, 3/159) </a:t>
            </a:r>
            <a:r>
              <a:rPr lang="tr-TR" dirty="0" err="1"/>
              <a:t>âyetinden</a:t>
            </a:r>
            <a:r>
              <a:rPr lang="tr-TR" dirty="0"/>
              <a:t> anlaşıldığı üzere "mütevekkil" vasfını kazanabilmek için insanın; önce kendi iradesini ortaya koyması, gereken her şeyi yapması, Allah'ı devre dışı bırakmaması, kul olduğunu itiraf etmesi, işinin hayır ve başarı ile sonuçlanması için Allah'tan yardım istemesi, O'na sığınması ve O'nun yardımına güvenmesi gerekmektedir. İnsan; iradesini, gücünü ve çalışmasını ortaya koymadan mütevekkil olamaz</a:t>
            </a:r>
          </a:p>
          <a:p>
            <a:endParaRPr lang="tr-TR" dirty="0"/>
          </a:p>
        </p:txBody>
      </p:sp>
    </p:spTree>
    <p:extLst>
      <p:ext uri="{BB962C8B-B14F-4D97-AF65-F5344CB8AC3E}">
        <p14:creationId xmlns:p14="http://schemas.microsoft.com/office/powerpoint/2010/main" val="1795220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784976" cy="6624736"/>
          </a:xfrm>
        </p:spPr>
        <p:txBody>
          <a:bodyPr>
            <a:normAutofit fontScale="92500" lnSpcReduction="10000"/>
          </a:bodyPr>
          <a:lstStyle/>
          <a:p>
            <a:r>
              <a:rPr lang="tr-TR" b="1" dirty="0" smtClean="0">
                <a:solidFill>
                  <a:srgbClr val="FF0000"/>
                </a:solidFill>
              </a:rPr>
              <a:t>HADİSİ ŞERİF:</a:t>
            </a:r>
          </a:p>
          <a:p>
            <a:r>
              <a:rPr lang="ar-AE" dirty="0" smtClean="0"/>
              <a:t>عَنْ </a:t>
            </a:r>
            <a:r>
              <a:rPr lang="ar-AE" dirty="0"/>
              <a:t>ابن عَبَّاسٍ رضي الله عنهما قال : قال رَسُولُ اللَّهِ </a:t>
            </a:r>
            <a:r>
              <a:rPr lang="ar-AE" dirty="0" smtClean="0"/>
              <a:t>: </a:t>
            </a:r>
            <a:r>
              <a:rPr lang="ar-AE" dirty="0"/>
              <a:t>عُرِضَتْ عَلَيَّ الأمم, فَرَأَيْتُ النَّبِيَّ وَمَعَهُ الرهط , وَالنَّبِيَّ وَمَعَهُ الرَّجُلُ والرجلان , وَالنَّبِيَّ لَيْسَ مَعَهُ أَحَدٌ , إِذْ رُفِعَ لِي سَوَادٌ عَظِيمٌ فَظَنَنْتُ إنهُمْ أُمَّتِي فَقِيلَ لِي : هَذَا مُوسَى وَقَوْمُهُ وَلَكِنِ أنظر إِلَى الأفق فَنَظَرْتُ فَإذا سَوَادٌ عَظِيمٌ , فَقِيلَ لِي : أنظر إِلَى الأفق الآخر , فَإذا سَوَادٌ عَظِيمٌ , فَقِيلَ لِي : هَذِهِ أُمَّتُكَ وَمَعَهُمْ سَبْعُونَ أَلْفًا يَدْخُلُونَ الْجَنَّةَ بِغَيْرِ حِسَابٍ وَلاَ عَذَابٍ , ثُمَّ نَهَضَ فَدَخَلَ مَنْزِلَهُ , فَخَاضَ النَّاسُ فِي أُولَئِكَ الَّذِينَ يَدْخُلُونَ الْجَنَّةَ بِغير حِسَابٍ وَلاَ عَذَابٍ فَقال : بَعْضُهُمْ فَلَعَلَّهُمِ اَلَّذِينَ صَحِبُوا رَسُولَ اللَّهِ . وَقال : بَعْضُهُمْ فَلَعَلَّهُمِ الَّذِينَ وُلِدُوا فِي الإسلام , فَلَمْ يُشْرِكُوا بِاللَّهِ شيئا-وَذَكَرُوا أَشْيَاءَ- فَخَرَجَ عَلَيْهِمْ رَسُولُ اللَّهِ   فَقال : مَا الَّذِي تَخُوضُونَ فِيهِ ؟ فَأَخْبَرُوهُ , فَقال : هُمُ الَّذِينَ لاَ يَرْقُونَ , وَلاَ يَسْتَرْقُونَ , وَلاَ يَتَطَيَّرُونَ , وَعَلَى رَبِّهِمْ يَتَوَكَّلُونَ , فَقَامَ عُكَّاشَةُ بْنُ محْصنٍ فَقال : ادْعُ اللَّهَ أن يَجْعَلَنِي مِنْهُمْ , فَقال : أنت مِنْهُمْ , ثُمَّ قَامَ رَجُلٌ آخَرُ , فَقال : اُدْعُ اللَّهَ أن يَجْعَلَنِي مِنْهُمْ ؟ فَقال : سَبَقَكَ بِهَا عُكَّاشَةُ .</a:t>
            </a:r>
            <a:endParaRPr lang="tr-TR" dirty="0"/>
          </a:p>
        </p:txBody>
      </p:sp>
    </p:spTree>
    <p:extLst>
      <p:ext uri="{BB962C8B-B14F-4D97-AF65-F5344CB8AC3E}">
        <p14:creationId xmlns:p14="http://schemas.microsoft.com/office/powerpoint/2010/main" val="2613049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92500" lnSpcReduction="10000"/>
          </a:bodyPr>
          <a:lstStyle/>
          <a:p>
            <a:r>
              <a:rPr lang="tr-TR" b="1" dirty="0" smtClean="0">
                <a:solidFill>
                  <a:srgbClr val="FF0000"/>
                </a:solidFill>
              </a:rPr>
              <a:t>HADİSİ ŞERİFTE TEVEKKÜL:</a:t>
            </a:r>
          </a:p>
          <a:p>
            <a:r>
              <a:rPr lang="tr-TR" dirty="0" smtClean="0"/>
              <a:t>Abdullah </a:t>
            </a:r>
            <a:r>
              <a:rPr lang="tr-TR" dirty="0" err="1"/>
              <a:t>ibn</a:t>
            </a:r>
            <a:r>
              <a:rPr lang="tr-TR" dirty="0"/>
              <a:t> Abbâs (Allah Ondan razı olsun)’den rivayet edildiğine göre </a:t>
            </a:r>
            <a:r>
              <a:rPr lang="tr-TR" dirty="0" err="1"/>
              <a:t>Rasûlullah</a:t>
            </a:r>
            <a:r>
              <a:rPr lang="tr-TR" dirty="0"/>
              <a:t> (</a:t>
            </a:r>
            <a:r>
              <a:rPr lang="tr-TR" dirty="0" err="1"/>
              <a:t>sallallahu</a:t>
            </a:r>
            <a:r>
              <a:rPr lang="tr-TR" dirty="0"/>
              <a:t> aleyhi </a:t>
            </a:r>
            <a:r>
              <a:rPr lang="tr-TR" dirty="0" err="1"/>
              <a:t>vesellem</a:t>
            </a:r>
            <a:r>
              <a:rPr lang="tr-TR" dirty="0"/>
              <a:t>) şöyle buyurdu: “Geçmiş ümmetler bana gösterildi. Peygamber gördüm yanında bir grup (sayıları on kişiyi geçmeyen insanlar) vardı, peygamber gördüm yanında bir iki kişi bulunuyordu ve peygamber gördüm yanında hiç kimse yoktu. Bu arada önüme büyük bir karaltı (büyük bir kalabalık) çıktı, onları kendi ümmetim sanmıştım. Bana bunlar </a:t>
            </a:r>
            <a:r>
              <a:rPr lang="tr-TR" dirty="0" err="1"/>
              <a:t>Mûsa’nın</a:t>
            </a:r>
            <a:r>
              <a:rPr lang="tr-TR" dirty="0"/>
              <a:t> ümmetidir sen ufka bak dediler. Baktım çok büyük bir karaltı, diğer ufka bak dediler baktım yine çok büyük bir karaltı. İşte bunlar senin ümmetindir. İçlerinde hesapsız </a:t>
            </a:r>
            <a:r>
              <a:rPr lang="tr-TR" dirty="0" err="1"/>
              <a:t>azapsız</a:t>
            </a:r>
            <a:r>
              <a:rPr lang="tr-TR" dirty="0"/>
              <a:t> cennete girecek </a:t>
            </a:r>
            <a:r>
              <a:rPr lang="tr-TR" dirty="0" err="1"/>
              <a:t>yetmişbin</a:t>
            </a:r>
            <a:r>
              <a:rPr lang="tr-TR" dirty="0"/>
              <a:t> kişi vardır dediler.”</a:t>
            </a:r>
          </a:p>
        </p:txBody>
      </p:sp>
    </p:spTree>
    <p:extLst>
      <p:ext uri="{BB962C8B-B14F-4D97-AF65-F5344CB8AC3E}">
        <p14:creationId xmlns:p14="http://schemas.microsoft.com/office/powerpoint/2010/main" val="10618015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895</TotalTime>
  <Words>5137</Words>
  <Application>Microsoft Office PowerPoint</Application>
  <PresentationFormat>Ekran Gösterisi (4:3)</PresentationFormat>
  <Paragraphs>252</Paragraphs>
  <Slides>59</Slides>
  <Notes>0</Notes>
  <HiddenSlides>0</HiddenSlides>
  <MMClips>0</MMClips>
  <ScaleCrop>false</ScaleCrop>
  <HeadingPairs>
    <vt:vector size="4" baseType="variant">
      <vt:variant>
        <vt:lpstr>Tema</vt:lpstr>
      </vt:variant>
      <vt:variant>
        <vt:i4>1</vt:i4>
      </vt:variant>
      <vt:variant>
        <vt:lpstr>Slayt Başlıkları</vt:lpstr>
      </vt:variant>
      <vt:variant>
        <vt:i4>59</vt:i4>
      </vt:variant>
    </vt:vector>
  </HeadingPairs>
  <TitlesOfParts>
    <vt:vector size="60"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Ekrem</dc:creator>
  <cp:lastModifiedBy>Ekrem</cp:lastModifiedBy>
  <cp:revision>42</cp:revision>
  <dcterms:created xsi:type="dcterms:W3CDTF">2014-03-22T13:37:38Z</dcterms:created>
  <dcterms:modified xsi:type="dcterms:W3CDTF">2014-06-22T19:36:49Z</dcterms:modified>
</cp:coreProperties>
</file>