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9" r:id="rId4"/>
    <p:sldId id="266" r:id="rId5"/>
    <p:sldId id="265" r:id="rId6"/>
    <p:sldId id="261" r:id="rId7"/>
    <p:sldId id="298" r:id="rId8"/>
    <p:sldId id="258" r:id="rId9"/>
    <p:sldId id="267" r:id="rId10"/>
    <p:sldId id="268" r:id="rId11"/>
    <p:sldId id="294" r:id="rId12"/>
    <p:sldId id="275" r:id="rId13"/>
    <p:sldId id="271" r:id="rId14"/>
    <p:sldId id="277" r:id="rId15"/>
    <p:sldId id="276" r:id="rId16"/>
    <p:sldId id="278" r:id="rId17"/>
    <p:sldId id="279" r:id="rId18"/>
    <p:sldId id="280" r:id="rId19"/>
    <p:sldId id="281" r:id="rId20"/>
    <p:sldId id="282" r:id="rId21"/>
    <p:sldId id="283" r:id="rId22"/>
    <p:sldId id="284" r:id="rId23"/>
    <p:sldId id="286" r:id="rId24"/>
    <p:sldId id="288" r:id="rId25"/>
    <p:sldId id="287" r:id="rId26"/>
    <p:sldId id="295" r:id="rId27"/>
    <p:sldId id="290" r:id="rId28"/>
    <p:sldId id="291" r:id="rId29"/>
    <p:sldId id="289" r:id="rId30"/>
    <p:sldId id="296" r:id="rId31"/>
    <p:sldId id="293" r:id="rId32"/>
    <p:sldId id="272" r:id="rId33"/>
    <p:sldId id="273" r:id="rId34"/>
    <p:sldId id="274"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24.06.2014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228100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24.06.2014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421551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24.06.2014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41452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24.06.2014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08345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AC83422-1E8B-43C9-8B26-201DED052D80}" type="datetimeFigureOut">
              <a:rPr lang="tr-TR" smtClean="0"/>
              <a:t>24.06.2014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154305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C83422-1E8B-43C9-8B26-201DED052D80}" type="datetimeFigureOut">
              <a:rPr lang="tr-TR" smtClean="0"/>
              <a:t>24.06.2014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737249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C83422-1E8B-43C9-8B26-201DED052D80}" type="datetimeFigureOut">
              <a:rPr lang="tr-TR" smtClean="0"/>
              <a:t>24.06.2014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88392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C83422-1E8B-43C9-8B26-201DED052D80}" type="datetimeFigureOut">
              <a:rPr lang="tr-TR" smtClean="0"/>
              <a:t>24.06.2014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61658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C83422-1E8B-43C9-8B26-201DED052D80}" type="datetimeFigureOut">
              <a:rPr lang="tr-TR" smtClean="0"/>
              <a:t>24.06.2014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115517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AC83422-1E8B-43C9-8B26-201DED052D80}" type="datetimeFigureOut">
              <a:rPr lang="tr-TR" smtClean="0"/>
              <a:t>24.06.2014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928351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AC83422-1E8B-43C9-8B26-201DED052D80}" type="datetimeFigureOut">
              <a:rPr lang="tr-TR" smtClean="0"/>
              <a:t>24.06.2014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251142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83422-1E8B-43C9-8B26-201DED052D80}" type="datetimeFigureOut">
              <a:rPr lang="tr-TR" smtClean="0"/>
              <a:t>24.06.2014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1651B-C20C-4841-A6F1-EE810668C69F}" type="slidenum">
              <a:rPr lang="tr-TR" smtClean="0"/>
              <a:t>‹#›</a:t>
            </a:fld>
            <a:endParaRPr lang="tr-TR"/>
          </a:p>
        </p:txBody>
      </p:sp>
    </p:spTree>
    <p:extLst>
      <p:ext uri="{BB962C8B-B14F-4D97-AF65-F5344CB8AC3E}">
        <p14:creationId xmlns:p14="http://schemas.microsoft.com/office/powerpoint/2010/main" val="384687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fontScale="92500" lnSpcReduction="20000"/>
          </a:bodyPr>
          <a:lstStyle/>
          <a:p>
            <a:endParaRPr lang="tr-TR" sz="9600" dirty="0" smtClean="0">
              <a:solidFill>
                <a:schemeClr val="tx1">
                  <a:lumMod val="95000"/>
                  <a:lumOff val="5000"/>
                </a:schemeClr>
              </a:solidFill>
              <a:latin typeface="Arial Black" pitchFamily="34" charset="0"/>
            </a:endParaRPr>
          </a:p>
          <a:p>
            <a:r>
              <a:rPr lang="tr-TR" sz="9600" dirty="0" smtClean="0">
                <a:solidFill>
                  <a:schemeClr val="tx1">
                    <a:lumMod val="95000"/>
                    <a:lumOff val="5000"/>
                  </a:schemeClr>
                </a:solidFill>
                <a:latin typeface="Arial Black" pitchFamily="34" charset="0"/>
              </a:rPr>
              <a:t>HUREFE</a:t>
            </a:r>
            <a:r>
              <a:rPr lang="tr-TR" sz="9600" dirty="0" smtClean="0">
                <a:latin typeface="Arial Black" pitchFamily="34" charset="0"/>
              </a:rPr>
              <a:t>   </a:t>
            </a:r>
          </a:p>
          <a:p>
            <a:pPr algn="l"/>
            <a:r>
              <a:rPr lang="tr-TR" sz="6000" dirty="0" smtClean="0">
                <a:solidFill>
                  <a:srgbClr val="0070C0"/>
                </a:solidFill>
                <a:latin typeface="Arial Black" pitchFamily="34" charset="0"/>
              </a:rPr>
              <a:t>(İslam’ı sulandırmak)</a:t>
            </a:r>
            <a:endParaRPr lang="tr-TR" sz="6000" dirty="0">
              <a:solidFill>
                <a:srgbClr val="0070C0"/>
              </a:solidFill>
              <a:latin typeface="Arial Black" pitchFamily="34" charset="0"/>
            </a:endParaRPr>
          </a:p>
          <a:p>
            <a:pPr algn="r"/>
            <a:endParaRPr lang="tr-TR" sz="4000" dirty="0" smtClean="0">
              <a:solidFill>
                <a:srgbClr val="FF0000"/>
              </a:solidFill>
              <a:latin typeface="Arial Black" pitchFamily="34" charset="0"/>
            </a:endParaRPr>
          </a:p>
          <a:p>
            <a:pPr algn="r"/>
            <a:r>
              <a:rPr lang="tr-TR" sz="4000" dirty="0" smtClean="0">
                <a:solidFill>
                  <a:srgbClr val="FF0000"/>
                </a:solidFill>
                <a:latin typeface="Arial Black" pitchFamily="34" charset="0"/>
              </a:rPr>
              <a:t>eminyavuzyigit@hotmail.com</a:t>
            </a:r>
            <a:endParaRPr lang="tr-TR" sz="4000" dirty="0">
              <a:solidFill>
                <a:srgbClr val="FF0000"/>
              </a:solidFill>
              <a:latin typeface="Arial Black" pitchFamily="34" charset="0"/>
            </a:endParaRPr>
          </a:p>
          <a:p>
            <a:pPr algn="r"/>
            <a:r>
              <a:rPr lang="tr-TR" sz="4000" dirty="0">
                <a:solidFill>
                  <a:srgbClr val="FF0000"/>
                </a:solidFill>
                <a:latin typeface="Arial Black" pitchFamily="34" charset="0"/>
              </a:rPr>
              <a:t>UZMAN İMAM HATİP</a:t>
            </a:r>
          </a:p>
          <a:p>
            <a:pPr algn="r"/>
            <a:r>
              <a:rPr lang="tr-TR" sz="4000" dirty="0">
                <a:solidFill>
                  <a:schemeClr val="tx1">
                    <a:lumMod val="95000"/>
                    <a:lumOff val="5000"/>
                  </a:schemeClr>
                </a:solidFill>
                <a:latin typeface="Arial Black" pitchFamily="34" charset="0"/>
              </a:rPr>
              <a:t>BAŞAKŞEHİR MÜFTÜĞÜ</a:t>
            </a:r>
          </a:p>
          <a:p>
            <a:pPr algn="r"/>
            <a:r>
              <a:rPr lang="tr-TR" sz="4000" dirty="0">
                <a:solidFill>
                  <a:schemeClr val="tx1">
                    <a:lumMod val="95000"/>
                    <a:lumOff val="5000"/>
                  </a:schemeClr>
                </a:solidFill>
                <a:latin typeface="Arial Black" pitchFamily="34" charset="0"/>
              </a:rPr>
              <a:t>DOLAPDERE SAN. SİT. CAMİİ</a:t>
            </a:r>
          </a:p>
          <a:p>
            <a:pPr algn="r"/>
            <a:r>
              <a:rPr lang="tr-TR" sz="4000" dirty="0">
                <a:solidFill>
                  <a:schemeClr val="tx1">
                    <a:lumMod val="95000"/>
                    <a:lumOff val="5000"/>
                  </a:schemeClr>
                </a:solidFill>
                <a:latin typeface="Arial Black" pitchFamily="34" charset="0"/>
              </a:rPr>
              <a:t>BAŞAKŞEHİR-İSTANBUL</a:t>
            </a:r>
          </a:p>
          <a:p>
            <a:pPr algn="r"/>
            <a:endParaRPr lang="tr-TR" sz="4000" dirty="0"/>
          </a:p>
        </p:txBody>
      </p:sp>
    </p:spTree>
    <p:extLst>
      <p:ext uri="{BB962C8B-B14F-4D97-AF65-F5344CB8AC3E}">
        <p14:creationId xmlns:p14="http://schemas.microsoft.com/office/powerpoint/2010/main" val="1316679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solidFill>
                  <a:srgbClr val="002060"/>
                </a:solidFill>
                <a:latin typeface="Arial Black" pitchFamily="34" charset="0"/>
              </a:rPr>
              <a:t>MÜSLÜMANLARIN BAZILARININ YANLIŞ ANLAYIŞLARI</a:t>
            </a:r>
          </a:p>
          <a:p>
            <a:r>
              <a:rPr lang="tr-TR" dirty="0" smtClean="0">
                <a:latin typeface="Arial Black" pitchFamily="34" charset="0"/>
              </a:rPr>
              <a:t>Dini </a:t>
            </a:r>
            <a:r>
              <a:rPr lang="tr-TR" dirty="0">
                <a:latin typeface="Arial Black" pitchFamily="34" charset="0"/>
              </a:rPr>
              <a:t>yanlış anlayan bazı Müslümanlar da bu bidat ve hurafeleri adeta körüklemişlerdir. Kimisi kendince bidat olmadığına inandığı ve yeni bir çığır olduğunu düşündüğü şeylerin bidat olarak yerleşmesine neden olmuş, kimisi Müslümanları Kur’an ve zikre yönelteceğini hesaplayarak bidatler </a:t>
            </a:r>
            <a:r>
              <a:rPr lang="tr-TR" dirty="0" smtClean="0">
                <a:latin typeface="Arial Black" pitchFamily="34" charset="0"/>
              </a:rPr>
              <a:t>uydurmuşlardır. Hurafeler </a:t>
            </a:r>
            <a:r>
              <a:rPr lang="tr-TR" dirty="0" err="1" smtClean="0">
                <a:latin typeface="Arial Black" pitchFamily="34" charset="0"/>
              </a:rPr>
              <a:t>müslümanları</a:t>
            </a:r>
            <a:r>
              <a:rPr lang="tr-TR" dirty="0" smtClean="0">
                <a:latin typeface="Arial Black" pitchFamily="34" charset="0"/>
              </a:rPr>
              <a:t> uyutma ve dini yaşamlarında </a:t>
            </a:r>
            <a:r>
              <a:rPr lang="tr-TR" dirty="0" err="1" smtClean="0">
                <a:latin typeface="Arial Black" pitchFamily="34" charset="0"/>
              </a:rPr>
              <a:t>zaafiyet</a:t>
            </a:r>
            <a:r>
              <a:rPr lang="tr-TR" dirty="0" smtClean="0">
                <a:latin typeface="Arial Black" pitchFamily="34" charset="0"/>
              </a:rPr>
              <a:t> oluşturmaktır. Dikkat edilmesi gereken husus Kuran ve Sünnet ışığında dini yaşamaktır.</a:t>
            </a:r>
            <a:endParaRPr lang="tr-TR" dirty="0">
              <a:latin typeface="Arial Black" pitchFamily="34" charset="0"/>
            </a:endParaRPr>
          </a:p>
        </p:txBody>
      </p:sp>
    </p:spTree>
    <p:extLst>
      <p:ext uri="{BB962C8B-B14F-4D97-AF65-F5344CB8AC3E}">
        <p14:creationId xmlns:p14="http://schemas.microsoft.com/office/powerpoint/2010/main" val="323863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000" dirty="0" smtClean="0">
                <a:solidFill>
                  <a:srgbClr val="002060"/>
                </a:solidFill>
                <a:latin typeface="Arial Black" pitchFamily="34" charset="0"/>
              </a:rPr>
              <a:t>Mehmet Akif Ersoy şiirinde hurafelerle ilgili şöyle der:</a:t>
            </a:r>
          </a:p>
          <a:p>
            <a:r>
              <a:rPr lang="tr-TR" sz="4000" dirty="0" smtClean="0">
                <a:latin typeface="Arial Black" pitchFamily="34" charset="0"/>
              </a:rPr>
              <a:t>“Hurafeler üfürükler, düğüm </a:t>
            </a:r>
            <a:r>
              <a:rPr lang="tr-TR" sz="4000" dirty="0" err="1" smtClean="0">
                <a:latin typeface="Arial Black" pitchFamily="34" charset="0"/>
              </a:rPr>
              <a:t>düğüm</a:t>
            </a:r>
            <a:r>
              <a:rPr lang="tr-TR" sz="4000" dirty="0" smtClean="0">
                <a:latin typeface="Arial Black" pitchFamily="34" charset="0"/>
              </a:rPr>
              <a:t> bağlar, </a:t>
            </a:r>
          </a:p>
          <a:p>
            <a:r>
              <a:rPr lang="tr-TR" sz="4000" dirty="0" err="1" smtClean="0">
                <a:latin typeface="Arial Black" pitchFamily="34" charset="0"/>
              </a:rPr>
              <a:t>Seraser</a:t>
            </a:r>
            <a:r>
              <a:rPr lang="tr-TR" sz="4000" dirty="0" smtClean="0">
                <a:latin typeface="Arial Black" pitchFamily="34" charset="0"/>
              </a:rPr>
              <a:t> oturup, hasta baktıran sağlar. </a:t>
            </a:r>
          </a:p>
          <a:p>
            <a:r>
              <a:rPr lang="tr-TR" sz="4000" dirty="0" smtClean="0">
                <a:latin typeface="Arial Black" pitchFamily="34" charset="0"/>
              </a:rPr>
              <a:t>Bakın ne hale getirmiş cehlimiz dini; </a:t>
            </a:r>
          </a:p>
          <a:p>
            <a:r>
              <a:rPr lang="tr-TR" sz="4000" dirty="0" smtClean="0">
                <a:latin typeface="Arial Black" pitchFamily="34" charset="0"/>
              </a:rPr>
              <a:t>Hurafeler bürümüş en temiz </a:t>
            </a:r>
            <a:r>
              <a:rPr lang="tr-TR" sz="4000" dirty="0" err="1" smtClean="0">
                <a:latin typeface="Arial Black" pitchFamily="34" charset="0"/>
              </a:rPr>
              <a:t>menabiini</a:t>
            </a:r>
            <a:r>
              <a:rPr lang="tr-TR" sz="4000" dirty="0" smtClean="0">
                <a:latin typeface="Arial Black" pitchFamily="34" charset="0"/>
              </a:rPr>
              <a:t> (Kaynaklarını).”  </a:t>
            </a:r>
            <a:endParaRPr lang="tr-TR" sz="4000" dirty="0">
              <a:latin typeface="Arial Black" pitchFamily="34" charset="0"/>
            </a:endParaRPr>
          </a:p>
        </p:txBody>
      </p:sp>
    </p:spTree>
    <p:extLst>
      <p:ext uri="{BB962C8B-B14F-4D97-AF65-F5344CB8AC3E}">
        <p14:creationId xmlns:p14="http://schemas.microsoft.com/office/powerpoint/2010/main" val="4097870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400" dirty="0" smtClean="0">
                <a:solidFill>
                  <a:srgbClr val="002060"/>
                </a:solidFill>
                <a:latin typeface="Arial Black" pitchFamily="34" charset="0"/>
              </a:rPr>
              <a:t>ÜLKEMİZDE YAPILAN HURAFE ARAŞTIRMALARININ SONUÇLARI ÇOK VAHİMDİR…!</a:t>
            </a:r>
          </a:p>
          <a:p>
            <a:pPr marL="0" indent="0">
              <a:buNone/>
            </a:pPr>
            <a:r>
              <a:rPr lang="tr-TR" sz="4400" dirty="0">
                <a:latin typeface="Arial Black" pitchFamily="34" charset="0"/>
              </a:rPr>
              <a:t> </a:t>
            </a:r>
            <a:r>
              <a:rPr lang="tr-TR" sz="4400" u="sng" dirty="0" smtClean="0">
                <a:latin typeface="Arial Black" pitchFamily="34" charset="0"/>
              </a:rPr>
              <a:t>Yapılan </a:t>
            </a:r>
            <a:r>
              <a:rPr lang="tr-TR" sz="4400" u="sng" dirty="0">
                <a:latin typeface="Arial Black" pitchFamily="34" charset="0"/>
              </a:rPr>
              <a:t>bir Araştırma Ülkemizde</a:t>
            </a:r>
            <a:r>
              <a:rPr lang="tr-TR" sz="4400" u="sng" dirty="0">
                <a:solidFill>
                  <a:srgbClr val="FF0000"/>
                </a:solidFill>
                <a:latin typeface="Arial Black" pitchFamily="34" charset="0"/>
              </a:rPr>
              <a:t> 1380 </a:t>
            </a:r>
            <a:r>
              <a:rPr lang="tr-TR" sz="4400" u="sng" dirty="0">
                <a:latin typeface="Arial Black" pitchFamily="34" charset="0"/>
              </a:rPr>
              <a:t>dolayında Hurafe olduğunu ortaya </a:t>
            </a:r>
            <a:r>
              <a:rPr lang="tr-TR" sz="4400" u="sng" dirty="0" smtClean="0">
                <a:latin typeface="Arial Black" pitchFamily="34" charset="0"/>
              </a:rPr>
              <a:t>koymuştur.</a:t>
            </a:r>
            <a:endParaRPr lang="tr-TR" sz="4400" u="sng" dirty="0">
              <a:latin typeface="Arial Black" pitchFamily="34" charset="0"/>
            </a:endParaRPr>
          </a:p>
        </p:txBody>
      </p:sp>
    </p:spTree>
    <p:extLst>
      <p:ext uri="{BB962C8B-B14F-4D97-AF65-F5344CB8AC3E}">
        <p14:creationId xmlns:p14="http://schemas.microsoft.com/office/powerpoint/2010/main" val="268342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dirty="0" smtClean="0">
                <a:solidFill>
                  <a:srgbClr val="FF0000"/>
                </a:solidFill>
                <a:latin typeface="Arial Black" pitchFamily="34" charset="0"/>
              </a:rPr>
              <a:t>GÜNÜMÜZDE HURAFELERDEN BAZILARI </a:t>
            </a:r>
            <a:r>
              <a:rPr lang="tr-TR" u="sng" dirty="0" smtClean="0">
                <a:solidFill>
                  <a:srgbClr val="002060"/>
                </a:solidFill>
                <a:latin typeface="Arial Black" pitchFamily="34" charset="0"/>
              </a:rPr>
              <a:t>(DİNİ SULANDIRMA HAREKATI)</a:t>
            </a:r>
          </a:p>
          <a:p>
            <a:r>
              <a:rPr lang="tr-TR" dirty="0" smtClean="0">
                <a:solidFill>
                  <a:srgbClr val="FF0000"/>
                </a:solidFill>
                <a:latin typeface="Arial Black" pitchFamily="34" charset="0"/>
              </a:rPr>
              <a:t>1) Nazar  aletleri ve </a:t>
            </a:r>
            <a:r>
              <a:rPr lang="tr-TR" dirty="0">
                <a:solidFill>
                  <a:srgbClr val="FF0000"/>
                </a:solidFill>
                <a:latin typeface="Arial Black" pitchFamily="34" charset="0"/>
              </a:rPr>
              <a:t>Kurşun Dökmek</a:t>
            </a:r>
          </a:p>
          <a:p>
            <a:r>
              <a:rPr lang="tr-TR" dirty="0" smtClean="0">
                <a:latin typeface="Arial Black" pitchFamily="34" charset="0"/>
              </a:rPr>
              <a:t>Halkımız </a:t>
            </a:r>
            <a:r>
              <a:rPr lang="tr-TR" dirty="0">
                <a:latin typeface="Arial Black" pitchFamily="34" charset="0"/>
              </a:rPr>
              <a:t>arasında "göz değmesi, göze gelme" diye adlandırılan bir "NAZAR" inancı vardır</a:t>
            </a:r>
            <a:r>
              <a:rPr lang="tr-TR" dirty="0" smtClean="0">
                <a:latin typeface="Arial Black" pitchFamily="34" charset="0"/>
              </a:rPr>
              <a:t>. </a:t>
            </a:r>
            <a:r>
              <a:rPr lang="tr-TR" dirty="0">
                <a:latin typeface="Arial Black" pitchFamily="34" charset="0"/>
              </a:rPr>
              <a:t>Korunma tedbirleri olarak çocuklar, at, dana, inek, ev, dükkan, otomobil vb. gibi eşyaya nazar boncuğu, at nalı, üzerlik otundan yapılan kolyeler takılmakta özellikle çocuklara kurt, ayı, kartal, leylek gibi hayvanların diş, tırnak ve kemiklerinden yapılan nazarlıklar </a:t>
            </a:r>
            <a:r>
              <a:rPr lang="tr-TR" dirty="0" smtClean="0">
                <a:latin typeface="Arial Black" pitchFamily="34" charset="0"/>
              </a:rPr>
              <a:t>takılmaktadır. Bunlar hurafedir.</a:t>
            </a:r>
            <a:endParaRPr lang="tr-TR" dirty="0">
              <a:latin typeface="Arial Black" pitchFamily="34" charset="0"/>
            </a:endParaRPr>
          </a:p>
        </p:txBody>
      </p:sp>
    </p:spTree>
    <p:extLst>
      <p:ext uri="{BB962C8B-B14F-4D97-AF65-F5344CB8AC3E}">
        <p14:creationId xmlns:p14="http://schemas.microsoft.com/office/powerpoint/2010/main" val="4252784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dirty="0" smtClean="0">
                <a:solidFill>
                  <a:srgbClr val="FF0000"/>
                </a:solidFill>
                <a:latin typeface="Arial Black" pitchFamily="34" charset="0"/>
              </a:rPr>
              <a:t>2) FAL BAKTIRMAK VE AÇMAK</a:t>
            </a:r>
            <a:endParaRPr lang="tr-TR" sz="4000" dirty="0">
              <a:solidFill>
                <a:srgbClr val="FF0000"/>
              </a:solidFill>
              <a:latin typeface="Arial Black" pitchFamily="34" charset="0"/>
            </a:endParaRPr>
          </a:p>
          <a:p>
            <a:pPr marL="0" indent="0">
              <a:buNone/>
            </a:pPr>
            <a:r>
              <a:rPr lang="tr-TR" sz="4000" dirty="0" smtClean="0">
                <a:latin typeface="Arial Black" pitchFamily="34" charset="0"/>
              </a:rPr>
              <a:t>İslâm </a:t>
            </a:r>
            <a:r>
              <a:rPr lang="tr-TR" sz="4000" dirty="0">
                <a:latin typeface="Arial Black" pitchFamily="34" charset="0"/>
              </a:rPr>
              <a:t>Dinine göre hangi şekilde olursa olsun, fal baktırmak ve falcıların söylediklerine inanmak yasak ve hurafe olarak kabul edilmiştir</a:t>
            </a:r>
            <a:r>
              <a:rPr lang="tr-TR" sz="4000" dirty="0" smtClean="0">
                <a:latin typeface="Arial Black" pitchFamily="34" charset="0"/>
              </a:rPr>
              <a:t>.</a:t>
            </a:r>
          </a:p>
          <a:p>
            <a:pPr marL="0" indent="0">
              <a:buNone/>
            </a:pPr>
            <a:r>
              <a:rPr lang="tr-TR" sz="4000" dirty="0">
                <a:latin typeface="Arial Black" pitchFamily="34" charset="0"/>
              </a:rPr>
              <a:t> " Ey iman edenler! Şarap, kumar, dikili taşlar (putlar), fal ve şans okları birer şeytan işi pisliktir; bunlardan uzak durun ki kurtuluşa eresiniz." (Maide </a:t>
            </a:r>
            <a:r>
              <a:rPr lang="tr-TR" sz="4000" dirty="0" smtClean="0">
                <a:latin typeface="Arial Black" pitchFamily="34" charset="0"/>
              </a:rPr>
              <a:t>suresi 90</a:t>
            </a:r>
            <a:r>
              <a:rPr lang="tr-TR" sz="4000" dirty="0">
                <a:latin typeface="Arial Black" pitchFamily="34" charset="0"/>
              </a:rPr>
              <a:t>) </a:t>
            </a:r>
          </a:p>
          <a:p>
            <a:endParaRPr lang="tr-TR" dirty="0"/>
          </a:p>
        </p:txBody>
      </p:sp>
    </p:spTree>
    <p:extLst>
      <p:ext uri="{BB962C8B-B14F-4D97-AF65-F5344CB8AC3E}">
        <p14:creationId xmlns:p14="http://schemas.microsoft.com/office/powerpoint/2010/main" val="1196800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8" y="0"/>
            <a:ext cx="9127232" cy="6858000"/>
          </a:xfrm>
        </p:spPr>
        <p:txBody>
          <a:bodyPr/>
          <a:lstStyle/>
          <a:p>
            <a:r>
              <a:rPr lang="tr-TR" dirty="0" smtClean="0">
                <a:solidFill>
                  <a:srgbClr val="FF0000"/>
                </a:solidFill>
                <a:latin typeface="Arial Black" pitchFamily="34" charset="0"/>
              </a:rPr>
              <a:t>3) MUM YAKMAK</a:t>
            </a:r>
            <a:r>
              <a:rPr lang="tr-TR" dirty="0" smtClean="0">
                <a:latin typeface="Arial Black" pitchFamily="34" charset="0"/>
              </a:rPr>
              <a:t> </a:t>
            </a:r>
          </a:p>
          <a:p>
            <a:r>
              <a:rPr lang="tr-TR" dirty="0" smtClean="0">
                <a:latin typeface="Arial Black" pitchFamily="34" charset="0"/>
              </a:rPr>
              <a:t>İslâm'da </a:t>
            </a:r>
            <a:r>
              <a:rPr lang="tr-TR" dirty="0">
                <a:latin typeface="Arial Black" pitchFamily="34" charset="0"/>
              </a:rPr>
              <a:t>cami duvarına, kabir taşına, mezar taşına, mum yakılır diye bir kural yoktur. Bu âdet, Fenikelilere dayanmaktadır. Müslümanlara Mecusilerden ve Hıristiyanlardan geçmiştir. İslâm'a göre insan, ancak Allah'a iltica eder ve O'na sığınır; O'nun dışındaki varlıklardan medet ummak yanlıştır. Bu itibarla kabirlerde mum yakma adeti yanlış bir inançtır, hurafedir ve şirktir.</a:t>
            </a:r>
          </a:p>
        </p:txBody>
      </p:sp>
    </p:spTree>
    <p:extLst>
      <p:ext uri="{BB962C8B-B14F-4D97-AF65-F5344CB8AC3E}">
        <p14:creationId xmlns:p14="http://schemas.microsoft.com/office/powerpoint/2010/main" val="3636170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smtClean="0">
                <a:solidFill>
                  <a:srgbClr val="FF0000"/>
                </a:solidFill>
                <a:latin typeface="Arial Black" pitchFamily="34" charset="0"/>
              </a:rPr>
              <a:t>4) ÇAPUT VEYA BEZ BAĞLAMAK</a:t>
            </a:r>
            <a:endParaRPr lang="tr-TR" dirty="0">
              <a:solidFill>
                <a:srgbClr val="FF0000"/>
              </a:solidFill>
              <a:latin typeface="Arial Black" pitchFamily="34" charset="0"/>
            </a:endParaRPr>
          </a:p>
          <a:p>
            <a:r>
              <a:rPr lang="tr-TR" dirty="0" smtClean="0">
                <a:solidFill>
                  <a:schemeClr val="tx1">
                    <a:lumMod val="95000"/>
                    <a:lumOff val="5000"/>
                  </a:schemeClr>
                </a:solidFill>
                <a:latin typeface="Arial Black" pitchFamily="34" charset="0"/>
              </a:rPr>
              <a:t>Çağdaş </a:t>
            </a:r>
            <a:r>
              <a:rPr lang="tr-TR" dirty="0">
                <a:solidFill>
                  <a:schemeClr val="tx1">
                    <a:lumMod val="95000"/>
                    <a:lumOff val="5000"/>
                  </a:schemeClr>
                </a:solidFill>
                <a:latin typeface="Arial Black" pitchFamily="34" charset="0"/>
              </a:rPr>
              <a:t>Altaylı Şamanistlerin inandıkları "</a:t>
            </a:r>
            <a:r>
              <a:rPr lang="tr-TR" dirty="0" err="1">
                <a:solidFill>
                  <a:schemeClr val="tx1">
                    <a:lumMod val="95000"/>
                    <a:lumOff val="5000"/>
                  </a:schemeClr>
                </a:solidFill>
                <a:latin typeface="Arial Black" pitchFamily="34" charset="0"/>
              </a:rPr>
              <a:t>İZİ"ler</a:t>
            </a:r>
            <a:r>
              <a:rPr lang="tr-TR" dirty="0">
                <a:solidFill>
                  <a:schemeClr val="tx1">
                    <a:lumMod val="95000"/>
                    <a:lumOff val="5000"/>
                  </a:schemeClr>
                </a:solidFill>
                <a:latin typeface="Arial Black" pitchFamily="34" charset="0"/>
              </a:rPr>
              <a:t>, Göktürklerin bıraktıkları yazıtlarda toptan  "YER-SU"  ile ifade edilmiştir. Onların inanışlarına göre "</a:t>
            </a:r>
            <a:r>
              <a:rPr lang="tr-TR" dirty="0" err="1">
                <a:solidFill>
                  <a:schemeClr val="tx1">
                    <a:lumMod val="95000"/>
                    <a:lumOff val="5000"/>
                  </a:schemeClr>
                </a:solidFill>
                <a:latin typeface="Arial Black" pitchFamily="34" charset="0"/>
              </a:rPr>
              <a:t>İZİ'ler</a:t>
            </a:r>
            <a:r>
              <a:rPr lang="tr-TR" dirty="0">
                <a:solidFill>
                  <a:schemeClr val="tx1">
                    <a:lumMod val="95000"/>
                    <a:lumOff val="5000"/>
                  </a:schemeClr>
                </a:solidFill>
                <a:latin typeface="Arial Black" pitchFamily="34" charset="0"/>
              </a:rPr>
              <a:t> kişiden kurban isterler. Kurban sunmayanlara zararları dokunur. Ancak bu ruhlar çok kanaatkârdır. Bunları, bir paçavra parçası, bir tutam at kılı hatta kurban niyetiyle atılan bir taş parçası ile tatmin etmek mümkündür.</a:t>
            </a:r>
          </a:p>
          <a:p>
            <a:endParaRPr lang="tr-TR" dirty="0"/>
          </a:p>
        </p:txBody>
      </p:sp>
    </p:spTree>
    <p:extLst>
      <p:ext uri="{BB962C8B-B14F-4D97-AF65-F5344CB8AC3E}">
        <p14:creationId xmlns:p14="http://schemas.microsoft.com/office/powerpoint/2010/main" val="928668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dirty="0" smtClean="0">
                <a:solidFill>
                  <a:srgbClr val="FF0000"/>
                </a:solidFill>
                <a:latin typeface="Arial Black" pitchFamily="34" charset="0"/>
              </a:rPr>
              <a:t>5) TÜRBELERDE ÇOKÇA GÖRÜLEN HURAFELER</a:t>
            </a:r>
          </a:p>
          <a:p>
            <a:r>
              <a:rPr lang="tr-TR" sz="3600" dirty="0" smtClean="0">
                <a:latin typeface="Arial Black" pitchFamily="34" charset="0"/>
              </a:rPr>
              <a:t>Çaput</a:t>
            </a:r>
            <a:r>
              <a:rPr lang="tr-TR" sz="3600" dirty="0">
                <a:latin typeface="Arial Black" pitchFamily="34" charset="0"/>
              </a:rPr>
              <a:t>, bez bağlamak ve mum yakmak. Türbelerde yatanlara adak adamak, adlarına kurbanlar kesmek. Kabrin etrafında bulunan duvar, bez, eşik, kapı vb. şeyleri öpmek. Türbelere gidip hastalıklara şifayı orda yatanlardan beklemek vb. türbeleri kutsal görme </a:t>
            </a:r>
            <a:r>
              <a:rPr lang="tr-TR" sz="3600" dirty="0" err="1">
                <a:latin typeface="Arial Black" pitchFamily="34" charset="0"/>
              </a:rPr>
              <a:t>hristiyanlardan</a:t>
            </a:r>
            <a:r>
              <a:rPr lang="tr-TR" sz="3600" dirty="0">
                <a:latin typeface="Arial Black" pitchFamily="34" charset="0"/>
              </a:rPr>
              <a:t> bizlere intikal etmiştir.</a:t>
            </a:r>
          </a:p>
          <a:p>
            <a:endParaRPr lang="tr-TR" dirty="0"/>
          </a:p>
        </p:txBody>
      </p:sp>
    </p:spTree>
    <p:extLst>
      <p:ext uri="{BB962C8B-B14F-4D97-AF65-F5344CB8AC3E}">
        <p14:creationId xmlns:p14="http://schemas.microsoft.com/office/powerpoint/2010/main" val="112899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4000" dirty="0" smtClean="0">
                <a:solidFill>
                  <a:srgbClr val="FF0000"/>
                </a:solidFill>
                <a:latin typeface="Arial Black" pitchFamily="34" charset="0"/>
              </a:rPr>
              <a:t>6) KABİRLER DE GÖRÜLEN HURAFELER</a:t>
            </a:r>
            <a:endParaRPr lang="tr-TR" sz="4000" dirty="0">
              <a:solidFill>
                <a:srgbClr val="FF0000"/>
              </a:solidFill>
              <a:latin typeface="Arial Black" pitchFamily="34" charset="0"/>
            </a:endParaRPr>
          </a:p>
          <a:p>
            <a:r>
              <a:rPr lang="tr-TR" sz="4000" dirty="0">
                <a:latin typeface="Arial Black" pitchFamily="34" charset="0"/>
              </a:rPr>
              <a:t>Hz. </a:t>
            </a:r>
            <a:r>
              <a:rPr lang="tr-TR" sz="4000" dirty="0" err="1">
                <a:latin typeface="Arial Black" pitchFamily="34" charset="0"/>
              </a:rPr>
              <a:t>Câbir</a:t>
            </a:r>
            <a:r>
              <a:rPr lang="tr-TR" sz="4000" dirty="0">
                <a:latin typeface="Arial Black" pitchFamily="34" charset="0"/>
              </a:rPr>
              <a:t> </a:t>
            </a:r>
            <a:r>
              <a:rPr lang="tr-TR" sz="4000" dirty="0" err="1">
                <a:latin typeface="Arial Black" pitchFamily="34" charset="0"/>
              </a:rPr>
              <a:t>radıyallahu</a:t>
            </a:r>
            <a:r>
              <a:rPr lang="tr-TR" sz="4000" dirty="0">
                <a:latin typeface="Arial Black" pitchFamily="34" charset="0"/>
              </a:rPr>
              <a:t> </a:t>
            </a:r>
            <a:r>
              <a:rPr lang="tr-TR" sz="4000" dirty="0" err="1">
                <a:latin typeface="Arial Black" pitchFamily="34" charset="0"/>
              </a:rPr>
              <a:t>anh</a:t>
            </a:r>
            <a:r>
              <a:rPr lang="tr-TR" sz="4000" dirty="0">
                <a:latin typeface="Arial Black" pitchFamily="34" charset="0"/>
              </a:rPr>
              <a:t> anlatıyor: "</a:t>
            </a:r>
            <a:r>
              <a:rPr lang="tr-TR" sz="4000" dirty="0" err="1">
                <a:latin typeface="Arial Black" pitchFamily="34" charset="0"/>
              </a:rPr>
              <a:t>Resulullah</a:t>
            </a:r>
            <a:r>
              <a:rPr lang="tr-TR" sz="4000" dirty="0">
                <a:latin typeface="Arial Black" pitchFamily="34" charset="0"/>
              </a:rPr>
              <a:t> (</a:t>
            </a:r>
            <a:r>
              <a:rPr lang="tr-TR" sz="4000" dirty="0" err="1">
                <a:latin typeface="Arial Black" pitchFamily="34" charset="0"/>
              </a:rPr>
              <a:t>aleyhissalâtu</a:t>
            </a:r>
            <a:r>
              <a:rPr lang="tr-TR" sz="4000" dirty="0">
                <a:latin typeface="Arial Black" pitchFamily="34" charset="0"/>
              </a:rPr>
              <a:t> vesselâm) kabrin kireçlenmesini, üzerine bina yapılmasını, üzerine oturulmasını, üzerine yazı yazılmasını ve ayakla basılmasını yasakladı." (Müslim, </a:t>
            </a:r>
            <a:r>
              <a:rPr lang="tr-TR" sz="4000" dirty="0" err="1">
                <a:latin typeface="Arial Black" pitchFamily="34" charset="0"/>
              </a:rPr>
              <a:t>Cenâiz</a:t>
            </a:r>
            <a:r>
              <a:rPr lang="tr-TR" sz="4000" dirty="0">
                <a:latin typeface="Arial Black" pitchFamily="34" charset="0"/>
              </a:rPr>
              <a:t> 94)</a:t>
            </a:r>
          </a:p>
        </p:txBody>
      </p:sp>
    </p:spTree>
    <p:extLst>
      <p:ext uri="{BB962C8B-B14F-4D97-AF65-F5344CB8AC3E}">
        <p14:creationId xmlns:p14="http://schemas.microsoft.com/office/powerpoint/2010/main" val="782784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Autofit/>
          </a:bodyPr>
          <a:lstStyle/>
          <a:p>
            <a:r>
              <a:rPr lang="tr-TR" dirty="0" smtClean="0">
                <a:solidFill>
                  <a:srgbClr val="FF0000"/>
                </a:solidFill>
                <a:latin typeface="Arial Black" pitchFamily="34" charset="0"/>
              </a:rPr>
              <a:t>7) HAYVANLARLA İLGİLİ HURAFELERİMİZ</a:t>
            </a:r>
          </a:p>
          <a:p>
            <a:r>
              <a:rPr lang="tr-TR" dirty="0" smtClean="0">
                <a:latin typeface="Arial Black" pitchFamily="34" charset="0"/>
              </a:rPr>
              <a:t>Baykuş </a:t>
            </a:r>
            <a:r>
              <a:rPr lang="tr-TR" dirty="0">
                <a:latin typeface="Arial Black" pitchFamily="34" charset="0"/>
              </a:rPr>
              <a:t>ötmesi (Romalılar, baykuşun ötmesini bir felaket başlangıcı olarak telakki ederlerdi</a:t>
            </a:r>
            <a:r>
              <a:rPr lang="tr-TR" dirty="0" smtClean="0">
                <a:latin typeface="Arial Black" pitchFamily="34" charset="0"/>
              </a:rPr>
              <a:t>),</a:t>
            </a:r>
          </a:p>
          <a:p>
            <a:r>
              <a:rPr lang="tr-TR" dirty="0" smtClean="0">
                <a:latin typeface="Arial Black" pitchFamily="34" charset="0"/>
              </a:rPr>
              <a:t> </a:t>
            </a:r>
            <a:r>
              <a:rPr lang="tr-TR" dirty="0">
                <a:latin typeface="Arial Black" pitchFamily="34" charset="0"/>
              </a:rPr>
              <a:t>İnsanın önünden kara kedi geçmesi</a:t>
            </a:r>
            <a:r>
              <a:rPr lang="tr-TR" dirty="0" smtClean="0">
                <a:latin typeface="Arial Black" pitchFamily="34" charset="0"/>
              </a:rPr>
              <a:t>,</a:t>
            </a:r>
          </a:p>
          <a:p>
            <a:r>
              <a:rPr lang="tr-TR" dirty="0" smtClean="0">
                <a:latin typeface="Arial Black" pitchFamily="34" charset="0"/>
              </a:rPr>
              <a:t> </a:t>
            </a:r>
            <a:r>
              <a:rPr lang="tr-TR" dirty="0">
                <a:latin typeface="Arial Black" pitchFamily="34" charset="0"/>
              </a:rPr>
              <a:t>İnsanın veya arabanın önünden tavşan </a:t>
            </a:r>
            <a:r>
              <a:rPr lang="tr-TR" dirty="0" smtClean="0">
                <a:latin typeface="Arial Black" pitchFamily="34" charset="0"/>
              </a:rPr>
              <a:t>geçmesi,</a:t>
            </a:r>
          </a:p>
          <a:p>
            <a:r>
              <a:rPr lang="tr-TR" dirty="0" smtClean="0">
                <a:latin typeface="Arial Black" pitchFamily="34" charset="0"/>
              </a:rPr>
              <a:t>Kargaların </a:t>
            </a:r>
            <a:r>
              <a:rPr lang="tr-TR" dirty="0">
                <a:latin typeface="Arial Black" pitchFamily="34" charset="0"/>
              </a:rPr>
              <a:t>ötüşü ve </a:t>
            </a:r>
            <a:endParaRPr lang="tr-TR" dirty="0" smtClean="0">
              <a:latin typeface="Arial Black" pitchFamily="34" charset="0"/>
            </a:endParaRPr>
          </a:p>
          <a:p>
            <a:r>
              <a:rPr lang="tr-TR" dirty="0" smtClean="0">
                <a:latin typeface="Arial Black" pitchFamily="34" charset="0"/>
              </a:rPr>
              <a:t>horozların </a:t>
            </a:r>
            <a:r>
              <a:rPr lang="tr-TR" dirty="0">
                <a:latin typeface="Arial Black" pitchFamily="34" charset="0"/>
              </a:rPr>
              <a:t>vakitsiz ötüşü vb</a:t>
            </a:r>
            <a:r>
              <a:rPr lang="tr-TR" dirty="0" smtClean="0">
                <a:latin typeface="Arial Black" pitchFamily="34" charset="0"/>
              </a:rPr>
              <a:t>.</a:t>
            </a:r>
          </a:p>
        </p:txBody>
      </p:sp>
    </p:spTree>
    <p:extLst>
      <p:ext uri="{BB962C8B-B14F-4D97-AF65-F5344CB8AC3E}">
        <p14:creationId xmlns:p14="http://schemas.microsoft.com/office/powerpoint/2010/main" val="3296231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latin typeface="Arial Black" pitchFamily="34" charset="0"/>
              </a:rPr>
              <a:t>BİSMİLLAHİRRAHMANİRRAHİM</a:t>
            </a:r>
          </a:p>
          <a:p>
            <a:r>
              <a:rPr lang="ar-AE" b="1" dirty="0" smtClean="0">
                <a:latin typeface="Arial Black" pitchFamily="34" charset="0"/>
              </a:rPr>
              <a:t>اِيَّاكَ </a:t>
            </a:r>
            <a:r>
              <a:rPr lang="ar-AE" b="1" dirty="0">
                <a:latin typeface="Arial Black" pitchFamily="34" charset="0"/>
              </a:rPr>
              <a:t>نَعْبُدُ وَاِيَّاكَ </a:t>
            </a:r>
            <a:r>
              <a:rPr lang="ar-AE" b="1" dirty="0" smtClean="0">
                <a:latin typeface="Arial Black" pitchFamily="34" charset="0"/>
              </a:rPr>
              <a:t>نَسْتَعٖينُ</a:t>
            </a:r>
            <a:endParaRPr lang="ar-AE" b="1" dirty="0">
              <a:latin typeface="Arial Black" pitchFamily="34" charset="0"/>
            </a:endParaRPr>
          </a:p>
          <a:p>
            <a:pPr marL="0" indent="0">
              <a:buNone/>
            </a:pPr>
            <a:r>
              <a:rPr lang="tr-TR" b="1" u="sng" dirty="0" smtClean="0">
                <a:latin typeface="Arial Black" pitchFamily="34" charset="0"/>
              </a:rPr>
              <a:t>«(</a:t>
            </a:r>
            <a:r>
              <a:rPr lang="tr-TR" b="1" u="sng" dirty="0" err="1">
                <a:solidFill>
                  <a:srgbClr val="00B050"/>
                </a:solidFill>
                <a:latin typeface="Arial Black" pitchFamily="34" charset="0"/>
              </a:rPr>
              <a:t>Allahım</a:t>
            </a:r>
            <a:r>
              <a:rPr lang="tr-TR" b="1" u="sng" dirty="0">
                <a:solidFill>
                  <a:srgbClr val="00B050"/>
                </a:solidFill>
                <a:latin typeface="Arial Black" pitchFamily="34" charset="0"/>
              </a:rPr>
              <a:t>!) Yalnız sana ibadet ederiz </a:t>
            </a:r>
            <a:r>
              <a:rPr lang="tr-TR" b="1" u="sng" dirty="0">
                <a:latin typeface="Arial Black" pitchFamily="34" charset="0"/>
              </a:rPr>
              <a:t>ve </a:t>
            </a:r>
            <a:r>
              <a:rPr lang="tr-TR" b="1" u="sng" dirty="0">
                <a:solidFill>
                  <a:srgbClr val="0070C0"/>
                </a:solidFill>
                <a:latin typeface="Arial Black" pitchFamily="34" charset="0"/>
              </a:rPr>
              <a:t>yalnız senden yardım dileriz</a:t>
            </a:r>
            <a:r>
              <a:rPr lang="tr-TR" b="1" u="sng" dirty="0" smtClean="0">
                <a:solidFill>
                  <a:srgbClr val="0070C0"/>
                </a:solidFill>
                <a:latin typeface="Arial Black" pitchFamily="34" charset="0"/>
              </a:rPr>
              <a:t>.»</a:t>
            </a:r>
            <a:endParaRPr lang="tr-TR" b="1" u="sng" dirty="0">
              <a:solidFill>
                <a:srgbClr val="0070C0"/>
              </a:solidFill>
              <a:latin typeface="Arial Black" pitchFamily="34" charset="0"/>
            </a:endParaRPr>
          </a:p>
          <a:p>
            <a:endParaRPr lang="tr-TR" b="1" dirty="0">
              <a:latin typeface="Arial Black" pitchFamily="34" charset="0"/>
            </a:endParaRPr>
          </a:p>
          <a:p>
            <a:pPr marL="0" indent="0">
              <a:buNone/>
            </a:pPr>
            <a:r>
              <a:rPr lang="ar-AE" b="1" dirty="0" smtClean="0">
                <a:latin typeface="Arial Black" pitchFamily="34" charset="0"/>
              </a:rPr>
              <a:t>اِھْدِنَا </a:t>
            </a:r>
            <a:r>
              <a:rPr lang="ar-AE" b="1" dirty="0">
                <a:latin typeface="Arial Black" pitchFamily="34" charset="0"/>
              </a:rPr>
              <a:t>الصِّرَاطَ الْمُسْتَقٖيمَ</a:t>
            </a:r>
          </a:p>
          <a:p>
            <a:pPr marL="0" indent="0">
              <a:buNone/>
            </a:pPr>
            <a:r>
              <a:rPr lang="ar-AE" b="1" dirty="0">
                <a:latin typeface="Arial Black" pitchFamily="34" charset="0"/>
              </a:rPr>
              <a:t>صِرَاطَ الَّذٖينَ اَنْعَمْتَ عَلَيْهِمْ غَيْرِ الْمَغْضُوبِ عَلَيْهِمْ وَلَا الضَّالّٖينَ</a:t>
            </a:r>
            <a:endParaRPr lang="tr-TR" b="1" dirty="0" smtClean="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6-7) </a:t>
            </a:r>
            <a:r>
              <a:rPr lang="tr-TR" b="1" u="sng" dirty="0">
                <a:solidFill>
                  <a:srgbClr val="00B050"/>
                </a:solidFill>
                <a:latin typeface="Arial Black" pitchFamily="34" charset="0"/>
              </a:rPr>
              <a:t>Bizi doğru yola, kendilerine nimet verdiklerinin yoluna ilet; </a:t>
            </a:r>
            <a:r>
              <a:rPr lang="tr-TR" b="1" dirty="0">
                <a:solidFill>
                  <a:srgbClr val="FF0000"/>
                </a:solidFill>
                <a:latin typeface="Arial Black" pitchFamily="34" charset="0"/>
              </a:rPr>
              <a:t>gazaba uğrayanlarınkine ve sapıklarınkine değil</a:t>
            </a:r>
            <a:r>
              <a:rPr lang="tr-TR" b="1" dirty="0" smtClean="0">
                <a:solidFill>
                  <a:srgbClr val="FF0000"/>
                </a:solidFill>
                <a:latin typeface="Arial Black" pitchFamily="34" charset="0"/>
              </a:rPr>
              <a:t>.)</a:t>
            </a:r>
            <a:endParaRPr lang="tr-TR" b="1" dirty="0">
              <a:solidFill>
                <a:srgbClr val="FF0000"/>
              </a:solidFill>
              <a:latin typeface="Arial Black" pitchFamily="34" charset="0"/>
            </a:endParaRPr>
          </a:p>
          <a:p>
            <a:endParaRPr lang="tr-TR" dirty="0"/>
          </a:p>
        </p:txBody>
      </p:sp>
    </p:spTree>
    <p:extLst>
      <p:ext uri="{BB962C8B-B14F-4D97-AF65-F5344CB8AC3E}">
        <p14:creationId xmlns:p14="http://schemas.microsoft.com/office/powerpoint/2010/main" val="562692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solidFill>
                  <a:srgbClr val="FF0000"/>
                </a:solidFill>
                <a:latin typeface="Arial Black" pitchFamily="34" charset="0"/>
              </a:rPr>
              <a:t>8) UĞURSUZ SAYILAN GÜN VE GECELER HURAFESİ</a:t>
            </a:r>
          </a:p>
          <a:p>
            <a:r>
              <a:rPr lang="tr-TR" dirty="0" smtClean="0">
                <a:latin typeface="Arial Black" pitchFamily="34" charset="0"/>
              </a:rPr>
              <a:t>İki </a:t>
            </a:r>
            <a:r>
              <a:rPr lang="tr-TR" dirty="0">
                <a:latin typeface="Arial Black" pitchFamily="34" charset="0"/>
              </a:rPr>
              <a:t>bayram arasında nikah kıyılması veya düğün yapılması, </a:t>
            </a:r>
            <a:endParaRPr lang="tr-TR" dirty="0" smtClean="0">
              <a:latin typeface="Arial Black" pitchFamily="34" charset="0"/>
            </a:endParaRPr>
          </a:p>
          <a:p>
            <a:r>
              <a:rPr lang="tr-TR" dirty="0" smtClean="0">
                <a:latin typeface="Arial Black" pitchFamily="34" charset="0"/>
              </a:rPr>
              <a:t>Cuma </a:t>
            </a:r>
            <a:r>
              <a:rPr lang="tr-TR" dirty="0">
                <a:latin typeface="Arial Black" pitchFamily="34" charset="0"/>
              </a:rPr>
              <a:t>ve arife günlerinde çamaşır yıkanması veya dikiş yapılması</a:t>
            </a:r>
            <a:r>
              <a:rPr lang="tr-TR" dirty="0" smtClean="0">
                <a:latin typeface="Arial Black" pitchFamily="34" charset="0"/>
              </a:rPr>
              <a:t>,</a:t>
            </a:r>
          </a:p>
          <a:p>
            <a:r>
              <a:rPr lang="tr-TR" dirty="0" smtClean="0">
                <a:latin typeface="Arial Black" pitchFamily="34" charset="0"/>
              </a:rPr>
              <a:t> </a:t>
            </a:r>
            <a:r>
              <a:rPr lang="tr-TR" dirty="0">
                <a:latin typeface="Arial Black" pitchFamily="34" charset="0"/>
              </a:rPr>
              <a:t>Gece vakti tırnak kesilmesi, </a:t>
            </a:r>
            <a:endParaRPr lang="tr-TR" dirty="0" smtClean="0">
              <a:latin typeface="Arial Black" pitchFamily="34" charset="0"/>
            </a:endParaRPr>
          </a:p>
          <a:p>
            <a:r>
              <a:rPr lang="tr-TR" dirty="0" smtClean="0">
                <a:latin typeface="Arial Black" pitchFamily="34" charset="0"/>
              </a:rPr>
              <a:t>gece </a:t>
            </a:r>
            <a:r>
              <a:rPr lang="tr-TR" dirty="0">
                <a:latin typeface="Arial Black" pitchFamily="34" charset="0"/>
              </a:rPr>
              <a:t>aynaya bakılması, </a:t>
            </a:r>
            <a:endParaRPr lang="tr-TR" dirty="0" smtClean="0">
              <a:latin typeface="Arial Black" pitchFamily="34" charset="0"/>
            </a:endParaRPr>
          </a:p>
          <a:p>
            <a:r>
              <a:rPr lang="tr-TR" dirty="0" smtClean="0">
                <a:latin typeface="Arial Black" pitchFamily="34" charset="0"/>
              </a:rPr>
              <a:t>yine </a:t>
            </a:r>
            <a:r>
              <a:rPr lang="tr-TR" dirty="0">
                <a:latin typeface="Arial Black" pitchFamily="34" charset="0"/>
              </a:rPr>
              <a:t>gece vakti ev süpürmek, </a:t>
            </a:r>
            <a:endParaRPr lang="tr-TR" dirty="0" smtClean="0">
              <a:latin typeface="Arial Black" pitchFamily="34" charset="0"/>
            </a:endParaRPr>
          </a:p>
          <a:p>
            <a:r>
              <a:rPr lang="tr-TR" dirty="0" smtClean="0">
                <a:latin typeface="Arial Black" pitchFamily="34" charset="0"/>
              </a:rPr>
              <a:t>geceleyin </a:t>
            </a:r>
            <a:r>
              <a:rPr lang="tr-TR" dirty="0">
                <a:latin typeface="Arial Black" pitchFamily="34" charset="0"/>
              </a:rPr>
              <a:t>dışarıya sıcak su dökülmesi, </a:t>
            </a:r>
            <a:endParaRPr lang="tr-TR" dirty="0" smtClean="0">
              <a:latin typeface="Arial Black" pitchFamily="34" charset="0"/>
            </a:endParaRPr>
          </a:p>
          <a:p>
            <a:r>
              <a:rPr lang="tr-TR" dirty="0" smtClean="0">
                <a:latin typeface="Arial Black" pitchFamily="34" charset="0"/>
              </a:rPr>
              <a:t>Salı </a:t>
            </a:r>
            <a:r>
              <a:rPr lang="tr-TR" dirty="0">
                <a:latin typeface="Arial Black" pitchFamily="34" charset="0"/>
              </a:rPr>
              <a:t>günü temizlik yapılması ve </a:t>
            </a:r>
            <a:endParaRPr lang="tr-TR" dirty="0" smtClean="0">
              <a:latin typeface="Arial Black" pitchFamily="34" charset="0"/>
            </a:endParaRPr>
          </a:p>
          <a:p>
            <a:r>
              <a:rPr lang="tr-TR" dirty="0" smtClean="0">
                <a:latin typeface="Arial Black" pitchFamily="34" charset="0"/>
              </a:rPr>
              <a:t>Akşam </a:t>
            </a:r>
            <a:r>
              <a:rPr lang="tr-TR" dirty="0">
                <a:latin typeface="Arial Black" pitchFamily="34" charset="0"/>
              </a:rPr>
              <a:t>vakti sakız çiğnenmesi vb.</a:t>
            </a:r>
          </a:p>
        </p:txBody>
      </p:sp>
    </p:spTree>
    <p:extLst>
      <p:ext uri="{BB962C8B-B14F-4D97-AF65-F5344CB8AC3E}">
        <p14:creationId xmlns:p14="http://schemas.microsoft.com/office/powerpoint/2010/main" val="2823246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dirty="0" smtClean="0">
                <a:latin typeface="Arial Black" pitchFamily="34" charset="0"/>
              </a:rPr>
              <a:t> </a:t>
            </a:r>
            <a:r>
              <a:rPr lang="tr-TR" dirty="0" smtClean="0">
                <a:solidFill>
                  <a:srgbClr val="FF0000"/>
                </a:solidFill>
                <a:latin typeface="Arial Black" pitchFamily="34" charset="0"/>
              </a:rPr>
              <a:t>9) HIDRELLEZ HURAFESİ</a:t>
            </a:r>
            <a:endParaRPr lang="tr-TR" dirty="0">
              <a:solidFill>
                <a:srgbClr val="FF0000"/>
              </a:solidFill>
              <a:latin typeface="Arial Black" pitchFamily="34" charset="0"/>
            </a:endParaRPr>
          </a:p>
          <a:p>
            <a:r>
              <a:rPr lang="tr-TR" dirty="0">
                <a:latin typeface="Arial Black" pitchFamily="34" charset="0"/>
              </a:rPr>
              <a:t>Kadın-erkek, büyük-küçük Hıdrellez ateşinin üzerinden atlarlar. Çünkü bu ateşin üzerinden atlayanların ömürleri uzun, hayatları bereketli olur, fakirlikten kurtulur, Her muratlarına ereceklerine inanırlar. Bu eğlence amaçlı eski bir gelenek olarak yapılsa da, buna dini bir inanış yüklemek, orada yapılanların olacağına ve gerçekleşeceğine inanmak doğru değildir. </a:t>
            </a:r>
            <a:r>
              <a:rPr lang="tr-TR" u="sng" dirty="0">
                <a:latin typeface="Arial Black" pitchFamily="34" charset="0"/>
              </a:rPr>
              <a:t>Böyle bir inanış İslam da yeri olmayan bir hurafeden ibarettir.</a:t>
            </a:r>
          </a:p>
          <a:p>
            <a:endParaRPr lang="tr-TR" u="sng" dirty="0"/>
          </a:p>
        </p:txBody>
      </p:sp>
    </p:spTree>
    <p:extLst>
      <p:ext uri="{BB962C8B-B14F-4D97-AF65-F5344CB8AC3E}">
        <p14:creationId xmlns:p14="http://schemas.microsoft.com/office/powerpoint/2010/main" val="2673818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a:bodyPr>
          <a:lstStyle/>
          <a:p>
            <a:r>
              <a:rPr lang="tr-TR" sz="3600" dirty="0" smtClean="0">
                <a:solidFill>
                  <a:srgbClr val="FF0000"/>
                </a:solidFill>
                <a:latin typeface="Arial Black" pitchFamily="34" charset="0"/>
              </a:rPr>
              <a:t>10) 13(ONÜÇ) SAYISININ UĞURSUZ OLUŞU HURAFESİ</a:t>
            </a:r>
          </a:p>
          <a:p>
            <a:r>
              <a:rPr lang="tr-TR" sz="3600" dirty="0" smtClean="0">
                <a:latin typeface="Arial Black" pitchFamily="34" charset="0"/>
              </a:rPr>
              <a:t>13 </a:t>
            </a:r>
            <a:r>
              <a:rPr lang="tr-TR" sz="3600" dirty="0">
                <a:latin typeface="Arial Black" pitchFamily="34" charset="0"/>
              </a:rPr>
              <a:t>sayısının uğursuz sayılması Bu konuda şöyle bir iddia vardır. </a:t>
            </a:r>
            <a:r>
              <a:rPr lang="tr-TR" sz="3600" dirty="0" err="1">
                <a:latin typeface="Arial Black" pitchFamily="34" charset="0"/>
              </a:rPr>
              <a:t>F.Sultan</a:t>
            </a:r>
            <a:r>
              <a:rPr lang="tr-TR" sz="3600" dirty="0">
                <a:latin typeface="Arial Black" pitchFamily="34" charset="0"/>
              </a:rPr>
              <a:t> </a:t>
            </a:r>
            <a:r>
              <a:rPr lang="tr-TR" sz="3600" dirty="0" err="1">
                <a:latin typeface="Arial Black" pitchFamily="34" charset="0"/>
              </a:rPr>
              <a:t>Mehmed</a:t>
            </a:r>
            <a:r>
              <a:rPr lang="tr-TR" sz="3600" dirty="0">
                <a:latin typeface="Arial Black" pitchFamily="34" charset="0"/>
              </a:rPr>
              <a:t>, İstanbul’u 1453 yılında fethetmiştir. Bu rakamlar, yan yana dizilip, toplandığında (1+4+5+3=13) rakamı bulunur. Hristiyan dünyasının bir kâbusu olan, bu tarih onlara göre uğursuz sayılmış, bunu bizim toplumumuza da yaymışlardır. </a:t>
            </a:r>
          </a:p>
        </p:txBody>
      </p:sp>
    </p:spTree>
    <p:extLst>
      <p:ext uri="{BB962C8B-B14F-4D97-AF65-F5344CB8AC3E}">
        <p14:creationId xmlns:p14="http://schemas.microsoft.com/office/powerpoint/2010/main" val="3747922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Autofit/>
          </a:bodyPr>
          <a:lstStyle/>
          <a:p>
            <a:r>
              <a:rPr lang="tr-TR" sz="4400" dirty="0" smtClean="0">
                <a:solidFill>
                  <a:srgbClr val="FF0000"/>
                </a:solidFill>
                <a:latin typeface="Arial Black" pitchFamily="34" charset="0"/>
              </a:rPr>
              <a:t>11) SALI GÜNÜNÜN UĞURSUZ SAYILIŞI HURAFESİ</a:t>
            </a:r>
          </a:p>
          <a:p>
            <a:r>
              <a:rPr lang="tr-TR" sz="4400" dirty="0" smtClean="0">
                <a:latin typeface="Arial Black" pitchFamily="34" charset="0"/>
              </a:rPr>
              <a:t>Salı </a:t>
            </a:r>
            <a:r>
              <a:rPr lang="tr-TR" sz="4400" dirty="0">
                <a:latin typeface="Arial Black" pitchFamily="34" charset="0"/>
              </a:rPr>
              <a:t>günü işe başlanmaz, Salı sallanır” gibi kavramlarda toplumumuzda yerleşmiştir. İstanbul Salı günü fethedilmiştir. Hristiyan dünyası Salı gününü bu yüzden sevmez. </a:t>
            </a:r>
          </a:p>
        </p:txBody>
      </p:sp>
    </p:spTree>
    <p:extLst>
      <p:ext uri="{BB962C8B-B14F-4D97-AF65-F5344CB8AC3E}">
        <p14:creationId xmlns:p14="http://schemas.microsoft.com/office/powerpoint/2010/main" val="576856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solidFill>
                  <a:srgbClr val="FF0000"/>
                </a:solidFill>
                <a:latin typeface="Arial Black" pitchFamily="34" charset="0"/>
              </a:rPr>
              <a:t>12) İKİ BAYRAM ARASI EVLENİLMEZ HURAFESİ</a:t>
            </a:r>
          </a:p>
          <a:p>
            <a:r>
              <a:rPr lang="tr-TR" dirty="0" smtClean="0">
                <a:latin typeface="Arial Black" pitchFamily="34" charset="0"/>
              </a:rPr>
              <a:t>“</a:t>
            </a:r>
            <a:r>
              <a:rPr lang="tr-TR" dirty="0">
                <a:latin typeface="Arial Black" pitchFamily="34" charset="0"/>
              </a:rPr>
              <a:t>İki bayram arası nikâh” meselesi de yanlış bir anlayışın sonucudur. Bir kere iki bayram arası, nikâhı yasaklayan ne bir ayet ne de bir hadis mevcut değildir. Ama bu Anadolu’da yaygındır. Peygamber Efendimiz kendisi dahi Hz. </a:t>
            </a:r>
            <a:r>
              <a:rPr lang="tr-TR" dirty="0" err="1">
                <a:latin typeface="Arial Black" pitchFamily="34" charset="0"/>
              </a:rPr>
              <a:t>Aişe</a:t>
            </a:r>
            <a:r>
              <a:rPr lang="tr-TR" dirty="0">
                <a:latin typeface="Arial Black" pitchFamily="34" charset="0"/>
              </a:rPr>
              <a:t> validemiz ile şevval ayında nikâhlanmıştır. Şevval ayı da ramazan ve kurban bayramlarının </a:t>
            </a:r>
            <a:r>
              <a:rPr lang="tr-TR" dirty="0" smtClean="0">
                <a:latin typeface="Arial Black" pitchFamily="34" charset="0"/>
              </a:rPr>
              <a:t>arasındadır.</a:t>
            </a:r>
            <a:endParaRPr lang="tr-TR" dirty="0">
              <a:latin typeface="Arial Black" pitchFamily="34" charset="0"/>
            </a:endParaRPr>
          </a:p>
        </p:txBody>
      </p:sp>
    </p:spTree>
    <p:extLst>
      <p:ext uri="{BB962C8B-B14F-4D97-AF65-F5344CB8AC3E}">
        <p14:creationId xmlns:p14="http://schemas.microsoft.com/office/powerpoint/2010/main" val="282893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000" dirty="0" smtClean="0">
                <a:solidFill>
                  <a:srgbClr val="FF0000"/>
                </a:solidFill>
                <a:latin typeface="Arial Black" pitchFamily="34" charset="0"/>
              </a:rPr>
              <a:t>13) ŞİRİNLİK NUSKASI HURAFESİ VE ALDATMASI</a:t>
            </a:r>
          </a:p>
          <a:p>
            <a:r>
              <a:rPr lang="tr-TR" sz="4000" dirty="0" smtClean="0">
                <a:latin typeface="Arial Black" pitchFamily="34" charset="0"/>
              </a:rPr>
              <a:t>İslâm’da </a:t>
            </a:r>
            <a:r>
              <a:rPr lang="tr-TR" sz="4000" dirty="0">
                <a:latin typeface="Arial Black" pitchFamily="34" charset="0"/>
              </a:rPr>
              <a:t>“şirinlik muskası” diye bir şey yoktur. Ahlâkı güzel olan her zaman şirindir, sevimlidir, iyidir ve güzeldir. Her insan kendini önce Allah’a beğendirmek, ona şirin görünmek zorundadır.</a:t>
            </a:r>
          </a:p>
          <a:p>
            <a:endParaRPr lang="tr-TR" dirty="0"/>
          </a:p>
        </p:txBody>
      </p:sp>
    </p:spTree>
    <p:extLst>
      <p:ext uri="{BB962C8B-B14F-4D97-AF65-F5344CB8AC3E}">
        <p14:creationId xmlns:p14="http://schemas.microsoft.com/office/powerpoint/2010/main" val="1931131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solidFill>
                  <a:srgbClr val="FF0000"/>
                </a:solidFill>
                <a:latin typeface="Arial Black" pitchFamily="34" charset="0"/>
              </a:rPr>
              <a:t>14) HAC’DAN DÖNEN ELİNİ ETEĞİNİ DÜNYADAN ÇEKMALİ ÖLÇÜ VE TARTI KULLANMAMALI HURAFESİ VE ALDATMACASI</a:t>
            </a:r>
          </a:p>
          <a:p>
            <a:r>
              <a:rPr lang="tr-TR" dirty="0" smtClean="0">
                <a:latin typeface="Arial Black" pitchFamily="34" charset="0"/>
              </a:rPr>
              <a:t>“</a:t>
            </a:r>
            <a:r>
              <a:rPr lang="tr-TR" dirty="0">
                <a:latin typeface="Arial Black" pitchFamily="34" charset="0"/>
              </a:rPr>
              <a:t>Hacdan sonra ölçü ve tartı kullanılmaz.” Denilmektedir. Öte yandan Hz. Peygamber “Doğru ve dürüst tüccarın Peygamber ve şehitlerle birlikte olduğunu” müjdelerken, biz ise hacılarımızın elinden metreyi teraziyi alıp, üç kâğıtçılara sahtekarlara reva görüyoruz.</a:t>
            </a:r>
          </a:p>
          <a:p>
            <a:endParaRPr lang="tr-TR" dirty="0"/>
          </a:p>
        </p:txBody>
      </p:sp>
    </p:spTree>
    <p:extLst>
      <p:ext uri="{BB962C8B-B14F-4D97-AF65-F5344CB8AC3E}">
        <p14:creationId xmlns:p14="http://schemas.microsoft.com/office/powerpoint/2010/main" val="3694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a:bodyPr>
          <a:lstStyle/>
          <a:p>
            <a:r>
              <a:rPr lang="tr-TR" dirty="0" smtClean="0">
                <a:solidFill>
                  <a:srgbClr val="FF0000"/>
                </a:solidFill>
                <a:latin typeface="Arial Black" pitchFamily="34" charset="0"/>
              </a:rPr>
              <a:t>14) ŞİFA KİTAPLARI ALDATMACASI HURAFESİ</a:t>
            </a:r>
            <a:endParaRPr lang="tr-TR" dirty="0">
              <a:solidFill>
                <a:srgbClr val="FF0000"/>
              </a:solidFill>
              <a:latin typeface="Arial Black" pitchFamily="34" charset="0"/>
            </a:endParaRPr>
          </a:p>
          <a:p>
            <a:r>
              <a:rPr lang="tr-TR" dirty="0" smtClean="0">
                <a:latin typeface="Arial Black" pitchFamily="34" charset="0"/>
              </a:rPr>
              <a:t>Öyle </a:t>
            </a:r>
            <a:r>
              <a:rPr lang="tr-TR" dirty="0">
                <a:latin typeface="Arial Black" pitchFamily="34" charset="0"/>
              </a:rPr>
              <a:t>insanlar çıkıyor, piyasalarda öyle kitaplar satılıyor ki; Hastalıkların tedavisi için hastanelere gerek yok. Doktorların yetişmesi için Tıp Fakültelerine de gerek yok. Bütün şifaları yazmışlar. Bilmem hangi hastalığın iyileşmesi veya hangi bir dileğin gerçekleşmesi için türbe ve yatırlara başvurulursa, o memleketin gerilemesine başka sebep aramamak gerekir. </a:t>
            </a:r>
            <a:endParaRPr lang="tr-TR" dirty="0" smtClean="0">
              <a:latin typeface="Arial Black" pitchFamily="34" charset="0"/>
            </a:endParaRPr>
          </a:p>
          <a:p>
            <a:endParaRPr lang="tr-TR" dirty="0"/>
          </a:p>
        </p:txBody>
      </p:sp>
    </p:spTree>
    <p:extLst>
      <p:ext uri="{BB962C8B-B14F-4D97-AF65-F5344CB8AC3E}">
        <p14:creationId xmlns:p14="http://schemas.microsoft.com/office/powerpoint/2010/main" val="3303714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400" dirty="0" smtClean="0">
                <a:solidFill>
                  <a:srgbClr val="FF0000"/>
                </a:solidFill>
                <a:latin typeface="Arial Black" pitchFamily="34" charset="0"/>
              </a:rPr>
              <a:t>15) AY VE GÜNEŞ TUTULMASI HURAFESİ</a:t>
            </a:r>
          </a:p>
          <a:p>
            <a:r>
              <a:rPr lang="tr-TR" sz="4400" dirty="0" smtClean="0">
                <a:latin typeface="Arial Black" pitchFamily="34" charset="0"/>
              </a:rPr>
              <a:t>Ay </a:t>
            </a:r>
            <a:r>
              <a:rPr lang="tr-TR" sz="4400" dirty="0">
                <a:latin typeface="Arial Black" pitchFamily="34" charset="0"/>
              </a:rPr>
              <a:t>ve Güneşin şeytanlar tarafından tutulduğuna inanılmaktadır. Bu nedenle tutulma olayı başlayınca teneke ve davul çalınmakta, bazı yerlerde de silah atılmaktadır. </a:t>
            </a:r>
          </a:p>
          <a:p>
            <a:endParaRPr lang="tr-TR" dirty="0"/>
          </a:p>
          <a:p>
            <a:endParaRPr lang="tr-TR" dirty="0"/>
          </a:p>
        </p:txBody>
      </p:sp>
    </p:spTree>
    <p:extLst>
      <p:ext uri="{BB962C8B-B14F-4D97-AF65-F5344CB8AC3E}">
        <p14:creationId xmlns:p14="http://schemas.microsoft.com/office/powerpoint/2010/main" val="4108090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4600" dirty="0" smtClean="0">
                <a:solidFill>
                  <a:srgbClr val="FF0000"/>
                </a:solidFill>
                <a:latin typeface="Arial Black" pitchFamily="34" charset="0"/>
              </a:rPr>
              <a:t>16) UĞURSUZ KABUL EDİLEN ŞEYLERİN BAZISI</a:t>
            </a:r>
            <a:endParaRPr lang="tr-TR" sz="4600" dirty="0">
              <a:solidFill>
                <a:srgbClr val="FF0000"/>
              </a:solidFill>
              <a:latin typeface="Arial Black" pitchFamily="34" charset="0"/>
            </a:endParaRPr>
          </a:p>
          <a:p>
            <a:r>
              <a:rPr lang="tr-TR" dirty="0">
                <a:latin typeface="Arial Black" pitchFamily="34" charset="0"/>
              </a:rPr>
              <a:t>Sol gözü seğiren kişinin bu olayı kötüye yorumlaması </a:t>
            </a:r>
            <a:endParaRPr lang="tr-TR" dirty="0" smtClean="0">
              <a:latin typeface="Arial Black" pitchFamily="34" charset="0"/>
            </a:endParaRPr>
          </a:p>
          <a:p>
            <a:r>
              <a:rPr lang="tr-TR" dirty="0" smtClean="0">
                <a:latin typeface="Arial Black" pitchFamily="34" charset="0"/>
              </a:rPr>
              <a:t>sağ </a:t>
            </a:r>
            <a:r>
              <a:rPr lang="tr-TR" dirty="0">
                <a:latin typeface="Arial Black" pitchFamily="34" charset="0"/>
              </a:rPr>
              <a:t>göz seğirirse hayra yorumlaması, </a:t>
            </a:r>
            <a:endParaRPr lang="tr-TR" dirty="0" smtClean="0">
              <a:latin typeface="Arial Black" pitchFamily="34" charset="0"/>
            </a:endParaRPr>
          </a:p>
          <a:p>
            <a:r>
              <a:rPr lang="tr-TR" dirty="0" smtClean="0">
                <a:latin typeface="Arial Black" pitchFamily="34" charset="0"/>
              </a:rPr>
              <a:t>Kişinin </a:t>
            </a:r>
            <a:r>
              <a:rPr lang="tr-TR" dirty="0">
                <a:latin typeface="Arial Black" pitchFamily="34" charset="0"/>
              </a:rPr>
              <a:t>üzerinde dikiş yapılacaksa veya düğme dikilecekse ağza bir şey alınması yoksa başa sıkıntıların geleceğine </a:t>
            </a:r>
            <a:r>
              <a:rPr lang="tr-TR" dirty="0" smtClean="0">
                <a:latin typeface="Arial Black" pitchFamily="34" charset="0"/>
              </a:rPr>
              <a:t>inanılması,</a:t>
            </a:r>
          </a:p>
          <a:p>
            <a:r>
              <a:rPr lang="tr-TR" dirty="0" smtClean="0">
                <a:latin typeface="Arial Black" pitchFamily="34" charset="0"/>
              </a:rPr>
              <a:t>Kapı </a:t>
            </a:r>
            <a:r>
              <a:rPr lang="tr-TR" dirty="0">
                <a:latin typeface="Arial Black" pitchFamily="34" charset="0"/>
              </a:rPr>
              <a:t>eşiğinde oturan kişiye iftira atılacağına inanmak, </a:t>
            </a:r>
            <a:endParaRPr lang="tr-TR" dirty="0" smtClean="0">
              <a:latin typeface="Arial Black" pitchFamily="34" charset="0"/>
            </a:endParaRPr>
          </a:p>
          <a:p>
            <a:r>
              <a:rPr lang="tr-TR" dirty="0" smtClean="0">
                <a:latin typeface="Arial Black" pitchFamily="34" charset="0"/>
              </a:rPr>
              <a:t>erkeğin </a:t>
            </a:r>
            <a:r>
              <a:rPr lang="tr-TR" dirty="0">
                <a:latin typeface="Arial Black" pitchFamily="34" charset="0"/>
              </a:rPr>
              <a:t>önünden kadının geçmesinden dolayı erkeğin nasibinin kapanacağı, </a:t>
            </a:r>
            <a:endParaRPr lang="tr-TR" dirty="0" smtClean="0">
              <a:latin typeface="Arial Black" pitchFamily="34" charset="0"/>
            </a:endParaRPr>
          </a:p>
          <a:p>
            <a:r>
              <a:rPr lang="tr-TR" dirty="0" smtClean="0">
                <a:latin typeface="Arial Black" pitchFamily="34" charset="0"/>
              </a:rPr>
              <a:t>Ezan </a:t>
            </a:r>
            <a:r>
              <a:rPr lang="tr-TR" dirty="0">
                <a:latin typeface="Arial Black" pitchFamily="34" charset="0"/>
              </a:rPr>
              <a:t>okunurken köpek ulumasını şerre yormak</a:t>
            </a:r>
            <a:r>
              <a:rPr lang="tr-TR" dirty="0" smtClean="0">
                <a:latin typeface="Arial Black" pitchFamily="34" charset="0"/>
              </a:rPr>
              <a:t>,</a:t>
            </a:r>
          </a:p>
          <a:p>
            <a:r>
              <a:rPr lang="tr-TR" dirty="0" smtClean="0">
                <a:latin typeface="Arial Black" pitchFamily="34" charset="0"/>
              </a:rPr>
              <a:t>Evde </a:t>
            </a:r>
            <a:r>
              <a:rPr lang="tr-TR" dirty="0">
                <a:latin typeface="Arial Black" pitchFamily="34" charset="0"/>
              </a:rPr>
              <a:t>cam veya porselen gibi bir şey kırıldığı zaman belanın defedildiğine inanmak, </a:t>
            </a:r>
            <a:endParaRPr lang="tr-TR" dirty="0" smtClean="0">
              <a:latin typeface="Arial Black" pitchFamily="34" charset="0"/>
            </a:endParaRPr>
          </a:p>
          <a:p>
            <a:r>
              <a:rPr lang="tr-TR" dirty="0" smtClean="0">
                <a:latin typeface="Arial Black" pitchFamily="34" charset="0"/>
              </a:rPr>
              <a:t>Sağ </a:t>
            </a:r>
            <a:r>
              <a:rPr lang="tr-TR" dirty="0">
                <a:latin typeface="Arial Black" pitchFamily="34" charset="0"/>
              </a:rPr>
              <a:t>kulağın çınlaması hayra sol kulağın çınlamasını şerre </a:t>
            </a:r>
            <a:r>
              <a:rPr lang="tr-TR" dirty="0" smtClean="0">
                <a:latin typeface="Arial Black" pitchFamily="34" charset="0"/>
              </a:rPr>
              <a:t>yormak,</a:t>
            </a:r>
          </a:p>
          <a:p>
            <a:r>
              <a:rPr lang="tr-TR" dirty="0" smtClean="0">
                <a:latin typeface="Arial Black" pitchFamily="34" charset="0"/>
              </a:rPr>
              <a:t>Gece </a:t>
            </a:r>
            <a:r>
              <a:rPr lang="tr-TR" dirty="0">
                <a:latin typeface="Arial Black" pitchFamily="34" charset="0"/>
              </a:rPr>
              <a:t>vakti sandık açmayı mezarının açılmasına saymak, </a:t>
            </a:r>
            <a:endParaRPr lang="tr-TR" dirty="0" smtClean="0">
              <a:latin typeface="Arial Black" pitchFamily="34" charset="0"/>
            </a:endParaRPr>
          </a:p>
          <a:p>
            <a:r>
              <a:rPr lang="tr-TR" dirty="0" smtClean="0">
                <a:latin typeface="Arial Black" pitchFamily="34" charset="0"/>
              </a:rPr>
              <a:t>Kişinin </a:t>
            </a:r>
            <a:r>
              <a:rPr lang="tr-TR" dirty="0">
                <a:latin typeface="Arial Black" pitchFamily="34" charset="0"/>
              </a:rPr>
              <a:t>üzerinden geçildiği zaman boyunun büyümeyeceğine inanmak </a:t>
            </a:r>
            <a:endParaRPr lang="tr-TR" dirty="0" smtClean="0">
              <a:latin typeface="Arial Black" pitchFamily="34" charset="0"/>
            </a:endParaRPr>
          </a:p>
          <a:p>
            <a:pPr algn="ctr"/>
            <a:r>
              <a:rPr lang="tr-TR" sz="5100" dirty="0" smtClean="0">
                <a:solidFill>
                  <a:srgbClr val="FF0000"/>
                </a:solidFill>
                <a:latin typeface="Arial Black" pitchFamily="34" charset="0"/>
              </a:rPr>
              <a:t>BUNLARIN HEPSİ HURAFEDİR</a:t>
            </a:r>
            <a:endParaRPr lang="tr-TR" sz="5100" dirty="0">
              <a:solidFill>
                <a:srgbClr val="FF0000"/>
              </a:solidFill>
              <a:latin typeface="Arial Black" pitchFamily="34" charset="0"/>
            </a:endParaRPr>
          </a:p>
        </p:txBody>
      </p:sp>
    </p:spTree>
    <p:extLst>
      <p:ext uri="{BB962C8B-B14F-4D97-AF65-F5344CB8AC3E}">
        <p14:creationId xmlns:p14="http://schemas.microsoft.com/office/powerpoint/2010/main" val="281072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946" y="0"/>
            <a:ext cx="9127054" cy="6858000"/>
          </a:xfrm>
        </p:spPr>
        <p:txBody>
          <a:bodyPr>
            <a:normAutofit/>
          </a:bodyPr>
          <a:lstStyle/>
          <a:p>
            <a:pPr algn="l"/>
            <a:r>
              <a:rPr lang="ar-AE" sz="4000" b="1" dirty="0">
                <a:solidFill>
                  <a:schemeClr val="tx1">
                    <a:lumMod val="95000"/>
                    <a:lumOff val="5000"/>
                  </a:schemeClr>
                </a:solidFill>
                <a:latin typeface="Arial Black" pitchFamily="34" charset="0"/>
              </a:rPr>
              <a:t>وَاَنَّ هٰذَا صِرَاطٖى مُسْتَقٖيمًا فَاتَّبِعُوهُ وَلَا تَتَّبِعُوا السُّبُلَ فَتَفَرَّقَ بِكُمْ عَنْ سَبٖيلِهٖ ذٰلِكُمْ وَصّٰیكُمْ بِهٖ لَعَلَّكُمْ تَتَّقُونَ</a:t>
            </a:r>
          </a:p>
          <a:p>
            <a:pPr algn="l"/>
            <a:endParaRPr lang="ar-AE" sz="4000" b="1" dirty="0">
              <a:solidFill>
                <a:schemeClr val="tx1">
                  <a:lumMod val="95000"/>
                  <a:lumOff val="5000"/>
                </a:schemeClr>
              </a:solidFill>
              <a:latin typeface="Arial Black" pitchFamily="34" charset="0"/>
            </a:endParaRPr>
          </a:p>
          <a:p>
            <a:pPr algn="l"/>
            <a:r>
              <a:rPr lang="tr-TR" sz="4000" b="1" dirty="0" smtClean="0">
                <a:solidFill>
                  <a:schemeClr val="tx1">
                    <a:lumMod val="95000"/>
                    <a:lumOff val="5000"/>
                  </a:schemeClr>
                </a:solidFill>
                <a:latin typeface="Arial Black" pitchFamily="34" charset="0"/>
              </a:rPr>
              <a:t>«İşte </a:t>
            </a:r>
            <a:r>
              <a:rPr lang="tr-TR" sz="4000" b="1" dirty="0">
                <a:solidFill>
                  <a:schemeClr val="tx1">
                    <a:lumMod val="95000"/>
                    <a:lumOff val="5000"/>
                  </a:schemeClr>
                </a:solidFill>
                <a:latin typeface="Arial Black" pitchFamily="34" charset="0"/>
              </a:rPr>
              <a:t>bu, benim dosdoğru yolum. Artık ona uyun. Başka yollara uymayın. Yoksa o yollar sizi parça parça edip O'nun yolundan ayırır. İşte size bunları Allah sakınasınız diye emretti</a:t>
            </a:r>
            <a:r>
              <a:rPr lang="tr-TR" sz="4000" b="1" dirty="0" smtClean="0">
                <a:solidFill>
                  <a:schemeClr val="tx1">
                    <a:lumMod val="95000"/>
                    <a:lumOff val="5000"/>
                  </a:schemeClr>
                </a:solidFill>
                <a:latin typeface="Arial Black" pitchFamily="34" charset="0"/>
              </a:rPr>
              <a:t>.» (Enam suresi 153)</a:t>
            </a:r>
            <a:endParaRPr lang="tr-TR" sz="4000" b="1" dirty="0">
              <a:solidFill>
                <a:schemeClr val="tx1">
                  <a:lumMod val="95000"/>
                  <a:lumOff val="5000"/>
                </a:schemeClr>
              </a:solidFill>
              <a:latin typeface="Arial Black" pitchFamily="34" charset="0"/>
            </a:endParaRPr>
          </a:p>
          <a:p>
            <a:endParaRPr lang="tr-TR" dirty="0"/>
          </a:p>
        </p:txBody>
      </p:sp>
    </p:spTree>
    <p:extLst>
      <p:ext uri="{BB962C8B-B14F-4D97-AF65-F5344CB8AC3E}">
        <p14:creationId xmlns:p14="http://schemas.microsoft.com/office/powerpoint/2010/main" val="2399722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solidFill>
                  <a:srgbClr val="FF0000"/>
                </a:solidFill>
                <a:latin typeface="Arial Black" pitchFamily="34" charset="0"/>
              </a:rPr>
              <a:t>17) UĞURLU SAYILAN BAZI ŞEYLER</a:t>
            </a:r>
          </a:p>
          <a:p>
            <a:r>
              <a:rPr lang="tr-TR" dirty="0" smtClean="0">
                <a:latin typeface="Arial Black" pitchFamily="34" charset="0"/>
              </a:rPr>
              <a:t>At </a:t>
            </a:r>
            <a:r>
              <a:rPr lang="tr-TR" dirty="0">
                <a:latin typeface="Arial Black" pitchFamily="34" charset="0"/>
              </a:rPr>
              <a:t>nalı, </a:t>
            </a:r>
            <a:endParaRPr lang="tr-TR" dirty="0" smtClean="0">
              <a:latin typeface="Arial Black" pitchFamily="34" charset="0"/>
            </a:endParaRPr>
          </a:p>
          <a:p>
            <a:r>
              <a:rPr lang="tr-TR" dirty="0" smtClean="0">
                <a:latin typeface="Arial Black" pitchFamily="34" charset="0"/>
              </a:rPr>
              <a:t>kurt </a:t>
            </a:r>
            <a:r>
              <a:rPr lang="tr-TR" dirty="0">
                <a:latin typeface="Arial Black" pitchFamily="34" charset="0"/>
              </a:rPr>
              <a:t>dişi, </a:t>
            </a:r>
            <a:endParaRPr lang="tr-TR" dirty="0" smtClean="0">
              <a:latin typeface="Arial Black" pitchFamily="34" charset="0"/>
            </a:endParaRPr>
          </a:p>
          <a:p>
            <a:r>
              <a:rPr lang="tr-TR" dirty="0" smtClean="0">
                <a:latin typeface="Arial Black" pitchFamily="34" charset="0"/>
              </a:rPr>
              <a:t>koç </a:t>
            </a:r>
            <a:r>
              <a:rPr lang="tr-TR" dirty="0">
                <a:latin typeface="Arial Black" pitchFamily="34" charset="0"/>
              </a:rPr>
              <a:t>boynuzu gibi şeyler evin dış cephesine </a:t>
            </a:r>
            <a:r>
              <a:rPr lang="tr-TR" dirty="0" smtClean="0">
                <a:latin typeface="Arial Black" pitchFamily="34" charset="0"/>
              </a:rPr>
              <a:t>asmak,</a:t>
            </a:r>
          </a:p>
          <a:p>
            <a:r>
              <a:rPr lang="tr-TR" dirty="0" smtClean="0">
                <a:latin typeface="Arial Black" pitchFamily="34" charset="0"/>
              </a:rPr>
              <a:t>nazar </a:t>
            </a:r>
            <a:r>
              <a:rPr lang="tr-TR" dirty="0">
                <a:latin typeface="Arial Black" pitchFamily="34" charset="0"/>
              </a:rPr>
              <a:t>boncuğunu üzerine veya evin içine yahut dışına arabaların içine asmak halkımız arasında uğurlu kabul edilen şeylerdendir</a:t>
            </a:r>
            <a:r>
              <a:rPr lang="tr-TR" dirty="0" smtClean="0">
                <a:latin typeface="Arial Black" pitchFamily="34" charset="0"/>
              </a:rPr>
              <a:t>.</a:t>
            </a:r>
          </a:p>
          <a:p>
            <a:r>
              <a:rPr lang="tr-TR" u="sng" dirty="0" smtClean="0">
                <a:solidFill>
                  <a:srgbClr val="FF0000"/>
                </a:solidFill>
                <a:latin typeface="Arial Black" pitchFamily="34" charset="0"/>
              </a:rPr>
              <a:t>BUNLARIN HEPSİ NE UĞURLU NEDE UĞRSUZDUR ANCAK BUNLARDAN MEDET UMMAK İNSANI ŞİRKE GÖTÜRÜR</a:t>
            </a:r>
            <a:endParaRPr lang="tr-TR" u="sng" dirty="0">
              <a:solidFill>
                <a:srgbClr val="FF0000"/>
              </a:solidFill>
              <a:latin typeface="Arial Black" pitchFamily="34" charset="0"/>
            </a:endParaRPr>
          </a:p>
          <a:p>
            <a:endParaRPr lang="tr-TR" dirty="0"/>
          </a:p>
        </p:txBody>
      </p:sp>
    </p:spTree>
    <p:extLst>
      <p:ext uri="{BB962C8B-B14F-4D97-AF65-F5344CB8AC3E}">
        <p14:creationId xmlns:p14="http://schemas.microsoft.com/office/powerpoint/2010/main" val="3707542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solidFill>
                  <a:srgbClr val="FF0000"/>
                </a:solidFill>
                <a:latin typeface="Arial Black" pitchFamily="34" charset="0"/>
              </a:rPr>
              <a:t>HURAFE VE BİDATLARIN İNANILMAZ ZARARLARA YOL AÇAR</a:t>
            </a:r>
          </a:p>
          <a:p>
            <a:pPr algn="ctr"/>
            <a:r>
              <a:rPr lang="tr-TR" u="sng" dirty="0" smtClean="0">
                <a:solidFill>
                  <a:srgbClr val="0070C0"/>
                </a:solidFill>
                <a:latin typeface="Arial Black" pitchFamily="34" charset="0"/>
              </a:rPr>
              <a:t>ZARARLARIN BAZILARI</a:t>
            </a:r>
            <a:endParaRPr lang="tr-TR" u="sng" dirty="0">
              <a:solidFill>
                <a:srgbClr val="0070C0"/>
              </a:solidFill>
              <a:latin typeface="Arial Black" pitchFamily="34" charset="0"/>
            </a:endParaRPr>
          </a:p>
          <a:p>
            <a:r>
              <a:rPr lang="tr-TR" dirty="0">
                <a:latin typeface="Arial Black" pitchFamily="34" charset="0"/>
              </a:rPr>
              <a:t>1-	Bidat ve hurafeler </a:t>
            </a:r>
            <a:r>
              <a:rPr lang="tr-TR" dirty="0" err="1">
                <a:latin typeface="Arial Black" pitchFamily="34" charset="0"/>
              </a:rPr>
              <a:t>tevhid</a:t>
            </a:r>
            <a:r>
              <a:rPr lang="tr-TR" dirty="0">
                <a:latin typeface="Arial Black" pitchFamily="34" charset="0"/>
              </a:rPr>
              <a:t> inancına zarar verirler</a:t>
            </a:r>
          </a:p>
          <a:p>
            <a:r>
              <a:rPr lang="tr-TR" dirty="0">
                <a:latin typeface="Arial Black" pitchFamily="34" charset="0"/>
              </a:rPr>
              <a:t>2-	Bidat ve hurafeler insanları yanlış kararlara ve yanlış uygulamalara sevk ederler</a:t>
            </a:r>
          </a:p>
          <a:p>
            <a:r>
              <a:rPr lang="tr-TR" dirty="0">
                <a:latin typeface="Arial Black" pitchFamily="34" charset="0"/>
              </a:rPr>
              <a:t>3-	Bidat ve hurafeler birkaç nesil sonra değişmez dini kurallar olarak algılanmaya başlarlar</a:t>
            </a:r>
          </a:p>
          <a:p>
            <a:r>
              <a:rPr lang="tr-TR" dirty="0">
                <a:latin typeface="Arial Black" pitchFamily="34" charset="0"/>
              </a:rPr>
              <a:t>4-	</a:t>
            </a:r>
            <a:r>
              <a:rPr lang="tr-TR" dirty="0" err="1">
                <a:latin typeface="Arial Black" pitchFamily="34" charset="0"/>
              </a:rPr>
              <a:t>Bidatlara</a:t>
            </a:r>
            <a:r>
              <a:rPr lang="tr-TR" dirty="0">
                <a:latin typeface="Arial Black" pitchFamily="34" charset="0"/>
              </a:rPr>
              <a:t> karşı yeterli </a:t>
            </a:r>
            <a:r>
              <a:rPr lang="tr-TR" dirty="0" err="1">
                <a:latin typeface="Arial Black" pitchFamily="34" charset="0"/>
              </a:rPr>
              <a:t>dînî</a:t>
            </a:r>
            <a:r>
              <a:rPr lang="tr-TR" dirty="0">
                <a:latin typeface="Arial Black" pitchFamily="34" charset="0"/>
              </a:rPr>
              <a:t> eğitim verilmemesi durumunda daha başka hurafe ve </a:t>
            </a:r>
            <a:r>
              <a:rPr lang="tr-TR" dirty="0" err="1">
                <a:latin typeface="Arial Black" pitchFamily="34" charset="0"/>
              </a:rPr>
              <a:t>bid’atlar</a:t>
            </a:r>
            <a:r>
              <a:rPr lang="tr-TR" dirty="0">
                <a:latin typeface="Arial Black" pitchFamily="34" charset="0"/>
              </a:rPr>
              <a:t> ortaya </a:t>
            </a:r>
            <a:r>
              <a:rPr lang="tr-TR" dirty="0" smtClean="0">
                <a:latin typeface="Arial Black" pitchFamily="34" charset="0"/>
              </a:rPr>
              <a:t>çıkar.</a:t>
            </a:r>
            <a:endParaRPr lang="tr-TR" dirty="0">
              <a:latin typeface="Arial Black" pitchFamily="34" charset="0"/>
            </a:endParaRPr>
          </a:p>
          <a:p>
            <a:endParaRPr lang="tr-TR" dirty="0"/>
          </a:p>
        </p:txBody>
      </p:sp>
    </p:spTree>
    <p:extLst>
      <p:ext uri="{BB962C8B-B14F-4D97-AF65-F5344CB8AC3E}">
        <p14:creationId xmlns:p14="http://schemas.microsoft.com/office/powerpoint/2010/main" val="3212905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144000" cy="6825208"/>
          </a:xfrm>
        </p:spPr>
        <p:txBody>
          <a:bodyPr>
            <a:normAutofit fontScale="85000" lnSpcReduction="10000"/>
          </a:bodyPr>
          <a:lstStyle/>
          <a:p>
            <a:endParaRPr lang="ar-AE" b="1" dirty="0">
              <a:latin typeface="Arial Black" pitchFamily="34" charset="0"/>
            </a:endParaRPr>
          </a:p>
          <a:p>
            <a:r>
              <a:rPr lang="ar-AE" b="1" dirty="0">
                <a:latin typeface="Arial Black" pitchFamily="34" charset="0"/>
              </a:rPr>
              <a:t>« مَنْ سَنَّ في الإِسْلام سُنةً حَسنةً فَلَهُ أَجْرُهَا، وأَجْرُ منْ عَملَ بِهَا مِنْ بَعْدِهِ مِنْ غَيْرِ أَنْ ينْقُصَ مِنْ أُجُورهِمْ شَيءٌ ، ومَنْ سَنَّ في الإِسْلامِ سُنَّةً سيَّئةً كَانَ عَليه وِزْرها وَوِزرُ مَنْ عَمِلَ بِهَا مِنْ بعْده مِنْ غَيْرِ أَنْ يَنْقُصَ مِنْ أَوْزارهمْ شَيْءٌ » رواه مسلم .</a:t>
            </a:r>
          </a:p>
          <a:p>
            <a:r>
              <a:rPr lang="tr-TR" b="1" dirty="0" err="1">
                <a:latin typeface="Arial Black" pitchFamily="34" charset="0"/>
              </a:rPr>
              <a:t>Ebû</a:t>
            </a:r>
            <a:r>
              <a:rPr lang="tr-TR" b="1" dirty="0">
                <a:latin typeface="Arial Black" pitchFamily="34" charset="0"/>
              </a:rPr>
              <a:t> </a:t>
            </a:r>
            <a:r>
              <a:rPr lang="tr-TR" b="1" dirty="0" err="1">
                <a:latin typeface="Arial Black" pitchFamily="34" charset="0"/>
              </a:rPr>
              <a:t>Amr</a:t>
            </a:r>
            <a:r>
              <a:rPr lang="tr-TR" b="1" dirty="0">
                <a:latin typeface="Arial Black" pitchFamily="34" charset="0"/>
              </a:rPr>
              <a:t> </a:t>
            </a:r>
            <a:r>
              <a:rPr lang="tr-TR" b="1" dirty="0" err="1">
                <a:latin typeface="Arial Black" pitchFamily="34" charset="0"/>
              </a:rPr>
              <a:t>Cerîr</a:t>
            </a:r>
            <a:r>
              <a:rPr lang="tr-TR" b="1" dirty="0">
                <a:latin typeface="Arial Black" pitchFamily="34" charset="0"/>
              </a:rPr>
              <a:t> </a:t>
            </a:r>
            <a:r>
              <a:rPr lang="tr-TR" b="1" dirty="0" err="1">
                <a:latin typeface="Arial Black" pitchFamily="34" charset="0"/>
              </a:rPr>
              <a:t>İbni</a:t>
            </a:r>
            <a:r>
              <a:rPr lang="tr-TR" b="1" dirty="0">
                <a:latin typeface="Arial Black" pitchFamily="34" charset="0"/>
              </a:rPr>
              <a:t> Abdullah  </a:t>
            </a:r>
            <a:r>
              <a:rPr lang="tr-TR" b="1" dirty="0" err="1">
                <a:latin typeface="Arial Black" pitchFamily="34" charset="0"/>
              </a:rPr>
              <a:t>radıyallahu</a:t>
            </a:r>
            <a:r>
              <a:rPr lang="tr-TR" b="1" dirty="0">
                <a:latin typeface="Arial Black" pitchFamily="34" charset="0"/>
              </a:rPr>
              <a:t> </a:t>
            </a:r>
            <a:r>
              <a:rPr lang="tr-TR" b="1" dirty="0" err="1">
                <a:latin typeface="Arial Black" pitchFamily="34" charset="0"/>
              </a:rPr>
              <a:t>anh</a:t>
            </a:r>
            <a:r>
              <a:rPr lang="tr-TR" b="1" dirty="0">
                <a:latin typeface="Arial Black" pitchFamily="34" charset="0"/>
              </a:rPr>
              <a:t>  şöyle dedi</a:t>
            </a:r>
            <a:r>
              <a:rPr lang="tr-TR" dirty="0">
                <a:latin typeface="Arial Black" pitchFamily="34" charset="0"/>
              </a:rPr>
              <a:t>:  … “İslâm’da iyi bir çığır açan kimseye, bunun sevabı vardır. O çığırda yürüyenlerin sevabından da kendisine verilir. Fakat onların sevabından hiçbir şey </a:t>
            </a:r>
            <a:r>
              <a:rPr lang="tr-TR" dirty="0" err="1">
                <a:latin typeface="Arial Black" pitchFamily="34" charset="0"/>
              </a:rPr>
              <a:t>noksanlaşmaz</a:t>
            </a:r>
            <a:r>
              <a:rPr lang="tr-TR" dirty="0">
                <a:latin typeface="Arial Black" pitchFamily="34" charset="0"/>
              </a:rPr>
              <a:t>. Her kim de İslâm’da kötü bir çığır açarsa, o kişiye onun günahı vardır. O kötü çığırda yürüyenlerin günahından da ona pay ayırılır. Fakat onların günahından da hiçbir şey </a:t>
            </a:r>
            <a:r>
              <a:rPr lang="tr-TR" dirty="0" err="1">
                <a:latin typeface="Arial Black" pitchFamily="34" charset="0"/>
              </a:rPr>
              <a:t>noksanlaşmaz</a:t>
            </a:r>
            <a:r>
              <a:rPr lang="tr-TR" dirty="0">
                <a:latin typeface="Arial Black" pitchFamily="34" charset="0"/>
              </a:rPr>
              <a:t>.”   </a:t>
            </a:r>
            <a:endParaRPr lang="tr-TR" dirty="0" smtClean="0">
              <a:latin typeface="Arial Black" pitchFamily="34" charset="0"/>
            </a:endParaRPr>
          </a:p>
          <a:p>
            <a:pPr marL="0" indent="0">
              <a:buNone/>
            </a:pPr>
            <a:r>
              <a:rPr lang="tr-TR" dirty="0" smtClean="0">
                <a:latin typeface="Arial Black" pitchFamily="34" charset="0"/>
              </a:rPr>
              <a:t>( </a:t>
            </a:r>
            <a:r>
              <a:rPr lang="tr-TR" dirty="0">
                <a:latin typeface="Arial Black" pitchFamily="34" charset="0"/>
              </a:rPr>
              <a:t>Müslim, Zekât 69. Ayrıca bk. </a:t>
            </a:r>
            <a:r>
              <a:rPr lang="tr-TR" dirty="0" err="1">
                <a:latin typeface="Arial Black" pitchFamily="34" charset="0"/>
              </a:rPr>
              <a:t>Nesâî</a:t>
            </a:r>
            <a:r>
              <a:rPr lang="tr-TR" dirty="0">
                <a:latin typeface="Arial Black" pitchFamily="34" charset="0"/>
              </a:rPr>
              <a:t>, Zekât 64) </a:t>
            </a:r>
          </a:p>
          <a:p>
            <a:endParaRPr lang="tr-TR" dirty="0"/>
          </a:p>
        </p:txBody>
      </p:sp>
    </p:spTree>
    <p:extLst>
      <p:ext uri="{BB962C8B-B14F-4D97-AF65-F5344CB8AC3E}">
        <p14:creationId xmlns:p14="http://schemas.microsoft.com/office/powerpoint/2010/main" val="719685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endParaRPr lang="ar-AE" b="1" dirty="0">
              <a:latin typeface="Arial Black" pitchFamily="34" charset="0"/>
            </a:endParaRPr>
          </a:p>
          <a:p>
            <a:r>
              <a:rPr lang="ar-AE" b="1" dirty="0">
                <a:latin typeface="Arial Black" pitchFamily="34" charset="0"/>
              </a:rPr>
              <a:t>«منْ دَعَا إِلَى هُدًى كَانَ لَهُ مِنَ الأَجْرِ مِثْلُ أُجُورِ منْ تَبِعَهُ لا ينْقُصُ ذلِكَ مِنْ أُجُورِهِم شَيْئاً ، ومَنْ دَعَا إِلَى ضَلاَلَةٍ كَانَ عَلَيْهِ مِنَ الإِثْمِ مِثْلُ آثَامِ مَنْ تَبِعَهُ لا ينقُصُ ذلكَ مِنْ آثَامِهِمْ شَيْئاً »</a:t>
            </a:r>
          </a:p>
          <a:p>
            <a:r>
              <a:rPr lang="tr-TR" b="1" dirty="0" err="1">
                <a:latin typeface="Arial Black" pitchFamily="34" charset="0"/>
              </a:rPr>
              <a:t>Ebû</a:t>
            </a:r>
            <a:r>
              <a:rPr lang="tr-TR" b="1" dirty="0">
                <a:latin typeface="Arial Black" pitchFamily="34" charset="0"/>
              </a:rPr>
              <a:t> </a:t>
            </a:r>
            <a:r>
              <a:rPr lang="tr-TR" b="1" dirty="0" err="1">
                <a:latin typeface="Arial Black" pitchFamily="34" charset="0"/>
              </a:rPr>
              <a:t>Hüreyre</a:t>
            </a:r>
            <a:r>
              <a:rPr lang="tr-TR" b="1" dirty="0">
                <a:latin typeface="Arial Black" pitchFamily="34" charset="0"/>
              </a:rPr>
              <a:t> </a:t>
            </a:r>
            <a:r>
              <a:rPr lang="tr-TR" b="1" dirty="0" err="1">
                <a:latin typeface="Arial Black" pitchFamily="34" charset="0"/>
              </a:rPr>
              <a:t>radıyallahu</a:t>
            </a:r>
            <a:r>
              <a:rPr lang="tr-TR" b="1" dirty="0">
                <a:latin typeface="Arial Black" pitchFamily="34" charset="0"/>
              </a:rPr>
              <a:t> </a:t>
            </a:r>
            <a:r>
              <a:rPr lang="tr-TR" b="1" dirty="0" err="1">
                <a:latin typeface="Arial Black" pitchFamily="34" charset="0"/>
              </a:rPr>
              <a:t>anh’den</a:t>
            </a:r>
            <a:r>
              <a:rPr lang="tr-TR" b="1" dirty="0">
                <a:latin typeface="Arial Black" pitchFamily="34" charset="0"/>
              </a:rPr>
              <a:t> rivayet edildiğine göre, </a:t>
            </a:r>
            <a:r>
              <a:rPr lang="tr-TR" b="1" dirty="0" err="1">
                <a:latin typeface="Arial Black" pitchFamily="34" charset="0"/>
              </a:rPr>
              <a:t>Resûlullah</a:t>
            </a:r>
            <a:r>
              <a:rPr lang="tr-TR" b="1" dirty="0">
                <a:latin typeface="Arial Black" pitchFamily="34" charset="0"/>
              </a:rPr>
              <a:t> </a:t>
            </a:r>
            <a:r>
              <a:rPr lang="tr-TR" b="1" dirty="0" err="1">
                <a:latin typeface="Arial Black" pitchFamily="34" charset="0"/>
              </a:rPr>
              <a:t>sallallahu</a:t>
            </a:r>
            <a:r>
              <a:rPr lang="tr-TR" b="1" dirty="0">
                <a:latin typeface="Arial Black" pitchFamily="34" charset="0"/>
              </a:rPr>
              <a:t> aleyhi ve </a:t>
            </a:r>
            <a:r>
              <a:rPr lang="tr-TR" b="1" dirty="0" err="1">
                <a:latin typeface="Arial Black" pitchFamily="34" charset="0"/>
              </a:rPr>
              <a:t>sellem</a:t>
            </a:r>
            <a:r>
              <a:rPr lang="tr-TR" b="1" dirty="0">
                <a:latin typeface="Arial Black" pitchFamily="34" charset="0"/>
              </a:rPr>
              <a:t>  şöyle buyurdu:</a:t>
            </a:r>
          </a:p>
          <a:p>
            <a:r>
              <a:rPr lang="tr-TR" b="1" dirty="0">
                <a:latin typeface="Arial Black" pitchFamily="34" charset="0"/>
              </a:rPr>
              <a:t>“İnsanları doğru yola çağıran kimseye, kendisine uyanların sevabı gibi sevap verilir. Ona uyanların sevaplarından da hiçbir şey eksilmez. Başkalarını sapıklığa çağıran kimseye de, kendisine uyanların günahı gibi günah verilir. Ona uyanların günahlarından da hiçbir şey eksilmez.” ( Müslim, İlim 16) </a:t>
            </a:r>
          </a:p>
        </p:txBody>
      </p:sp>
    </p:spTree>
    <p:extLst>
      <p:ext uri="{BB962C8B-B14F-4D97-AF65-F5344CB8AC3E}">
        <p14:creationId xmlns:p14="http://schemas.microsoft.com/office/powerpoint/2010/main" val="3499125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00B050"/>
                </a:solidFill>
                <a:latin typeface="Arial Black" pitchFamily="34" charset="0"/>
              </a:rPr>
              <a:t>DUAMIZ</a:t>
            </a:r>
          </a:p>
          <a:p>
            <a:r>
              <a:rPr lang="tr-TR" dirty="0" smtClean="0">
                <a:latin typeface="Arial Black" pitchFamily="34" charset="0"/>
              </a:rPr>
              <a:t>YA RAB KALBİMİZİ DİNİN ÜZERE SABİT KIL</a:t>
            </a:r>
          </a:p>
          <a:p>
            <a:r>
              <a:rPr lang="tr-TR" dirty="0" smtClean="0">
                <a:latin typeface="Arial Black" pitchFamily="34" charset="0"/>
              </a:rPr>
              <a:t>YA RAB DİNİMİZİ HALİSANE BİR ŞEKİLDE YAŞAMAYI İHSAN EYLE</a:t>
            </a:r>
          </a:p>
          <a:p>
            <a:r>
              <a:rPr lang="tr-TR" dirty="0" smtClean="0">
                <a:latin typeface="Arial Black" pitchFamily="34" charset="0"/>
              </a:rPr>
              <a:t>YA RAB BİZLERİ HURAFELERDEN BİDATLARDAN VE BATIL YOLLARA DÜŞMEKTEN KORU VE MUHAFAZA EYLE</a:t>
            </a:r>
          </a:p>
          <a:p>
            <a:r>
              <a:rPr lang="tr-TR" dirty="0" smtClean="0">
                <a:latin typeface="Arial Black" pitchFamily="34" charset="0"/>
              </a:rPr>
              <a:t>YA RAB BİZLERE AHİRETTE KABUL EDECEĞİN AMELLER YAPMAYI İHSAN EYLE</a:t>
            </a:r>
          </a:p>
          <a:p>
            <a:r>
              <a:rPr lang="tr-TR" dirty="0" smtClean="0">
                <a:latin typeface="Arial Black" pitchFamily="34" charset="0"/>
              </a:rPr>
              <a:t>YA RAB BİZLERE DÜNYA VE AHİRET SAADETİ İHSAN EYLE </a:t>
            </a:r>
            <a:r>
              <a:rPr lang="tr-TR" dirty="0" smtClean="0">
                <a:solidFill>
                  <a:srgbClr val="00B050"/>
                </a:solidFill>
                <a:latin typeface="Arial Black" pitchFamily="34" charset="0"/>
              </a:rPr>
              <a:t>AMİN</a:t>
            </a:r>
          </a:p>
          <a:p>
            <a:r>
              <a:rPr lang="tr-TR" sz="2000" dirty="0" smtClean="0"/>
              <a:t>(Not: bu vaaz Diyanet KM ve İdris </a:t>
            </a:r>
            <a:r>
              <a:rPr lang="tr-TR" sz="2000" dirty="0" err="1" smtClean="0"/>
              <a:t>yavuzyiğit</a:t>
            </a:r>
            <a:r>
              <a:rPr lang="tr-TR" sz="2000" dirty="0" smtClean="0"/>
              <a:t> hocamızın </a:t>
            </a:r>
            <a:r>
              <a:rPr lang="tr-TR" sz="2000" dirty="0" err="1" smtClean="0"/>
              <a:t>dökümanlarından</a:t>
            </a:r>
            <a:r>
              <a:rPr lang="tr-TR" sz="2000" dirty="0" smtClean="0"/>
              <a:t> </a:t>
            </a:r>
            <a:r>
              <a:rPr lang="tr-TR" sz="2000" dirty="0" err="1" smtClean="0"/>
              <a:t>faydalınarak</a:t>
            </a:r>
            <a:r>
              <a:rPr lang="tr-TR" sz="2000" dirty="0" smtClean="0"/>
              <a:t> hazırlanmıştır.)</a:t>
            </a:r>
            <a:endParaRPr lang="tr-TR" sz="2000" dirty="0"/>
          </a:p>
        </p:txBody>
      </p:sp>
    </p:spTree>
    <p:extLst>
      <p:ext uri="{BB962C8B-B14F-4D97-AF65-F5344CB8AC3E}">
        <p14:creationId xmlns:p14="http://schemas.microsoft.com/office/powerpoint/2010/main" val="269222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dirty="0" smtClean="0">
                <a:solidFill>
                  <a:srgbClr val="0070C0"/>
                </a:solidFill>
                <a:latin typeface="Arial Black" pitchFamily="34" charset="0"/>
              </a:rPr>
              <a:t>HURAFE BİDATLARDAN KURTULMAK KURAN VE SÜNNETE SARILMAKLA OLUR</a:t>
            </a:r>
          </a:p>
          <a:p>
            <a:r>
              <a:rPr lang="tr-TR" sz="3600" dirty="0" smtClean="0">
                <a:latin typeface="Arial Black" pitchFamily="34" charset="0"/>
              </a:rPr>
              <a:t>“Size iki şey bırakıyorum. Bunlara sımsıkı sarıldıkça </a:t>
            </a:r>
            <a:r>
              <a:rPr lang="tr-TR" sz="3600" dirty="0" err="1" smtClean="0">
                <a:latin typeface="Arial Black" pitchFamily="34" charset="0"/>
              </a:rPr>
              <a:t>katiyyen</a:t>
            </a:r>
            <a:r>
              <a:rPr lang="tr-TR" sz="3600" dirty="0" smtClean="0">
                <a:latin typeface="Arial Black" pitchFamily="34" charset="0"/>
              </a:rPr>
              <a:t> yolunuzu sapıtmazsınız. Bunlar; Allah’ın kitabı Kur’an-ı Kerim ve benim sünnetimdir.” (Hakim-El Müstedrak,1/93) </a:t>
            </a:r>
          </a:p>
          <a:p>
            <a:r>
              <a:rPr lang="tr-TR" sz="3600" dirty="0" smtClean="0">
                <a:latin typeface="Arial Black" pitchFamily="34" charset="0"/>
              </a:rPr>
              <a:t>“Benim sünnetimden yüz çeviren benden </a:t>
            </a:r>
            <a:r>
              <a:rPr lang="tr-TR" sz="3600" dirty="0" err="1" smtClean="0">
                <a:latin typeface="Arial Black" pitchFamily="34" charset="0"/>
              </a:rPr>
              <a:t>değildir.”buyurulmaktadır</a:t>
            </a:r>
            <a:r>
              <a:rPr lang="tr-TR" sz="3600" dirty="0" smtClean="0">
                <a:latin typeface="Arial Black" pitchFamily="34" charset="0"/>
              </a:rPr>
              <a:t>. (Müslim-Nikah.1)</a:t>
            </a:r>
            <a:endParaRPr lang="tr-TR" sz="3600" dirty="0">
              <a:latin typeface="Arial Black" pitchFamily="34" charset="0"/>
            </a:endParaRPr>
          </a:p>
        </p:txBody>
      </p:sp>
    </p:spTree>
    <p:extLst>
      <p:ext uri="{BB962C8B-B14F-4D97-AF65-F5344CB8AC3E}">
        <p14:creationId xmlns:p14="http://schemas.microsoft.com/office/powerpoint/2010/main" val="11105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solidFill>
                  <a:srgbClr val="002060"/>
                </a:solidFill>
                <a:latin typeface="Arial Black" pitchFamily="34" charset="0"/>
              </a:rPr>
              <a:t>HURAFE NEDİR?</a:t>
            </a:r>
          </a:p>
          <a:p>
            <a:r>
              <a:rPr lang="tr-TR" dirty="0" smtClean="0">
                <a:latin typeface="Arial Black" pitchFamily="34" charset="0"/>
              </a:rPr>
              <a:t>Hurafe</a:t>
            </a:r>
            <a:r>
              <a:rPr lang="tr-TR" dirty="0">
                <a:latin typeface="Arial Black" pitchFamily="34" charset="0"/>
              </a:rPr>
              <a:t>; Akla ve gerçeğe aykırı, bilim, mantık ve Din Açısından temeli olmayan ve din adına  ileri sürülen aldatıcı söz demektir. Masal, efsane ve genel olarak gerçek dışı kabul edildiği halde hoşa giden nakil ve rivayetlerde hurafe olarak değerlendirilebilir. Ayrıca hiçbir mantıki izahatı bulunmayan, din adına ileri sürülüp benimsenen batıl inanç ve davranışlarda hurafe kapsamına girmektedir.</a:t>
            </a:r>
          </a:p>
        </p:txBody>
      </p:sp>
    </p:spTree>
    <p:extLst>
      <p:ext uri="{BB962C8B-B14F-4D97-AF65-F5344CB8AC3E}">
        <p14:creationId xmlns:p14="http://schemas.microsoft.com/office/powerpoint/2010/main" val="170171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4000" dirty="0" err="1">
                <a:solidFill>
                  <a:srgbClr val="0070C0"/>
                </a:solidFill>
                <a:latin typeface="Arial Black" pitchFamily="34" charset="0"/>
              </a:rPr>
              <a:t>A</a:t>
            </a:r>
            <a:r>
              <a:rPr lang="tr-TR" sz="4000" dirty="0" err="1" smtClean="0">
                <a:solidFill>
                  <a:srgbClr val="0070C0"/>
                </a:solidFill>
                <a:latin typeface="Arial Black" pitchFamily="34" charset="0"/>
              </a:rPr>
              <a:t>işe</a:t>
            </a:r>
            <a:r>
              <a:rPr lang="tr-TR" sz="4000" dirty="0" smtClean="0">
                <a:solidFill>
                  <a:srgbClr val="0070C0"/>
                </a:solidFill>
                <a:latin typeface="Arial Black" pitchFamily="34" charset="0"/>
              </a:rPr>
              <a:t>  (RA)’</a:t>
            </a:r>
            <a:r>
              <a:rPr lang="tr-TR" sz="4000" dirty="0" err="1" smtClean="0">
                <a:solidFill>
                  <a:srgbClr val="0070C0"/>
                </a:solidFill>
                <a:latin typeface="Arial Black" pitchFamily="34" charset="0"/>
              </a:rPr>
              <a:t>denrivâyet</a:t>
            </a:r>
            <a:r>
              <a:rPr lang="tr-TR" sz="4000" dirty="0" smtClean="0">
                <a:solidFill>
                  <a:srgbClr val="0070C0"/>
                </a:solidFill>
                <a:latin typeface="Arial Black" pitchFamily="34" charset="0"/>
              </a:rPr>
              <a:t> </a:t>
            </a:r>
            <a:r>
              <a:rPr lang="tr-TR" sz="4000" dirty="0">
                <a:solidFill>
                  <a:srgbClr val="0070C0"/>
                </a:solidFill>
                <a:latin typeface="Arial Black" pitchFamily="34" charset="0"/>
              </a:rPr>
              <a:t>edildiğine göre, </a:t>
            </a:r>
            <a:r>
              <a:rPr lang="tr-TR" sz="4000" dirty="0" err="1">
                <a:solidFill>
                  <a:srgbClr val="0070C0"/>
                </a:solidFill>
                <a:latin typeface="Arial Black" pitchFamily="34" charset="0"/>
              </a:rPr>
              <a:t>Resûlullah</a:t>
            </a:r>
            <a:r>
              <a:rPr lang="tr-TR" sz="4000" dirty="0">
                <a:solidFill>
                  <a:srgbClr val="0070C0"/>
                </a:solidFill>
                <a:latin typeface="Arial Black" pitchFamily="34" charset="0"/>
              </a:rPr>
              <a:t> </a:t>
            </a:r>
            <a:r>
              <a:rPr lang="tr-TR" sz="4000" dirty="0" smtClean="0">
                <a:solidFill>
                  <a:srgbClr val="0070C0"/>
                </a:solidFill>
                <a:latin typeface="Arial Black" pitchFamily="34" charset="0"/>
              </a:rPr>
              <a:t>SAV) şöyle </a:t>
            </a:r>
            <a:r>
              <a:rPr lang="tr-TR" sz="4000" dirty="0">
                <a:solidFill>
                  <a:srgbClr val="0070C0"/>
                </a:solidFill>
                <a:latin typeface="Arial Black" pitchFamily="34" charset="0"/>
              </a:rPr>
              <a:t>buyurdu: </a:t>
            </a:r>
            <a:endParaRPr lang="tr-TR" sz="4000" dirty="0" smtClean="0">
              <a:solidFill>
                <a:srgbClr val="0070C0"/>
              </a:solidFill>
              <a:latin typeface="Arial Black" pitchFamily="34" charset="0"/>
            </a:endParaRPr>
          </a:p>
          <a:p>
            <a:pPr marL="0" indent="0">
              <a:buNone/>
            </a:pPr>
            <a:r>
              <a:rPr lang="tr-TR" sz="4000" dirty="0" smtClean="0">
                <a:latin typeface="Arial Black" pitchFamily="34" charset="0"/>
              </a:rPr>
              <a:t>“</a:t>
            </a:r>
            <a:r>
              <a:rPr lang="tr-TR" sz="4000" dirty="0">
                <a:latin typeface="Arial Black" pitchFamily="34" charset="0"/>
              </a:rPr>
              <a:t>Kim bizim bu dinimizde ondan olmayan bir şey ortaya çıkarırsa, o şey kabul edilmez.” (</a:t>
            </a:r>
            <a:r>
              <a:rPr lang="tr-TR" sz="4000" dirty="0" err="1">
                <a:latin typeface="Arial Black" pitchFamily="34" charset="0"/>
              </a:rPr>
              <a:t>Buhârî</a:t>
            </a:r>
            <a:r>
              <a:rPr lang="tr-TR" sz="4000" dirty="0">
                <a:latin typeface="Arial Black" pitchFamily="34" charset="0"/>
              </a:rPr>
              <a:t>, Sulh 5; Müslim, </a:t>
            </a:r>
            <a:r>
              <a:rPr lang="tr-TR" sz="4000" dirty="0" err="1">
                <a:latin typeface="Arial Black" pitchFamily="34" charset="0"/>
              </a:rPr>
              <a:t>Akdiye</a:t>
            </a:r>
            <a:r>
              <a:rPr lang="tr-TR" sz="4000" dirty="0">
                <a:latin typeface="Arial Black" pitchFamily="34" charset="0"/>
              </a:rPr>
              <a:t> 17,18.  </a:t>
            </a:r>
            <a:r>
              <a:rPr lang="tr-TR" sz="4000" dirty="0" err="1">
                <a:latin typeface="Arial Black" pitchFamily="34" charset="0"/>
              </a:rPr>
              <a:t>İbni</a:t>
            </a:r>
            <a:r>
              <a:rPr lang="tr-TR" sz="4000" dirty="0">
                <a:latin typeface="Arial Black" pitchFamily="34" charset="0"/>
              </a:rPr>
              <a:t> </a:t>
            </a:r>
            <a:r>
              <a:rPr lang="tr-TR" sz="4000" dirty="0" err="1">
                <a:latin typeface="Arial Black" pitchFamily="34" charset="0"/>
              </a:rPr>
              <a:t>Mâce</a:t>
            </a:r>
            <a:r>
              <a:rPr lang="tr-TR" sz="4000" dirty="0">
                <a:latin typeface="Arial Black" pitchFamily="34" charset="0"/>
              </a:rPr>
              <a:t>, Mukaddime 2) </a:t>
            </a:r>
          </a:p>
          <a:p>
            <a:endParaRPr lang="tr-TR" dirty="0"/>
          </a:p>
        </p:txBody>
      </p:sp>
    </p:spTree>
    <p:extLst>
      <p:ext uri="{BB962C8B-B14F-4D97-AF65-F5344CB8AC3E}">
        <p14:creationId xmlns:p14="http://schemas.microsoft.com/office/powerpoint/2010/main" val="345245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u="sng" dirty="0" smtClean="0">
                <a:solidFill>
                  <a:srgbClr val="0070C0"/>
                </a:solidFill>
                <a:latin typeface="Arial Black" pitchFamily="34" charset="0"/>
              </a:rPr>
              <a:t>EFENDİMİZ SAV ŞÖYLE BUYURUYOR:</a:t>
            </a:r>
          </a:p>
          <a:p>
            <a:r>
              <a:rPr lang="tr-TR" dirty="0" smtClean="0"/>
              <a:t>“</a:t>
            </a:r>
            <a:r>
              <a:rPr lang="tr-TR" sz="4400" dirty="0" smtClean="0">
                <a:latin typeface="Arial Black" pitchFamily="34" charset="0"/>
              </a:rPr>
              <a:t>Şüphesiz ki sözlerin en hayırlısı </a:t>
            </a:r>
            <a:r>
              <a:rPr lang="tr-TR" sz="4400" dirty="0" err="1" smtClean="0">
                <a:latin typeface="Arial Black" pitchFamily="34" charset="0"/>
              </a:rPr>
              <a:t>Allahın</a:t>
            </a:r>
            <a:r>
              <a:rPr lang="tr-TR" sz="4400" dirty="0" smtClean="0">
                <a:latin typeface="Arial Black" pitchFamily="34" charset="0"/>
              </a:rPr>
              <a:t> kitabı (Kur’an)</a:t>
            </a:r>
            <a:r>
              <a:rPr lang="tr-TR" sz="4400" dirty="0" err="1" smtClean="0">
                <a:latin typeface="Arial Black" pitchFamily="34" charset="0"/>
              </a:rPr>
              <a:t>dır</a:t>
            </a:r>
            <a:r>
              <a:rPr lang="tr-TR" sz="4400" dirty="0" smtClean="0">
                <a:latin typeface="Arial Black" pitchFamily="34" charset="0"/>
              </a:rPr>
              <a:t>. Yolun en hayırlısı Muhammed’in (</a:t>
            </a:r>
            <a:r>
              <a:rPr lang="tr-TR" sz="4400" dirty="0" err="1" smtClean="0">
                <a:latin typeface="Arial Black" pitchFamily="34" charset="0"/>
              </a:rPr>
              <a:t>s.a.v</a:t>
            </a:r>
            <a:r>
              <a:rPr lang="tr-TR" sz="4400" dirty="0" smtClean="0">
                <a:latin typeface="Arial Black" pitchFamily="34" charset="0"/>
              </a:rPr>
              <a:t>.) yoludur. </a:t>
            </a:r>
            <a:r>
              <a:rPr lang="tr-TR" sz="4400" u="sng" dirty="0" smtClean="0">
                <a:solidFill>
                  <a:srgbClr val="0070C0"/>
                </a:solidFill>
                <a:latin typeface="Arial Black" pitchFamily="34" charset="0"/>
              </a:rPr>
              <a:t>İşlerin en şerlisi sonradan uydurulan (</a:t>
            </a:r>
            <a:r>
              <a:rPr lang="tr-TR" sz="4400" u="sng" dirty="0" err="1" smtClean="0">
                <a:solidFill>
                  <a:srgbClr val="0070C0"/>
                </a:solidFill>
                <a:latin typeface="Arial Black" pitchFamily="34" charset="0"/>
              </a:rPr>
              <a:t>Bid’atlar+hurafe</a:t>
            </a:r>
            <a:r>
              <a:rPr lang="tr-TR" sz="4400" u="sng" dirty="0" smtClean="0">
                <a:solidFill>
                  <a:srgbClr val="0070C0"/>
                </a:solidFill>
                <a:latin typeface="Arial Black" pitchFamily="34" charset="0"/>
              </a:rPr>
              <a:t>) </a:t>
            </a:r>
            <a:r>
              <a:rPr lang="tr-TR" sz="4400" u="sng" dirty="0" err="1" smtClean="0">
                <a:solidFill>
                  <a:srgbClr val="0070C0"/>
                </a:solidFill>
                <a:latin typeface="Arial Black" pitchFamily="34" charset="0"/>
              </a:rPr>
              <a:t>dır</a:t>
            </a:r>
            <a:r>
              <a:rPr lang="tr-TR" sz="4400" u="sng" dirty="0" smtClean="0">
                <a:solidFill>
                  <a:srgbClr val="0070C0"/>
                </a:solidFill>
                <a:latin typeface="Arial Black" pitchFamily="34" charset="0"/>
              </a:rPr>
              <a:t>. Her bidat ise sapıklıktır.”</a:t>
            </a:r>
            <a:r>
              <a:rPr lang="tr-TR" sz="4400" dirty="0" smtClean="0">
                <a:latin typeface="Arial Black" pitchFamily="34" charset="0"/>
              </a:rPr>
              <a:t> buyurmaktadır. (Müslim Cuma 42)</a:t>
            </a:r>
            <a:endParaRPr lang="tr-TR" sz="4400" dirty="0">
              <a:latin typeface="Arial Black" pitchFamily="34" charset="0"/>
            </a:endParaRPr>
          </a:p>
        </p:txBody>
      </p:sp>
    </p:spTree>
    <p:extLst>
      <p:ext uri="{BB962C8B-B14F-4D97-AF65-F5344CB8AC3E}">
        <p14:creationId xmlns:p14="http://schemas.microsoft.com/office/powerpoint/2010/main" val="79526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err="1" smtClean="0">
                <a:solidFill>
                  <a:srgbClr val="002060"/>
                </a:solidFill>
                <a:latin typeface="Arial Black" pitchFamily="34" charset="0"/>
              </a:rPr>
              <a:t>HURAFELERi</a:t>
            </a:r>
            <a:r>
              <a:rPr lang="tr-TR" dirty="0" smtClean="0">
                <a:solidFill>
                  <a:srgbClr val="002060"/>
                </a:solidFill>
                <a:latin typeface="Arial Black" pitchFamily="34" charset="0"/>
              </a:rPr>
              <a:t> OLUŞTURAN SEBEPLER</a:t>
            </a:r>
            <a:endParaRPr lang="tr-TR" dirty="0">
              <a:solidFill>
                <a:srgbClr val="002060"/>
              </a:solidFill>
              <a:latin typeface="Arial Black" pitchFamily="34" charset="0"/>
            </a:endParaRPr>
          </a:p>
          <a:p>
            <a:r>
              <a:rPr lang="tr-TR" dirty="0" smtClean="0">
                <a:latin typeface="Arial Black" pitchFamily="34" charset="0"/>
              </a:rPr>
              <a:t>1)</a:t>
            </a:r>
            <a:r>
              <a:rPr lang="tr-TR" dirty="0">
                <a:latin typeface="Arial Black" pitchFamily="34" charset="0"/>
              </a:rPr>
              <a:t>	Önceki dinler ve kültürlerin etkisi</a:t>
            </a:r>
          </a:p>
          <a:p>
            <a:r>
              <a:rPr lang="tr-TR" dirty="0" smtClean="0">
                <a:latin typeface="Arial Black" pitchFamily="34" charset="0"/>
              </a:rPr>
              <a:t>2)</a:t>
            </a:r>
            <a:r>
              <a:rPr lang="tr-TR" dirty="0">
                <a:latin typeface="Arial Black" pitchFamily="34" charset="0"/>
              </a:rPr>
              <a:t>	Cehalet ve dini bilginin yetersizliği</a:t>
            </a:r>
          </a:p>
          <a:p>
            <a:r>
              <a:rPr lang="tr-TR" dirty="0" smtClean="0">
                <a:latin typeface="Arial Black" pitchFamily="34" charset="0"/>
              </a:rPr>
              <a:t>3)</a:t>
            </a:r>
            <a:r>
              <a:rPr lang="tr-TR" dirty="0">
                <a:latin typeface="Arial Black" pitchFamily="34" charset="0"/>
              </a:rPr>
              <a:t>	Mevzu hadisler</a:t>
            </a:r>
          </a:p>
          <a:p>
            <a:r>
              <a:rPr lang="tr-TR" dirty="0" smtClean="0">
                <a:latin typeface="Arial Black" pitchFamily="34" charset="0"/>
              </a:rPr>
              <a:t>4) Psikolojik </a:t>
            </a:r>
            <a:r>
              <a:rPr lang="tr-TR" dirty="0">
                <a:latin typeface="Arial Black" pitchFamily="34" charset="0"/>
              </a:rPr>
              <a:t>sebepler</a:t>
            </a:r>
          </a:p>
          <a:p>
            <a:r>
              <a:rPr lang="tr-TR" dirty="0" smtClean="0">
                <a:latin typeface="Arial Black" pitchFamily="34" charset="0"/>
              </a:rPr>
              <a:t>5)</a:t>
            </a:r>
            <a:r>
              <a:rPr lang="tr-TR" dirty="0">
                <a:latin typeface="Arial Black" pitchFamily="34" charset="0"/>
              </a:rPr>
              <a:t>	Batıl inanç ve hurafeleri konu edinen yayınlar</a:t>
            </a:r>
          </a:p>
          <a:p>
            <a:r>
              <a:rPr lang="tr-TR" dirty="0" smtClean="0">
                <a:latin typeface="Arial Black" pitchFamily="34" charset="0"/>
              </a:rPr>
              <a:t>6)</a:t>
            </a:r>
            <a:r>
              <a:rPr lang="tr-TR" dirty="0">
                <a:latin typeface="Arial Black" pitchFamily="34" charset="0"/>
              </a:rPr>
              <a:t>	Cin, peri, şeytan </a:t>
            </a:r>
            <a:r>
              <a:rPr lang="tr-TR" dirty="0" err="1">
                <a:latin typeface="Arial Black" pitchFamily="34" charset="0"/>
              </a:rPr>
              <a:t>vs</a:t>
            </a:r>
            <a:r>
              <a:rPr lang="tr-TR" dirty="0">
                <a:latin typeface="Arial Black" pitchFamily="34" charset="0"/>
              </a:rPr>
              <a:t> inançlar</a:t>
            </a:r>
          </a:p>
          <a:p>
            <a:r>
              <a:rPr lang="tr-TR" dirty="0" smtClean="0">
                <a:latin typeface="Arial Black" pitchFamily="34" charset="0"/>
              </a:rPr>
              <a:t>7)</a:t>
            </a:r>
            <a:r>
              <a:rPr lang="tr-TR" dirty="0">
                <a:latin typeface="Arial Black" pitchFamily="34" charset="0"/>
              </a:rPr>
              <a:t>	</a:t>
            </a:r>
            <a:r>
              <a:rPr lang="tr-TR" dirty="0" err="1">
                <a:latin typeface="Arial Black" pitchFamily="34" charset="0"/>
              </a:rPr>
              <a:t>Taasup</a:t>
            </a:r>
            <a:r>
              <a:rPr lang="tr-TR" dirty="0">
                <a:latin typeface="Arial Black" pitchFamily="34" charset="0"/>
              </a:rPr>
              <a:t> ve taklit</a:t>
            </a:r>
          </a:p>
          <a:p>
            <a:r>
              <a:rPr lang="tr-TR" dirty="0" smtClean="0">
                <a:latin typeface="Arial Black" pitchFamily="34" charset="0"/>
              </a:rPr>
              <a:t>8)</a:t>
            </a:r>
            <a:r>
              <a:rPr lang="tr-TR" dirty="0">
                <a:latin typeface="Arial Black" pitchFamily="34" charset="0"/>
              </a:rPr>
              <a:t>	Kadınlar hakkındaki yanlış anlayış</a:t>
            </a:r>
          </a:p>
          <a:p>
            <a:r>
              <a:rPr lang="tr-TR" dirty="0" smtClean="0">
                <a:latin typeface="Arial Black" pitchFamily="34" charset="0"/>
              </a:rPr>
              <a:t>9)</a:t>
            </a:r>
            <a:r>
              <a:rPr lang="tr-TR" dirty="0">
                <a:latin typeface="Arial Black" pitchFamily="34" charset="0"/>
              </a:rPr>
              <a:t>	Maneviyattan yoksunluk</a:t>
            </a:r>
          </a:p>
          <a:p>
            <a:r>
              <a:rPr lang="tr-TR" dirty="0" smtClean="0">
                <a:latin typeface="Arial Black" pitchFamily="34" charset="0"/>
              </a:rPr>
              <a:t>10)Kolaycılık</a:t>
            </a:r>
            <a:endParaRPr lang="tr-TR" dirty="0">
              <a:latin typeface="Arial Black" pitchFamily="34" charset="0"/>
            </a:endParaRPr>
          </a:p>
          <a:p>
            <a:endParaRPr lang="tr-TR" dirty="0"/>
          </a:p>
        </p:txBody>
      </p:sp>
    </p:spTree>
    <p:extLst>
      <p:ext uri="{BB962C8B-B14F-4D97-AF65-F5344CB8AC3E}">
        <p14:creationId xmlns:p14="http://schemas.microsoft.com/office/powerpoint/2010/main" val="214710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Autofit/>
          </a:bodyPr>
          <a:lstStyle/>
          <a:p>
            <a:r>
              <a:rPr lang="tr-TR" sz="4800" dirty="0" smtClean="0">
                <a:solidFill>
                  <a:srgbClr val="002060"/>
                </a:solidFill>
                <a:latin typeface="Arial Black" pitchFamily="34" charset="0"/>
              </a:rPr>
              <a:t>DİKKAT</a:t>
            </a:r>
            <a:r>
              <a:rPr lang="tr-TR" sz="4800" dirty="0" smtClean="0">
                <a:latin typeface="Arial Black" pitchFamily="34" charset="0"/>
              </a:rPr>
              <a:t> </a:t>
            </a:r>
          </a:p>
          <a:p>
            <a:r>
              <a:rPr lang="tr-TR" sz="4800" u="sng" dirty="0" smtClean="0">
                <a:latin typeface="Arial Black" pitchFamily="34" charset="0"/>
              </a:rPr>
              <a:t>Bidat </a:t>
            </a:r>
            <a:r>
              <a:rPr lang="tr-TR" sz="4800" u="sng" dirty="0">
                <a:latin typeface="Arial Black" pitchFamily="34" charset="0"/>
              </a:rPr>
              <a:t>ve hurafeler Yahudiler, münafıklar ve Hıristiyan misyonerler tarafından planlı bir şekilde dine sokulmaya çalışılmış ve bunda da oldukça başarılı olmuşlardır. </a:t>
            </a:r>
          </a:p>
        </p:txBody>
      </p:sp>
    </p:spTree>
    <p:extLst>
      <p:ext uri="{BB962C8B-B14F-4D97-AF65-F5344CB8AC3E}">
        <p14:creationId xmlns:p14="http://schemas.microsoft.com/office/powerpoint/2010/main" val="135491277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1853</Words>
  <Application>Microsoft Office PowerPoint</Application>
  <PresentationFormat>Ekran Gösterisi (4:3)</PresentationFormat>
  <Paragraphs>134</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25</cp:revision>
  <dcterms:created xsi:type="dcterms:W3CDTF">2014-06-23T09:25:46Z</dcterms:created>
  <dcterms:modified xsi:type="dcterms:W3CDTF">2014-06-24T13:38:06Z</dcterms:modified>
</cp:coreProperties>
</file>