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316" r:id="rId4"/>
    <p:sldId id="318" r:id="rId5"/>
    <p:sldId id="317" r:id="rId6"/>
    <p:sldId id="319" r:id="rId7"/>
    <p:sldId id="257" r:id="rId8"/>
    <p:sldId id="283" r:id="rId9"/>
    <p:sldId id="259" r:id="rId10"/>
    <p:sldId id="285" r:id="rId11"/>
    <p:sldId id="284" r:id="rId12"/>
    <p:sldId id="298" r:id="rId13"/>
    <p:sldId id="299" r:id="rId14"/>
    <p:sldId id="300" r:id="rId15"/>
    <p:sldId id="301" r:id="rId16"/>
    <p:sldId id="302" r:id="rId17"/>
    <p:sldId id="303" r:id="rId18"/>
    <p:sldId id="305" r:id="rId19"/>
    <p:sldId id="306" r:id="rId20"/>
    <p:sldId id="307" r:id="rId21"/>
    <p:sldId id="308" r:id="rId22"/>
    <p:sldId id="309" r:id="rId23"/>
    <p:sldId id="310" r:id="rId24"/>
    <p:sldId id="311" r:id="rId25"/>
    <p:sldId id="312" r:id="rId26"/>
    <p:sldId id="313" r:id="rId27"/>
    <p:sldId id="314" r:id="rId28"/>
    <p:sldId id="315" r:id="rId29"/>
    <p:sldId id="304" r:id="rId30"/>
    <p:sldId id="260" r:id="rId31"/>
    <p:sldId id="287" r:id="rId32"/>
    <p:sldId id="261" r:id="rId33"/>
    <p:sldId id="288" r:id="rId34"/>
    <p:sldId id="289" r:id="rId35"/>
    <p:sldId id="290" r:id="rId36"/>
    <p:sldId id="262" r:id="rId37"/>
    <p:sldId id="263" r:id="rId38"/>
    <p:sldId id="280" r:id="rId3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69" d="100"/>
          <a:sy n="69" d="100"/>
        </p:scale>
        <p:origin x="-1182" y="-96"/>
      </p:cViewPr>
      <p:guideLst>
        <p:guide orient="horz" pos="2160"/>
        <p:guide pos="2880"/>
      </p:guideLst>
    </p:cSldViewPr>
  </p:slideViewPr>
  <p:notesTextViewPr>
    <p:cViewPr>
      <p:scale>
        <a:sx n="100" d="100"/>
        <a:sy n="100" d="100"/>
      </p:scale>
      <p:origin x="0" y="0"/>
    </p:cViewPr>
  </p:notesTextViewPr>
  <p:sorterViewPr>
    <p:cViewPr>
      <p:scale>
        <a:sx n="130" d="100"/>
        <a:sy n="13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11.06.2013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11.06.2013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11.06.2013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11.06.2013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11.06.2013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11.06.2013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11.06.2013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11.06.2013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11.06.2013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11.06.2013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11.06.2013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50">
            <a:alpha val="40000"/>
          </a:srgbClr>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11.06.2013</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HELAL LOKMA</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126961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649491"/>
          </a:xfrm>
        </p:spPr>
        <p:txBody>
          <a:bodyPr>
            <a:normAutofit fontScale="92500" lnSpcReduction="20000"/>
          </a:bodyPr>
          <a:lstStyle/>
          <a:p>
            <a:r>
              <a:rPr lang="tr-TR" dirty="0"/>
              <a:t>“Şüphesiz ki helal belli, haram da bellidir. Bu ikisi arasında çok kimselerin bilmedikleri şüpheli şeyler vardır. Her kim şüpheli şeylerden korunursa, dinini ve namusunu korumaya talip olmuş demektir. Kim ki şüpheli şeylere dalarsa, tıpkı bir korunun çevresinde hayvanlarını otlatan bir çobanın sürüsünün çok geçmeden o koruya dalacağı gibi o da haramların içine düşüverir. Dikkat ediniz, her hükümdarın bir korusu vardır. İyi dinleyiniz: Allah’ın korusu da yasaklarıdır. Uyanık olunuz: Vücudun içinde bir çiğnem et vardır. O iyi olduğunda bütün </a:t>
            </a:r>
            <a:r>
              <a:rPr lang="tr-TR" dirty="0" err="1"/>
              <a:t>cesed</a:t>
            </a:r>
            <a:r>
              <a:rPr lang="tr-TR" dirty="0"/>
              <a:t> de iyi olur. O bozulduğunda ise bütün bünye fesada uğrar. Biliniz ki o </a:t>
            </a:r>
            <a:r>
              <a:rPr lang="tr-TR" dirty="0" err="1"/>
              <a:t>kâlp’dir</a:t>
            </a:r>
            <a:r>
              <a:rPr lang="tr-TR" dirty="0"/>
              <a:t>.” </a:t>
            </a:r>
          </a:p>
          <a:p>
            <a:r>
              <a:rPr lang="tr-TR" sz="1900" dirty="0"/>
              <a:t>(Buhari ve Müslim) </a:t>
            </a:r>
          </a:p>
          <a:p>
            <a:endParaRPr lang="tr-TR" dirty="0"/>
          </a:p>
        </p:txBody>
      </p:sp>
    </p:spTree>
    <p:extLst>
      <p:ext uri="{BB962C8B-B14F-4D97-AF65-F5344CB8AC3E}">
        <p14:creationId xmlns:p14="http://schemas.microsoft.com/office/powerpoint/2010/main" val="297474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457200" y="274638"/>
            <a:ext cx="8229600" cy="778098"/>
          </a:xfrm>
        </p:spPr>
        <p:txBody>
          <a:bodyPr/>
          <a:lstStyle/>
          <a:p>
            <a:r>
              <a:rPr lang="tr-TR" dirty="0" smtClean="0"/>
              <a:t>Helal Lokma Yemenin Önemi</a:t>
            </a:r>
            <a:endParaRPr lang="tr-TR" dirty="0"/>
          </a:p>
        </p:txBody>
      </p:sp>
      <p:sp>
        <p:nvSpPr>
          <p:cNvPr id="3" name="İçerik Yer Tutucusu 2"/>
          <p:cNvSpPr>
            <a:spLocks noGrp="1"/>
          </p:cNvSpPr>
          <p:nvPr>
            <p:ph idx="1"/>
          </p:nvPr>
        </p:nvSpPr>
        <p:spPr>
          <a:xfrm>
            <a:off x="457200" y="1196752"/>
            <a:ext cx="8229600" cy="5328592"/>
          </a:xfrm>
        </p:spPr>
        <p:txBody>
          <a:bodyPr>
            <a:normAutofit/>
          </a:bodyPr>
          <a:lstStyle/>
          <a:p>
            <a:r>
              <a:rPr lang="tr-TR" sz="2800" dirty="0" smtClean="0"/>
              <a:t>Rasulullah buyurdu ki:</a:t>
            </a:r>
          </a:p>
          <a:p>
            <a:pPr algn="r" rtl="1"/>
            <a:r>
              <a:rPr lang="ar-SA" sz="4000" b="1" dirty="0">
                <a:latin typeface="Traditional Arabic" pitchFamily="18" charset="-78"/>
                <a:cs typeface="Traditional Arabic" pitchFamily="18" charset="-78"/>
              </a:rPr>
              <a:t> الرَّجُلَ يُطِيلُ السَّفَرَ أَشْعَثَ أَغْبَرَ، يَمُدُّ يَدَيْهِ إِلَى السَّمَاءِ، يَا رَبِّ، يَا رَبِّ، وَمَطْعَمُهُ حَرَامٌ، وَمَشْرَبُهُ حَرَامٌ، وَمَلْبَسُهُ حَرَامٌ، وَغُذِيَ بِالْحَرَامِ، فَأَنَّى يُسْتَجَابُ لِذَلِكَ؟ "</a:t>
            </a:r>
            <a:endParaRPr lang="ar-SA" sz="4000" dirty="0">
              <a:latin typeface="Traditional Arabic" pitchFamily="18" charset="-78"/>
              <a:cs typeface="Traditional Arabic" pitchFamily="18" charset="-78"/>
            </a:endParaRPr>
          </a:p>
          <a:p>
            <a:r>
              <a:rPr lang="tr-TR" sz="2800" dirty="0" smtClean="0"/>
              <a:t>“</a:t>
            </a:r>
            <a:r>
              <a:rPr lang="tr-TR" sz="2800" dirty="0"/>
              <a:t>Allah yolunda sefer yapmış, üstü başı tozlanmış bir adam, ellerini göklere uzatarak</a:t>
            </a:r>
            <a:r>
              <a:rPr lang="tr-TR" sz="2800" dirty="0" smtClean="0"/>
              <a:t>: ”</a:t>
            </a:r>
            <a:r>
              <a:rPr lang="tr-TR" sz="2800" dirty="0"/>
              <a:t>Ya Rab, ya Rab!” diye yalvarıyor. Hâlbuki onun yediği haram, içtiği haram, giydiği haram, gıdası haramdır. Böylesinin duası nasıl makbul olur?” buyurmuştur</a:t>
            </a:r>
            <a:r>
              <a:rPr lang="tr-TR" sz="2800" dirty="0" smtClean="0"/>
              <a:t>.</a:t>
            </a:r>
          </a:p>
          <a:p>
            <a:r>
              <a:rPr lang="tr-TR" sz="1600" dirty="0" smtClean="0"/>
              <a:t>(</a:t>
            </a:r>
            <a:r>
              <a:rPr lang="tr-TR" sz="1600" dirty="0"/>
              <a:t>Müslim) </a:t>
            </a:r>
            <a:endParaRPr lang="tr-TR" sz="1600" dirty="0" smtClean="0"/>
          </a:p>
        </p:txBody>
      </p:sp>
    </p:spTree>
    <p:extLst>
      <p:ext uri="{BB962C8B-B14F-4D97-AF65-F5344CB8AC3E}">
        <p14:creationId xmlns:p14="http://schemas.microsoft.com/office/powerpoint/2010/main" val="3394414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Helal Lokmanın Önemi</a:t>
            </a:r>
            <a:endParaRPr lang="tr-TR" dirty="0"/>
          </a:p>
        </p:txBody>
      </p:sp>
      <p:sp>
        <p:nvSpPr>
          <p:cNvPr id="3" name="İçerik Yer Tutucusu 2"/>
          <p:cNvSpPr>
            <a:spLocks noGrp="1"/>
          </p:cNvSpPr>
          <p:nvPr>
            <p:ph idx="1"/>
          </p:nvPr>
        </p:nvSpPr>
        <p:spPr>
          <a:xfrm>
            <a:off x="457200" y="1600200"/>
            <a:ext cx="8229600" cy="4925144"/>
          </a:xfrm>
        </p:spPr>
        <p:txBody>
          <a:bodyPr>
            <a:normAutofit/>
          </a:bodyPr>
          <a:lstStyle/>
          <a:p>
            <a:r>
              <a:rPr lang="tr-TR" dirty="0" smtClean="0"/>
              <a:t>Ashabın </a:t>
            </a:r>
            <a:r>
              <a:rPr lang="tr-TR" dirty="0"/>
              <a:t>büyüklerinden </a:t>
            </a:r>
            <a:r>
              <a:rPr lang="tr-TR" dirty="0" err="1"/>
              <a:t>Sa’d</a:t>
            </a:r>
            <a:r>
              <a:rPr lang="tr-TR" dirty="0"/>
              <a:t> bin </a:t>
            </a:r>
            <a:r>
              <a:rPr lang="tr-TR" dirty="0" err="1"/>
              <a:t>Ebi</a:t>
            </a:r>
            <a:r>
              <a:rPr lang="tr-TR" dirty="0"/>
              <a:t> </a:t>
            </a:r>
            <a:r>
              <a:rPr lang="tr-TR" dirty="0" err="1"/>
              <a:t>Vakkas</a:t>
            </a:r>
            <a:r>
              <a:rPr lang="tr-TR" dirty="0"/>
              <a:t> (</a:t>
            </a:r>
            <a:r>
              <a:rPr lang="tr-TR" dirty="0" err="1"/>
              <a:t>ra</a:t>
            </a:r>
            <a:r>
              <a:rPr lang="tr-TR" dirty="0"/>
              <a:t>) Hazretleri Peygamberimize (</a:t>
            </a:r>
            <a:r>
              <a:rPr lang="tr-TR" dirty="0" err="1"/>
              <a:t>s.a.v</a:t>
            </a:r>
            <a:r>
              <a:rPr lang="tr-TR" dirty="0"/>
              <a:t>.) gelerek: </a:t>
            </a:r>
            <a:endParaRPr lang="tr-TR" dirty="0" smtClean="0"/>
          </a:p>
          <a:p>
            <a:pPr algn="r" rtl="1"/>
            <a:r>
              <a:rPr lang="ar-SA" sz="4000" b="1" dirty="0">
                <a:latin typeface="Traditional Arabic" pitchFamily="18" charset="-78"/>
                <a:cs typeface="Traditional Arabic" pitchFamily="18" charset="-78"/>
              </a:rPr>
              <a:t>يَا رَسُولَ اللَّهِ، ادْعُ اللَّهَ أَنْ يَجْعَلَنِي مُسْتَجَابَ الدَّعْوَةِ</a:t>
            </a:r>
            <a:endParaRPr lang="tr-TR" sz="4000" i="1" dirty="0"/>
          </a:p>
          <a:p>
            <a:r>
              <a:rPr lang="tr-TR" i="1" dirty="0" smtClean="0"/>
              <a:t>“</a:t>
            </a:r>
            <a:r>
              <a:rPr lang="tr-TR" i="1" dirty="0"/>
              <a:t>Ya</a:t>
            </a:r>
            <a:r>
              <a:rPr lang="tr-TR" dirty="0"/>
              <a:t> </a:t>
            </a:r>
            <a:r>
              <a:rPr lang="tr-TR" i="1" dirty="0" err="1"/>
              <a:t>Rasülallah</a:t>
            </a:r>
            <a:r>
              <a:rPr lang="tr-TR" i="1" dirty="0"/>
              <a:t>! Dua buyurunuz da ben duası makbul olanlardan </a:t>
            </a:r>
            <a:r>
              <a:rPr lang="tr-TR" i="1" dirty="0" err="1"/>
              <a:t>olayım.”</a:t>
            </a:r>
            <a:r>
              <a:rPr lang="tr-TR" dirty="0" err="1"/>
              <a:t>der</a:t>
            </a:r>
            <a:r>
              <a:rPr lang="tr-TR" dirty="0" smtClean="0"/>
              <a:t>. Peygamberimiz </a:t>
            </a:r>
            <a:r>
              <a:rPr lang="tr-TR" dirty="0"/>
              <a:t>de O’na: </a:t>
            </a:r>
            <a:endParaRPr lang="tr-TR" dirty="0" smtClean="0"/>
          </a:p>
        </p:txBody>
      </p:sp>
    </p:spTree>
    <p:extLst>
      <p:ext uri="{BB962C8B-B14F-4D97-AF65-F5344CB8AC3E}">
        <p14:creationId xmlns:p14="http://schemas.microsoft.com/office/powerpoint/2010/main" val="266467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normAutofit/>
          </a:bodyPr>
          <a:lstStyle/>
          <a:p>
            <a:pPr algn="r" rtl="1"/>
            <a:r>
              <a:rPr lang="ar-SA" sz="4000" b="1" dirty="0">
                <a:latin typeface="Traditional Arabic" pitchFamily="18" charset="-78"/>
                <a:cs typeface="Traditional Arabic" pitchFamily="18" charset="-78"/>
              </a:rPr>
              <a:t>«يَا سَعْدُ أَطِبْ مَطْعَمَكَ تَكُنْ مُسْتَجَابَ الدَّعْوَةِ، وَالَّذِي نَفْسُ مُحَمَّدٍ بِيَدِهِ، إِنَّ الْعَبْدَ لَيَقْذِفُ اللُّقْمَةَ الْحَرَامَ فِي جَوْفِهِ مَا يُتَقَبَّلُ مِنْهُ عَمَلَ أَرْبَعِينَ يَوْمًا، وَأَيُّمَا عَبْدٍ نَبَتَ لَحْمُهُ مِنَ السُّحْتِ وَالرِّبَا فَالنَّارُ أَوْلَى بِهِ»</a:t>
            </a:r>
            <a:endParaRPr lang="tr-TR" sz="4000" dirty="0"/>
          </a:p>
          <a:p>
            <a:r>
              <a:rPr lang="tr-TR" sz="3000" i="1" dirty="0"/>
              <a:t>“Ya </a:t>
            </a:r>
            <a:r>
              <a:rPr lang="tr-TR" sz="3000" i="1" dirty="0" err="1"/>
              <a:t>Sa’d</a:t>
            </a:r>
            <a:r>
              <a:rPr lang="tr-TR" sz="3000" i="1" dirty="0"/>
              <a:t>! Helal ve güzel (olan, haramdan arınmış olanı) ye. Duan kabul olur</a:t>
            </a:r>
            <a:r>
              <a:rPr lang="tr-TR" sz="3000" i="1" dirty="0" smtClean="0"/>
              <a:t>. Muhammed’in nefsini kudret elinde tutana yemin olsun ki karnında haram lokma bulunan kulun duası kırk gün kabul olmaz. Bedeni haram ve </a:t>
            </a:r>
            <a:r>
              <a:rPr lang="tr-TR" sz="3000" i="1" dirty="0" err="1" smtClean="0"/>
              <a:t>riba</a:t>
            </a:r>
            <a:r>
              <a:rPr lang="tr-TR" sz="3000" i="1" dirty="0"/>
              <a:t> </a:t>
            </a:r>
            <a:r>
              <a:rPr lang="tr-TR" sz="3000" i="1" dirty="0" smtClean="0"/>
              <a:t>ile beslenen kişiye cehennem daha layıktır” </a:t>
            </a:r>
            <a:r>
              <a:rPr lang="tr-TR" sz="3000" dirty="0" smtClean="0"/>
              <a:t>buyurdular</a:t>
            </a:r>
            <a:r>
              <a:rPr lang="tr-TR" sz="3000" dirty="0"/>
              <a:t>. </a:t>
            </a:r>
          </a:p>
          <a:p>
            <a:r>
              <a:rPr lang="tr-TR" sz="1900" dirty="0" err="1"/>
              <a:t>Taberani</a:t>
            </a:r>
            <a:r>
              <a:rPr lang="tr-TR" sz="1900" dirty="0"/>
              <a:t>, M. </a:t>
            </a:r>
            <a:r>
              <a:rPr lang="tr-TR" sz="1900" dirty="0" err="1"/>
              <a:t>Evsat</a:t>
            </a:r>
            <a:endParaRPr lang="tr-TR" sz="1900" dirty="0"/>
          </a:p>
          <a:p>
            <a:endParaRPr lang="tr-TR" dirty="0"/>
          </a:p>
        </p:txBody>
      </p:sp>
    </p:spTree>
    <p:extLst>
      <p:ext uri="{BB962C8B-B14F-4D97-AF65-F5344CB8AC3E}">
        <p14:creationId xmlns:p14="http://schemas.microsoft.com/office/powerpoint/2010/main" val="1404663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Helal Lokmanın Önemi</a:t>
            </a:r>
            <a:endParaRPr lang="tr-TR" dirty="0"/>
          </a:p>
        </p:txBody>
      </p:sp>
      <p:sp>
        <p:nvSpPr>
          <p:cNvPr id="3" name="İçerik Yer Tutucusu 2"/>
          <p:cNvSpPr>
            <a:spLocks noGrp="1"/>
          </p:cNvSpPr>
          <p:nvPr>
            <p:ph idx="1"/>
          </p:nvPr>
        </p:nvSpPr>
        <p:spPr/>
        <p:txBody>
          <a:bodyPr>
            <a:normAutofit/>
          </a:bodyPr>
          <a:lstStyle/>
          <a:p>
            <a:r>
              <a:rPr lang="tr-TR" dirty="0"/>
              <a:t>İbrahim bin Ethem Hazretleri: “Kemale erenler, ancak midelerine girenlere dikkat etmekle kemale ermişlerdir.”, der.</a:t>
            </a:r>
          </a:p>
          <a:p>
            <a:r>
              <a:rPr lang="tr-TR" dirty="0"/>
              <a:t>Yahya bin </a:t>
            </a:r>
            <a:r>
              <a:rPr lang="tr-TR" dirty="0" err="1"/>
              <a:t>Muaz</a:t>
            </a:r>
            <a:r>
              <a:rPr lang="tr-TR" dirty="0"/>
              <a:t> Hazretleri: “</a:t>
            </a:r>
            <a:r>
              <a:rPr lang="tr-TR" dirty="0" err="1"/>
              <a:t>Taat</a:t>
            </a:r>
            <a:r>
              <a:rPr lang="tr-TR" dirty="0"/>
              <a:t> ( kulluk vazifelerini ifa )bir hazinedir. Anahtarı, dua; anahtarın dişleri ise helal lokmadır” der</a:t>
            </a:r>
            <a:r>
              <a:rPr lang="tr-TR" dirty="0" smtClean="0"/>
              <a:t>.</a:t>
            </a:r>
            <a:endParaRPr lang="tr-TR" dirty="0"/>
          </a:p>
        </p:txBody>
      </p:sp>
    </p:spTree>
    <p:extLst>
      <p:ext uri="{BB962C8B-B14F-4D97-AF65-F5344CB8AC3E}">
        <p14:creationId xmlns:p14="http://schemas.microsoft.com/office/powerpoint/2010/main" val="2615678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Helal Lokmanın Önemi</a:t>
            </a:r>
            <a:endParaRPr lang="tr-TR" dirty="0"/>
          </a:p>
        </p:txBody>
      </p:sp>
      <p:sp>
        <p:nvSpPr>
          <p:cNvPr id="3" name="İçerik Yer Tutucusu 2"/>
          <p:cNvSpPr>
            <a:spLocks noGrp="1"/>
          </p:cNvSpPr>
          <p:nvPr>
            <p:ph idx="1"/>
          </p:nvPr>
        </p:nvSpPr>
        <p:spPr/>
        <p:txBody>
          <a:bodyPr/>
          <a:lstStyle/>
          <a:p>
            <a:pPr>
              <a:lnSpc>
                <a:spcPct val="115000"/>
              </a:lnSpc>
              <a:spcAft>
                <a:spcPts val="1000"/>
              </a:spcAft>
            </a:pPr>
            <a:r>
              <a:rPr lang="tr-TR" dirty="0">
                <a:latin typeface="Tahoma"/>
                <a:ea typeface="Times New Roman"/>
                <a:cs typeface="Arial"/>
              </a:rPr>
              <a:t>Abdullah bin Ömer (</a:t>
            </a:r>
            <a:r>
              <a:rPr lang="tr-TR" dirty="0" err="1">
                <a:latin typeface="Tahoma"/>
                <a:ea typeface="Times New Roman"/>
                <a:cs typeface="Arial"/>
              </a:rPr>
              <a:t>r.a</a:t>
            </a:r>
            <a:r>
              <a:rPr lang="tr-TR" dirty="0">
                <a:latin typeface="Tahoma"/>
                <a:ea typeface="Times New Roman"/>
                <a:cs typeface="Arial"/>
              </a:rPr>
              <a:t>.): “Namaz kılmaktan yay gibi, oruç tutmaktan çöp gibi kalsanız da, haram ve şüpheli şeylerden kaçınmazsanız, Allah o ibadetleri kabul etmez.” buyurmuştur. </a:t>
            </a:r>
            <a:endParaRPr lang="tr-TR" sz="2400" dirty="0">
              <a:ea typeface="Calibri"/>
              <a:cs typeface="Arial"/>
            </a:endParaRPr>
          </a:p>
          <a:p>
            <a:endParaRPr lang="tr-TR" dirty="0"/>
          </a:p>
        </p:txBody>
      </p:sp>
    </p:spTree>
    <p:extLst>
      <p:ext uri="{BB962C8B-B14F-4D97-AF65-F5344CB8AC3E}">
        <p14:creationId xmlns:p14="http://schemas.microsoft.com/office/powerpoint/2010/main" val="3166705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Helal Lokmanın Önemi</a:t>
            </a:r>
            <a:endParaRPr lang="tr-TR" dirty="0"/>
          </a:p>
        </p:txBody>
      </p:sp>
      <p:sp>
        <p:nvSpPr>
          <p:cNvPr id="3" name="İçerik Yer Tutucusu 2"/>
          <p:cNvSpPr>
            <a:spLocks noGrp="1"/>
          </p:cNvSpPr>
          <p:nvPr>
            <p:ph idx="1"/>
          </p:nvPr>
        </p:nvSpPr>
        <p:spPr/>
        <p:txBody>
          <a:bodyPr>
            <a:normAutofit fontScale="55000" lnSpcReduction="20000"/>
          </a:bodyPr>
          <a:lstStyle/>
          <a:p>
            <a:pPr>
              <a:lnSpc>
                <a:spcPct val="135000"/>
              </a:lnSpc>
              <a:spcBef>
                <a:spcPts val="750"/>
              </a:spcBef>
              <a:spcAft>
                <a:spcPts val="1125"/>
              </a:spcAft>
            </a:pPr>
            <a:r>
              <a:rPr lang="tr-TR" sz="4000" dirty="0">
                <a:latin typeface="Arial"/>
                <a:ea typeface="Times New Roman"/>
              </a:rPr>
              <a:t>Haramın insana neler kaybettirdiğini anlama açısından </a:t>
            </a:r>
            <a:r>
              <a:rPr lang="tr-TR" sz="4000" dirty="0" err="1">
                <a:latin typeface="Arial"/>
                <a:ea typeface="Times New Roman"/>
              </a:rPr>
              <a:t>Rasûl</a:t>
            </a:r>
            <a:r>
              <a:rPr lang="tr-TR" sz="4000" dirty="0">
                <a:latin typeface="Arial"/>
                <a:ea typeface="Times New Roman"/>
              </a:rPr>
              <a:t>-ü Ekrem </a:t>
            </a:r>
            <a:r>
              <a:rPr lang="tr-TR" sz="4000" dirty="0" err="1">
                <a:latin typeface="Arial"/>
                <a:ea typeface="Times New Roman"/>
              </a:rPr>
              <a:t>Efendimiz'in</a:t>
            </a:r>
            <a:r>
              <a:rPr lang="tr-TR" sz="4000" dirty="0">
                <a:latin typeface="Arial"/>
                <a:ea typeface="Times New Roman"/>
              </a:rPr>
              <a:t> şu </a:t>
            </a:r>
            <a:r>
              <a:rPr lang="tr-TR" sz="4000" dirty="0" err="1">
                <a:latin typeface="Arial"/>
                <a:ea typeface="Times New Roman"/>
              </a:rPr>
              <a:t>gaybî</a:t>
            </a:r>
            <a:r>
              <a:rPr lang="tr-TR" sz="4000" dirty="0">
                <a:latin typeface="Arial"/>
                <a:ea typeface="Times New Roman"/>
              </a:rPr>
              <a:t> ihbarı çok </a:t>
            </a:r>
            <a:r>
              <a:rPr lang="tr-TR" sz="4000" dirty="0" smtClean="0">
                <a:latin typeface="Arial"/>
                <a:ea typeface="Times New Roman"/>
              </a:rPr>
              <a:t>ibretliktir. </a:t>
            </a:r>
            <a:r>
              <a:rPr lang="tr-TR" sz="4000" dirty="0">
                <a:latin typeface="Arial"/>
                <a:ea typeface="Times New Roman"/>
              </a:rPr>
              <a:t>Bilindiği üzere, hacca koşanlar ovayı-obayı "Lebbeyk </a:t>
            </a:r>
            <a:r>
              <a:rPr lang="tr-TR" sz="4000" dirty="0" err="1">
                <a:latin typeface="Arial"/>
                <a:ea typeface="Times New Roman"/>
              </a:rPr>
              <a:t>Allahümme</a:t>
            </a:r>
            <a:r>
              <a:rPr lang="tr-TR" sz="4000" dirty="0">
                <a:latin typeface="Arial"/>
                <a:ea typeface="Times New Roman"/>
              </a:rPr>
              <a:t> lebbeyk" sözüyle inletirler. Bu söz, </a:t>
            </a:r>
            <a:r>
              <a:rPr lang="tr-TR" sz="4000" dirty="0" err="1">
                <a:latin typeface="Arial"/>
                <a:ea typeface="Times New Roman"/>
              </a:rPr>
              <a:t>mü'minlerin</a:t>
            </a:r>
            <a:r>
              <a:rPr lang="tr-TR" sz="4000" dirty="0">
                <a:latin typeface="Arial"/>
                <a:ea typeface="Times New Roman"/>
              </a:rPr>
              <a:t> hac esnasında ve ihramda bulundukları müddetçe sürekli tekrar ettikleri mukaddes kelimelerdendir; "Emret </a:t>
            </a:r>
            <a:r>
              <a:rPr lang="tr-TR" sz="4000" dirty="0" err="1">
                <a:latin typeface="Arial"/>
                <a:ea typeface="Times New Roman"/>
              </a:rPr>
              <a:t>yâ</a:t>
            </a:r>
            <a:r>
              <a:rPr lang="tr-TR" sz="4000" dirty="0">
                <a:latin typeface="Arial"/>
                <a:ea typeface="Times New Roman"/>
              </a:rPr>
              <a:t> Rabbi, buyur </a:t>
            </a:r>
            <a:r>
              <a:rPr lang="tr-TR" sz="4000" dirty="0" err="1">
                <a:latin typeface="Arial"/>
                <a:ea typeface="Times New Roman"/>
              </a:rPr>
              <a:t>yâ</a:t>
            </a:r>
            <a:r>
              <a:rPr lang="tr-TR" sz="4000" dirty="0">
                <a:latin typeface="Arial"/>
                <a:ea typeface="Times New Roman"/>
              </a:rPr>
              <a:t> Rabbi!.. Çağırdın, biz de geliyoruz </a:t>
            </a:r>
            <a:r>
              <a:rPr lang="tr-TR" sz="4000" dirty="0" err="1">
                <a:latin typeface="Arial"/>
                <a:ea typeface="Times New Roman"/>
              </a:rPr>
              <a:t>yâ</a:t>
            </a:r>
            <a:r>
              <a:rPr lang="tr-TR" sz="4000" dirty="0">
                <a:latin typeface="Arial"/>
                <a:ea typeface="Times New Roman"/>
              </a:rPr>
              <a:t> Rabbi!.. Davetine sözümüz ve özümüzle geliyoruz, buyur </a:t>
            </a:r>
            <a:r>
              <a:rPr lang="tr-TR" sz="4000" dirty="0" err="1">
                <a:latin typeface="Arial"/>
                <a:ea typeface="Times New Roman"/>
              </a:rPr>
              <a:t>Allahım</a:t>
            </a:r>
            <a:r>
              <a:rPr lang="tr-TR" sz="4000" dirty="0">
                <a:latin typeface="Arial"/>
                <a:ea typeface="Times New Roman"/>
              </a:rPr>
              <a:t>. Ey ortak ve benzeri olmaktan münezzeh Rabbimiz! </a:t>
            </a:r>
            <a:r>
              <a:rPr lang="tr-TR" sz="4000" dirty="0" err="1">
                <a:latin typeface="Arial"/>
                <a:ea typeface="Times New Roman"/>
              </a:rPr>
              <a:t>Hamd</a:t>
            </a:r>
            <a:r>
              <a:rPr lang="tr-TR" sz="4000" dirty="0">
                <a:latin typeface="Arial"/>
                <a:ea typeface="Times New Roman"/>
              </a:rPr>
              <a:t> Senin, minnet Senin ve mülk de Senin. Sen teksin, eşsizsin, emsalsizsin, buyur </a:t>
            </a:r>
            <a:r>
              <a:rPr lang="tr-TR" sz="4000" dirty="0" err="1">
                <a:latin typeface="Arial"/>
                <a:ea typeface="Times New Roman"/>
              </a:rPr>
              <a:t>yâ</a:t>
            </a:r>
            <a:r>
              <a:rPr lang="tr-TR" sz="4000" dirty="0">
                <a:latin typeface="Arial"/>
                <a:ea typeface="Times New Roman"/>
              </a:rPr>
              <a:t> Rabbi!" </a:t>
            </a:r>
            <a:r>
              <a:rPr lang="tr-TR" sz="4000" dirty="0" smtClean="0">
                <a:latin typeface="Arial"/>
                <a:ea typeface="Times New Roman"/>
              </a:rPr>
              <a:t>demektir.</a:t>
            </a:r>
          </a:p>
        </p:txBody>
      </p:sp>
    </p:spTree>
    <p:extLst>
      <p:ext uri="{BB962C8B-B14F-4D97-AF65-F5344CB8AC3E}">
        <p14:creationId xmlns:p14="http://schemas.microsoft.com/office/powerpoint/2010/main" val="430123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6120680"/>
          </a:xfrm>
        </p:spPr>
        <p:txBody>
          <a:bodyPr>
            <a:normAutofit fontScale="70000" lnSpcReduction="20000"/>
          </a:bodyPr>
          <a:lstStyle/>
          <a:p>
            <a:pPr>
              <a:lnSpc>
                <a:spcPct val="135000"/>
              </a:lnSpc>
              <a:spcBef>
                <a:spcPts val="750"/>
              </a:spcBef>
              <a:spcAft>
                <a:spcPts val="1125"/>
              </a:spcAft>
            </a:pPr>
            <a:r>
              <a:rPr lang="tr-TR" sz="3600" dirty="0">
                <a:latin typeface="Arial"/>
                <a:ea typeface="Times New Roman"/>
              </a:rPr>
              <a:t>İşte, samimi kulların can ü gönülden bu cümleyle mukaddes beldeyi inlettikleri bir anda, sırtında haram parayla alınmış bir elbise, midesinde haram lokma bulunan bir insan da "Lebbeyk </a:t>
            </a:r>
            <a:r>
              <a:rPr lang="tr-TR" sz="3600" dirty="0" err="1">
                <a:latin typeface="Arial"/>
                <a:ea typeface="Times New Roman"/>
              </a:rPr>
              <a:t>Allahümme</a:t>
            </a:r>
            <a:r>
              <a:rPr lang="tr-TR" sz="3600" dirty="0">
                <a:latin typeface="Arial"/>
                <a:ea typeface="Times New Roman"/>
              </a:rPr>
              <a:t> lebbeyk" diye seslenir. </a:t>
            </a:r>
            <a:r>
              <a:rPr lang="tr-TR" sz="3600" dirty="0" err="1">
                <a:latin typeface="Arial"/>
                <a:ea typeface="Times New Roman"/>
              </a:rPr>
              <a:t>Rahmân</a:t>
            </a:r>
            <a:r>
              <a:rPr lang="tr-TR" sz="3600" dirty="0">
                <a:latin typeface="Arial"/>
                <a:ea typeface="Times New Roman"/>
              </a:rPr>
              <a:t> ü Rahîm (</a:t>
            </a:r>
            <a:r>
              <a:rPr lang="tr-TR" sz="3600" dirty="0" err="1">
                <a:latin typeface="Arial"/>
                <a:ea typeface="Times New Roman"/>
              </a:rPr>
              <a:t>celle</a:t>
            </a:r>
            <a:r>
              <a:rPr lang="tr-TR" sz="3600" dirty="0">
                <a:latin typeface="Arial"/>
                <a:ea typeface="Times New Roman"/>
              </a:rPr>
              <a:t> </a:t>
            </a:r>
            <a:r>
              <a:rPr lang="tr-TR" sz="3600" dirty="0" err="1">
                <a:latin typeface="Arial"/>
                <a:ea typeface="Times New Roman"/>
              </a:rPr>
              <a:t>celâluhu</a:t>
            </a:r>
            <a:r>
              <a:rPr lang="tr-TR" sz="3600" dirty="0">
                <a:latin typeface="Arial"/>
                <a:ea typeface="Times New Roman"/>
              </a:rPr>
              <a:t>) kendi hâlis misafirlerini </a:t>
            </a:r>
            <a:r>
              <a:rPr lang="tr-TR" sz="3600" dirty="0" err="1">
                <a:latin typeface="Arial"/>
                <a:ea typeface="Times New Roman"/>
              </a:rPr>
              <a:t>Zâtına</a:t>
            </a:r>
            <a:r>
              <a:rPr lang="tr-TR" sz="3600" dirty="0">
                <a:latin typeface="Arial"/>
                <a:ea typeface="Times New Roman"/>
              </a:rPr>
              <a:t> has bir memnuniyetle ve ilahî ikramlarla karşılarken, haramla beslenen ve harama bürünen o adama "La </a:t>
            </a:r>
            <a:r>
              <a:rPr lang="tr-TR" sz="3600" dirty="0" err="1">
                <a:latin typeface="Arial"/>
                <a:ea typeface="Times New Roman"/>
              </a:rPr>
              <a:t>lebbeyke</a:t>
            </a:r>
            <a:r>
              <a:rPr lang="tr-TR" sz="3600" dirty="0">
                <a:latin typeface="Arial"/>
                <a:ea typeface="Times New Roman"/>
              </a:rPr>
              <a:t> ve la </a:t>
            </a:r>
            <a:r>
              <a:rPr lang="tr-TR" sz="3600" dirty="0" err="1">
                <a:latin typeface="Arial"/>
                <a:ea typeface="Times New Roman"/>
              </a:rPr>
              <a:t>sa'deyk</a:t>
            </a:r>
            <a:r>
              <a:rPr lang="tr-TR" sz="3600" dirty="0">
                <a:latin typeface="Arial"/>
                <a:ea typeface="Times New Roman"/>
              </a:rPr>
              <a:t>" der. Bu söz, kısaca "</a:t>
            </a:r>
            <a:r>
              <a:rPr lang="tr-TR" sz="3600" dirty="0" err="1">
                <a:latin typeface="Arial"/>
                <a:ea typeface="Times New Roman"/>
              </a:rPr>
              <a:t>Lebbeyk'in</a:t>
            </a:r>
            <a:r>
              <a:rPr lang="tr-TR" sz="3600" dirty="0">
                <a:latin typeface="Arial"/>
                <a:ea typeface="Times New Roman"/>
              </a:rPr>
              <a:t> de </a:t>
            </a:r>
            <a:r>
              <a:rPr lang="tr-TR" sz="3600" dirty="0" err="1">
                <a:latin typeface="Arial"/>
                <a:ea typeface="Times New Roman"/>
              </a:rPr>
              <a:t>sa'deyk'in</a:t>
            </a:r>
            <a:r>
              <a:rPr lang="tr-TR" sz="3600" dirty="0">
                <a:latin typeface="Arial"/>
                <a:ea typeface="Times New Roman"/>
              </a:rPr>
              <a:t> de senin olsun; sen hoş gelmedin, safalar getirmedin!" manasına gelmektedir.</a:t>
            </a:r>
          </a:p>
          <a:p>
            <a:pPr>
              <a:lnSpc>
                <a:spcPct val="135000"/>
              </a:lnSpc>
              <a:spcBef>
                <a:spcPts val="750"/>
              </a:spcBef>
              <a:spcAft>
                <a:spcPts val="1125"/>
              </a:spcAft>
            </a:pPr>
            <a:r>
              <a:rPr lang="tr-TR" sz="2100" dirty="0" err="1">
                <a:latin typeface="Arial"/>
                <a:ea typeface="Times New Roman"/>
              </a:rPr>
              <a:t>Taberani</a:t>
            </a:r>
            <a:r>
              <a:rPr lang="tr-TR" sz="2100" dirty="0">
                <a:latin typeface="Arial"/>
                <a:ea typeface="Times New Roman"/>
              </a:rPr>
              <a:t>, M. </a:t>
            </a:r>
            <a:r>
              <a:rPr lang="tr-TR" sz="2100" dirty="0" err="1">
                <a:latin typeface="Arial"/>
                <a:ea typeface="Times New Roman"/>
              </a:rPr>
              <a:t>Evsat</a:t>
            </a:r>
            <a:r>
              <a:rPr lang="tr-TR" sz="2100" dirty="0" smtClean="0">
                <a:latin typeface="Arial"/>
                <a:ea typeface="Times New Roman"/>
              </a:rPr>
              <a:t>.</a:t>
            </a:r>
            <a:endParaRPr lang="tr-TR" sz="2100" dirty="0">
              <a:latin typeface="Times New Roman"/>
              <a:ea typeface="Times New Roman"/>
            </a:endParaRPr>
          </a:p>
        </p:txBody>
      </p:sp>
    </p:spTree>
    <p:extLst>
      <p:ext uri="{BB962C8B-B14F-4D97-AF65-F5344CB8AC3E}">
        <p14:creationId xmlns:p14="http://schemas.microsoft.com/office/powerpoint/2010/main" val="1757464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Helal Lokma Hassasiyeti</a:t>
            </a:r>
            <a:endParaRPr lang="tr-TR" dirty="0"/>
          </a:p>
        </p:txBody>
      </p:sp>
      <p:sp>
        <p:nvSpPr>
          <p:cNvPr id="3" name="İçerik Yer Tutucusu 2"/>
          <p:cNvSpPr>
            <a:spLocks noGrp="1"/>
          </p:cNvSpPr>
          <p:nvPr>
            <p:ph idx="1"/>
          </p:nvPr>
        </p:nvSpPr>
        <p:spPr>
          <a:xfrm>
            <a:off x="457200" y="1600200"/>
            <a:ext cx="8229600" cy="4997152"/>
          </a:xfrm>
        </p:spPr>
        <p:txBody>
          <a:bodyPr>
            <a:normAutofit fontScale="62500" lnSpcReduction="20000"/>
          </a:bodyPr>
          <a:lstStyle/>
          <a:p>
            <a:pPr>
              <a:lnSpc>
                <a:spcPct val="135000"/>
              </a:lnSpc>
              <a:spcBef>
                <a:spcPts val="750"/>
              </a:spcBef>
              <a:spcAft>
                <a:spcPts val="1125"/>
              </a:spcAft>
            </a:pPr>
            <a:r>
              <a:rPr lang="tr-TR" dirty="0" smtClean="0">
                <a:latin typeface="Arial"/>
                <a:ea typeface="Times New Roman"/>
              </a:rPr>
              <a:t>Hazreti </a:t>
            </a:r>
            <a:r>
              <a:rPr lang="tr-TR" dirty="0">
                <a:latin typeface="Arial"/>
                <a:ea typeface="Times New Roman"/>
              </a:rPr>
              <a:t>Ebu </a:t>
            </a:r>
            <a:r>
              <a:rPr lang="tr-TR" dirty="0" smtClean="0">
                <a:latin typeface="Arial"/>
                <a:ea typeface="Times New Roman"/>
              </a:rPr>
              <a:t>Bekir , yemeğini </a:t>
            </a:r>
            <a:r>
              <a:rPr lang="tr-TR" dirty="0">
                <a:latin typeface="Arial"/>
                <a:ea typeface="Times New Roman"/>
              </a:rPr>
              <a:t>getiren hizmetçisine, her defasında onu nereden getirdiğini ve hangi yolla tedarik ettiğini sorardı. Bir defasında, </a:t>
            </a:r>
            <a:r>
              <a:rPr lang="tr-TR" dirty="0" smtClean="0">
                <a:latin typeface="Arial"/>
                <a:ea typeface="Times New Roman"/>
              </a:rPr>
              <a:t>hizmetçisinin </a:t>
            </a:r>
            <a:r>
              <a:rPr lang="tr-TR" dirty="0">
                <a:latin typeface="Arial"/>
                <a:ea typeface="Times New Roman"/>
              </a:rPr>
              <a:t>verdiği lokmayı yiyip sütü içinceye kadar her zamanki gibi yemeğin nereden temin edildiğini sormak aklına gelmemişti. Birkaç lokmadan sonra birden durmuş ve endişeli bir ses tonuyla, hizmetçisine "Bu yemek neredendi, bunu hangi parayla almıştın?" demişti. Hazreti Ebu Bekir'in yanında bir köle, bir hizmetçi gibi değil, bir dost, bir arkadaş misali muamele gören insan, "Ben cahiliye devrinde </a:t>
            </a:r>
            <a:r>
              <a:rPr lang="tr-TR" dirty="0" err="1">
                <a:latin typeface="Arial"/>
                <a:ea typeface="Times New Roman"/>
              </a:rPr>
              <a:t>arraflık</a:t>
            </a:r>
            <a:r>
              <a:rPr lang="tr-TR" dirty="0">
                <a:latin typeface="Arial"/>
                <a:ea typeface="Times New Roman"/>
              </a:rPr>
              <a:t> yapıyordum; fala bakıyor, </a:t>
            </a:r>
            <a:r>
              <a:rPr lang="tr-TR" dirty="0" err="1">
                <a:latin typeface="Arial"/>
                <a:ea typeface="Times New Roman"/>
              </a:rPr>
              <a:t>gâipten</a:t>
            </a:r>
            <a:r>
              <a:rPr lang="tr-TR" dirty="0">
                <a:latin typeface="Arial"/>
                <a:ea typeface="Times New Roman"/>
              </a:rPr>
              <a:t> haber veriyor ve kâhinlikten para kazanıyordum. O dönemde yaptığım </a:t>
            </a:r>
            <a:r>
              <a:rPr lang="tr-TR" dirty="0" err="1">
                <a:latin typeface="Arial"/>
                <a:ea typeface="Times New Roman"/>
              </a:rPr>
              <a:t>arraflıktan</a:t>
            </a:r>
            <a:r>
              <a:rPr lang="tr-TR" dirty="0">
                <a:latin typeface="Arial"/>
                <a:ea typeface="Times New Roman"/>
              </a:rPr>
              <a:t> dolayı birisinden alacağım vardı. Dün o adam borcunu getirdi, ondan ücretimi aldım ve bu yemeği de o parayla hazırladım." cevabını vermişti. </a:t>
            </a:r>
            <a:endParaRPr lang="tr-TR" dirty="0" smtClean="0">
              <a:latin typeface="Arial"/>
              <a:ea typeface="Times New Roman"/>
            </a:endParaRPr>
          </a:p>
        </p:txBody>
      </p:sp>
    </p:spTree>
    <p:extLst>
      <p:ext uri="{BB962C8B-B14F-4D97-AF65-F5344CB8AC3E}">
        <p14:creationId xmlns:p14="http://schemas.microsoft.com/office/powerpoint/2010/main" val="32785735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6264696"/>
          </a:xfrm>
        </p:spPr>
        <p:txBody>
          <a:bodyPr>
            <a:normAutofit fontScale="70000" lnSpcReduction="20000"/>
          </a:bodyPr>
          <a:lstStyle/>
          <a:p>
            <a:pPr>
              <a:lnSpc>
                <a:spcPct val="135000"/>
              </a:lnSpc>
              <a:spcBef>
                <a:spcPts val="750"/>
              </a:spcBef>
              <a:spcAft>
                <a:spcPts val="1125"/>
              </a:spcAft>
            </a:pPr>
            <a:r>
              <a:rPr lang="tr-TR" dirty="0">
                <a:latin typeface="Arial"/>
                <a:ea typeface="Times New Roman"/>
              </a:rPr>
              <a:t>Bunu duyan Hazreti Ebu Bekir birden sendelemiş, düşecek gibi olmuş, beti benzi atmıştı. Hemen parmağını gırtlağına kadar sokmuş, zorla istifrağ etmiş ve yediği şeylerin hepsini dışarıya çıkarmıştı. Sonra da, büyük bir mahcubiyetle, "</a:t>
            </a:r>
            <a:r>
              <a:rPr lang="tr-TR" dirty="0" err="1">
                <a:latin typeface="Arial"/>
                <a:ea typeface="Times New Roman"/>
              </a:rPr>
              <a:t>Allahım</a:t>
            </a:r>
            <a:r>
              <a:rPr lang="tr-TR" dirty="0">
                <a:latin typeface="Arial"/>
                <a:ea typeface="Times New Roman"/>
              </a:rPr>
              <a:t>, midemde kalıp damarlarıma karışan kısmından da Sana sığınırım." demişti.</a:t>
            </a:r>
            <a:endParaRPr lang="tr-TR" sz="4800" dirty="0">
              <a:latin typeface="Times New Roman"/>
              <a:ea typeface="Times New Roman"/>
            </a:endParaRPr>
          </a:p>
          <a:p>
            <a:pPr>
              <a:lnSpc>
                <a:spcPct val="135000"/>
              </a:lnSpc>
              <a:spcBef>
                <a:spcPts val="750"/>
              </a:spcBef>
              <a:spcAft>
                <a:spcPts val="1125"/>
              </a:spcAft>
            </a:pPr>
            <a:r>
              <a:rPr lang="tr-TR" dirty="0">
                <a:latin typeface="Arial"/>
                <a:ea typeface="Times New Roman"/>
              </a:rPr>
              <a:t>Hazreti Sıddık'ın bu hassasiyetini gören </a:t>
            </a:r>
            <a:r>
              <a:rPr lang="tr-TR" dirty="0" err="1">
                <a:latin typeface="Arial"/>
                <a:ea typeface="Times New Roman"/>
              </a:rPr>
              <a:t>sahabi</a:t>
            </a:r>
            <a:r>
              <a:rPr lang="tr-TR" dirty="0">
                <a:latin typeface="Arial"/>
                <a:ea typeface="Times New Roman"/>
              </a:rPr>
              <a:t>, "Ey Allah'ın Peygamberinin halifesi! Bu kadarı fazla değil mi? Ne diye kendine bu denli </a:t>
            </a:r>
            <a:r>
              <a:rPr lang="tr-TR" dirty="0" err="1">
                <a:latin typeface="Arial"/>
                <a:ea typeface="Times New Roman"/>
              </a:rPr>
              <a:t>ızdırap</a:t>
            </a:r>
            <a:r>
              <a:rPr lang="tr-TR" dirty="0">
                <a:latin typeface="Arial"/>
                <a:ea typeface="Times New Roman"/>
              </a:rPr>
              <a:t> veriyorsun?" diye sorunca, Ebu Bekir (</a:t>
            </a:r>
            <a:r>
              <a:rPr lang="tr-TR" dirty="0" err="1">
                <a:latin typeface="Arial"/>
                <a:ea typeface="Times New Roman"/>
              </a:rPr>
              <a:t>radiyallahu</a:t>
            </a:r>
            <a:r>
              <a:rPr lang="tr-TR" dirty="0">
                <a:latin typeface="Arial"/>
                <a:ea typeface="Times New Roman"/>
              </a:rPr>
              <a:t> </a:t>
            </a:r>
            <a:r>
              <a:rPr lang="tr-TR" dirty="0" err="1">
                <a:latin typeface="Arial"/>
                <a:ea typeface="Times New Roman"/>
              </a:rPr>
              <a:t>anh</a:t>
            </a:r>
            <a:r>
              <a:rPr lang="tr-TR" dirty="0">
                <a:latin typeface="Arial"/>
                <a:ea typeface="Times New Roman"/>
              </a:rPr>
              <a:t>) şöyle cevap vermişti: "</a:t>
            </a:r>
            <a:r>
              <a:rPr lang="tr-TR" dirty="0" err="1">
                <a:latin typeface="Arial"/>
                <a:ea typeface="Times New Roman"/>
              </a:rPr>
              <a:t>Rasûl</a:t>
            </a:r>
            <a:r>
              <a:rPr lang="tr-TR" dirty="0">
                <a:latin typeface="Arial"/>
                <a:ea typeface="Times New Roman"/>
              </a:rPr>
              <a:t>-ü Ekrem'den bizzat dinledim; Efendimiz (</a:t>
            </a:r>
            <a:r>
              <a:rPr lang="tr-TR" dirty="0" err="1">
                <a:latin typeface="Arial"/>
                <a:ea typeface="Times New Roman"/>
              </a:rPr>
              <a:t>sallallâhu</a:t>
            </a:r>
            <a:r>
              <a:rPr lang="tr-TR" dirty="0">
                <a:latin typeface="Arial"/>
                <a:ea typeface="Times New Roman"/>
              </a:rPr>
              <a:t> aleyhi ve </a:t>
            </a:r>
            <a:r>
              <a:rPr lang="tr-TR" dirty="0" err="1">
                <a:latin typeface="Arial"/>
                <a:ea typeface="Times New Roman"/>
              </a:rPr>
              <a:t>sellem</a:t>
            </a:r>
            <a:r>
              <a:rPr lang="tr-TR" dirty="0">
                <a:latin typeface="Arial"/>
                <a:ea typeface="Times New Roman"/>
              </a:rPr>
              <a:t>) vücudunda bir tek haram lokma bulunan bir kimsenin ancak cehennemle temizleneceğini söylemişti</a:t>
            </a:r>
            <a:r>
              <a:rPr lang="tr-TR" dirty="0" smtClean="0">
                <a:latin typeface="Arial"/>
                <a:ea typeface="Times New Roman"/>
              </a:rPr>
              <a:t>."</a:t>
            </a:r>
            <a:endParaRPr lang="tr-TR" sz="4800" dirty="0">
              <a:latin typeface="Times New Roman"/>
              <a:ea typeface="Times New Roman"/>
            </a:endParaRPr>
          </a:p>
        </p:txBody>
      </p:sp>
    </p:spTree>
    <p:extLst>
      <p:ext uri="{BB962C8B-B14F-4D97-AF65-F5344CB8AC3E}">
        <p14:creationId xmlns:p14="http://schemas.microsoft.com/office/powerpoint/2010/main" val="3658887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Helal Olandan Yemek</a:t>
            </a:r>
            <a:endParaRPr lang="tr-TR" dirty="0"/>
          </a:p>
        </p:txBody>
      </p:sp>
      <p:sp>
        <p:nvSpPr>
          <p:cNvPr id="3" name="İçerik Yer Tutucusu 2"/>
          <p:cNvSpPr>
            <a:spLocks noGrp="1"/>
          </p:cNvSpPr>
          <p:nvPr>
            <p:ph idx="1"/>
          </p:nvPr>
        </p:nvSpPr>
        <p:spPr/>
        <p:txBody>
          <a:bodyPr>
            <a:normAutofit/>
          </a:bodyPr>
          <a:lstStyle/>
          <a:p>
            <a:pPr algn="r" rtl="1"/>
            <a:r>
              <a:rPr lang="ar-SA" sz="4000" b="1" dirty="0">
                <a:latin typeface="Traditional Arabic" pitchFamily="18" charset="-78"/>
                <a:cs typeface="Traditional Arabic" pitchFamily="18" charset="-78"/>
              </a:rPr>
              <a:t>يَا أَيُّهَا النَّاسُ كُلُواْ مِمَّا فِي الأَرْضِ حَلاَلاً طَيِّباً وَلاَ تَتَّبِعُواْ </a:t>
            </a:r>
            <a:r>
              <a:rPr lang="ar-SA" sz="4000" b="1" dirty="0" smtClean="0">
                <a:latin typeface="Traditional Arabic" pitchFamily="18" charset="-78"/>
                <a:cs typeface="Traditional Arabic" pitchFamily="18" charset="-78"/>
              </a:rPr>
              <a:t>خُطُوَاتِ</a:t>
            </a:r>
            <a:r>
              <a:rPr lang="tr-TR" sz="4000" b="1" dirty="0" smtClean="0">
                <a:latin typeface="Traditional Arabic" pitchFamily="18" charset="-78"/>
                <a:cs typeface="Traditional Arabic" pitchFamily="18" charset="-78"/>
              </a:rPr>
              <a:t> </a:t>
            </a:r>
            <a:r>
              <a:rPr lang="ar-SA" sz="4000" b="1" dirty="0" smtClean="0">
                <a:latin typeface="Traditional Arabic" pitchFamily="18" charset="-78"/>
                <a:cs typeface="Traditional Arabic" pitchFamily="18" charset="-78"/>
              </a:rPr>
              <a:t>الشَّيْطَانِ </a:t>
            </a:r>
            <a:r>
              <a:rPr lang="ar-SA" sz="4000" b="1" dirty="0">
                <a:latin typeface="Traditional Arabic" pitchFamily="18" charset="-78"/>
                <a:cs typeface="Traditional Arabic" pitchFamily="18" charset="-78"/>
              </a:rPr>
              <a:t>إِنَّهُ لَكُمْ عَدُوٌّ مُّبِينٌ {168}</a:t>
            </a:r>
            <a:endParaRPr lang="en-US" sz="4000" b="1" dirty="0">
              <a:latin typeface="Traditional Arabic" pitchFamily="18" charset="-78"/>
              <a:cs typeface="Traditional Arabic" pitchFamily="18" charset="-78"/>
            </a:endParaRPr>
          </a:p>
          <a:p>
            <a:r>
              <a:rPr lang="tr-TR" sz="2800" dirty="0" smtClean="0"/>
              <a:t>Ey </a:t>
            </a:r>
            <a:r>
              <a:rPr lang="tr-TR" sz="2800" dirty="0"/>
              <a:t>insanlar! Yeryüzünde bulunan şeylerin helal ve temiz olanlarından yiyin. Şeytanın adımlarına uymayın. Çünkü o size apaçık bir düşmandır</a:t>
            </a:r>
            <a:r>
              <a:rPr lang="tr-TR" sz="2800" dirty="0" smtClean="0"/>
              <a:t>.</a:t>
            </a:r>
          </a:p>
          <a:p>
            <a:r>
              <a:rPr lang="tr-TR" sz="1600" dirty="0" smtClean="0"/>
              <a:t>Bakara, </a:t>
            </a:r>
            <a:r>
              <a:rPr lang="tr-TR" sz="1600" dirty="0"/>
              <a:t>168) </a:t>
            </a:r>
            <a:endParaRPr lang="tr-TR" sz="1600" dirty="0" smtClean="0"/>
          </a:p>
        </p:txBody>
      </p:sp>
    </p:spTree>
    <p:extLst>
      <p:ext uri="{BB962C8B-B14F-4D97-AF65-F5344CB8AC3E}">
        <p14:creationId xmlns:p14="http://schemas.microsoft.com/office/powerpoint/2010/main" val="13082133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Helal Lokmanın Önemi</a:t>
            </a:r>
            <a:endParaRPr lang="tr-TR" dirty="0"/>
          </a:p>
        </p:txBody>
      </p:sp>
      <p:sp>
        <p:nvSpPr>
          <p:cNvPr id="3" name="İçerik Yer Tutucusu 2"/>
          <p:cNvSpPr>
            <a:spLocks noGrp="1"/>
          </p:cNvSpPr>
          <p:nvPr>
            <p:ph idx="1"/>
          </p:nvPr>
        </p:nvSpPr>
        <p:spPr/>
        <p:txBody>
          <a:bodyPr>
            <a:normAutofit fontScale="85000" lnSpcReduction="20000"/>
          </a:bodyPr>
          <a:lstStyle/>
          <a:p>
            <a:pPr>
              <a:lnSpc>
                <a:spcPct val="135000"/>
              </a:lnSpc>
              <a:spcBef>
                <a:spcPts val="750"/>
              </a:spcBef>
              <a:spcAft>
                <a:spcPts val="1125"/>
              </a:spcAft>
            </a:pPr>
            <a:r>
              <a:rPr lang="tr-TR" dirty="0">
                <a:latin typeface="Arial"/>
                <a:ea typeface="Times New Roman"/>
              </a:rPr>
              <a:t>Hazreti Mevlânâ da, "İlim de hikmet de helal lokmadan doğar; aşk da, merhamet de helal lokmayla meydana gelir. Bir lokma, haset ve hileyi netice verirse, cehalete ve gaflete </a:t>
            </a:r>
            <a:r>
              <a:rPr lang="tr-TR" dirty="0" smtClean="0">
                <a:latin typeface="Arial"/>
                <a:ea typeface="Times New Roman"/>
              </a:rPr>
              <a:t>sebep </a:t>
            </a:r>
            <a:r>
              <a:rPr lang="tr-TR" dirty="0">
                <a:latin typeface="Arial"/>
                <a:ea typeface="Times New Roman"/>
              </a:rPr>
              <a:t>olursa, bil ki, o lokma haramdır. Hiç buğday ekilip de arpa hasat edildiğini gördün mü?" demiş; hem salih bir insan olmanın hem de salih evlat yetiştirmenin helal rızıkla çok alâkalı olduğuna vurguda bulunmuştur.</a:t>
            </a:r>
            <a:endParaRPr lang="tr-TR" sz="4800" dirty="0">
              <a:latin typeface="Times New Roman"/>
              <a:ea typeface="Times New Roman"/>
            </a:endParaRPr>
          </a:p>
          <a:p>
            <a:endParaRPr lang="tr-TR" dirty="0"/>
          </a:p>
        </p:txBody>
      </p:sp>
    </p:spTree>
    <p:extLst>
      <p:ext uri="{BB962C8B-B14F-4D97-AF65-F5344CB8AC3E}">
        <p14:creationId xmlns:p14="http://schemas.microsoft.com/office/powerpoint/2010/main" val="13823567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Haram Lokmanın Gelecek Nesillere Etkisi</a:t>
            </a:r>
            <a:endParaRPr lang="tr-TR" dirty="0"/>
          </a:p>
        </p:txBody>
      </p:sp>
      <p:sp>
        <p:nvSpPr>
          <p:cNvPr id="3" name="İçerik Yer Tutucusu 2"/>
          <p:cNvSpPr>
            <a:spLocks noGrp="1"/>
          </p:cNvSpPr>
          <p:nvPr>
            <p:ph idx="1"/>
          </p:nvPr>
        </p:nvSpPr>
        <p:spPr>
          <a:xfrm>
            <a:off x="457200" y="1600200"/>
            <a:ext cx="8229600" cy="4997152"/>
          </a:xfrm>
        </p:spPr>
        <p:txBody>
          <a:bodyPr>
            <a:normAutofit fontScale="77500" lnSpcReduction="20000"/>
          </a:bodyPr>
          <a:lstStyle/>
          <a:p>
            <a:pPr>
              <a:lnSpc>
                <a:spcPct val="135000"/>
              </a:lnSpc>
              <a:spcBef>
                <a:spcPts val="750"/>
              </a:spcBef>
              <a:spcAft>
                <a:spcPts val="1125"/>
              </a:spcAft>
            </a:pPr>
            <a:r>
              <a:rPr lang="tr-TR" dirty="0">
                <a:latin typeface="Arial"/>
                <a:ea typeface="Times New Roman"/>
              </a:rPr>
              <a:t>Hekimler, çocuk bekleyen bir kadına </a:t>
            </a:r>
            <a:r>
              <a:rPr lang="tr-TR" dirty="0" err="1">
                <a:latin typeface="Arial"/>
                <a:ea typeface="Times New Roman"/>
              </a:rPr>
              <a:t>diyazem</a:t>
            </a:r>
            <a:r>
              <a:rPr lang="tr-TR" dirty="0">
                <a:latin typeface="Arial"/>
                <a:ea typeface="Times New Roman"/>
              </a:rPr>
              <a:t> gibi rahatlık verici ilaçların dahi verilmemesini, çünkü bu tür ilaçların </a:t>
            </a:r>
            <a:r>
              <a:rPr lang="tr-TR" dirty="0" err="1">
                <a:latin typeface="Arial"/>
                <a:ea typeface="Times New Roman"/>
              </a:rPr>
              <a:t>rahm</a:t>
            </a:r>
            <a:r>
              <a:rPr lang="tr-TR" dirty="0">
                <a:latin typeface="Arial"/>
                <a:ea typeface="Times New Roman"/>
              </a:rPr>
              <a:t>-i </a:t>
            </a:r>
            <a:r>
              <a:rPr lang="tr-TR" dirty="0" err="1">
                <a:latin typeface="Arial"/>
                <a:ea typeface="Times New Roman"/>
              </a:rPr>
              <a:t>mâderdeki</a:t>
            </a:r>
            <a:r>
              <a:rPr lang="tr-TR" dirty="0">
                <a:latin typeface="Arial"/>
                <a:ea typeface="Times New Roman"/>
              </a:rPr>
              <a:t> ceninin maddî yapısına tesir edebileceğini, bir kısım uzuvlarının bozulmasına yol açabileceğini söylemektedirler. Bu ilaçlar her bebeğe ve her dönemde tesir etmeyebilir; fakat, yüzde bir ihtimal bile olsa, annenin, hekimin tavsiyesine uyarak hassas hareket etmesi ve özellikle doğumdan önceki birkaç aylık dönemde bu tür ilaçlardan uzak durması gerekir. </a:t>
            </a:r>
            <a:endParaRPr lang="tr-TR" dirty="0" smtClean="0">
              <a:latin typeface="Arial"/>
              <a:ea typeface="Times New Roman"/>
            </a:endParaRPr>
          </a:p>
        </p:txBody>
      </p:sp>
    </p:spTree>
    <p:extLst>
      <p:ext uri="{BB962C8B-B14F-4D97-AF65-F5344CB8AC3E}">
        <p14:creationId xmlns:p14="http://schemas.microsoft.com/office/powerpoint/2010/main" val="13494237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normAutofit lnSpcReduction="10000"/>
          </a:bodyPr>
          <a:lstStyle/>
          <a:p>
            <a:r>
              <a:rPr lang="tr-TR" dirty="0">
                <a:latin typeface="Arial"/>
                <a:ea typeface="Times New Roman"/>
              </a:rPr>
              <a:t>Aynen bunun gibi, Abdulkadir </a:t>
            </a:r>
            <a:r>
              <a:rPr lang="tr-TR" dirty="0" err="1">
                <a:latin typeface="Arial"/>
                <a:ea typeface="Times New Roman"/>
              </a:rPr>
              <a:t>Geylanî</a:t>
            </a:r>
            <a:r>
              <a:rPr lang="tr-TR" dirty="0">
                <a:latin typeface="Arial"/>
                <a:ea typeface="Times New Roman"/>
              </a:rPr>
              <a:t>, İmam </a:t>
            </a:r>
            <a:r>
              <a:rPr lang="tr-TR" dirty="0" err="1">
                <a:latin typeface="Arial"/>
                <a:ea typeface="Times New Roman"/>
              </a:rPr>
              <a:t>Şazilî</a:t>
            </a:r>
            <a:r>
              <a:rPr lang="tr-TR" dirty="0">
                <a:latin typeface="Arial"/>
                <a:ea typeface="Times New Roman"/>
              </a:rPr>
              <a:t>, Şah-ı </a:t>
            </a:r>
            <a:r>
              <a:rPr lang="tr-TR" dirty="0" err="1">
                <a:latin typeface="Arial"/>
                <a:ea typeface="Times New Roman"/>
              </a:rPr>
              <a:t>Nakşibend</a:t>
            </a:r>
            <a:r>
              <a:rPr lang="tr-TR" dirty="0">
                <a:latin typeface="Arial"/>
                <a:ea typeface="Times New Roman"/>
              </a:rPr>
              <a:t> ve İmam </a:t>
            </a:r>
            <a:r>
              <a:rPr lang="tr-TR" dirty="0" err="1">
                <a:latin typeface="Arial"/>
                <a:ea typeface="Times New Roman"/>
              </a:rPr>
              <a:t>Gazâlî</a:t>
            </a:r>
            <a:r>
              <a:rPr lang="tr-TR" dirty="0">
                <a:latin typeface="Arial"/>
                <a:ea typeface="Times New Roman"/>
              </a:rPr>
              <a:t> </a:t>
            </a:r>
            <a:r>
              <a:rPr lang="tr-TR" dirty="0" err="1">
                <a:latin typeface="Arial"/>
                <a:ea typeface="Times New Roman"/>
              </a:rPr>
              <a:t>misillü</a:t>
            </a:r>
            <a:r>
              <a:rPr lang="tr-TR" dirty="0">
                <a:latin typeface="Arial"/>
                <a:ea typeface="Times New Roman"/>
              </a:rPr>
              <a:t> mana aleminin sultanları da tasavvufi tecrübeleriyle haram lokmanın insanlar üzerinde menfi tesir icra ettiğini ve haramla beslenen anne-babadan dünyaya gelecek çocuğun da -istisnalar hariç- manevî yapısının bozuk olacağını belirtmektedirler. Onlar da bu sahanın hekimleri olarak haram lokmaların bazı </a:t>
            </a:r>
            <a:r>
              <a:rPr lang="tr-TR" dirty="0" err="1">
                <a:latin typeface="Arial"/>
                <a:ea typeface="Times New Roman"/>
              </a:rPr>
              <a:t>haramzâdelerin</a:t>
            </a:r>
            <a:r>
              <a:rPr lang="tr-TR" dirty="0">
                <a:latin typeface="Arial"/>
                <a:ea typeface="Times New Roman"/>
              </a:rPr>
              <a:t> meydana gelmesine yol açtığını söylemektedirler</a:t>
            </a:r>
            <a:r>
              <a:rPr lang="tr-TR" dirty="0" smtClean="0">
                <a:latin typeface="Arial"/>
                <a:ea typeface="Times New Roman"/>
              </a:rPr>
              <a:t>.</a:t>
            </a:r>
            <a:endParaRPr lang="tr-TR" sz="4800" dirty="0">
              <a:latin typeface="Times New Roman"/>
              <a:ea typeface="Times New Roman"/>
            </a:endParaRPr>
          </a:p>
        </p:txBody>
      </p:sp>
    </p:spTree>
    <p:extLst>
      <p:ext uri="{BB962C8B-B14F-4D97-AF65-F5344CB8AC3E}">
        <p14:creationId xmlns:p14="http://schemas.microsoft.com/office/powerpoint/2010/main" val="8819565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Helal Lokmanın Gelecek Nesillere Etkisi</a:t>
            </a:r>
            <a:endParaRPr lang="tr-TR" dirty="0"/>
          </a:p>
        </p:txBody>
      </p:sp>
      <p:sp>
        <p:nvSpPr>
          <p:cNvPr id="3" name="İçerik Yer Tutucusu 2"/>
          <p:cNvSpPr>
            <a:spLocks noGrp="1"/>
          </p:cNvSpPr>
          <p:nvPr>
            <p:ph idx="1"/>
          </p:nvPr>
        </p:nvSpPr>
        <p:spPr>
          <a:xfrm>
            <a:off x="457200" y="1600200"/>
            <a:ext cx="8229600" cy="4925144"/>
          </a:xfrm>
        </p:spPr>
        <p:txBody>
          <a:bodyPr>
            <a:normAutofit fontScale="62500" lnSpcReduction="20000"/>
          </a:bodyPr>
          <a:lstStyle/>
          <a:p>
            <a:pPr>
              <a:lnSpc>
                <a:spcPct val="135000"/>
              </a:lnSpc>
              <a:spcBef>
                <a:spcPts val="0"/>
              </a:spcBef>
            </a:pPr>
            <a:r>
              <a:rPr lang="tr-TR" dirty="0" smtClean="0">
                <a:latin typeface="Arial"/>
                <a:ea typeface="Times New Roman"/>
              </a:rPr>
              <a:t>Bir </a:t>
            </a:r>
            <a:r>
              <a:rPr lang="tr-TR" dirty="0">
                <a:latin typeface="Arial"/>
                <a:ea typeface="Times New Roman"/>
              </a:rPr>
              <a:t>devirde, </a:t>
            </a:r>
            <a:r>
              <a:rPr lang="tr-TR" dirty="0" err="1">
                <a:latin typeface="Arial"/>
                <a:ea typeface="Times New Roman"/>
              </a:rPr>
              <a:t>Merv</a:t>
            </a:r>
            <a:r>
              <a:rPr lang="tr-TR" dirty="0">
                <a:latin typeface="Arial"/>
                <a:ea typeface="Times New Roman"/>
              </a:rPr>
              <a:t> şehrinin Kadısı, kızının evlilik çağına geldiğini düşünür ve ona layık bir eş aramaya başlar. Dünürcüler birer birer kapıya dayansa da Kadı efendinin acelesi yoktur, adayları teker teker değerlendirir, biricik kızını vereceği en uygun insanı bulmaya çalışır. O günlerde Kadı bir rüya görür; rüyasında kendisine kızını "</a:t>
            </a:r>
            <a:r>
              <a:rPr lang="tr-TR" dirty="0" err="1">
                <a:latin typeface="Arial"/>
                <a:ea typeface="Times New Roman"/>
              </a:rPr>
              <a:t>Mübârek</a:t>
            </a:r>
            <a:r>
              <a:rPr lang="tr-TR" dirty="0">
                <a:latin typeface="Arial"/>
                <a:ea typeface="Times New Roman"/>
              </a:rPr>
              <a:t>" adlı kölesine vermesi söylenir. Aynı rüyayı birkaç defa görünce ve kölesini değişik şekillerde deneyip onun salih bir insan, hayırlı bir damat adayı olduğuna kanaat getirince, bu düşüncesini eşe-dosta açar. Bazıları daha münasip, asil ve zengin kimseler de bulunabileceğini söyleyerek kadı kızının bir köleye verilmesine razı olmasalar da, </a:t>
            </a:r>
            <a:r>
              <a:rPr lang="tr-TR" dirty="0" err="1">
                <a:latin typeface="Arial"/>
                <a:ea typeface="Times New Roman"/>
              </a:rPr>
              <a:t>Merv</a:t>
            </a:r>
            <a:r>
              <a:rPr lang="tr-TR" dirty="0">
                <a:latin typeface="Arial"/>
                <a:ea typeface="Times New Roman"/>
              </a:rPr>
              <a:t> Kadısı kararını vermiştir. Kızının da rızasını alır, kölesini çağırır ve onları evlendirir</a:t>
            </a:r>
            <a:r>
              <a:rPr lang="tr-TR" dirty="0" smtClean="0">
                <a:latin typeface="Arial"/>
                <a:ea typeface="Times New Roman"/>
              </a:rPr>
              <a:t>.</a:t>
            </a:r>
            <a:endParaRPr lang="tr-TR" sz="4800" dirty="0">
              <a:latin typeface="Times New Roman"/>
              <a:ea typeface="Times New Roman"/>
            </a:endParaRPr>
          </a:p>
        </p:txBody>
      </p:sp>
    </p:spTree>
    <p:extLst>
      <p:ext uri="{BB962C8B-B14F-4D97-AF65-F5344CB8AC3E}">
        <p14:creationId xmlns:p14="http://schemas.microsoft.com/office/powerpoint/2010/main" val="38851283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6264696"/>
          </a:xfrm>
        </p:spPr>
        <p:txBody>
          <a:bodyPr>
            <a:normAutofit fontScale="70000" lnSpcReduction="20000"/>
          </a:bodyPr>
          <a:lstStyle/>
          <a:p>
            <a:r>
              <a:rPr lang="tr-TR" dirty="0">
                <a:latin typeface="Arial"/>
                <a:ea typeface="Times New Roman"/>
              </a:rPr>
              <a:t>Nikahın üzerinden bir ayı aşkın bir süre geçmiştir ki, Kadı Efendi, kızının ve damadının hallerini sormak için onları ziyaret edince, kızcağız "Babacığım, damadın çok iyi bir insan ama daha peçemi indirmedi, evlendiğimizden beri benden uzak duruyor; yediriyor, içiriyor, fakat elini elime sürmüyor." der. Kadı bu hale taaccüp eder, hemen damadını bulur ve ona bu davranışının sebebini sorar. Aldığı cevap karşısında Kadı gözyaşlarına boğulur ve kızını doğru insana verdiğini görmenin sevinciyle şükür hisleriyle dolar. Damat şöyle der: "Efendim, ne olur alınmayınız, su-i zanda bulunduğumu zannetmeyiniz; fakat, siz şehrin kadısısınız, size çok gelen giden olur, evinize hediyeler yollanır; </a:t>
            </a:r>
            <a:r>
              <a:rPr lang="tr-TR" dirty="0" err="1">
                <a:latin typeface="Arial"/>
                <a:ea typeface="Times New Roman"/>
              </a:rPr>
              <a:t>Cenâb</a:t>
            </a:r>
            <a:r>
              <a:rPr lang="tr-TR" dirty="0">
                <a:latin typeface="Arial"/>
                <a:ea typeface="Times New Roman"/>
              </a:rPr>
              <a:t>-ı Hakk'ın bana bir emaneti ve hediyesi olan kızınızın o şüpheli şeylerden yemiş olmasından korktum. </a:t>
            </a:r>
            <a:r>
              <a:rPr lang="tr-TR" dirty="0" err="1">
                <a:latin typeface="Arial"/>
                <a:ea typeface="Times New Roman"/>
              </a:rPr>
              <a:t>Rasûl</a:t>
            </a:r>
            <a:r>
              <a:rPr lang="tr-TR" dirty="0">
                <a:latin typeface="Arial"/>
                <a:ea typeface="Times New Roman"/>
              </a:rPr>
              <a:t>-ü Ekrem </a:t>
            </a:r>
            <a:r>
              <a:rPr lang="tr-TR" dirty="0" err="1">
                <a:latin typeface="Arial"/>
                <a:ea typeface="Times New Roman"/>
              </a:rPr>
              <a:t>Efendimiz'in</a:t>
            </a:r>
            <a:r>
              <a:rPr lang="tr-TR" dirty="0">
                <a:latin typeface="Arial"/>
                <a:ea typeface="Times New Roman"/>
              </a:rPr>
              <a:t> bedendeki haram bir lokmanın tesirinin ancak kırk günde geçeceğini söylediğini öğrenmiştim. Muhtereme eşimi hiç değilse kırk gün alın terimle kazandığım helal lokmayla beslemek istedim; ta ki, </a:t>
            </a:r>
            <a:r>
              <a:rPr lang="tr-TR" dirty="0" err="1">
                <a:latin typeface="Arial"/>
                <a:ea typeface="Times New Roman"/>
              </a:rPr>
              <a:t>Hâlık</a:t>
            </a:r>
            <a:r>
              <a:rPr lang="tr-TR" dirty="0">
                <a:latin typeface="Arial"/>
                <a:ea typeface="Times New Roman"/>
              </a:rPr>
              <a:t>-ı Kerîm nasip ederse, evladımız </a:t>
            </a:r>
            <a:r>
              <a:rPr lang="tr-TR" dirty="0" err="1">
                <a:latin typeface="Arial"/>
                <a:ea typeface="Times New Roman"/>
              </a:rPr>
              <a:t>salihlerden</a:t>
            </a:r>
            <a:r>
              <a:rPr lang="tr-TR" dirty="0">
                <a:latin typeface="Arial"/>
                <a:ea typeface="Times New Roman"/>
              </a:rPr>
              <a:t> olsun</a:t>
            </a:r>
            <a:r>
              <a:rPr lang="tr-TR" dirty="0" smtClean="0">
                <a:latin typeface="Arial"/>
                <a:ea typeface="Times New Roman"/>
              </a:rPr>
              <a:t>."</a:t>
            </a:r>
            <a:endParaRPr lang="tr-TR" sz="4800" dirty="0">
              <a:latin typeface="Times New Roman"/>
              <a:ea typeface="Times New Roman"/>
            </a:endParaRPr>
          </a:p>
        </p:txBody>
      </p:sp>
    </p:spTree>
    <p:extLst>
      <p:ext uri="{BB962C8B-B14F-4D97-AF65-F5344CB8AC3E}">
        <p14:creationId xmlns:p14="http://schemas.microsoft.com/office/powerpoint/2010/main" val="25178819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Helal Lokmanın Gelecek Nesillere Etkisi</a:t>
            </a:r>
            <a:endParaRPr lang="tr-TR" dirty="0"/>
          </a:p>
        </p:txBody>
      </p:sp>
      <p:sp>
        <p:nvSpPr>
          <p:cNvPr id="3" name="İçerik Yer Tutucusu 2"/>
          <p:cNvSpPr>
            <a:spLocks noGrp="1"/>
          </p:cNvSpPr>
          <p:nvPr>
            <p:ph idx="1"/>
          </p:nvPr>
        </p:nvSpPr>
        <p:spPr>
          <a:xfrm>
            <a:off x="457200" y="1340768"/>
            <a:ext cx="8229600" cy="5256584"/>
          </a:xfrm>
        </p:spPr>
        <p:txBody>
          <a:bodyPr>
            <a:normAutofit fontScale="62500" lnSpcReduction="20000"/>
          </a:bodyPr>
          <a:lstStyle/>
          <a:p>
            <a:pPr marL="0">
              <a:lnSpc>
                <a:spcPct val="135000"/>
              </a:lnSpc>
              <a:spcBef>
                <a:spcPts val="0"/>
              </a:spcBef>
            </a:pPr>
            <a:r>
              <a:rPr lang="tr-TR" b="1" dirty="0">
                <a:latin typeface="Arial"/>
                <a:ea typeface="Times New Roman"/>
              </a:rPr>
              <a:t>İmam-ı </a:t>
            </a:r>
            <a:r>
              <a:rPr lang="tr-TR" b="1" dirty="0" err="1">
                <a:latin typeface="Arial"/>
                <a:ea typeface="Times New Roman"/>
              </a:rPr>
              <a:t>Azam'ın</a:t>
            </a:r>
            <a:r>
              <a:rPr lang="tr-TR" b="1" dirty="0">
                <a:latin typeface="Arial"/>
                <a:ea typeface="Times New Roman"/>
              </a:rPr>
              <a:t> Babası ve Helallik Alma Gayreti</a:t>
            </a:r>
            <a:endParaRPr lang="tr-TR" sz="4800" dirty="0">
              <a:latin typeface="Times New Roman"/>
              <a:ea typeface="Times New Roman"/>
            </a:endParaRPr>
          </a:p>
          <a:p>
            <a:pPr marL="0">
              <a:lnSpc>
                <a:spcPct val="135000"/>
              </a:lnSpc>
              <a:spcBef>
                <a:spcPts val="0"/>
              </a:spcBef>
            </a:pPr>
            <a:r>
              <a:rPr lang="tr-TR" dirty="0">
                <a:latin typeface="Arial"/>
                <a:ea typeface="Times New Roman"/>
              </a:rPr>
              <a:t>Mevzu açısından benzer bir hadise de İmam-ı Azam Ebu Hanife hazretlerinin muhterem pederi </a:t>
            </a:r>
            <a:r>
              <a:rPr lang="tr-TR" dirty="0" err="1">
                <a:latin typeface="Arial"/>
                <a:ea typeface="Times New Roman"/>
              </a:rPr>
              <a:t>Sâbit</a:t>
            </a:r>
            <a:r>
              <a:rPr lang="tr-TR" dirty="0">
                <a:latin typeface="Arial"/>
                <a:ea typeface="Times New Roman"/>
              </a:rPr>
              <a:t> hakkında anlatılmaktadır: </a:t>
            </a:r>
            <a:r>
              <a:rPr lang="tr-TR" dirty="0" err="1">
                <a:latin typeface="Arial"/>
                <a:ea typeface="Times New Roman"/>
              </a:rPr>
              <a:t>Sâbit</a:t>
            </a:r>
            <a:r>
              <a:rPr lang="tr-TR" dirty="0">
                <a:latin typeface="Arial"/>
                <a:ea typeface="Times New Roman"/>
              </a:rPr>
              <a:t>, bir gün dere kenarında abdest alırken, suya düşmüş bir elma görür. Abdestini tamamladıktan sonra, nasıl olsa çürüyüp gideceğini düşünerek "Bari </a:t>
            </a:r>
            <a:r>
              <a:rPr lang="tr-TR" dirty="0" err="1">
                <a:latin typeface="Arial"/>
                <a:ea typeface="Times New Roman"/>
              </a:rPr>
              <a:t>zâyi</a:t>
            </a:r>
            <a:r>
              <a:rPr lang="tr-TR" dirty="0">
                <a:latin typeface="Arial"/>
                <a:ea typeface="Times New Roman"/>
              </a:rPr>
              <a:t> olmasın!" der ve o elmayı alıp yer. Fakat, çok geçmeden tükürme ihtiyacı hisseder ve </a:t>
            </a:r>
            <a:r>
              <a:rPr lang="tr-TR" dirty="0" err="1">
                <a:latin typeface="Arial"/>
                <a:ea typeface="Times New Roman"/>
              </a:rPr>
              <a:t>tükrüğünde</a:t>
            </a:r>
            <a:r>
              <a:rPr lang="tr-TR" dirty="0">
                <a:latin typeface="Arial"/>
                <a:ea typeface="Times New Roman"/>
              </a:rPr>
              <a:t> kan görür. O zamana kadar benzer bir haline şahit olmadığı için o kanın yediği elmadan ileri geldiğini düşünür ve onu yediğine çok pişman olur. Elmanın sahibiyle helalleşmek için dere boyunca yürür; sorup araştırır ve sonunda adamı bulur. Hadiseyi ona anlatıp helallik dileyince adam hakkından vazgeçmek için onu uzun bir süre yanında çalıştırır, değişik şekillerde imtihan eder, salih bir Hak eri olduğuna inanınca da son bir şart koşar: </a:t>
            </a:r>
            <a:endParaRPr lang="tr-TR" dirty="0" smtClean="0">
              <a:latin typeface="Arial"/>
              <a:ea typeface="Times New Roman"/>
            </a:endParaRPr>
          </a:p>
        </p:txBody>
      </p:sp>
    </p:spTree>
    <p:extLst>
      <p:ext uri="{BB962C8B-B14F-4D97-AF65-F5344CB8AC3E}">
        <p14:creationId xmlns:p14="http://schemas.microsoft.com/office/powerpoint/2010/main" val="10506315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6192688"/>
          </a:xfrm>
        </p:spPr>
        <p:txBody>
          <a:bodyPr>
            <a:normAutofit fontScale="70000" lnSpcReduction="20000"/>
          </a:bodyPr>
          <a:lstStyle/>
          <a:p>
            <a:pPr marL="0">
              <a:lnSpc>
                <a:spcPct val="135000"/>
              </a:lnSpc>
              <a:spcBef>
                <a:spcPts val="0"/>
              </a:spcBef>
            </a:pPr>
            <a:r>
              <a:rPr lang="tr-TR" dirty="0">
                <a:latin typeface="Arial"/>
                <a:ea typeface="Times New Roman"/>
              </a:rPr>
              <a:t>"Benim kör, sağır, dilsiz ve kötürüm bir kızım var. Bununla evlenmeye razı olursan o zaman elmayı sana helal edebilirim." der. </a:t>
            </a:r>
            <a:r>
              <a:rPr lang="tr-TR" dirty="0" err="1">
                <a:latin typeface="Arial"/>
                <a:ea typeface="Times New Roman"/>
              </a:rPr>
              <a:t>Sâbit</a:t>
            </a:r>
            <a:r>
              <a:rPr lang="tr-TR" dirty="0">
                <a:latin typeface="Arial"/>
                <a:ea typeface="Times New Roman"/>
              </a:rPr>
              <a:t> Hazretleri ahirete kul hakkıyla gitmemek için bu teklifi kabul eder. </a:t>
            </a:r>
            <a:endParaRPr lang="tr-TR" sz="4800" dirty="0">
              <a:latin typeface="Times New Roman"/>
              <a:ea typeface="Times New Roman"/>
            </a:endParaRPr>
          </a:p>
          <a:p>
            <a:pPr marL="0">
              <a:lnSpc>
                <a:spcPct val="135000"/>
              </a:lnSpc>
              <a:spcBef>
                <a:spcPts val="0"/>
              </a:spcBef>
            </a:pPr>
            <a:r>
              <a:rPr lang="tr-TR" dirty="0">
                <a:latin typeface="Arial"/>
                <a:ea typeface="Times New Roman"/>
              </a:rPr>
              <a:t>Nikahları kıyılınca </a:t>
            </a:r>
            <a:r>
              <a:rPr lang="tr-TR" dirty="0" err="1">
                <a:latin typeface="Arial"/>
                <a:ea typeface="Times New Roman"/>
              </a:rPr>
              <a:t>Sâbit</a:t>
            </a:r>
            <a:r>
              <a:rPr lang="tr-TR" dirty="0">
                <a:latin typeface="Arial"/>
                <a:ea typeface="Times New Roman"/>
              </a:rPr>
              <a:t> Hazretleri henüz yüzünü göremediği zevcesinin bulunduğu odaya girer; fakat, odaya girmesiyle çıkması bir olur. Hemen kayınpederine koşup, "Bir yanlışlık var galiba, içeride sizin bahsettiğiniz vasıflarda bir kız yok!" der. Kayınpederi tebessüm ederek, "Evladım o benim sana nikahladığım kızımdır, senin de helalindir. Ben sana kör dediysem, o hiç haram görmemiştir. Sağır dediysem, o hiç haram duymamıştır. Dilsiz dediysem, o hiç haram konuşmamıştır. Kötürüm dediysem, o hiç harama gitmemiştir. Var git helalinin yanına, Allah Teâlâ hanenizi mübarek ve mesut etsin." cevabını verir</a:t>
            </a:r>
            <a:r>
              <a:rPr lang="tr-TR" dirty="0" smtClean="0">
                <a:latin typeface="Arial"/>
                <a:ea typeface="Times New Roman"/>
              </a:rPr>
              <a:t>.</a:t>
            </a:r>
            <a:endParaRPr lang="tr-TR" sz="4800" dirty="0">
              <a:latin typeface="Times New Roman"/>
              <a:ea typeface="Times New Roman"/>
            </a:endParaRPr>
          </a:p>
        </p:txBody>
      </p:sp>
    </p:spTree>
    <p:extLst>
      <p:ext uri="{BB962C8B-B14F-4D97-AF65-F5344CB8AC3E}">
        <p14:creationId xmlns:p14="http://schemas.microsoft.com/office/powerpoint/2010/main" val="6656782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Helal Lokmanın Gelecek Nesillere Etkisi</a:t>
            </a:r>
            <a:endParaRPr lang="tr-TR" dirty="0"/>
          </a:p>
        </p:txBody>
      </p:sp>
      <p:sp>
        <p:nvSpPr>
          <p:cNvPr id="3" name="İçerik Yer Tutucusu 2"/>
          <p:cNvSpPr>
            <a:spLocks noGrp="1"/>
          </p:cNvSpPr>
          <p:nvPr>
            <p:ph idx="1"/>
          </p:nvPr>
        </p:nvSpPr>
        <p:spPr/>
        <p:txBody>
          <a:bodyPr>
            <a:normAutofit fontScale="62500" lnSpcReduction="20000"/>
          </a:bodyPr>
          <a:lstStyle/>
          <a:p>
            <a:pPr>
              <a:lnSpc>
                <a:spcPct val="135000"/>
              </a:lnSpc>
              <a:spcBef>
                <a:spcPts val="0"/>
              </a:spcBef>
            </a:pPr>
            <a:r>
              <a:rPr lang="tr-TR" dirty="0">
                <a:latin typeface="Arial"/>
                <a:ea typeface="Times New Roman"/>
              </a:rPr>
              <a:t>Ebu Vefa Hazretleri bu mevzuyu anlatırken şahsî hayatından ve kendi çocuğunun bir huyundan misal verir: </a:t>
            </a:r>
            <a:r>
              <a:rPr lang="tr-TR" dirty="0" err="1">
                <a:latin typeface="Arial"/>
                <a:ea typeface="Times New Roman"/>
              </a:rPr>
              <a:t>Hazret'in</a:t>
            </a:r>
            <a:r>
              <a:rPr lang="tr-TR" dirty="0">
                <a:latin typeface="Arial"/>
                <a:ea typeface="Times New Roman"/>
              </a:rPr>
              <a:t> oğlu sürekli elinde bir çuvaldızla dolaşmakta ve devamlı surette tulumlarla su taşıyan insanların tulumlarını delmektedir. Ebu Vefa Hazretlerinin üzülmesine gönülleri razı olmayan </a:t>
            </a:r>
            <a:r>
              <a:rPr lang="tr-TR" dirty="0" err="1">
                <a:latin typeface="Arial"/>
                <a:ea typeface="Times New Roman"/>
              </a:rPr>
              <a:t>ahâlî</a:t>
            </a:r>
            <a:r>
              <a:rPr lang="tr-TR" dirty="0">
                <a:latin typeface="Arial"/>
                <a:ea typeface="Times New Roman"/>
              </a:rPr>
              <a:t> bu durumu uzun süre gizli tutar ve şikayetçi olmazlar. Fakat, zamanla iş çığırından çıkar ve çekilmez hale gelir; halk mecburen meseleyi Hak dostuna açar ve oğlundan şikayetçi olurlar. Hazret, oğlunun yaptıklarını öğrenince gerçekten çok üzülür ve bir o kadar da şaşırır. Durumu eşine anlatır; bunun sebebinin ikisinden biri olduğunu söyleyip hanımından çocuğa hamileyken yanlış bir harekette bulunup bulunmadığını sorar. </a:t>
            </a:r>
            <a:endParaRPr lang="tr-TR" sz="4800" dirty="0">
              <a:latin typeface="Times New Roman"/>
              <a:ea typeface="Times New Roman"/>
            </a:endParaRPr>
          </a:p>
        </p:txBody>
      </p:sp>
    </p:spTree>
    <p:extLst>
      <p:ext uri="{BB962C8B-B14F-4D97-AF65-F5344CB8AC3E}">
        <p14:creationId xmlns:p14="http://schemas.microsoft.com/office/powerpoint/2010/main" val="5360811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5976664"/>
          </a:xfrm>
        </p:spPr>
        <p:txBody>
          <a:bodyPr>
            <a:normAutofit fontScale="77500" lnSpcReduction="20000"/>
          </a:bodyPr>
          <a:lstStyle/>
          <a:p>
            <a:r>
              <a:rPr lang="tr-TR" dirty="0">
                <a:latin typeface="Arial"/>
                <a:ea typeface="Times New Roman"/>
              </a:rPr>
              <a:t>Anne düşünür taşınır ve eşine şunları söyler: "Çocuğun doğmasından birkaç ay evvel komşunun evine gitmiştim. Orada portakal ve nar gibi meyveler gördüm. Canım çok çekti ama istemeye de utandım. Komşum görmeden elimdeki örgü tığımı meyvelere saplayıp </a:t>
            </a:r>
            <a:r>
              <a:rPr lang="tr-TR" dirty="0" err="1">
                <a:latin typeface="Arial"/>
                <a:ea typeface="Times New Roman"/>
              </a:rPr>
              <a:t>saplayıp</a:t>
            </a:r>
            <a:r>
              <a:rPr lang="tr-TR" dirty="0">
                <a:latin typeface="Arial"/>
                <a:ea typeface="Times New Roman"/>
              </a:rPr>
              <a:t> ağzıma götürdüm ve böylece onları tadarak meyve arzumu giderdim." Ebu Vefa hazretleri bunu duyunca "İşte tığını meyveye saplayıp birkaç damla da olsa izinsiz ve haram olan meyve suyunu tatman, evladımızda tulumları delme şeklinde tezahür etti. Şimdi huzur-u </a:t>
            </a:r>
            <a:r>
              <a:rPr lang="tr-TR" dirty="0" err="1">
                <a:latin typeface="Arial"/>
                <a:ea typeface="Times New Roman"/>
              </a:rPr>
              <a:t>kibriyaya</a:t>
            </a:r>
            <a:r>
              <a:rPr lang="tr-TR" dirty="0">
                <a:latin typeface="Arial"/>
                <a:ea typeface="Times New Roman"/>
              </a:rPr>
              <a:t> yönel, ağla ki Allah günahını affetsin." der. Annenin, kabahatini anlayıp ağlayarak dua </a:t>
            </a:r>
            <a:r>
              <a:rPr lang="tr-TR" dirty="0" err="1">
                <a:latin typeface="Arial"/>
                <a:ea typeface="Times New Roman"/>
              </a:rPr>
              <a:t>dua</a:t>
            </a:r>
            <a:r>
              <a:rPr lang="tr-TR" dirty="0">
                <a:latin typeface="Arial"/>
                <a:ea typeface="Times New Roman"/>
              </a:rPr>
              <a:t> yalvardığı ve sonra da komşusundan helallik aldığı aynı anda, çocuğunun içini bir pişmanlık hissi doldurur ve "Bu yaptığım iş bana hiç yakışmıyor. Artık, böyle bir şey yapmayacağım" diyerek elindeki çuvaldızı atar. </a:t>
            </a:r>
            <a:endParaRPr lang="tr-TR" sz="4800" dirty="0">
              <a:latin typeface="Times New Roman"/>
              <a:ea typeface="Times New Roman"/>
            </a:endParaRPr>
          </a:p>
        </p:txBody>
      </p:sp>
    </p:spTree>
    <p:extLst>
      <p:ext uri="{BB962C8B-B14F-4D97-AF65-F5344CB8AC3E}">
        <p14:creationId xmlns:p14="http://schemas.microsoft.com/office/powerpoint/2010/main" val="1914987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Helal-Haram Belirleme Yetkisi</a:t>
            </a:r>
            <a:endParaRPr lang="tr-TR" dirty="0"/>
          </a:p>
        </p:txBody>
      </p:sp>
      <p:sp>
        <p:nvSpPr>
          <p:cNvPr id="3" name="İçerik Yer Tutucusu 2"/>
          <p:cNvSpPr>
            <a:spLocks noGrp="1"/>
          </p:cNvSpPr>
          <p:nvPr>
            <p:ph idx="1"/>
          </p:nvPr>
        </p:nvSpPr>
        <p:spPr/>
        <p:txBody>
          <a:bodyPr>
            <a:normAutofit/>
          </a:bodyPr>
          <a:lstStyle/>
          <a:p>
            <a:pPr algn="r" rtl="1"/>
            <a:r>
              <a:rPr lang="ar-SA" sz="4000" b="1" dirty="0">
                <a:latin typeface="Traditional Arabic" pitchFamily="18" charset="-78"/>
                <a:cs typeface="Traditional Arabic" pitchFamily="18" charset="-78"/>
              </a:rPr>
              <a:t>وَلاَ تَقُولُواْ لِمَا تَصِفُ </a:t>
            </a:r>
            <a:r>
              <a:rPr lang="ar-SA" sz="4000" b="1" dirty="0" smtClean="0">
                <a:latin typeface="Traditional Arabic" pitchFamily="18" charset="-78"/>
                <a:cs typeface="Traditional Arabic" pitchFamily="18" charset="-78"/>
              </a:rPr>
              <a:t>أَلْسِنَتُكُمُ</a:t>
            </a:r>
            <a:r>
              <a:rPr lang="tr-TR" sz="4000" b="1" dirty="0" smtClean="0">
                <a:latin typeface="Traditional Arabic" pitchFamily="18" charset="-78"/>
                <a:cs typeface="Traditional Arabic" pitchFamily="18" charset="-78"/>
              </a:rPr>
              <a:t> </a:t>
            </a:r>
            <a:r>
              <a:rPr lang="ar-SA" sz="4000" b="1" dirty="0" smtClean="0">
                <a:latin typeface="Traditional Arabic" pitchFamily="18" charset="-78"/>
                <a:cs typeface="Traditional Arabic" pitchFamily="18" charset="-78"/>
              </a:rPr>
              <a:t>الْكَذِبَ </a:t>
            </a:r>
            <a:r>
              <a:rPr lang="ar-SA" sz="4000" b="1" dirty="0">
                <a:latin typeface="Traditional Arabic" pitchFamily="18" charset="-78"/>
                <a:cs typeface="Traditional Arabic" pitchFamily="18" charset="-78"/>
              </a:rPr>
              <a:t>هَـذَا حَلاَلٌ وَهَـذَا حَرَامٌ لِّتَفْتَرُواْ عَلَى اللّهِ </a:t>
            </a:r>
            <a:r>
              <a:rPr lang="ar-SA" sz="4000" b="1" dirty="0" smtClean="0">
                <a:latin typeface="Traditional Arabic" pitchFamily="18" charset="-78"/>
                <a:cs typeface="Traditional Arabic" pitchFamily="18" charset="-78"/>
              </a:rPr>
              <a:t>الْكَذِبَ</a:t>
            </a:r>
            <a:r>
              <a:rPr lang="tr-TR" sz="4000" b="1" dirty="0" smtClean="0">
                <a:latin typeface="Traditional Arabic" pitchFamily="18" charset="-78"/>
                <a:cs typeface="Traditional Arabic" pitchFamily="18" charset="-78"/>
              </a:rPr>
              <a:t> </a:t>
            </a:r>
            <a:r>
              <a:rPr lang="ar-SA" sz="4000" b="1" dirty="0" smtClean="0">
                <a:latin typeface="Traditional Arabic" pitchFamily="18" charset="-78"/>
                <a:cs typeface="Traditional Arabic" pitchFamily="18" charset="-78"/>
              </a:rPr>
              <a:t>إِنَّ </a:t>
            </a:r>
            <a:r>
              <a:rPr lang="ar-SA" sz="4000" b="1" dirty="0">
                <a:latin typeface="Traditional Arabic" pitchFamily="18" charset="-78"/>
                <a:cs typeface="Traditional Arabic" pitchFamily="18" charset="-78"/>
              </a:rPr>
              <a:t>الَّذِينَ يَفْتَرُونَ عَلَى اللّهِ الْكَذِبَ لاَ يُفْلِحُونَ </a:t>
            </a:r>
            <a:endParaRPr lang="en-US" sz="4000" b="1" dirty="0">
              <a:latin typeface="Traditional Arabic" pitchFamily="18" charset="-78"/>
              <a:cs typeface="Traditional Arabic" pitchFamily="18" charset="-78"/>
            </a:endParaRPr>
          </a:p>
          <a:p>
            <a:r>
              <a:rPr lang="tr-TR" sz="2800" dirty="0" smtClean="0"/>
              <a:t>"</a:t>
            </a:r>
            <a:r>
              <a:rPr lang="tr-TR" sz="2800" dirty="0"/>
              <a:t>Kendi dillerinizin yalan yanlış nitelendirmesiyle uydurduğunuz asılsız sözleri Allah'a mal ederek "bu helaldir, şu haramdır" demeyin. Çünkü Allah adına yalan söyleyenler asla iflah olmazlar</a:t>
            </a:r>
            <a:r>
              <a:rPr lang="tr-TR" sz="2800" dirty="0" smtClean="0"/>
              <a:t>.«</a:t>
            </a:r>
          </a:p>
          <a:p>
            <a:r>
              <a:rPr lang="tr-TR" sz="1600" dirty="0" smtClean="0"/>
              <a:t>(</a:t>
            </a:r>
            <a:r>
              <a:rPr lang="tr-TR" sz="1600" dirty="0"/>
              <a:t>Nahl,16/116)</a:t>
            </a:r>
          </a:p>
          <a:p>
            <a:endParaRPr lang="tr-TR" dirty="0"/>
          </a:p>
        </p:txBody>
      </p:sp>
    </p:spTree>
    <p:extLst>
      <p:ext uri="{BB962C8B-B14F-4D97-AF65-F5344CB8AC3E}">
        <p14:creationId xmlns:p14="http://schemas.microsoft.com/office/powerpoint/2010/main" val="2321917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«Helal» ne demektir?</a:t>
            </a:r>
            <a:endParaRPr lang="tr-TR" dirty="0"/>
          </a:p>
        </p:txBody>
      </p:sp>
      <p:sp>
        <p:nvSpPr>
          <p:cNvPr id="3" name="İçerik Yer Tutucusu 2"/>
          <p:cNvSpPr>
            <a:spLocks noGrp="1"/>
          </p:cNvSpPr>
          <p:nvPr>
            <p:ph idx="1"/>
          </p:nvPr>
        </p:nvSpPr>
        <p:spPr/>
        <p:txBody>
          <a:bodyPr>
            <a:normAutofit fontScale="92500" lnSpcReduction="10000"/>
          </a:bodyPr>
          <a:lstStyle/>
          <a:p>
            <a:r>
              <a:rPr lang="tr-TR" dirty="0"/>
              <a:t>Dinen yapılması veya yenip içilmesi yasaklanmayan, serbest bırakılan şey demektir. </a:t>
            </a:r>
            <a:r>
              <a:rPr lang="tr-TR" dirty="0" err="1"/>
              <a:t>Allâh</a:t>
            </a:r>
            <a:r>
              <a:rPr lang="tr-TR" dirty="0"/>
              <a:t> ve </a:t>
            </a:r>
            <a:r>
              <a:rPr lang="tr-TR" dirty="0" err="1"/>
              <a:t>Rasûlü'nün</a:t>
            </a:r>
            <a:r>
              <a:rPr lang="tr-TR" dirty="0"/>
              <a:t> bir şeyin helâl olduğunu belirtmesi veya işlenmesinde günah olmadığını bildirmesi, o fiilin helâl olduğunu gösterdiği gibi, o fiil veya şeyin yasaklandığına dair bir delil bulunmaması da helâl olduğunu gösterir. Zira eşyada </a:t>
            </a:r>
            <a:r>
              <a:rPr lang="tr-TR" dirty="0" err="1"/>
              <a:t>aslolan</a:t>
            </a:r>
            <a:r>
              <a:rPr lang="tr-TR" dirty="0"/>
              <a:t> helal oluşudur. Buna göre bir şey, dinin açık bir hükmüne, yasağına ve ilkesine aykırı olmadıkça helâldir, meşrudur. </a:t>
            </a:r>
            <a:endParaRPr lang="tr-TR" dirty="0" smtClean="0"/>
          </a:p>
        </p:txBody>
      </p:sp>
    </p:spTree>
    <p:extLst>
      <p:ext uri="{BB962C8B-B14F-4D97-AF65-F5344CB8AC3E}">
        <p14:creationId xmlns:p14="http://schemas.microsoft.com/office/powerpoint/2010/main" val="26159994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Helal Gıdada Güncel Problemler</a:t>
            </a:r>
            <a:endParaRPr lang="tr-TR" dirty="0"/>
          </a:p>
        </p:txBody>
      </p:sp>
      <p:sp>
        <p:nvSpPr>
          <p:cNvPr id="3" name="İçerik Yer Tutucusu 2"/>
          <p:cNvSpPr>
            <a:spLocks noGrp="1"/>
          </p:cNvSpPr>
          <p:nvPr>
            <p:ph idx="1"/>
          </p:nvPr>
        </p:nvSpPr>
        <p:spPr/>
        <p:txBody>
          <a:bodyPr>
            <a:normAutofit fontScale="92500" lnSpcReduction="20000"/>
          </a:bodyPr>
          <a:lstStyle/>
          <a:p>
            <a:r>
              <a:rPr lang="tr-TR" dirty="0"/>
              <a:t>Yakın zamana kadar, </a:t>
            </a:r>
            <a:r>
              <a:rPr lang="tr-TR" dirty="0" smtClean="0"/>
              <a:t>İslam’a göre </a:t>
            </a:r>
            <a:r>
              <a:rPr lang="tr-TR" dirty="0"/>
              <a:t>hangi yiyeceğin helal, hangi yiyeceğin haram </a:t>
            </a:r>
            <a:r>
              <a:rPr lang="tr-TR" dirty="0" smtClean="0"/>
              <a:t>olduğu </a:t>
            </a:r>
            <a:r>
              <a:rPr lang="tr-TR" dirty="0"/>
              <a:t>kolayca </a:t>
            </a:r>
            <a:r>
              <a:rPr lang="tr-TR" dirty="0" smtClean="0"/>
              <a:t>biliniyordu. </a:t>
            </a:r>
            <a:r>
              <a:rPr lang="tr-TR" dirty="0"/>
              <a:t>Kur’an ve Sünnet bize </a:t>
            </a:r>
            <a:r>
              <a:rPr lang="tr-TR" dirty="0" smtClean="0"/>
              <a:t>bu konuda kolayca </a:t>
            </a:r>
            <a:r>
              <a:rPr lang="tr-TR" dirty="0"/>
              <a:t>anlaşılabilecek kurallar bildirmiştir. </a:t>
            </a:r>
            <a:r>
              <a:rPr lang="tr-TR" dirty="0" smtClean="0"/>
              <a:t>Ancak son dönemde gelişen </a:t>
            </a:r>
            <a:r>
              <a:rPr lang="tr-TR" dirty="0"/>
              <a:t>gıda </a:t>
            </a:r>
            <a:r>
              <a:rPr lang="tr-TR" dirty="0" smtClean="0"/>
              <a:t>endüstrisi </a:t>
            </a:r>
            <a:r>
              <a:rPr lang="tr-TR" dirty="0"/>
              <a:t>gittikçe yaygınlaşmış, klasik yiyecek ve içeceklerimiz dahi yeni </a:t>
            </a:r>
            <a:r>
              <a:rPr lang="tr-TR" dirty="0" smtClean="0"/>
              <a:t>teknolojilerle </a:t>
            </a:r>
            <a:r>
              <a:rPr lang="tr-TR" dirty="0"/>
              <a:t>üretilir duruma gelmiştir. </a:t>
            </a:r>
            <a:r>
              <a:rPr lang="tr-TR" dirty="0" smtClean="0"/>
              <a:t>Sonuç olarak içeriğinin ne olduğu halk tarafından tam olarak bilinmeyen </a:t>
            </a:r>
            <a:r>
              <a:rPr lang="tr-TR" dirty="0"/>
              <a:t>birçok yeni gıda çeşidi ortaya çıkmıştır. Cola, gazoz, </a:t>
            </a:r>
            <a:r>
              <a:rPr lang="tr-TR" dirty="0" smtClean="0"/>
              <a:t>çiklet, ketçap, </a:t>
            </a:r>
            <a:r>
              <a:rPr lang="tr-TR" dirty="0"/>
              <a:t>mayonez, </a:t>
            </a:r>
            <a:r>
              <a:rPr lang="tr-TR" dirty="0" smtClean="0"/>
              <a:t> </a:t>
            </a:r>
            <a:r>
              <a:rPr lang="tr-TR" dirty="0" err="1" smtClean="0"/>
              <a:t>marşmellov</a:t>
            </a:r>
            <a:r>
              <a:rPr lang="tr-TR" dirty="0"/>
              <a:t>, krem </a:t>
            </a:r>
            <a:r>
              <a:rPr lang="tr-TR" dirty="0" err="1"/>
              <a:t>şanti</a:t>
            </a:r>
            <a:r>
              <a:rPr lang="tr-TR" dirty="0"/>
              <a:t>, puding </a:t>
            </a:r>
            <a:r>
              <a:rPr lang="tr-TR" dirty="0" err="1"/>
              <a:t>v.s</a:t>
            </a:r>
            <a:r>
              <a:rPr lang="tr-TR" dirty="0"/>
              <a:t>. gibi. </a:t>
            </a:r>
            <a:endParaRPr lang="tr-TR" dirty="0" smtClean="0"/>
          </a:p>
        </p:txBody>
      </p:sp>
    </p:spTree>
    <p:extLst>
      <p:ext uri="{BB962C8B-B14F-4D97-AF65-F5344CB8AC3E}">
        <p14:creationId xmlns:p14="http://schemas.microsoft.com/office/powerpoint/2010/main" val="21490304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649491"/>
          </a:xfrm>
        </p:spPr>
        <p:txBody>
          <a:bodyPr>
            <a:normAutofit/>
          </a:bodyPr>
          <a:lstStyle/>
          <a:p>
            <a:r>
              <a:rPr lang="tr-TR" dirty="0"/>
              <a:t>Bu durum Müslüman tüketiciyi kolayca çözemediği iki soru ile karşı karşıya bırakmıştır.</a:t>
            </a:r>
            <a:br>
              <a:rPr lang="tr-TR" dirty="0"/>
            </a:br>
            <a:r>
              <a:rPr lang="tr-TR" dirty="0"/>
              <a:t>• *Bize sunulan yiyecek ve içecekler Helal mi? </a:t>
            </a:r>
            <a:br>
              <a:rPr lang="tr-TR" dirty="0"/>
            </a:br>
            <a:r>
              <a:rPr lang="tr-TR" dirty="0"/>
              <a:t>• *Bize sunulan yiyecek ve içecekler sağlığa uygun mu</a:t>
            </a:r>
            <a:r>
              <a:rPr lang="tr-TR" dirty="0" smtClean="0"/>
              <a:t>?</a:t>
            </a:r>
          </a:p>
          <a:p>
            <a:r>
              <a:rPr lang="tr-TR" dirty="0" smtClean="0"/>
              <a:t>Bu </a:t>
            </a:r>
            <a:r>
              <a:rPr lang="tr-TR" dirty="0"/>
              <a:t>soruların </a:t>
            </a:r>
            <a:r>
              <a:rPr lang="tr-TR" dirty="0" smtClean="0"/>
              <a:t>cevaplarını </a:t>
            </a:r>
            <a:r>
              <a:rPr lang="tr-TR" dirty="0"/>
              <a:t>araştırırken </a:t>
            </a:r>
            <a:r>
              <a:rPr lang="tr-TR" dirty="0" smtClean="0"/>
              <a:t>dikkat etmemiz gereken husus bu </a:t>
            </a:r>
            <a:r>
              <a:rPr lang="tr-TR" dirty="0"/>
              <a:t>yabancı kökenli </a:t>
            </a:r>
            <a:r>
              <a:rPr lang="tr-TR" dirty="0" smtClean="0"/>
              <a:t>gıdaların </a:t>
            </a:r>
            <a:r>
              <a:rPr lang="tr-TR" dirty="0"/>
              <a:t>üretimlerinde kullanılan katkı maddeleridir</a:t>
            </a:r>
            <a:r>
              <a:rPr lang="tr-TR" dirty="0" smtClean="0"/>
              <a:t>:</a:t>
            </a:r>
            <a:endParaRPr lang="tr-TR" dirty="0"/>
          </a:p>
        </p:txBody>
      </p:sp>
    </p:spTree>
    <p:extLst>
      <p:ext uri="{BB962C8B-B14F-4D97-AF65-F5344CB8AC3E}">
        <p14:creationId xmlns:p14="http://schemas.microsoft.com/office/powerpoint/2010/main" val="35735821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6192688"/>
          </a:xfrm>
        </p:spPr>
        <p:txBody>
          <a:bodyPr>
            <a:normAutofit fontScale="85000" lnSpcReduction="10000"/>
          </a:bodyPr>
          <a:lstStyle/>
          <a:p>
            <a:r>
              <a:rPr lang="tr-TR" dirty="0"/>
              <a:t>Katkı Maddeleri: </a:t>
            </a:r>
            <a:br>
              <a:rPr lang="tr-TR" dirty="0"/>
            </a:br>
            <a:r>
              <a:rPr lang="tr-TR" dirty="0"/>
              <a:t>Satışı teşvik etmek, pazarlamayı kolaylaştırmak maksadı ile ilave edilen kimyasal maddelerdir. Normal şartlarda tek başına gıda olarak tüketilmeyen veya gıda ham veya yardımcı maddesi olarak kullanılmayan, tek başına besleyici değeri olan veya olmayan, seçilen teknoloji gereği kullanılan işlem veya imalat sırasında kalıntı veya türevleri mamul maddede bulunabilen, gıdanın üretilmesi, tasnifi, hazırlanması, işlenmesi, ambalajlanması, taşınması, depolanması sırasında gıda maddesinin tat, koku, görünüş, yapı ve diğer niteliklerini korumak, düzeltmek veya istenmeyen değişikliklere engel olmak ve gıdanın biyolojik değerini düzeltmek amacıyla kullanılmasına izin verilen maddelerdir. </a:t>
            </a:r>
            <a:endParaRPr lang="tr-TR" dirty="0" smtClean="0"/>
          </a:p>
        </p:txBody>
      </p:sp>
    </p:spTree>
    <p:extLst>
      <p:ext uri="{BB962C8B-B14F-4D97-AF65-F5344CB8AC3E}">
        <p14:creationId xmlns:p14="http://schemas.microsoft.com/office/powerpoint/2010/main" val="32379011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6192688"/>
          </a:xfrm>
        </p:spPr>
        <p:txBody>
          <a:bodyPr>
            <a:normAutofit fontScale="85000" lnSpcReduction="20000"/>
          </a:bodyPr>
          <a:lstStyle/>
          <a:p>
            <a:r>
              <a:rPr lang="tr-TR" dirty="0"/>
              <a:t>Katkı maddelerinin kullanma gayelerini şöylece sıralayabiliriz. </a:t>
            </a:r>
            <a:br>
              <a:rPr lang="tr-TR" dirty="0"/>
            </a:br>
            <a:r>
              <a:rPr lang="tr-TR" dirty="0"/>
              <a:t>• 1 – Koruyucu olarak, gıda maddesinin bayatlama, kokuşma, bozulma </a:t>
            </a:r>
            <a:r>
              <a:rPr lang="tr-TR" dirty="0" err="1"/>
              <a:t>v.s</a:t>
            </a:r>
            <a:r>
              <a:rPr lang="tr-TR" dirty="0"/>
              <a:t>. olaylarını geciktirmek için. </a:t>
            </a:r>
            <a:r>
              <a:rPr lang="tr-TR" dirty="0" err="1"/>
              <a:t>Benzoik</a:t>
            </a:r>
            <a:r>
              <a:rPr lang="tr-TR" dirty="0"/>
              <a:t> asit, Sodyum </a:t>
            </a:r>
            <a:r>
              <a:rPr lang="tr-TR" dirty="0" err="1"/>
              <a:t>benzoat</a:t>
            </a:r>
            <a:r>
              <a:rPr lang="tr-TR" dirty="0"/>
              <a:t> </a:t>
            </a:r>
            <a:r>
              <a:rPr lang="tr-TR" dirty="0" err="1"/>
              <a:t>vs</a:t>
            </a:r>
            <a:r>
              <a:rPr lang="tr-TR" dirty="0"/>
              <a:t> gibi </a:t>
            </a:r>
            <a:br>
              <a:rPr lang="tr-TR" dirty="0"/>
            </a:br>
            <a:r>
              <a:rPr lang="tr-TR" dirty="0"/>
              <a:t>• 2 - Normalde birbirleri ile karışmayan veya zor karışan maddeleri birbirine bağlayıcı olarak, bu maddelerin </a:t>
            </a:r>
            <a:r>
              <a:rPr lang="tr-TR" dirty="0" err="1"/>
              <a:t>emilsiyonunu</a:t>
            </a:r>
            <a:r>
              <a:rPr lang="tr-TR" dirty="0"/>
              <a:t> kolaylaştırmak için, </a:t>
            </a:r>
            <a:r>
              <a:rPr lang="tr-TR" dirty="0" err="1"/>
              <a:t>Lesitin</a:t>
            </a:r>
            <a:r>
              <a:rPr lang="tr-TR" dirty="0"/>
              <a:t>, mono ve </a:t>
            </a:r>
            <a:r>
              <a:rPr lang="tr-TR" dirty="0" err="1"/>
              <a:t>di</a:t>
            </a:r>
            <a:r>
              <a:rPr lang="tr-TR" dirty="0"/>
              <a:t> </a:t>
            </a:r>
            <a:r>
              <a:rPr lang="tr-TR" dirty="0" err="1"/>
              <a:t>gliserid</a:t>
            </a:r>
            <a:r>
              <a:rPr lang="tr-TR" dirty="0"/>
              <a:t> </a:t>
            </a:r>
            <a:r>
              <a:rPr lang="tr-TR" dirty="0" err="1"/>
              <a:t>v.s</a:t>
            </a:r>
            <a:r>
              <a:rPr lang="tr-TR" dirty="0"/>
              <a:t>. gibi </a:t>
            </a:r>
            <a:br>
              <a:rPr lang="tr-TR" dirty="0"/>
            </a:br>
            <a:r>
              <a:rPr lang="tr-TR" dirty="0"/>
              <a:t>• 3 – Koyulaştırıcı olarak. </a:t>
            </a:r>
            <a:r>
              <a:rPr lang="tr-TR" dirty="0" err="1"/>
              <a:t>Agar</a:t>
            </a:r>
            <a:r>
              <a:rPr lang="tr-TR" dirty="0"/>
              <a:t> </a:t>
            </a:r>
            <a:r>
              <a:rPr lang="tr-TR" dirty="0" err="1"/>
              <a:t>agar</a:t>
            </a:r>
            <a:r>
              <a:rPr lang="tr-TR" dirty="0"/>
              <a:t>, jelatin </a:t>
            </a:r>
            <a:r>
              <a:rPr lang="tr-TR" dirty="0" err="1"/>
              <a:t>vs</a:t>
            </a:r>
            <a:r>
              <a:rPr lang="tr-TR" dirty="0"/>
              <a:t> gibi </a:t>
            </a:r>
            <a:br>
              <a:rPr lang="tr-TR" dirty="0"/>
            </a:br>
            <a:r>
              <a:rPr lang="tr-TR" dirty="0"/>
              <a:t>• 4 – Renklendirici olarak, gıda maddelerinin göze hoş gözükmesi için kullanılan boya maddeleri. </a:t>
            </a:r>
            <a:r>
              <a:rPr lang="tr-TR" dirty="0" err="1"/>
              <a:t>Karmen</a:t>
            </a:r>
            <a:r>
              <a:rPr lang="tr-TR" dirty="0"/>
              <a:t> </a:t>
            </a:r>
            <a:r>
              <a:rPr lang="tr-TR" dirty="0" err="1"/>
              <a:t>vs</a:t>
            </a:r>
            <a:r>
              <a:rPr lang="tr-TR" dirty="0"/>
              <a:t> gibi </a:t>
            </a:r>
            <a:br>
              <a:rPr lang="tr-TR" dirty="0"/>
            </a:br>
            <a:r>
              <a:rPr lang="tr-TR" dirty="0"/>
              <a:t>• 5 – Tat vericiler, aromalar. Damağa lezzet vermek için. Vanilya, </a:t>
            </a:r>
            <a:r>
              <a:rPr lang="tr-TR" dirty="0" err="1"/>
              <a:t>vanilin</a:t>
            </a:r>
            <a:r>
              <a:rPr lang="tr-TR" dirty="0"/>
              <a:t> </a:t>
            </a:r>
            <a:r>
              <a:rPr lang="tr-TR" dirty="0" err="1"/>
              <a:t>vs</a:t>
            </a:r>
            <a:r>
              <a:rPr lang="tr-TR" dirty="0"/>
              <a:t> gibi </a:t>
            </a:r>
            <a:br>
              <a:rPr lang="tr-TR" dirty="0"/>
            </a:br>
            <a:r>
              <a:rPr lang="tr-TR" dirty="0"/>
              <a:t>• 6 – Besin değerini korumak veya geliştirmek için. </a:t>
            </a:r>
            <a:br>
              <a:rPr lang="tr-TR" dirty="0"/>
            </a:br>
            <a:r>
              <a:rPr lang="tr-TR" dirty="0"/>
              <a:t>• 7 – Tatlandırıcılar. </a:t>
            </a:r>
            <a:r>
              <a:rPr lang="tr-TR" dirty="0" err="1"/>
              <a:t>Aspartam</a:t>
            </a:r>
            <a:r>
              <a:rPr lang="tr-TR" dirty="0"/>
              <a:t> </a:t>
            </a:r>
            <a:r>
              <a:rPr lang="tr-TR" dirty="0" err="1"/>
              <a:t>vs</a:t>
            </a:r>
            <a:r>
              <a:rPr lang="tr-TR" dirty="0"/>
              <a:t> gibi </a:t>
            </a:r>
            <a:endParaRPr lang="tr-TR" dirty="0" smtClean="0"/>
          </a:p>
        </p:txBody>
      </p:sp>
    </p:spTree>
    <p:extLst>
      <p:ext uri="{BB962C8B-B14F-4D97-AF65-F5344CB8AC3E}">
        <p14:creationId xmlns:p14="http://schemas.microsoft.com/office/powerpoint/2010/main" val="23145670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6048672"/>
          </a:xfrm>
        </p:spPr>
        <p:txBody>
          <a:bodyPr>
            <a:noAutofit/>
          </a:bodyPr>
          <a:lstStyle/>
          <a:p>
            <a:pPr lvl="0"/>
            <a:r>
              <a:rPr lang="tr-TR" sz="2800" dirty="0">
                <a:solidFill>
                  <a:prstClr val="black"/>
                </a:solidFill>
              </a:rPr>
              <a:t>Bugün toplam 3500 cins katkı maddesi dünya piyasasında gıdalarımıza katılmak üzere pazarlanmaktadır. Bu maddelerin pek çoğunun kanserden tutun beyin hücrelerinin tahribatına varıncaya kadar çeşitli zararları tespit edildiği halde, sırf gıda sanayi patronlarının(!) para kazanma hırsları uğruna insanlığın midesine bu zehirler </a:t>
            </a:r>
            <a:r>
              <a:rPr lang="tr-TR" sz="2800" dirty="0" err="1">
                <a:solidFill>
                  <a:prstClr val="black"/>
                </a:solidFill>
              </a:rPr>
              <a:t>zerkedilmeye</a:t>
            </a:r>
            <a:r>
              <a:rPr lang="tr-TR" sz="2800" dirty="0">
                <a:solidFill>
                  <a:prstClr val="black"/>
                </a:solidFill>
              </a:rPr>
              <a:t> devam edilmektedir. Birçok devletler ya habersiz ya haberli seyirci kalmaktadır. </a:t>
            </a:r>
            <a:endParaRPr lang="tr-TR" sz="2800" dirty="0" smtClean="0">
              <a:solidFill>
                <a:prstClr val="black"/>
              </a:solidFill>
            </a:endParaRPr>
          </a:p>
        </p:txBody>
      </p:sp>
    </p:spTree>
    <p:extLst>
      <p:ext uri="{BB962C8B-B14F-4D97-AF65-F5344CB8AC3E}">
        <p14:creationId xmlns:p14="http://schemas.microsoft.com/office/powerpoint/2010/main" val="37663687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normAutofit fontScale="85000" lnSpcReduction="10000"/>
          </a:bodyPr>
          <a:lstStyle/>
          <a:p>
            <a:pPr lvl="0"/>
            <a:r>
              <a:rPr lang="tr-TR" dirty="0">
                <a:solidFill>
                  <a:prstClr val="black"/>
                </a:solidFill>
              </a:rPr>
              <a:t>Çocuk mamalarından bisküvilere, hazır çorbadan, çikolatalara kadar çok yaygın bir hazır gıda sanayiinde bu maddeler fütursuzca ve sorumsuzca kullanılmaktadır. Ayrıca Müslüman olarak bizi alakadar eden meselenin diğer önemli bir tarafı da bu maddelerin pek çoğunun, dinimizde kesinlikle haram olduğu belirtilen maddelerden imal edilmekte olduklarıdır. Bu maddelerin ekseriya leş hükmündeki hayvanlardan, domuzlardan veya alkol gibi yenmesi, içilmesi haram kılınan maddelerden yapılmış oldukları keyfiyeti ayan beyan ispat edilir durumda olmasına rağmen, geniş halk kitlelerin habersiz, ilgisiz, batı ve onun kontrolündeki patronların tutsağı olarak bu tehlikeli oyunun içinde seyretmesi dehşet verici bir manzara arz etmektedir</a:t>
            </a:r>
            <a:r>
              <a:rPr lang="tr-TR" dirty="0" smtClean="0">
                <a:solidFill>
                  <a:prstClr val="black"/>
                </a:solidFill>
              </a:rPr>
              <a:t>.</a:t>
            </a:r>
            <a:endParaRPr lang="tr-TR" dirty="0">
              <a:solidFill>
                <a:prstClr val="black"/>
              </a:solidFill>
            </a:endParaRPr>
          </a:p>
        </p:txBody>
      </p:sp>
    </p:spTree>
    <p:extLst>
      <p:ext uri="{BB962C8B-B14F-4D97-AF65-F5344CB8AC3E}">
        <p14:creationId xmlns:p14="http://schemas.microsoft.com/office/powerpoint/2010/main" val="33263392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850106"/>
          </a:xfrm>
        </p:spPr>
        <p:txBody>
          <a:bodyPr/>
          <a:lstStyle/>
          <a:p>
            <a:r>
              <a:rPr lang="tr-TR" dirty="0" smtClean="0"/>
              <a:t>Helal Sertifikasının Tarihçesi</a:t>
            </a:r>
            <a:endParaRPr lang="tr-TR" dirty="0"/>
          </a:p>
        </p:txBody>
      </p:sp>
      <p:sp>
        <p:nvSpPr>
          <p:cNvPr id="3" name="İçerik Yer Tutucusu 2"/>
          <p:cNvSpPr>
            <a:spLocks noGrp="1"/>
          </p:cNvSpPr>
          <p:nvPr>
            <p:ph idx="1"/>
          </p:nvPr>
        </p:nvSpPr>
        <p:spPr>
          <a:xfrm>
            <a:off x="251520" y="1340768"/>
            <a:ext cx="8640960" cy="5256584"/>
          </a:xfrm>
        </p:spPr>
        <p:txBody>
          <a:bodyPr>
            <a:noAutofit/>
          </a:bodyPr>
          <a:lstStyle/>
          <a:p>
            <a:r>
              <a:rPr lang="tr-TR" sz="2400" dirty="0" smtClean="0"/>
              <a:t>Yaklaşık </a:t>
            </a:r>
            <a:r>
              <a:rPr lang="tr-TR" sz="2400" dirty="0"/>
              <a:t>50 </a:t>
            </a:r>
            <a:r>
              <a:rPr lang="tr-TR" sz="2400" dirty="0" smtClean="0"/>
              <a:t>yıl önce Amerika’daki Müslümanlar, Musevilerin kendi </a:t>
            </a:r>
            <a:r>
              <a:rPr lang="tr-TR" sz="2400" dirty="0"/>
              <a:t>inançlarına göre düzenlenmiş </a:t>
            </a:r>
            <a:r>
              <a:rPr lang="tr-TR" sz="2400" dirty="0" err="1"/>
              <a:t>Kosher</a:t>
            </a:r>
            <a:r>
              <a:rPr lang="tr-TR" sz="2400" dirty="0"/>
              <a:t> </a:t>
            </a:r>
            <a:r>
              <a:rPr lang="tr-TR" sz="2400" dirty="0" smtClean="0"/>
              <a:t>sertifikalı </a:t>
            </a:r>
            <a:r>
              <a:rPr lang="tr-TR" sz="2400" dirty="0"/>
              <a:t>ürünlerden başkasını </a:t>
            </a:r>
            <a:r>
              <a:rPr lang="tr-TR" sz="2400" dirty="0" smtClean="0"/>
              <a:t>tüketmediklerini görmüşlerdir. Müslümanlar </a:t>
            </a:r>
            <a:r>
              <a:rPr lang="tr-TR" sz="2400" dirty="0"/>
              <a:t>da </a:t>
            </a:r>
            <a:r>
              <a:rPr lang="tr-TR" sz="2400" dirty="0" smtClean="0"/>
              <a:t>bundan etkilenerek Helal </a:t>
            </a:r>
            <a:r>
              <a:rPr lang="tr-TR" sz="2400" dirty="0"/>
              <a:t>olarak tüketebilecekleri ürünleri </a:t>
            </a:r>
            <a:r>
              <a:rPr lang="tr-TR" sz="2400" dirty="0" smtClean="0"/>
              <a:t>tespit </a:t>
            </a:r>
            <a:r>
              <a:rPr lang="tr-TR" sz="2400" dirty="0"/>
              <a:t>etmeye</a:t>
            </a:r>
            <a:r>
              <a:rPr lang="tr-TR" sz="2400" dirty="0" smtClean="0"/>
              <a:t> başlamışlar. </a:t>
            </a:r>
            <a:r>
              <a:rPr lang="tr-TR" sz="2400" dirty="0"/>
              <a:t>Aralarında dernekler kurmuşlar ve bütün Müslümanlara bu çalışmalarını duyurmuşlar. Böylece ilk defa </a:t>
            </a:r>
            <a:r>
              <a:rPr lang="tr-TR" sz="2400" dirty="0" smtClean="0"/>
              <a:t>Amerika'daki </a:t>
            </a:r>
            <a:r>
              <a:rPr lang="tr-TR" sz="2400" dirty="0"/>
              <a:t>Müslümanlar Helal Gıda Standardını oluşturmuş ve bu standarda uygun ürün üretecek fabrikalara Helal ürün sertifikası vermeye başlamışlar</a:t>
            </a:r>
            <a:r>
              <a:rPr lang="tr-TR" sz="2400" dirty="0" smtClean="0"/>
              <a:t>. Daha sonra </a:t>
            </a:r>
            <a:r>
              <a:rPr lang="tr-TR" sz="2400" dirty="0"/>
              <a:t>İngiltere, Fransa, Kanada, Almanya ve nüfus çoğunluğu Müslüman olan Malezya, Endonezya gibi ülkelere de sirayet ederek yaklaşık 60 ülkede 100’ü aşkın sertifika kurumları oluşturulmuş birçok ülkede yaşayan Müslümanlar Helal Sertifikalı ürünleri tüketir duruma gelmişlerdir. Türkiye maalesef bu konuda sona kalmıştır. </a:t>
            </a:r>
          </a:p>
        </p:txBody>
      </p:sp>
    </p:spTree>
    <p:extLst>
      <p:ext uri="{BB962C8B-B14F-4D97-AF65-F5344CB8AC3E}">
        <p14:creationId xmlns:p14="http://schemas.microsoft.com/office/powerpoint/2010/main" val="18574575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Helal Ürün Pazarının Ekonomik Potansiyeli</a:t>
            </a:r>
            <a:endParaRPr lang="tr-TR" dirty="0"/>
          </a:p>
        </p:txBody>
      </p:sp>
      <p:sp>
        <p:nvSpPr>
          <p:cNvPr id="3" name="İçerik Yer Tutucusu 2"/>
          <p:cNvSpPr>
            <a:spLocks noGrp="1"/>
          </p:cNvSpPr>
          <p:nvPr>
            <p:ph idx="1"/>
          </p:nvPr>
        </p:nvSpPr>
        <p:spPr>
          <a:xfrm>
            <a:off x="457200" y="1600200"/>
            <a:ext cx="8229600" cy="4925144"/>
          </a:xfrm>
        </p:spPr>
        <p:txBody>
          <a:bodyPr>
            <a:normAutofit fontScale="92500" lnSpcReduction="10000"/>
          </a:bodyPr>
          <a:lstStyle/>
          <a:p>
            <a:r>
              <a:rPr lang="tr-TR" dirty="0" smtClean="0"/>
              <a:t>Yapılan tahminlere göre dünya genelinde sadece </a:t>
            </a:r>
            <a:r>
              <a:rPr lang="tr-TR" dirty="0"/>
              <a:t>helal gıdada 850 milyar </a:t>
            </a:r>
            <a:r>
              <a:rPr lang="tr-TR" dirty="0" smtClean="0"/>
              <a:t>dolarlık bir pazardan bahsedilmektedir. Gıda dışı </a:t>
            </a:r>
            <a:r>
              <a:rPr lang="tr-TR" dirty="0"/>
              <a:t>hizmetlerle birlikte bu </a:t>
            </a:r>
            <a:r>
              <a:rPr lang="tr-TR" dirty="0" smtClean="0"/>
              <a:t>potansiyelin </a:t>
            </a:r>
            <a:r>
              <a:rPr lang="tr-TR" dirty="0"/>
              <a:t>2 trilyon dolar olduğu bildirilmektedir. Bugün bu </a:t>
            </a:r>
            <a:r>
              <a:rPr lang="tr-TR" dirty="0" smtClean="0"/>
              <a:t>rakamın </a:t>
            </a:r>
            <a:r>
              <a:rPr lang="tr-TR" dirty="0"/>
              <a:t>ancak %10 gerçekleşebilmektedir. Bütün dünyada toplam nüfusu 15 milyon olan Musevilerin bu </a:t>
            </a:r>
            <a:r>
              <a:rPr lang="tr-TR" dirty="0" smtClean="0"/>
              <a:t>rakamı </a:t>
            </a:r>
            <a:r>
              <a:rPr lang="tr-TR" dirty="0"/>
              <a:t>250 milyar dolar. 2 milyar nüfusa sahip İslam ümmetinin bu durumuna üzülmemek elden gelmiyor </a:t>
            </a:r>
            <a:br>
              <a:rPr lang="tr-TR" dirty="0"/>
            </a:br>
            <a:endParaRPr lang="tr-TR" dirty="0"/>
          </a:p>
        </p:txBody>
      </p:sp>
    </p:spTree>
    <p:extLst>
      <p:ext uri="{BB962C8B-B14F-4D97-AF65-F5344CB8AC3E}">
        <p14:creationId xmlns:p14="http://schemas.microsoft.com/office/powerpoint/2010/main" val="7860628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1523887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29600" cy="6336704"/>
          </a:xfrm>
        </p:spPr>
        <p:txBody>
          <a:bodyPr>
            <a:normAutofit fontScale="85000" lnSpcReduction="10000"/>
          </a:bodyPr>
          <a:lstStyle/>
          <a:p>
            <a:r>
              <a:rPr lang="tr-TR" dirty="0"/>
              <a:t>Helâl kavramının, meşru, caiz, mubah tabirleri ile yakın ilişkisi vardır. Çoğu zaman da eş anlamlı olarak kullanılmaktadır. Yüce </a:t>
            </a:r>
            <a:r>
              <a:rPr lang="tr-TR" dirty="0" err="1"/>
              <a:t>Allâh</a:t>
            </a:r>
            <a:r>
              <a:rPr lang="tr-TR" dirty="0"/>
              <a:t>, iyi, temiz ve insan sağlığına yararlı olan şeyleri helâl; kötü, pis ve zararı olan şeyleri de haram kılmıştır (</a:t>
            </a:r>
            <a:r>
              <a:rPr lang="tr-TR" dirty="0" err="1"/>
              <a:t>Mâide</a:t>
            </a:r>
            <a:r>
              <a:rPr lang="tr-TR" dirty="0"/>
              <a:t>, 5/4). Haram kılma yetkisi ise sadece </a:t>
            </a:r>
            <a:r>
              <a:rPr lang="tr-TR" dirty="0" err="1"/>
              <a:t>Allâh'a</a:t>
            </a:r>
            <a:r>
              <a:rPr lang="tr-TR" dirty="0"/>
              <a:t> aittir. </a:t>
            </a:r>
            <a:r>
              <a:rPr lang="tr-TR" dirty="0" err="1"/>
              <a:t>Kur'ân'da</a:t>
            </a:r>
            <a:r>
              <a:rPr lang="tr-TR" dirty="0"/>
              <a:t>; "De ki: Allah'ın kulları için yarattığı süsü ve temiz rızıkları kim haram kıldı? De ki: Onlar, dünya hayatında, özellikle kıyamet gününde </a:t>
            </a:r>
            <a:r>
              <a:rPr lang="tr-TR" dirty="0" err="1"/>
              <a:t>mü'minlerindir</a:t>
            </a:r>
            <a:r>
              <a:rPr lang="tr-TR" dirty="0"/>
              <a:t>. İşte bilen bir topluluk için </a:t>
            </a:r>
            <a:r>
              <a:rPr lang="tr-TR" dirty="0" err="1"/>
              <a:t>âyetleri</a:t>
            </a:r>
            <a:r>
              <a:rPr lang="tr-TR" dirty="0"/>
              <a:t> böyle açıklıyoruz." buyurulmuştur (</a:t>
            </a:r>
            <a:r>
              <a:rPr lang="tr-TR" dirty="0" err="1"/>
              <a:t>Ar'âf</a:t>
            </a:r>
            <a:r>
              <a:rPr lang="tr-TR" dirty="0"/>
              <a:t>, 7/36). Peygamber de, </a:t>
            </a:r>
            <a:r>
              <a:rPr lang="tr-TR" dirty="0" err="1"/>
              <a:t>Kur'ân'a</a:t>
            </a:r>
            <a:r>
              <a:rPr lang="tr-TR" dirty="0"/>
              <a:t> ve </a:t>
            </a:r>
            <a:r>
              <a:rPr lang="tr-TR" dirty="0" err="1"/>
              <a:t>Kur'ân</a:t>
            </a:r>
            <a:r>
              <a:rPr lang="tr-TR" dirty="0"/>
              <a:t> dışı </a:t>
            </a:r>
            <a:r>
              <a:rPr lang="tr-TR" dirty="0" err="1"/>
              <a:t>Allâh'tan</a:t>
            </a:r>
            <a:r>
              <a:rPr lang="tr-TR" dirty="0"/>
              <a:t> aldığı bilgiye dayanarak bazı şeyleri haram kılmıştır. Ancak bunu da, </a:t>
            </a:r>
            <a:r>
              <a:rPr lang="tr-TR" dirty="0" err="1"/>
              <a:t>Allâh'ın</a:t>
            </a:r>
            <a:r>
              <a:rPr lang="tr-TR" dirty="0"/>
              <a:t> denetimi altında yaptığı için, </a:t>
            </a:r>
            <a:r>
              <a:rPr lang="tr-TR" dirty="0" err="1"/>
              <a:t>Allâh'ın</a:t>
            </a:r>
            <a:r>
              <a:rPr lang="tr-TR" dirty="0"/>
              <a:t> haram kılması içerisinde mütalaa edilir. Bu nedenle, </a:t>
            </a:r>
            <a:r>
              <a:rPr lang="tr-TR" dirty="0" err="1"/>
              <a:t>Allâh'ın</a:t>
            </a:r>
            <a:r>
              <a:rPr lang="tr-TR" dirty="0"/>
              <a:t> helâl kıldığına haram; haram kıldığına helâl demek büyük günahtır</a:t>
            </a:r>
            <a:r>
              <a:rPr lang="tr-TR" dirty="0" smtClean="0"/>
              <a:t>.</a:t>
            </a:r>
            <a:endParaRPr lang="tr-TR" dirty="0"/>
          </a:p>
        </p:txBody>
      </p:sp>
    </p:spTree>
    <p:extLst>
      <p:ext uri="{BB962C8B-B14F-4D97-AF65-F5344CB8AC3E}">
        <p14:creationId xmlns:p14="http://schemas.microsoft.com/office/powerpoint/2010/main" val="1888984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«Haram» ne demektir?</a:t>
            </a:r>
            <a:endParaRPr lang="tr-TR" dirty="0"/>
          </a:p>
        </p:txBody>
      </p:sp>
      <p:sp>
        <p:nvSpPr>
          <p:cNvPr id="3" name="İçerik Yer Tutucusu 2"/>
          <p:cNvSpPr>
            <a:spLocks noGrp="1"/>
          </p:cNvSpPr>
          <p:nvPr>
            <p:ph idx="1"/>
          </p:nvPr>
        </p:nvSpPr>
        <p:spPr/>
        <p:txBody>
          <a:bodyPr>
            <a:normAutofit fontScale="85000" lnSpcReduction="10000"/>
          </a:bodyPr>
          <a:lstStyle/>
          <a:p>
            <a:r>
              <a:rPr lang="tr-TR" dirty="0"/>
              <a:t>Sözlükte "yasak, memnu" anlamına gelen haram, dini bir terim olarak, kesin bir delille, açık bir şekilde yapılmaması istenen fiildir. Hanefîlere göre bir fiilin haram olması için, </a:t>
            </a:r>
            <a:r>
              <a:rPr lang="tr-TR" dirty="0" err="1"/>
              <a:t>âyet</a:t>
            </a:r>
            <a:r>
              <a:rPr lang="tr-TR" dirty="0"/>
              <a:t>, </a:t>
            </a:r>
            <a:r>
              <a:rPr lang="tr-TR" dirty="0" err="1"/>
              <a:t>mütevatir</a:t>
            </a:r>
            <a:r>
              <a:rPr lang="tr-TR" dirty="0"/>
              <a:t> veya meşhur sünnet gibi kesin bir </a:t>
            </a:r>
            <a:r>
              <a:rPr lang="tr-TR" dirty="0" err="1"/>
              <a:t>nassla</a:t>
            </a:r>
            <a:r>
              <a:rPr lang="tr-TR" dirty="0"/>
              <a:t> sabit olması ve açık bir şekilde haramlığa delalet etmesi gerekir. Bu nedenle, açık bir şekilde delalet etmeyen veya </a:t>
            </a:r>
            <a:r>
              <a:rPr lang="tr-TR" dirty="0" err="1"/>
              <a:t>ahad</a:t>
            </a:r>
            <a:r>
              <a:rPr lang="tr-TR" dirty="0"/>
              <a:t> yolla sabit olan hadisle haramlık sabit olmaz. Haramlar, li-</a:t>
            </a:r>
            <a:r>
              <a:rPr lang="tr-TR" dirty="0" err="1"/>
              <a:t>aynihi</a:t>
            </a:r>
            <a:r>
              <a:rPr lang="tr-TR" dirty="0"/>
              <a:t> haram ve li-</a:t>
            </a:r>
            <a:r>
              <a:rPr lang="tr-TR" dirty="0" err="1"/>
              <a:t>gayrihi</a:t>
            </a:r>
            <a:r>
              <a:rPr lang="tr-TR" dirty="0"/>
              <a:t> haram olmak üzere ikiye ayrılır. Kendisinde bulunan kötülük sebebiyle, baştan itibaren haram kılınan fiillere li-</a:t>
            </a:r>
            <a:r>
              <a:rPr lang="tr-TR" dirty="0" err="1"/>
              <a:t>aynihî</a:t>
            </a:r>
            <a:r>
              <a:rPr lang="tr-TR" dirty="0"/>
              <a:t> haram denir. </a:t>
            </a:r>
            <a:endParaRPr lang="tr-TR" dirty="0" smtClean="0"/>
          </a:p>
        </p:txBody>
      </p:sp>
    </p:spTree>
    <p:extLst>
      <p:ext uri="{BB962C8B-B14F-4D97-AF65-F5344CB8AC3E}">
        <p14:creationId xmlns:p14="http://schemas.microsoft.com/office/powerpoint/2010/main" val="2889354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29600" cy="6264696"/>
          </a:xfrm>
        </p:spPr>
        <p:txBody>
          <a:bodyPr>
            <a:normAutofit fontScale="92500" lnSpcReduction="10000"/>
          </a:bodyPr>
          <a:lstStyle/>
          <a:p>
            <a:r>
              <a:rPr lang="tr-TR" dirty="0"/>
              <a:t>Zina, hırsızlık, adam öldürme bu türden haramlardandır. Aslında haram olmamakla birlikte, başka bir şeyden dolayı haram kılınan fiiller de, li-</a:t>
            </a:r>
            <a:r>
              <a:rPr lang="tr-TR" dirty="0" err="1"/>
              <a:t>gayrihî</a:t>
            </a:r>
            <a:r>
              <a:rPr lang="tr-TR" dirty="0"/>
              <a:t> haramdır. Bayram günü oruç tutma, Cuma vaktinde alışveriş, avret mahallinin açılması böyle yasaklardandır. Haram, dinî bir kavram olup, bunu tespit ve tayin yetkisi sadece </a:t>
            </a:r>
            <a:r>
              <a:rPr lang="tr-TR" dirty="0" err="1"/>
              <a:t>Allâh'a</a:t>
            </a:r>
            <a:r>
              <a:rPr lang="tr-TR" dirty="0"/>
              <a:t> aittir. Bu konuda insanların yetkisi yoktur. Hz. Peygamber'in bu konudaki hadisleri, </a:t>
            </a:r>
            <a:r>
              <a:rPr lang="tr-TR" dirty="0" err="1"/>
              <a:t>Allâh'ın</a:t>
            </a:r>
            <a:r>
              <a:rPr lang="tr-TR" dirty="0"/>
              <a:t> koymuş olduğu hükmü açıklamaktan ibarettir. Bu nedenle İslâm âlimleri, hakkında </a:t>
            </a:r>
            <a:r>
              <a:rPr lang="tr-TR" dirty="0" err="1"/>
              <a:t>nass</a:t>
            </a:r>
            <a:r>
              <a:rPr lang="tr-TR" dirty="0"/>
              <a:t> bulunmayan konularda ihtiyatlı davranarak haram tabirini kullanmaktan kaçınmışlardır. Haramı işleme ve harama ulaşma konusunda iyi niyet, dolaylı yollar ve vasıtalar haramı helal kılmaz</a:t>
            </a:r>
            <a:r>
              <a:rPr lang="tr-TR" dirty="0" smtClean="0"/>
              <a:t>.</a:t>
            </a:r>
            <a:endParaRPr lang="tr-TR" dirty="0"/>
          </a:p>
        </p:txBody>
      </p:sp>
    </p:spTree>
    <p:extLst>
      <p:ext uri="{BB962C8B-B14F-4D97-AF65-F5344CB8AC3E}">
        <p14:creationId xmlns:p14="http://schemas.microsoft.com/office/powerpoint/2010/main" val="1892319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Hz. Adem’in Yiyecekle İmtihanı</a:t>
            </a:r>
            <a:endParaRPr lang="tr-TR" dirty="0"/>
          </a:p>
        </p:txBody>
      </p:sp>
      <p:sp>
        <p:nvSpPr>
          <p:cNvPr id="3" name="İçerik Yer Tutucusu 2"/>
          <p:cNvSpPr>
            <a:spLocks noGrp="1"/>
          </p:cNvSpPr>
          <p:nvPr>
            <p:ph idx="1"/>
          </p:nvPr>
        </p:nvSpPr>
        <p:spPr>
          <a:xfrm>
            <a:off x="457200" y="1340768"/>
            <a:ext cx="8229600" cy="5256584"/>
          </a:xfrm>
        </p:spPr>
        <p:txBody>
          <a:bodyPr>
            <a:normAutofit fontScale="77500" lnSpcReduction="20000"/>
          </a:bodyPr>
          <a:lstStyle/>
          <a:p>
            <a:pPr algn="r" rtl="1"/>
            <a:r>
              <a:rPr lang="ar-SA" sz="4600" b="1" dirty="0">
                <a:latin typeface="Traditional Arabic" pitchFamily="18" charset="-78"/>
                <a:cs typeface="Traditional Arabic" pitchFamily="18" charset="-78"/>
              </a:rPr>
              <a:t>وَيَا آدَمُ اسْكُنْ أَنتَ وَزَوْجُكَ الْجَنَّةَ فَكُلاَ مِنْ </a:t>
            </a:r>
            <a:r>
              <a:rPr lang="ar-SA" sz="4600" b="1" dirty="0" smtClean="0">
                <a:latin typeface="Traditional Arabic" pitchFamily="18" charset="-78"/>
                <a:cs typeface="Traditional Arabic" pitchFamily="18" charset="-78"/>
              </a:rPr>
              <a:t>حَيْثُ</a:t>
            </a:r>
            <a:r>
              <a:rPr lang="tr-TR" sz="4600" b="1" dirty="0" smtClean="0">
                <a:latin typeface="Traditional Arabic" pitchFamily="18" charset="-78"/>
                <a:cs typeface="Traditional Arabic" pitchFamily="18" charset="-78"/>
              </a:rPr>
              <a:t> </a:t>
            </a:r>
            <a:r>
              <a:rPr lang="ar-SA" sz="4600" b="1" dirty="0" smtClean="0">
                <a:latin typeface="Traditional Arabic" pitchFamily="18" charset="-78"/>
                <a:cs typeface="Traditional Arabic" pitchFamily="18" charset="-78"/>
              </a:rPr>
              <a:t>شِئْتُمَا </a:t>
            </a:r>
            <a:r>
              <a:rPr lang="ar-SA" sz="4600" b="1" dirty="0">
                <a:latin typeface="Traditional Arabic" pitchFamily="18" charset="-78"/>
                <a:cs typeface="Traditional Arabic" pitchFamily="18" charset="-78"/>
              </a:rPr>
              <a:t>وَلاَ تَقْرَبَا هَـذِهِ الشَّجَرَةَ فَتَكُونَا مِنَ الظَّالِمِينَ {19} </a:t>
            </a:r>
            <a:endParaRPr lang="tr-TR" sz="4600" b="1" dirty="0" smtClean="0">
              <a:latin typeface="Traditional Arabic" pitchFamily="18" charset="-78"/>
              <a:cs typeface="Traditional Arabic" pitchFamily="18" charset="-78"/>
            </a:endParaRPr>
          </a:p>
          <a:p>
            <a:pPr algn="l"/>
            <a:r>
              <a:rPr lang="tr-TR" sz="3100" dirty="0" smtClean="0"/>
              <a:t>(</a:t>
            </a:r>
            <a:r>
              <a:rPr lang="tr-TR" sz="3100" dirty="0"/>
              <a:t>Sonra Allah, Âdem'e </a:t>
            </a:r>
            <a:r>
              <a:rPr lang="tr-TR" sz="3100" dirty="0" smtClean="0"/>
              <a:t>hitap </a:t>
            </a:r>
            <a:r>
              <a:rPr lang="tr-TR" sz="3100" dirty="0"/>
              <a:t>etti): "Ey Âdem! Sen ve eşin cennette durun, dilediğiniz yerden </a:t>
            </a:r>
            <a:r>
              <a:rPr lang="tr-TR" sz="3100" dirty="0" smtClean="0"/>
              <a:t>yiyin; </a:t>
            </a:r>
            <a:r>
              <a:rPr lang="tr-TR" sz="3100" dirty="0"/>
              <a:t>fakat şu ağaca yaklaşmayın, yoksa zalimlerden olursunuz." </a:t>
            </a:r>
          </a:p>
          <a:p>
            <a:pPr algn="r" rtl="1"/>
            <a:r>
              <a:rPr lang="ar-SA" sz="4600" b="1" dirty="0" smtClean="0">
                <a:latin typeface="Traditional Arabic" pitchFamily="18" charset="-78"/>
                <a:cs typeface="Traditional Arabic" pitchFamily="18" charset="-78"/>
              </a:rPr>
              <a:t>فَوَسْوَسَ</a:t>
            </a:r>
            <a:r>
              <a:rPr lang="tr-TR" sz="4600" b="1" dirty="0" smtClean="0">
                <a:latin typeface="Traditional Arabic" pitchFamily="18" charset="-78"/>
                <a:cs typeface="Traditional Arabic" pitchFamily="18" charset="-78"/>
              </a:rPr>
              <a:t> </a:t>
            </a:r>
            <a:r>
              <a:rPr lang="ar-SA" sz="4600" b="1" dirty="0" smtClean="0">
                <a:latin typeface="Traditional Arabic" pitchFamily="18" charset="-78"/>
                <a:cs typeface="Traditional Arabic" pitchFamily="18" charset="-78"/>
              </a:rPr>
              <a:t>لَهُمَا </a:t>
            </a:r>
            <a:r>
              <a:rPr lang="ar-SA" sz="4600" b="1" dirty="0">
                <a:latin typeface="Traditional Arabic" pitchFamily="18" charset="-78"/>
                <a:cs typeface="Traditional Arabic" pitchFamily="18" charset="-78"/>
              </a:rPr>
              <a:t>الشَّيْطَانُ لِيُبْدِيَ لَهُمَا مَا وُورِيَ عَنْهُمَا مِن سَوْءَاتِهِمَا </a:t>
            </a:r>
            <a:r>
              <a:rPr lang="ar-SA" sz="4600" b="1" dirty="0" smtClean="0">
                <a:latin typeface="Traditional Arabic" pitchFamily="18" charset="-78"/>
                <a:cs typeface="Traditional Arabic" pitchFamily="18" charset="-78"/>
              </a:rPr>
              <a:t>وَقَالَ</a:t>
            </a:r>
            <a:r>
              <a:rPr lang="tr-TR" sz="4600" b="1" dirty="0" smtClean="0">
                <a:latin typeface="Traditional Arabic" pitchFamily="18" charset="-78"/>
                <a:cs typeface="Traditional Arabic" pitchFamily="18" charset="-78"/>
              </a:rPr>
              <a:t> </a:t>
            </a:r>
            <a:r>
              <a:rPr lang="ar-SA" sz="4600" b="1" dirty="0" smtClean="0">
                <a:latin typeface="Traditional Arabic" pitchFamily="18" charset="-78"/>
                <a:cs typeface="Traditional Arabic" pitchFamily="18" charset="-78"/>
              </a:rPr>
              <a:t>مَا </a:t>
            </a:r>
            <a:r>
              <a:rPr lang="ar-SA" sz="4600" b="1" dirty="0">
                <a:latin typeface="Traditional Arabic" pitchFamily="18" charset="-78"/>
                <a:cs typeface="Traditional Arabic" pitchFamily="18" charset="-78"/>
              </a:rPr>
              <a:t>نَهَاكُمَا رَبُّكُمَا عَنْ هَـذِهِ الشَّجَرَةِ إِلاَّ أَن تَكُونَا مَلَكَيْنِ أَوْ </a:t>
            </a:r>
            <a:r>
              <a:rPr lang="ar-SA" sz="4600" b="1" dirty="0" smtClean="0">
                <a:latin typeface="Traditional Arabic" pitchFamily="18" charset="-78"/>
                <a:cs typeface="Traditional Arabic" pitchFamily="18" charset="-78"/>
              </a:rPr>
              <a:t>تَكُونَا</a:t>
            </a:r>
            <a:r>
              <a:rPr lang="tr-TR" sz="4600" b="1" dirty="0" smtClean="0">
                <a:latin typeface="Traditional Arabic" pitchFamily="18" charset="-78"/>
                <a:cs typeface="Traditional Arabic" pitchFamily="18" charset="-78"/>
              </a:rPr>
              <a:t> </a:t>
            </a:r>
            <a:r>
              <a:rPr lang="ar-SA" sz="4600" b="1" dirty="0" smtClean="0">
                <a:latin typeface="Traditional Arabic" pitchFamily="18" charset="-78"/>
                <a:cs typeface="Traditional Arabic" pitchFamily="18" charset="-78"/>
              </a:rPr>
              <a:t>مِنَ </a:t>
            </a:r>
            <a:r>
              <a:rPr lang="ar-SA" sz="4600" b="1" dirty="0">
                <a:latin typeface="Traditional Arabic" pitchFamily="18" charset="-78"/>
                <a:cs typeface="Traditional Arabic" pitchFamily="18" charset="-78"/>
              </a:rPr>
              <a:t>الْخَالِدِينَ {20} </a:t>
            </a:r>
            <a:endParaRPr lang="tr-TR" sz="4600" b="1" dirty="0" smtClean="0">
              <a:latin typeface="Traditional Arabic" pitchFamily="18" charset="-78"/>
              <a:cs typeface="Traditional Arabic" pitchFamily="18" charset="-78"/>
            </a:endParaRPr>
          </a:p>
          <a:p>
            <a:pPr algn="l"/>
            <a:r>
              <a:rPr lang="tr-TR" sz="3100" dirty="0" smtClean="0"/>
              <a:t>Derken </a:t>
            </a:r>
            <a:r>
              <a:rPr lang="tr-TR" sz="3100" dirty="0"/>
              <a:t>onların, kendilerinden gizli kalan çirkin yerlerini kendilerine göstermek için şeytan onlara fısıldadı: "Rabbiniz, başka bir sebepten dolayı değil, sırf ikiniz de birer melek ya da ebedî kalıcılardan olursunuz diye sizi şu ağaçtan men etti." dedi</a:t>
            </a:r>
            <a:r>
              <a:rPr lang="tr-TR" sz="3100" dirty="0" smtClean="0"/>
              <a:t>.</a:t>
            </a:r>
            <a:endParaRPr lang="tr-TR" sz="3100" dirty="0" smtClean="0">
              <a:latin typeface="Traditional Arabic" pitchFamily="18" charset="-78"/>
              <a:cs typeface="Traditional Arabic" pitchFamily="18" charset="-78"/>
            </a:endParaRPr>
          </a:p>
        </p:txBody>
      </p:sp>
    </p:spTree>
    <p:extLst>
      <p:ext uri="{BB962C8B-B14F-4D97-AF65-F5344CB8AC3E}">
        <p14:creationId xmlns:p14="http://schemas.microsoft.com/office/powerpoint/2010/main" val="1345674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6120680"/>
          </a:xfrm>
        </p:spPr>
        <p:txBody>
          <a:bodyPr>
            <a:normAutofit/>
          </a:bodyPr>
          <a:lstStyle/>
          <a:p>
            <a:pPr algn="r" rtl="1"/>
            <a:r>
              <a:rPr lang="ar-SA" sz="3600" b="1" dirty="0">
                <a:latin typeface="Traditional Arabic" pitchFamily="18" charset="-78"/>
                <a:cs typeface="Traditional Arabic" pitchFamily="18" charset="-78"/>
              </a:rPr>
              <a:t>وَقَاسَمَهُمَا إِنِّي لَكُمَا لَمِنَ النَّاصِحِينَ {21}</a:t>
            </a:r>
            <a:r>
              <a:rPr lang="tr-TR" sz="3600" b="1" dirty="0">
                <a:latin typeface="Traditional Arabic" pitchFamily="18" charset="-78"/>
                <a:cs typeface="Traditional Arabic" pitchFamily="18" charset="-78"/>
              </a:rPr>
              <a:t> </a:t>
            </a:r>
            <a:endParaRPr lang="tr-TR" sz="3600" b="1" dirty="0" smtClean="0">
              <a:latin typeface="Traditional Arabic" pitchFamily="18" charset="-78"/>
              <a:cs typeface="Traditional Arabic" pitchFamily="18" charset="-78"/>
            </a:endParaRPr>
          </a:p>
          <a:p>
            <a:pPr algn="l"/>
            <a:r>
              <a:rPr lang="tr-TR" sz="2400" dirty="0" smtClean="0"/>
              <a:t>Ve </a:t>
            </a:r>
            <a:r>
              <a:rPr lang="tr-TR" sz="2400" dirty="0"/>
              <a:t>onlara: "Elbette ben size öğüt </a:t>
            </a:r>
            <a:r>
              <a:rPr lang="tr-TR" sz="2400" dirty="0" smtClean="0"/>
              <a:t>verenlerdenim</a:t>
            </a:r>
            <a:r>
              <a:rPr lang="tr-TR" sz="2400" dirty="0"/>
              <a:t>." diye de yemin etti. </a:t>
            </a:r>
            <a:endParaRPr lang="tr-TR" sz="2400" dirty="0" smtClean="0"/>
          </a:p>
          <a:p>
            <a:pPr algn="r" rtl="1"/>
            <a:r>
              <a:rPr lang="ar-SA" sz="3600" b="1" dirty="0" smtClean="0">
                <a:latin typeface="Traditional Arabic" pitchFamily="18" charset="-78"/>
                <a:cs typeface="Traditional Arabic" pitchFamily="18" charset="-78"/>
              </a:rPr>
              <a:t>فَدَلاَّهُمَا </a:t>
            </a:r>
            <a:r>
              <a:rPr lang="ar-SA" sz="3600" b="1" dirty="0">
                <a:latin typeface="Traditional Arabic" pitchFamily="18" charset="-78"/>
                <a:cs typeface="Traditional Arabic" pitchFamily="18" charset="-78"/>
              </a:rPr>
              <a:t>بِغُرُورٍ فَلَمَّا ذَاقَا الشَّجَرَةَ بَدَتْ لَهُمَا سَوْءَاتُهُمَا وَطَفِقَا</a:t>
            </a:r>
            <a:r>
              <a:rPr lang="tr-TR" sz="3600" b="1" dirty="0">
                <a:latin typeface="Traditional Arabic" pitchFamily="18" charset="-78"/>
                <a:cs typeface="Traditional Arabic" pitchFamily="18" charset="-78"/>
              </a:rPr>
              <a:t> </a:t>
            </a:r>
            <a:r>
              <a:rPr lang="ar-SA" sz="3600" b="1" dirty="0">
                <a:latin typeface="Traditional Arabic" pitchFamily="18" charset="-78"/>
                <a:cs typeface="Traditional Arabic" pitchFamily="18" charset="-78"/>
              </a:rPr>
              <a:t>يَخْصِفَانِ عَلَيْهِمَا مِن وَرَقِ الْجَنَّةِ وَنَادَاهُمَا رَبُّهُمَا أَلَمْ أَنْهَكُمَا</a:t>
            </a:r>
            <a:r>
              <a:rPr lang="tr-TR" sz="3600" b="1" dirty="0">
                <a:latin typeface="Traditional Arabic" pitchFamily="18" charset="-78"/>
                <a:cs typeface="Traditional Arabic" pitchFamily="18" charset="-78"/>
              </a:rPr>
              <a:t> </a:t>
            </a:r>
            <a:r>
              <a:rPr lang="ar-SA" sz="3600" b="1" dirty="0">
                <a:latin typeface="Traditional Arabic" pitchFamily="18" charset="-78"/>
                <a:cs typeface="Traditional Arabic" pitchFamily="18" charset="-78"/>
              </a:rPr>
              <a:t>عَن تِلْكُمَا الشَّجَرَةِ وَأَقُل لَّكُمَا إِنَّ الشَّيْطَآنَ لَكُمَا عَدُوٌّ مُّبِينٌ {22}</a:t>
            </a:r>
            <a:endParaRPr lang="en-US" sz="3600" b="1" dirty="0">
              <a:latin typeface="Traditional Arabic" pitchFamily="18" charset="-78"/>
              <a:cs typeface="Traditional Arabic" pitchFamily="18" charset="-78"/>
            </a:endParaRPr>
          </a:p>
          <a:p>
            <a:r>
              <a:rPr lang="tr-TR" sz="2400" dirty="0" smtClean="0"/>
              <a:t>Böylece </a:t>
            </a:r>
            <a:r>
              <a:rPr lang="tr-TR" sz="2400" dirty="0"/>
              <a:t>onları aldatarak aşağı sarkıttı (önceki mevkilerinden indirdi). Ağacı(n meyvesini) tadınca, çirkin yerleri kendilerine göründü ve cennet yapraklarını üst üste yamayıp üzerlerini örtmeğe başladılar. Rableri onlara seslendi: "Ben sizi o ağaçtan men etmedim mi ve şeytan size apaçık düşmandır, demedim mi?" </a:t>
            </a:r>
            <a:endParaRPr lang="tr-TR" sz="2400" dirty="0" smtClean="0"/>
          </a:p>
          <a:p>
            <a:r>
              <a:rPr lang="tr-TR" sz="1600" dirty="0" err="1" smtClean="0"/>
              <a:t>A’raf</a:t>
            </a:r>
            <a:r>
              <a:rPr lang="tr-TR" sz="1600" dirty="0" smtClean="0"/>
              <a:t> 19-22</a:t>
            </a:r>
            <a:endParaRPr lang="tr-TR" sz="1600" dirty="0"/>
          </a:p>
        </p:txBody>
      </p:sp>
    </p:spTree>
    <p:extLst>
      <p:ext uri="{BB962C8B-B14F-4D97-AF65-F5344CB8AC3E}">
        <p14:creationId xmlns:p14="http://schemas.microsoft.com/office/powerpoint/2010/main" val="3905705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Helale Rağbet Haramdan Kaçmak</a:t>
            </a:r>
            <a:endParaRPr lang="tr-TR" dirty="0"/>
          </a:p>
        </p:txBody>
      </p:sp>
      <p:sp>
        <p:nvSpPr>
          <p:cNvPr id="3" name="İçerik Yer Tutucusu 2"/>
          <p:cNvSpPr>
            <a:spLocks noGrp="1"/>
          </p:cNvSpPr>
          <p:nvPr>
            <p:ph idx="1"/>
          </p:nvPr>
        </p:nvSpPr>
        <p:spPr>
          <a:xfrm>
            <a:off x="457200" y="1600200"/>
            <a:ext cx="8229600" cy="4997152"/>
          </a:xfrm>
        </p:spPr>
        <p:txBody>
          <a:bodyPr>
            <a:normAutofit/>
          </a:bodyPr>
          <a:lstStyle/>
          <a:p>
            <a:r>
              <a:rPr lang="tr-TR" dirty="0" smtClean="0"/>
              <a:t>Rasulullah buyurdu ki:</a:t>
            </a:r>
          </a:p>
          <a:p>
            <a:pPr algn="r" rtl="1"/>
            <a:r>
              <a:rPr lang="ar-SA" sz="4000" b="1" dirty="0">
                <a:latin typeface="Traditional Arabic" pitchFamily="18" charset="-78"/>
                <a:cs typeface="Traditional Arabic" pitchFamily="18" charset="-78"/>
              </a:rPr>
              <a:t>" الحَلاَلُ بَيِّنٌ، وَالحَرَامُ بَيِّنٌ، وَبَيْنَهُمَا مُشَبَّهَاتٌ لاَ يَعْلَمُهَا كَثِيرٌ مِنَ النَّاسِ، فَمَنِ اتَّقَى المُشَبَّهَاتِ اسْتَبْرَأَ لِدِينِهِ وَعِرْضِهِ، وَمَنْ وَقَعَ فِي الشُّبُهَاتِ: كَرَاعٍ يَرْعَى حَوْلَ الحِمَى، يُوشِكُ أَنْ يُوَاقِعَهُ، أَلاَ وَإِنَّ لِكُلِّ مَلِكٍ حِمًى، أَلاَ إِنَّ حِمَى اللَّهِ فِي أَرْضِهِ مَحَارِمُهُ، أَلاَ وَإِنَّ فِي الجَسَدِ مُضْغَةً: إِذَا صَلَحَتْ صَلَحَ الجَسَدُ كُلُّهُ، وَإِذَا فَسَدَتْ فَسَدَ الجَسَدُ كُلُّهُ، أَلاَ وَهِيَ القَلْبُ </a:t>
            </a:r>
            <a:r>
              <a:rPr lang="ar-SA" sz="4000" b="1" dirty="0" smtClean="0">
                <a:latin typeface="Traditional Arabic" pitchFamily="18" charset="-78"/>
                <a:cs typeface="Traditional Arabic" pitchFamily="18" charset="-78"/>
              </a:rPr>
              <a:t>"</a:t>
            </a:r>
            <a:endParaRPr lang="tr-TR" sz="4000" b="1" dirty="0" smtClean="0">
              <a:latin typeface="Traditional Arabic" pitchFamily="18" charset="-78"/>
              <a:cs typeface="Traditional Arabic" pitchFamily="18" charset="-78"/>
            </a:endParaRPr>
          </a:p>
        </p:txBody>
      </p:sp>
    </p:spTree>
    <p:extLst>
      <p:ext uri="{BB962C8B-B14F-4D97-AF65-F5344CB8AC3E}">
        <p14:creationId xmlns:p14="http://schemas.microsoft.com/office/powerpoint/2010/main" val="248902617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1018</TotalTime>
  <Words>3290</Words>
  <Application>Microsoft Office PowerPoint</Application>
  <PresentationFormat>Ekran Gösterisi (4:3)</PresentationFormat>
  <Paragraphs>83</Paragraphs>
  <Slides>38</Slides>
  <Notes>0</Notes>
  <HiddenSlides>0</HiddenSlides>
  <MMClips>0</MMClips>
  <ScaleCrop>false</ScaleCrop>
  <HeadingPairs>
    <vt:vector size="4" baseType="variant">
      <vt:variant>
        <vt:lpstr>Tema</vt:lpstr>
      </vt:variant>
      <vt:variant>
        <vt:i4>1</vt:i4>
      </vt:variant>
      <vt:variant>
        <vt:lpstr>Slayt Başlıkları</vt:lpstr>
      </vt:variant>
      <vt:variant>
        <vt:i4>38</vt:i4>
      </vt:variant>
    </vt:vector>
  </HeadingPairs>
  <TitlesOfParts>
    <vt:vector size="39" baseType="lpstr">
      <vt:lpstr>Ofis Teması</vt:lpstr>
      <vt:lpstr>HELAL LOKMA</vt:lpstr>
      <vt:lpstr>Helal Olandan Yemek</vt:lpstr>
      <vt:lpstr>«Helal» ne demektir?</vt:lpstr>
      <vt:lpstr>PowerPoint Sunusu</vt:lpstr>
      <vt:lpstr>«Haram» ne demektir?</vt:lpstr>
      <vt:lpstr>PowerPoint Sunusu</vt:lpstr>
      <vt:lpstr>Hz. Adem’in Yiyecekle İmtihanı</vt:lpstr>
      <vt:lpstr>PowerPoint Sunusu</vt:lpstr>
      <vt:lpstr>Helale Rağbet Haramdan Kaçmak</vt:lpstr>
      <vt:lpstr>PowerPoint Sunusu</vt:lpstr>
      <vt:lpstr>Helal Lokma Yemenin Önemi</vt:lpstr>
      <vt:lpstr>Helal Lokmanın Önemi</vt:lpstr>
      <vt:lpstr>PowerPoint Sunusu</vt:lpstr>
      <vt:lpstr>Helal Lokmanın Önemi</vt:lpstr>
      <vt:lpstr>Helal Lokmanın Önemi</vt:lpstr>
      <vt:lpstr>Helal Lokmanın Önemi</vt:lpstr>
      <vt:lpstr>PowerPoint Sunusu</vt:lpstr>
      <vt:lpstr>Helal Lokma Hassasiyeti</vt:lpstr>
      <vt:lpstr>PowerPoint Sunusu</vt:lpstr>
      <vt:lpstr>Helal Lokmanın Önemi</vt:lpstr>
      <vt:lpstr>Haram Lokmanın Gelecek Nesillere Etkisi</vt:lpstr>
      <vt:lpstr>PowerPoint Sunusu</vt:lpstr>
      <vt:lpstr>Helal Lokmanın Gelecek Nesillere Etkisi</vt:lpstr>
      <vt:lpstr>PowerPoint Sunusu</vt:lpstr>
      <vt:lpstr>Helal Lokmanın Gelecek Nesillere Etkisi</vt:lpstr>
      <vt:lpstr>PowerPoint Sunusu</vt:lpstr>
      <vt:lpstr>Helal Lokmanın Gelecek Nesillere Etkisi</vt:lpstr>
      <vt:lpstr>PowerPoint Sunusu</vt:lpstr>
      <vt:lpstr>Helal-Haram Belirleme Yetkisi</vt:lpstr>
      <vt:lpstr>Helal Gıdada Güncel Problemler</vt:lpstr>
      <vt:lpstr>PowerPoint Sunusu</vt:lpstr>
      <vt:lpstr>PowerPoint Sunusu</vt:lpstr>
      <vt:lpstr>PowerPoint Sunusu</vt:lpstr>
      <vt:lpstr>PowerPoint Sunusu</vt:lpstr>
      <vt:lpstr>PowerPoint Sunusu</vt:lpstr>
      <vt:lpstr>Helal Sertifikasının Tarihçesi</vt:lpstr>
      <vt:lpstr>Helal Ürün Pazarının Ekonomik Potansiyeli</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HELAL LOKMA</dc:title>
  <dc:creator>Mehmet ERGÜN</dc:creator>
  <cp:lastModifiedBy>Mehmet ERGÜN</cp:lastModifiedBy>
  <cp:revision>18</cp:revision>
  <dcterms:created xsi:type="dcterms:W3CDTF">2013-06-11T11:50:59Z</dcterms:created>
  <dcterms:modified xsi:type="dcterms:W3CDTF">2013-06-12T11:30:02Z</dcterms:modified>
</cp:coreProperties>
</file>