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5" r:id="rId4"/>
    <p:sldId id="263" r:id="rId5"/>
    <p:sldId id="310" r:id="rId6"/>
    <p:sldId id="264" r:id="rId7"/>
    <p:sldId id="311" r:id="rId8"/>
    <p:sldId id="272" r:id="rId9"/>
    <p:sldId id="267" r:id="rId10"/>
    <p:sldId id="268" r:id="rId11"/>
    <p:sldId id="271" r:id="rId12"/>
    <p:sldId id="266" r:id="rId13"/>
    <p:sldId id="270" r:id="rId14"/>
    <p:sldId id="273" r:id="rId15"/>
    <p:sldId id="275" r:id="rId16"/>
    <p:sldId id="274" r:id="rId17"/>
    <p:sldId id="291" r:id="rId18"/>
    <p:sldId id="292" r:id="rId19"/>
    <p:sldId id="293" r:id="rId20"/>
    <p:sldId id="294" r:id="rId21"/>
    <p:sldId id="295" r:id="rId22"/>
    <p:sldId id="296" r:id="rId23"/>
    <p:sldId id="297" r:id="rId24"/>
    <p:sldId id="298" r:id="rId25"/>
    <p:sldId id="313" r:id="rId26"/>
    <p:sldId id="314" r:id="rId27"/>
    <p:sldId id="323" r:id="rId28"/>
    <p:sldId id="309" r:id="rId29"/>
    <p:sldId id="287" r:id="rId30"/>
    <p:sldId id="290" r:id="rId31"/>
    <p:sldId id="276" r:id="rId32"/>
    <p:sldId id="281" r:id="rId33"/>
    <p:sldId id="300" r:id="rId34"/>
    <p:sldId id="299" r:id="rId35"/>
    <p:sldId id="315" r:id="rId36"/>
    <p:sldId id="316" r:id="rId37"/>
    <p:sldId id="318" r:id="rId38"/>
    <p:sldId id="320" r:id="rId39"/>
    <p:sldId id="317" r:id="rId40"/>
    <p:sldId id="319" r:id="rId41"/>
    <p:sldId id="282" r:id="rId42"/>
    <p:sldId id="321" r:id="rId43"/>
    <p:sldId id="283" r:id="rId44"/>
    <p:sldId id="301" r:id="rId45"/>
    <p:sldId id="302" r:id="rId46"/>
    <p:sldId id="303" r:id="rId47"/>
    <p:sldId id="304" r:id="rId48"/>
    <p:sldId id="305" r:id="rId49"/>
    <p:sldId id="306" r:id="rId50"/>
    <p:sldId id="307" r:id="rId51"/>
    <p:sldId id="308" r:id="rId52"/>
    <p:sldId id="322" r:id="rId53"/>
    <p:sldId id="312"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3F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8324BBD-D57D-4375-BE74-3E788D75B86B}" type="datetimeFigureOut">
              <a:rPr lang="tr-TR" smtClean="0"/>
              <a:pPr/>
              <a:t>28.11.2011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0E7BCA-BCB0-4400-A219-FE0A2BD81D1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324BBD-D57D-4375-BE74-3E788D75B86B}" type="datetimeFigureOut">
              <a:rPr lang="tr-TR" smtClean="0"/>
              <a:pPr/>
              <a:t>28.11.2011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0E7BCA-BCB0-4400-A219-FE0A2BD81D1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324BBD-D57D-4375-BE74-3E788D75B86B}" type="datetimeFigureOut">
              <a:rPr lang="tr-TR" smtClean="0"/>
              <a:pPr/>
              <a:t>28.11.2011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0E7BCA-BCB0-4400-A219-FE0A2BD81D1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324BBD-D57D-4375-BE74-3E788D75B86B}" type="datetimeFigureOut">
              <a:rPr lang="tr-TR" smtClean="0"/>
              <a:pPr/>
              <a:t>28.11.2011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0E7BCA-BCB0-4400-A219-FE0A2BD81D1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8324BBD-D57D-4375-BE74-3E788D75B86B}" type="datetimeFigureOut">
              <a:rPr lang="tr-TR" smtClean="0"/>
              <a:pPr/>
              <a:t>28.11.2011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0E7BCA-BCB0-4400-A219-FE0A2BD81D1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8324BBD-D57D-4375-BE74-3E788D75B86B}" type="datetimeFigureOut">
              <a:rPr lang="tr-TR" smtClean="0"/>
              <a:pPr/>
              <a:t>28.11.2011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0E7BCA-BCB0-4400-A219-FE0A2BD81D1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8324BBD-D57D-4375-BE74-3E788D75B86B}" type="datetimeFigureOut">
              <a:rPr lang="tr-TR" smtClean="0"/>
              <a:pPr/>
              <a:t>28.11.2011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D0E7BCA-BCB0-4400-A219-FE0A2BD81D1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8324BBD-D57D-4375-BE74-3E788D75B86B}" type="datetimeFigureOut">
              <a:rPr lang="tr-TR" smtClean="0"/>
              <a:pPr/>
              <a:t>28.11.2011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D0E7BCA-BCB0-4400-A219-FE0A2BD81D1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8324BBD-D57D-4375-BE74-3E788D75B86B}" type="datetimeFigureOut">
              <a:rPr lang="tr-TR" smtClean="0"/>
              <a:pPr/>
              <a:t>28.11.2011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D0E7BCA-BCB0-4400-A219-FE0A2BD81D1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8324BBD-D57D-4375-BE74-3E788D75B86B}" type="datetimeFigureOut">
              <a:rPr lang="tr-TR" smtClean="0"/>
              <a:pPr/>
              <a:t>28.11.2011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0E7BCA-BCB0-4400-A219-FE0A2BD81D1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8324BBD-D57D-4375-BE74-3E788D75B86B}" type="datetimeFigureOut">
              <a:rPr lang="tr-TR" smtClean="0"/>
              <a:pPr/>
              <a:t>28.11.2011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0E7BCA-BCB0-4400-A219-FE0A2BD81D1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alpha val="47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24BBD-D57D-4375-BE74-3E788D75B86B}" type="datetimeFigureOut">
              <a:rPr lang="tr-TR" smtClean="0"/>
              <a:pPr/>
              <a:t>28.11.2011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E7BCA-BCB0-4400-A219-FE0A2BD81D1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guncelvaaz.com/index.php?option=com_content&amp;task=view&amp;id=167&amp;Itemid=103"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pic>
        <p:nvPicPr>
          <p:cNvPr id="10"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pic>
        <p:nvPicPr>
          <p:cNvPr id="12" name="Picture 2" descr="C:\Users\acer\Desktop\ilim\pg_0052_03.jpg"/>
          <p:cNvPicPr>
            <a:picLocks noChangeAspect="1" noChangeArrowheads="1"/>
          </p:cNvPicPr>
          <p:nvPr/>
        </p:nvPicPr>
        <p:blipFill>
          <a:blip r:embed="rId4" cstate="print"/>
          <a:srcRect/>
          <a:stretch>
            <a:fillRect/>
          </a:stretch>
        </p:blipFill>
        <p:spPr bwMode="auto">
          <a:xfrm>
            <a:off x="1295128" y="0"/>
            <a:ext cx="1259632" cy="6858000"/>
          </a:xfrm>
          <a:prstGeom prst="rect">
            <a:avLst/>
          </a:prstGeom>
          <a:noFill/>
        </p:spPr>
      </p:pic>
      <p:pic>
        <p:nvPicPr>
          <p:cNvPr id="14" name="Picture 3" descr="C:\Users\acer\Desktop\ilim\drawing_pen.png"/>
          <p:cNvPicPr>
            <a:picLocks noChangeAspect="1" noChangeArrowheads="1"/>
          </p:cNvPicPr>
          <p:nvPr/>
        </p:nvPicPr>
        <p:blipFill>
          <a:blip r:embed="rId5" cstate="print"/>
          <a:srcRect l="5577" r="34396"/>
          <a:stretch>
            <a:fillRect/>
          </a:stretch>
        </p:blipFill>
        <p:spPr bwMode="auto">
          <a:xfrm>
            <a:off x="6929454" y="2500306"/>
            <a:ext cx="2214546" cy="2885300"/>
          </a:xfrm>
          <a:prstGeom prst="rect">
            <a:avLst/>
          </a:prstGeom>
          <a:noFill/>
        </p:spPr>
      </p:pic>
      <p:sp>
        <p:nvSpPr>
          <p:cNvPr id="11" name="Text Box 3"/>
          <p:cNvSpPr txBox="1">
            <a:spLocks noChangeArrowheads="1"/>
          </p:cNvSpPr>
          <p:nvPr/>
        </p:nvSpPr>
        <p:spPr bwMode="auto">
          <a:xfrm>
            <a:off x="3563888" y="67851"/>
            <a:ext cx="4651450" cy="984885"/>
          </a:xfrm>
          <a:prstGeom prst="rect">
            <a:avLst/>
          </a:prstGeom>
          <a:solidFill>
            <a:schemeClr val="accent6">
              <a:lumMod val="60000"/>
              <a:lumOff val="40000"/>
              <a:alpha val="0"/>
            </a:schemeClr>
          </a:solidFill>
          <a:ln w="9525">
            <a:noFill/>
            <a:miter lim="800000"/>
            <a:headEnd/>
            <a:tailEnd/>
          </a:ln>
        </p:spPr>
        <p:txBody>
          <a:bodyPr wrap="square">
            <a:spAutoFit/>
          </a:bodyPr>
          <a:lstStyle/>
          <a:p>
            <a:pPr algn="ctr" eaLnBrk="0" hangingPunct="0"/>
            <a:r>
              <a:rPr lang="tr-TR" sz="2000" b="1" dirty="0" smtClean="0">
                <a:solidFill>
                  <a:schemeClr val="tx1">
                    <a:lumMod val="95000"/>
                    <a:lumOff val="5000"/>
                  </a:schemeClr>
                </a:solidFill>
                <a:latin typeface="Times New Roman" pitchFamily="18" charset="0"/>
                <a:cs typeface="Times New Roman" pitchFamily="18" charset="0"/>
              </a:rPr>
              <a:t> </a:t>
            </a:r>
            <a:r>
              <a:rPr lang="tr-TR" sz="1400" b="1" dirty="0" smtClean="0">
                <a:solidFill>
                  <a:schemeClr val="tx1">
                    <a:lumMod val="95000"/>
                    <a:lumOff val="5000"/>
                  </a:schemeClr>
                </a:solidFill>
                <a:latin typeface="Times New Roman" pitchFamily="18" charset="0"/>
                <a:cs typeface="Times New Roman" pitchFamily="18" charset="0"/>
              </a:rPr>
              <a:t>T.C. </a:t>
            </a:r>
            <a:endParaRPr lang="tr-TR" b="1" dirty="0" smtClean="0">
              <a:solidFill>
                <a:schemeClr val="tx1">
                  <a:lumMod val="95000"/>
                  <a:lumOff val="5000"/>
                </a:schemeClr>
              </a:solidFill>
              <a:latin typeface="Times New Roman" pitchFamily="18" charset="0"/>
              <a:cs typeface="Times New Roman" pitchFamily="18" charset="0"/>
            </a:endParaRPr>
          </a:p>
          <a:p>
            <a:pPr algn="ctr" eaLnBrk="0" hangingPunct="0"/>
            <a:r>
              <a:rPr lang="tr-TR" b="1" dirty="0" smtClean="0">
                <a:solidFill>
                  <a:schemeClr val="tx1">
                    <a:lumMod val="95000"/>
                    <a:lumOff val="5000"/>
                  </a:schemeClr>
                </a:solidFill>
                <a:latin typeface="Times New Roman" pitchFamily="18" charset="0"/>
                <a:cs typeface="Times New Roman" pitchFamily="18" charset="0"/>
              </a:rPr>
              <a:t>AZİZİYE MÜFTÜLÜĞÜ</a:t>
            </a:r>
          </a:p>
          <a:p>
            <a:pPr algn="ctr" eaLnBrk="0" hangingPunct="0"/>
            <a:r>
              <a:rPr lang="tr-TR" sz="2000" b="1" dirty="0" smtClean="0">
                <a:solidFill>
                  <a:schemeClr val="tx1">
                    <a:lumMod val="95000"/>
                    <a:lumOff val="5000"/>
                  </a:schemeClr>
                </a:solidFill>
                <a:latin typeface="Times New Roman" pitchFamily="18" charset="0"/>
                <a:cs typeface="Times New Roman" pitchFamily="18" charset="0"/>
              </a:rPr>
              <a:t>DADAŞKENT MERKEZ CAMİİ</a:t>
            </a:r>
            <a:endParaRPr lang="tr-TR" sz="2000" b="1" dirty="0">
              <a:solidFill>
                <a:schemeClr val="tx1">
                  <a:lumMod val="95000"/>
                  <a:lumOff val="5000"/>
                </a:schemeClr>
              </a:solidFill>
              <a:latin typeface="Times New Roman" pitchFamily="18" charset="0"/>
              <a:cs typeface="Times New Roman" pitchFamily="18" charset="0"/>
            </a:endParaRPr>
          </a:p>
        </p:txBody>
      </p:sp>
      <p:pic>
        <p:nvPicPr>
          <p:cNvPr id="1028" name="Picture 4" descr="D:\SUNULAR\SLAYT VE SUNULAR İÇİN RESİMLER\PNG RESİMLERİ\Turkey.png"/>
          <p:cNvPicPr>
            <a:picLocks noChangeAspect="1" noChangeArrowheads="1"/>
          </p:cNvPicPr>
          <p:nvPr/>
        </p:nvPicPr>
        <p:blipFill>
          <a:blip r:embed="rId6" cstate="print"/>
          <a:srcRect/>
          <a:stretch>
            <a:fillRect/>
          </a:stretch>
        </p:blipFill>
        <p:spPr bwMode="auto">
          <a:xfrm>
            <a:off x="7858140" y="1"/>
            <a:ext cx="1285859" cy="1285860"/>
          </a:xfrm>
          <a:prstGeom prst="rect">
            <a:avLst/>
          </a:prstGeom>
          <a:noFill/>
        </p:spPr>
      </p:pic>
      <p:pic>
        <p:nvPicPr>
          <p:cNvPr id="1029" name="Picture 5" descr="D:\SUNULAR\SLAYT VE SUNULAR İÇİN RESİMLER\PNG RESİMLERİ\diyanet png logo özel idris.png"/>
          <p:cNvPicPr>
            <a:picLocks noChangeAspect="1" noChangeArrowheads="1"/>
          </p:cNvPicPr>
          <p:nvPr/>
        </p:nvPicPr>
        <p:blipFill>
          <a:blip r:embed="rId7" cstate="print"/>
          <a:srcRect/>
          <a:stretch>
            <a:fillRect/>
          </a:stretch>
        </p:blipFill>
        <p:spPr bwMode="auto">
          <a:xfrm>
            <a:off x="2493458" y="75680"/>
            <a:ext cx="1214446" cy="1210418"/>
          </a:xfrm>
          <a:prstGeom prst="rect">
            <a:avLst/>
          </a:prstGeom>
          <a:noFill/>
        </p:spPr>
      </p:pic>
      <p:sp>
        <p:nvSpPr>
          <p:cNvPr id="7" name="6 Dikdörtgen"/>
          <p:cNvSpPr/>
          <p:nvPr/>
        </p:nvSpPr>
        <p:spPr>
          <a:xfrm>
            <a:off x="2285984" y="1412776"/>
            <a:ext cx="6588256" cy="3785652"/>
          </a:xfrm>
          <a:prstGeom prst="rect">
            <a:avLst/>
          </a:prstGeom>
        </p:spPr>
        <p:txBody>
          <a:bodyPr wrap="square">
            <a:spAutoFit/>
          </a:bodyPr>
          <a:lstStyle/>
          <a:p>
            <a:pPr algn="ctr"/>
            <a:r>
              <a:rPr lang="tr-TR" sz="8000" dirty="0" err="1" smtClean="0">
                <a:effectLst>
                  <a:outerShdw blurRad="38100" dist="38100" dir="2700000" algn="tl">
                    <a:srgbClr val="000000">
                      <a:alpha val="43137"/>
                    </a:srgbClr>
                  </a:outerShdw>
                </a:effectLst>
                <a:latin typeface="Vivaldi" pitchFamily="66" charset="0"/>
                <a:cs typeface="Times New Roman" pitchFamily="18" charset="0"/>
              </a:rPr>
              <a:t>Ilim’in</a:t>
            </a:r>
            <a:r>
              <a:rPr lang="tr-TR" sz="8000" dirty="0" smtClean="0">
                <a:effectLst>
                  <a:outerShdw blurRad="38100" dist="38100" dir="2700000" algn="tl">
                    <a:srgbClr val="000000">
                      <a:alpha val="43137"/>
                    </a:srgbClr>
                  </a:outerShdw>
                </a:effectLst>
                <a:latin typeface="Vivaldi" pitchFamily="66" charset="0"/>
                <a:cs typeface="Times New Roman" pitchFamily="18" charset="0"/>
              </a:rPr>
              <a:t> Önemi Ve Alimlere Saygı</a:t>
            </a:r>
          </a:p>
        </p:txBody>
      </p:sp>
      <p:sp>
        <p:nvSpPr>
          <p:cNvPr id="6" name="5 Dikdörtgen"/>
          <p:cNvSpPr/>
          <p:nvPr/>
        </p:nvSpPr>
        <p:spPr>
          <a:xfrm>
            <a:off x="3571867" y="5866620"/>
            <a:ext cx="3786214" cy="523220"/>
          </a:xfrm>
          <a:prstGeom prst="rect">
            <a:avLst/>
          </a:prstGeom>
        </p:spPr>
        <p:txBody>
          <a:bodyPr wrap="square">
            <a:spAutoFit/>
          </a:bodyPr>
          <a:lstStyle/>
          <a:p>
            <a:pPr algn="ctr"/>
            <a:r>
              <a:rPr lang="tr-TR" sz="2800" b="1" dirty="0" smtClean="0">
                <a:solidFill>
                  <a:srgbClr val="C00000"/>
                </a:solidFill>
                <a:latin typeface="Vivaldi" pitchFamily="66" charset="0"/>
                <a:cs typeface="Times New Roman" pitchFamily="18" charset="0"/>
              </a:rPr>
              <a:t>İ</a:t>
            </a:r>
            <a:r>
              <a:rPr lang="tr-TR" sz="2800" b="1" dirty="0" smtClean="0">
                <a:solidFill>
                  <a:srgbClr val="C00000"/>
                </a:solidFill>
                <a:latin typeface="Elephant" pitchFamily="18" charset="0"/>
                <a:cs typeface="Times New Roman" pitchFamily="18" charset="0"/>
              </a:rPr>
              <a:t>dris YAVUZYİĞİT</a:t>
            </a:r>
          </a:p>
        </p:txBody>
      </p:sp>
      <p:sp>
        <p:nvSpPr>
          <p:cNvPr id="9" name="8 Dikdörtgen"/>
          <p:cNvSpPr/>
          <p:nvPr/>
        </p:nvSpPr>
        <p:spPr>
          <a:xfrm>
            <a:off x="3109182" y="6172162"/>
            <a:ext cx="4534652" cy="400110"/>
          </a:xfrm>
          <a:prstGeom prst="rect">
            <a:avLst/>
          </a:prstGeom>
        </p:spPr>
        <p:txBody>
          <a:bodyPr wrap="square">
            <a:spAutoFit/>
          </a:bodyPr>
          <a:lstStyle/>
          <a:p>
            <a:pPr algn="ctr"/>
            <a:r>
              <a:rPr lang="tr-TR" sz="2000" dirty="0" smtClean="0">
                <a:latin typeface="Vivaldi" pitchFamily="66" charset="0"/>
                <a:cs typeface="Times New Roman" pitchFamily="18" charset="0"/>
              </a:rPr>
              <a:t>Dadaşkent Merkez Camii </a:t>
            </a:r>
            <a:r>
              <a:rPr lang="tr-TR" sz="2000" dirty="0" err="1" smtClean="0">
                <a:latin typeface="Vivaldi" pitchFamily="66" charset="0"/>
                <a:cs typeface="Times New Roman" pitchFamily="18" charset="0"/>
              </a:rPr>
              <a:t>Imam</a:t>
            </a:r>
            <a:r>
              <a:rPr lang="tr-TR" sz="2000" dirty="0" smtClean="0">
                <a:latin typeface="Vivaldi" pitchFamily="66" charset="0"/>
                <a:cs typeface="Times New Roman" pitchFamily="18" charset="0"/>
              </a:rPr>
              <a:t> Hatibi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Bu ayetler, Kuran’ın ilk nazil olan ayetleridir. Allah’ın biz kullarına ilk emridir bu. Ayette okuma emredilirken neyin okunacağı belirtilmemiştir. </a:t>
            </a:r>
          </a:p>
          <a:p>
            <a:pPr algn="just"/>
            <a:endParaRPr lang="tr-TR" sz="2800" dirty="0" smtClean="0">
              <a:solidFill>
                <a:schemeClr val="tx1"/>
              </a:solidFill>
            </a:endParaRPr>
          </a:p>
          <a:p>
            <a:pPr algn="just"/>
            <a:r>
              <a:rPr lang="tr-TR" sz="2800" dirty="0" smtClean="0">
                <a:solidFill>
                  <a:schemeClr val="tx1"/>
                </a:solidFill>
              </a:rPr>
              <a:t>	</a:t>
            </a:r>
            <a:r>
              <a:rPr lang="tr-TR" sz="2800" b="1" u="sng" dirty="0" smtClean="0">
                <a:solidFill>
                  <a:srgbClr val="FF0000"/>
                </a:solidFill>
              </a:rPr>
              <a:t>Kişinin kendisi, içinde yaşadığı toplum, hatta insanlık için yararlı olacak bütün ilimlerin okunup, öğrenilmesi bu emrin kapsamı içindedir. </a:t>
            </a:r>
            <a:endParaRPr lang="tr-TR" sz="2800" b="1" dirty="0">
              <a:solidFill>
                <a:srgbClr val="FF0000"/>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Neyi Okumak</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a:t>
            </a:r>
            <a:r>
              <a:rPr lang="tr-TR" sz="2800" dirty="0" err="1" smtClean="0">
                <a:solidFill>
                  <a:schemeClr val="tx1"/>
                </a:solidFill>
              </a:rPr>
              <a:t>Kur’an</a:t>
            </a:r>
            <a:r>
              <a:rPr lang="tr-TR" sz="2800" dirty="0" smtClean="0">
                <a:solidFill>
                  <a:schemeClr val="tx1"/>
                </a:solidFill>
              </a:rPr>
              <a:t>-ı Kerim’de ilmin her çeşidi övülmüş, </a:t>
            </a:r>
            <a:r>
              <a:rPr lang="tr-TR" sz="2800" b="1" u="sng" dirty="0" smtClean="0">
                <a:solidFill>
                  <a:schemeClr val="tx1"/>
                </a:solidFill>
              </a:rPr>
              <a:t>bilenlerle bilmeyenlerin bir olmayacağı</a:t>
            </a:r>
            <a:r>
              <a:rPr lang="tr-TR" sz="2800" dirty="0" smtClean="0">
                <a:solidFill>
                  <a:schemeClr val="tx1"/>
                </a:solidFill>
              </a:rPr>
              <a:t> açıkça belirtilmiştir. </a:t>
            </a:r>
          </a:p>
          <a:p>
            <a:pPr algn="just"/>
            <a:endParaRPr lang="tr-TR" sz="2800" dirty="0" smtClean="0">
              <a:solidFill>
                <a:schemeClr val="tx1"/>
              </a:solidFill>
            </a:endParaRPr>
          </a:p>
          <a:p>
            <a:pPr algn="ctr" rtl="1"/>
            <a:r>
              <a:rPr lang="ar-SA" sz="4000" dirty="0" smtClean="0">
                <a:solidFill>
                  <a:schemeClr val="tx1"/>
                </a:solidFill>
                <a:latin typeface="HASENAT4" pitchFamily="2" charset="-78"/>
                <a:cs typeface="HASENAT4" pitchFamily="2" charset="-78"/>
              </a:rPr>
              <a:t>قُلْ هَلْ يَسْتَوِي الَّذِينَ يَعْلَمُونَ وَالَّذِينَ لَا يَعْلَمُونَ إِنَّمَا يَتَذَكَّرُ أُوْلُوا الْأَلْبَابِ</a:t>
            </a:r>
            <a:endParaRPr lang="tr-TR" sz="4000" dirty="0" smtClean="0">
              <a:solidFill>
                <a:schemeClr val="tx1"/>
              </a:solidFill>
              <a:latin typeface="HASENAT4" pitchFamily="2" charset="-78"/>
              <a:cs typeface="HASENAT4" pitchFamily="2" charset="-78"/>
            </a:endParaRPr>
          </a:p>
          <a:p>
            <a:pPr algn="just"/>
            <a:r>
              <a:rPr lang="tr-TR" sz="2800" b="1" dirty="0" smtClean="0">
                <a:solidFill>
                  <a:schemeClr val="tx1"/>
                </a:solidFill>
              </a:rPr>
              <a:t>	</a:t>
            </a:r>
            <a:r>
              <a:rPr lang="tr-TR" sz="2800" b="1" dirty="0" smtClean="0">
                <a:solidFill>
                  <a:srgbClr val="C00000"/>
                </a:solidFill>
              </a:rPr>
              <a:t>“(Ey Muhammed) De ki: Hiç bilenlerle bilmeyenler bir olur mu? Doğrusu ancak akıl sahipleri bunları hakkıyla düşünür.”</a:t>
            </a:r>
            <a:r>
              <a:rPr lang="tr-TR" sz="1400" dirty="0" smtClean="0">
                <a:solidFill>
                  <a:srgbClr val="C00000"/>
                </a:solidFill>
              </a:rPr>
              <a:t>( </a:t>
            </a:r>
            <a:r>
              <a:rPr lang="tr-TR" sz="1400" dirty="0" err="1" smtClean="0">
                <a:solidFill>
                  <a:schemeClr val="tx1"/>
                </a:solidFill>
              </a:rPr>
              <a:t>Zümer</a:t>
            </a:r>
            <a:r>
              <a:rPr lang="tr-TR" sz="1400" dirty="0" smtClean="0">
                <a:solidFill>
                  <a:schemeClr val="tx1"/>
                </a:solidFill>
              </a:rPr>
              <a:t>, 39/9.)</a:t>
            </a:r>
            <a:endParaRPr lang="tr-TR" sz="2800" dirty="0">
              <a:solidFill>
                <a:schemeClr val="tx1"/>
              </a:solidFill>
            </a:endParaRPr>
          </a:p>
        </p:txBody>
      </p:sp>
      <p:pic>
        <p:nvPicPr>
          <p:cNvPr id="6"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Bilenlerle Bilmeyenler Eşit midir?</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İlim Öğrenmek Herkese Farzdır</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286676" cy="657227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4400" dirty="0" smtClean="0">
                <a:solidFill>
                  <a:schemeClr val="tx1"/>
                </a:solidFill>
                <a:latin typeface="HASENAT4" pitchFamily="2" charset="-78"/>
                <a:cs typeface="HASENAT4" pitchFamily="2" charset="-78"/>
              </a:rPr>
              <a:t>طَلَبُ الْعِلْمِ فَرِيضَةٌ عَلَى كُلِّ مُسْلِمٍ</a:t>
            </a:r>
            <a:endParaRPr lang="tr-TR" sz="4400" dirty="0" smtClean="0">
              <a:solidFill>
                <a:schemeClr val="tx1"/>
              </a:solidFill>
              <a:latin typeface="HASENAT4" pitchFamily="2" charset="-78"/>
              <a:cs typeface="HASENAT4" pitchFamily="2" charset="-78"/>
            </a:endParaRPr>
          </a:p>
          <a:p>
            <a:pPr algn="just"/>
            <a:endParaRPr lang="tr-TR" sz="3200" dirty="0" smtClean="0">
              <a:solidFill>
                <a:schemeClr val="tx1"/>
              </a:solidFill>
            </a:endParaRPr>
          </a:p>
          <a:p>
            <a:pPr algn="just"/>
            <a:r>
              <a:rPr lang="tr-TR" sz="3200" dirty="0" smtClean="0">
                <a:solidFill>
                  <a:schemeClr val="tx1"/>
                </a:solidFill>
              </a:rPr>
              <a:t>“</a:t>
            </a:r>
            <a:r>
              <a:rPr lang="tr-TR" sz="3200" b="1" dirty="0" smtClean="0">
                <a:solidFill>
                  <a:schemeClr val="tx1"/>
                </a:solidFill>
              </a:rPr>
              <a:t>İlim öğrenmek her </a:t>
            </a:r>
            <a:r>
              <a:rPr lang="tr-TR" sz="3200" b="1" dirty="0" err="1" smtClean="0">
                <a:solidFill>
                  <a:schemeClr val="tx1"/>
                </a:solidFill>
              </a:rPr>
              <a:t>müslümana</a:t>
            </a:r>
            <a:r>
              <a:rPr lang="tr-TR" sz="3200" b="1" dirty="0" smtClean="0">
                <a:solidFill>
                  <a:schemeClr val="tx1"/>
                </a:solidFill>
              </a:rPr>
              <a:t> farzdır.</a:t>
            </a:r>
            <a:r>
              <a:rPr lang="tr-TR" sz="3200" dirty="0" smtClean="0">
                <a:solidFill>
                  <a:schemeClr val="tx1"/>
                </a:solidFill>
              </a:rPr>
              <a:t>”</a:t>
            </a:r>
          </a:p>
          <a:p>
            <a:pPr algn="r"/>
            <a:r>
              <a:rPr lang="tr-TR" sz="1400" dirty="0" smtClean="0">
                <a:solidFill>
                  <a:schemeClr val="tx1"/>
                </a:solidFill>
              </a:rPr>
              <a:t> (</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Mace</a:t>
            </a:r>
            <a:r>
              <a:rPr lang="tr-TR" sz="1400" dirty="0" smtClean="0">
                <a:solidFill>
                  <a:schemeClr val="tx1"/>
                </a:solidFill>
              </a:rPr>
              <a:t>, Mukaddime, 17) </a:t>
            </a:r>
            <a:endParaRPr lang="de-DE" sz="1100" dirty="0">
              <a:solidFill>
                <a:schemeClr val="tx1"/>
              </a:solidFill>
              <a:latin typeface="Times New Roman" pitchFamily="18" charset="0"/>
              <a:cs typeface="Arial" charset="0"/>
            </a:endParaRPr>
          </a:p>
        </p:txBody>
      </p:sp>
      <p:pic>
        <p:nvPicPr>
          <p:cNvPr id="3077" name="Picture 5" descr="C:\Users\acer\Desktop\ilim\sutunlar.png"/>
          <p:cNvPicPr>
            <a:picLocks noChangeAspect="1" noChangeArrowheads="1"/>
          </p:cNvPicPr>
          <p:nvPr/>
        </p:nvPicPr>
        <p:blipFill>
          <a:blip r:embed="rId3" cstate="print"/>
          <a:srcRect/>
          <a:stretch>
            <a:fillRect/>
          </a:stretch>
        </p:blipFill>
        <p:spPr bwMode="auto">
          <a:xfrm>
            <a:off x="0" y="0"/>
            <a:ext cx="1425575"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14366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Yüce Dinimiz ilmi, faziletlerin en üstünü saymıştır. </a:t>
            </a:r>
            <a:r>
              <a:rPr lang="tr-TR" sz="2400" dirty="0" smtClean="0">
                <a:solidFill>
                  <a:srgbClr val="7030A0"/>
                </a:solidFill>
              </a:rPr>
              <a:t>İslam dininde ilimden kast edilen, sadece dini ilimler değildir. </a:t>
            </a:r>
            <a:r>
              <a:rPr lang="tr-TR" sz="2400" dirty="0" smtClean="0">
                <a:solidFill>
                  <a:schemeClr val="tx1"/>
                </a:solidFill>
              </a:rPr>
              <a:t>Ömer </a:t>
            </a:r>
            <a:r>
              <a:rPr lang="tr-TR" sz="2400" dirty="0" err="1" smtClean="0">
                <a:solidFill>
                  <a:schemeClr val="tx1"/>
                </a:solidFill>
              </a:rPr>
              <a:t>Nasuhi</a:t>
            </a:r>
            <a:r>
              <a:rPr lang="tr-TR" sz="2400" dirty="0" smtClean="0">
                <a:solidFill>
                  <a:schemeClr val="tx1"/>
                </a:solidFill>
              </a:rPr>
              <a:t> Bilmen Büyük İslam İlmihalinde konumuzla ilgili şunları söylemektedir. </a:t>
            </a:r>
          </a:p>
          <a:p>
            <a:pPr algn="just"/>
            <a:r>
              <a:rPr lang="tr-TR" sz="2400" b="1" dirty="0" smtClean="0">
                <a:solidFill>
                  <a:schemeClr val="tx1"/>
                </a:solidFill>
              </a:rPr>
              <a:t>	</a:t>
            </a:r>
            <a:r>
              <a:rPr lang="tr-TR" sz="2800" b="1" u="sng" dirty="0" smtClean="0">
                <a:solidFill>
                  <a:schemeClr val="accent6">
                    <a:lumMod val="50000"/>
                  </a:schemeClr>
                </a:solidFill>
              </a:rPr>
              <a:t>Her Müslüman’ın yapmakla yükümlü bulunduğu dini görevlerini yerine getirmek, doğruyla yanlışı, helal ve haramı ayırt etmek için bilgi sahibi olması farzdır.</a:t>
            </a:r>
            <a:endParaRPr lang="tr-TR" sz="2400" b="1" u="sng" dirty="0" smtClean="0">
              <a:solidFill>
                <a:schemeClr val="accent6">
                  <a:lumMod val="50000"/>
                </a:schemeClr>
              </a:solidFill>
            </a:endParaRPr>
          </a:p>
          <a:p>
            <a:pPr algn="just"/>
            <a:r>
              <a:rPr lang="tr-TR" sz="2400" dirty="0" smtClean="0">
                <a:solidFill>
                  <a:schemeClr val="tx1"/>
                </a:solidFill>
              </a:rPr>
              <a:t>	İlim öğrenmek hem ferler için, hem de toplum için gereklidir. </a:t>
            </a:r>
            <a:r>
              <a:rPr lang="tr-TR" sz="2400" b="1" u="sng" dirty="0" smtClean="0">
                <a:solidFill>
                  <a:srgbClr val="C00000"/>
                </a:solidFill>
              </a:rPr>
              <a:t>Ferdin kendi ihtiyaçlarını giderecek ilmi öğrenmesi farz-ı </a:t>
            </a:r>
            <a:r>
              <a:rPr lang="tr-TR" sz="2400" b="1" u="sng" dirty="0" err="1" smtClean="0">
                <a:solidFill>
                  <a:srgbClr val="C00000"/>
                </a:solidFill>
              </a:rPr>
              <a:t>ayn</a:t>
            </a:r>
            <a:r>
              <a:rPr lang="tr-TR" sz="2400" b="1" u="sng" dirty="0" smtClean="0">
                <a:solidFill>
                  <a:srgbClr val="C00000"/>
                </a:solidFill>
              </a:rPr>
              <a:t> (yani her bir Müslüman’ın yapması gerekli şey)’</a:t>
            </a:r>
            <a:r>
              <a:rPr lang="tr-TR" sz="2400" b="1" u="sng" dirty="0" err="1" smtClean="0">
                <a:solidFill>
                  <a:srgbClr val="C00000"/>
                </a:solidFill>
              </a:rPr>
              <a:t>dir</a:t>
            </a:r>
            <a:r>
              <a:rPr lang="tr-TR" sz="2400" b="1" u="sng" dirty="0" smtClean="0">
                <a:solidFill>
                  <a:srgbClr val="C00000"/>
                </a:solidFill>
              </a:rPr>
              <a:t>. </a:t>
            </a:r>
          </a:p>
          <a:p>
            <a:pPr algn="just"/>
            <a:r>
              <a:rPr lang="tr-TR" sz="2400" b="1" dirty="0" smtClean="0">
                <a:solidFill>
                  <a:schemeClr val="tx1"/>
                </a:solidFill>
              </a:rPr>
              <a:t>	</a:t>
            </a:r>
            <a:r>
              <a:rPr lang="tr-TR" sz="2400" b="1" dirty="0" smtClean="0">
                <a:solidFill>
                  <a:srgbClr val="7030A0"/>
                </a:solidFill>
              </a:rPr>
              <a:t>Allah rızası gözetilmek kaydıyla, insanlara faydalı olacak, toplum hayatı için gerekli her türlü ilim öğrenilmesi farz-ı </a:t>
            </a:r>
            <a:r>
              <a:rPr lang="tr-TR" sz="2400" b="1" dirty="0" err="1" smtClean="0">
                <a:solidFill>
                  <a:srgbClr val="7030A0"/>
                </a:solidFill>
              </a:rPr>
              <a:t>kifaye</a:t>
            </a:r>
            <a:r>
              <a:rPr lang="tr-TR" sz="2400" b="1" dirty="0" smtClean="0">
                <a:solidFill>
                  <a:srgbClr val="7030A0"/>
                </a:solidFill>
              </a:rPr>
              <a:t> olarak hükme bağlanmıştır.</a:t>
            </a:r>
            <a:r>
              <a:rPr lang="tr-TR" sz="2400" dirty="0" smtClean="0">
                <a:solidFill>
                  <a:srgbClr val="7030A0"/>
                </a:solidFill>
              </a:rPr>
              <a:t> </a:t>
            </a:r>
            <a:endParaRPr lang="tr-TR" sz="24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err="1" smtClean="0">
                  <a:solidFill>
                    <a:schemeClr val="tx1"/>
                  </a:solidFill>
                  <a:latin typeface="Times New Roman" pitchFamily="18" charset="0"/>
                  <a:cs typeface="Times New Roman" pitchFamily="18" charset="0"/>
                </a:rPr>
                <a:t>Fıkhen</a:t>
              </a:r>
              <a:r>
                <a:rPr lang="tr-TR" sz="2400" b="1" dirty="0" smtClean="0">
                  <a:solidFill>
                    <a:schemeClr val="tx1"/>
                  </a:solidFill>
                  <a:latin typeface="Times New Roman" pitchFamily="18" charset="0"/>
                  <a:cs typeface="Times New Roman" pitchFamily="18" charset="0"/>
                </a:rPr>
                <a:t> İlim Öğrenmenin Hükmü</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İlim Maldan Hayırlıdır</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28667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a:t>
            </a:r>
            <a:r>
              <a:rPr lang="tr-TR" sz="2400" b="1" u="sng" dirty="0" smtClean="0">
                <a:solidFill>
                  <a:schemeClr val="tx1"/>
                </a:solidFill>
              </a:rPr>
              <a:t>İlim insana hem dünyada hem de </a:t>
            </a:r>
            <a:r>
              <a:rPr lang="tr-TR" sz="2400" b="1" u="sng" dirty="0" err="1" smtClean="0">
                <a:solidFill>
                  <a:schemeClr val="tx1"/>
                </a:solidFill>
              </a:rPr>
              <a:t>ahirette</a:t>
            </a:r>
            <a:r>
              <a:rPr lang="tr-TR" sz="2400" b="1" u="sng" dirty="0" smtClean="0">
                <a:solidFill>
                  <a:schemeClr val="tx1"/>
                </a:solidFill>
              </a:rPr>
              <a:t> faydalıdır. Bilgisiz yapılan ibadet bile makbul değildir. Öyle ise dinimiz ve dünyamız için gerekli olan bilgileri öğrenmeli ve bu konuda çocuklarımızı yetiştirmeliyiz.</a:t>
            </a:r>
          </a:p>
          <a:p>
            <a:pPr algn="just"/>
            <a:endParaRPr lang="tr-TR" sz="2400" u="sng" dirty="0" smtClean="0">
              <a:solidFill>
                <a:schemeClr val="tx1"/>
              </a:solidFill>
            </a:endParaRPr>
          </a:p>
          <a:p>
            <a:pPr algn="just"/>
            <a:r>
              <a:rPr lang="tr-TR" sz="2400" b="1" dirty="0" smtClean="0">
                <a:solidFill>
                  <a:schemeClr val="tx1"/>
                </a:solidFill>
              </a:rPr>
              <a:t>	</a:t>
            </a:r>
            <a:r>
              <a:rPr lang="tr-TR" sz="2400" b="1" u="sng" dirty="0" smtClean="0">
                <a:solidFill>
                  <a:schemeClr val="tx1"/>
                </a:solidFill>
              </a:rPr>
              <a:t>Hz. Ali(</a:t>
            </a:r>
            <a:r>
              <a:rPr lang="tr-TR" sz="2400" b="1" u="sng" dirty="0" err="1" smtClean="0">
                <a:solidFill>
                  <a:schemeClr val="tx1"/>
                </a:solidFill>
              </a:rPr>
              <a:t>ra</a:t>
            </a:r>
            <a:r>
              <a:rPr lang="tr-TR" sz="2400" b="1" u="sng" dirty="0" smtClean="0">
                <a:solidFill>
                  <a:schemeClr val="tx1"/>
                </a:solidFill>
              </a:rPr>
              <a:t>) buyuruyor</a:t>
            </a:r>
            <a:r>
              <a:rPr lang="tr-TR" sz="2400" dirty="0" smtClean="0">
                <a:solidFill>
                  <a:schemeClr val="tx1"/>
                </a:solidFill>
              </a:rPr>
              <a:t>: </a:t>
            </a:r>
          </a:p>
          <a:p>
            <a:pPr algn="ctr"/>
            <a:r>
              <a:rPr lang="tr-TR" sz="3200" dirty="0" smtClean="0">
                <a:solidFill>
                  <a:srgbClr val="C00000"/>
                </a:solidFill>
              </a:rPr>
              <a:t>“</a:t>
            </a:r>
            <a:r>
              <a:rPr lang="tr-TR" sz="3200" b="1" u="sng" dirty="0" smtClean="0">
                <a:solidFill>
                  <a:srgbClr val="C00000"/>
                </a:solidFill>
              </a:rPr>
              <a:t>İlim maldan hayırlıdır. </a:t>
            </a:r>
          </a:p>
          <a:p>
            <a:pPr algn="ctr"/>
            <a:r>
              <a:rPr lang="tr-TR" sz="2400" b="1" u="sng" dirty="0" smtClean="0">
                <a:solidFill>
                  <a:srgbClr val="0070C0"/>
                </a:solidFill>
              </a:rPr>
              <a:t>Çünkü malı sen koruyacaksın, ilim ise seni korur. </a:t>
            </a:r>
          </a:p>
          <a:p>
            <a:pPr algn="ctr"/>
            <a:r>
              <a:rPr lang="tr-TR" sz="3200" b="1" u="sng" dirty="0" smtClean="0">
                <a:solidFill>
                  <a:srgbClr val="00B050"/>
                </a:solidFill>
              </a:rPr>
              <a:t>İlim hakim, mal mahkumdur.  </a:t>
            </a:r>
          </a:p>
          <a:p>
            <a:pPr algn="ctr"/>
            <a:r>
              <a:rPr lang="tr-TR" sz="2800" b="1" u="sng" dirty="0" smtClean="0">
                <a:solidFill>
                  <a:schemeClr val="accent6">
                    <a:lumMod val="50000"/>
                  </a:schemeClr>
                </a:solidFill>
              </a:rPr>
              <a:t>Mal  harcamakla azalır, ilim harcamakla çoğalır</a:t>
            </a:r>
            <a:r>
              <a:rPr lang="tr-TR" sz="2800" b="1" dirty="0" smtClean="0">
                <a:solidFill>
                  <a:schemeClr val="accent6">
                    <a:lumMod val="50000"/>
                  </a:schemeClr>
                </a:solidFill>
              </a:rPr>
              <a:t>.” </a:t>
            </a:r>
          </a:p>
          <a:p>
            <a:pPr algn="r"/>
            <a:r>
              <a:rPr lang="tr-TR" sz="1400" dirty="0" smtClean="0">
                <a:solidFill>
                  <a:schemeClr val="tx1"/>
                </a:solidFill>
              </a:rPr>
              <a:t>(İmam Gazali, </a:t>
            </a:r>
            <a:r>
              <a:rPr lang="tr-TR" sz="1400" dirty="0" err="1" smtClean="0">
                <a:solidFill>
                  <a:schemeClr val="tx1"/>
                </a:solidFill>
              </a:rPr>
              <a:t>İhyaü</a:t>
            </a:r>
            <a:r>
              <a:rPr lang="tr-TR" sz="1400" dirty="0" smtClean="0">
                <a:solidFill>
                  <a:schemeClr val="tx1"/>
                </a:solidFill>
              </a:rPr>
              <a:t> </a:t>
            </a:r>
            <a:r>
              <a:rPr lang="tr-TR" sz="1400" dirty="0" err="1" smtClean="0">
                <a:solidFill>
                  <a:schemeClr val="tx1"/>
                </a:solidFill>
              </a:rPr>
              <a:t>Ulumi’d</a:t>
            </a:r>
            <a:r>
              <a:rPr lang="tr-TR" sz="1400" dirty="0" smtClean="0">
                <a:solidFill>
                  <a:schemeClr val="tx1"/>
                </a:solidFill>
              </a:rPr>
              <a:t>-Din, I, 7)</a:t>
            </a:r>
            <a:endParaRPr lang="tr-TR" sz="1400" dirty="0">
              <a:solidFill>
                <a:schemeClr val="tx1"/>
              </a:solidFill>
            </a:endParaRPr>
          </a:p>
        </p:txBody>
      </p:sp>
      <p:pic>
        <p:nvPicPr>
          <p:cNvPr id="7"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Çocuklarımıza İlim Öğretmek</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28667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a:t>
            </a:r>
            <a:r>
              <a:rPr lang="tr-TR" sz="2800" dirty="0" smtClean="0">
                <a:solidFill>
                  <a:srgbClr val="C00000"/>
                </a:solidFill>
              </a:rPr>
              <a:t>Peygamberimiz ve sahabe-i kiramı örnek alan atalarımız öyle yapmışlardı. Sadece dini ilimlerde değil, diğer ilimlerde de zamanlarına göre ileri gitmiş; müspet ilimlerin temellerini atmışlardır. </a:t>
            </a:r>
          </a:p>
          <a:p>
            <a:pPr algn="just"/>
            <a:endParaRPr lang="tr-TR" sz="1600" dirty="0" smtClean="0">
              <a:solidFill>
                <a:schemeClr val="tx1"/>
              </a:solidFill>
            </a:endParaRPr>
          </a:p>
          <a:p>
            <a:pPr algn="just"/>
            <a:r>
              <a:rPr lang="tr-TR" sz="2800" dirty="0" smtClean="0">
                <a:solidFill>
                  <a:schemeClr val="tx1"/>
                </a:solidFill>
              </a:rPr>
              <a:t>	Bizler de onlar gibi dinimizin emir ve tavsiyelerine kulak vererek, yavrularımızın iyi yetişmelerine özen göstermeli bir takım zararlı akımlarla ilgilenmelerine imkan vermemeliyiz. </a:t>
            </a:r>
          </a:p>
          <a:p>
            <a:pPr algn="just"/>
            <a:endParaRPr lang="tr-TR" sz="1600" dirty="0" smtClean="0">
              <a:solidFill>
                <a:schemeClr val="tx1"/>
              </a:solidFill>
            </a:endParaRPr>
          </a:p>
          <a:p>
            <a:pPr algn="just"/>
            <a:r>
              <a:rPr lang="tr-TR" sz="2800" dirty="0" smtClean="0">
                <a:solidFill>
                  <a:schemeClr val="tx1"/>
                </a:solidFill>
              </a:rPr>
              <a:t>	</a:t>
            </a:r>
            <a:r>
              <a:rPr lang="tr-TR" sz="2800" b="1" u="sng" dirty="0" smtClean="0">
                <a:solidFill>
                  <a:srgbClr val="00B050"/>
                </a:solidFill>
              </a:rPr>
              <a:t>Çocuklarımıza mal bırakmak yerine malımızı onların bilgi sahibi olmaları için harcamalıyız.</a:t>
            </a:r>
            <a:r>
              <a:rPr lang="tr-TR" sz="2800" b="1" dirty="0" smtClean="0">
                <a:solidFill>
                  <a:srgbClr val="00B050"/>
                </a:solidFill>
              </a:rPr>
              <a:t> </a:t>
            </a:r>
            <a:endParaRPr lang="tr-TR" sz="2800" b="1" dirty="0">
              <a:solidFill>
                <a:srgbClr val="00B050"/>
              </a:solidFill>
            </a:endParaRPr>
          </a:p>
        </p:txBody>
      </p:sp>
      <p:pic>
        <p:nvPicPr>
          <p:cNvPr id="3077" name="Picture 5" descr="C:\Users\acer\Desktop\ilim\sutunlar.png"/>
          <p:cNvPicPr>
            <a:picLocks noChangeAspect="1" noChangeArrowheads="1"/>
          </p:cNvPicPr>
          <p:nvPr/>
        </p:nvPicPr>
        <p:blipFill>
          <a:blip r:embed="rId3" cstate="print"/>
          <a:srcRect/>
          <a:stretch>
            <a:fillRect/>
          </a:stretch>
        </p:blipFill>
        <p:spPr bwMode="auto">
          <a:xfrm>
            <a:off x="0" y="0"/>
            <a:ext cx="1425575"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a:t>
            </a:r>
            <a:r>
              <a:rPr lang="tr-TR" sz="3200" u="sng" dirty="0" smtClean="0">
                <a:solidFill>
                  <a:srgbClr val="C00000"/>
                </a:solidFill>
              </a:rPr>
              <a:t>Yüce Yaratanımızın indirmiş olduğu kuran-ı Kerim ve Sevgili Peygamberimizin Sünneti İslam dininin en temel iki eseridir.</a:t>
            </a:r>
            <a:r>
              <a:rPr lang="tr-TR" sz="3200" dirty="0" smtClean="0">
                <a:solidFill>
                  <a:srgbClr val="C00000"/>
                </a:solidFill>
              </a:rPr>
              <a:t> </a:t>
            </a:r>
            <a:endParaRPr lang="tr-TR" sz="2800" dirty="0" smtClean="0">
              <a:solidFill>
                <a:srgbClr val="C00000"/>
              </a:solidFill>
            </a:endParaRPr>
          </a:p>
          <a:p>
            <a:pPr algn="just"/>
            <a:r>
              <a:rPr lang="tr-TR" dirty="0" smtClean="0">
                <a:solidFill>
                  <a:schemeClr val="tx1"/>
                </a:solidFill>
              </a:rPr>
              <a:t>	</a:t>
            </a:r>
          </a:p>
          <a:p>
            <a:pPr algn="just"/>
            <a:r>
              <a:rPr lang="tr-TR" sz="2800" dirty="0" smtClean="0">
                <a:solidFill>
                  <a:schemeClr val="tx1"/>
                </a:solidFill>
              </a:rPr>
              <a:t>	</a:t>
            </a:r>
            <a:r>
              <a:rPr lang="tr-TR" sz="2000" dirty="0" smtClean="0">
                <a:solidFill>
                  <a:schemeClr val="tx1"/>
                </a:solidFill>
              </a:rPr>
              <a:t>Nitekim Hz. Peygamberde birçok kez şöyle buyurmuştur. </a:t>
            </a:r>
            <a:endParaRPr lang="tr-TR" sz="2800" dirty="0" smtClean="0">
              <a:solidFill>
                <a:schemeClr val="tx1"/>
              </a:solidFill>
            </a:endParaRPr>
          </a:p>
          <a:p>
            <a:pPr algn="ctr"/>
            <a:r>
              <a:rPr lang="tr-TR" sz="3600" b="1" u="sng" dirty="0" smtClean="0">
                <a:solidFill>
                  <a:schemeClr val="tx1"/>
                </a:solidFill>
              </a:rPr>
              <a:t>“Allah beni bir muallim (öğretmen) olarak göndermiş bulunuyor” </a:t>
            </a:r>
            <a:endParaRPr lang="tr-TR" sz="36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Peygamber Öğretmendi</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Faydalı İlim Öğrenmek İçin Dua</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28667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Allah Teâlâ Peygamberimize şöyle emrediyor:</a:t>
            </a:r>
          </a:p>
          <a:p>
            <a:pPr algn="ctr" rtl="1"/>
            <a:r>
              <a:rPr lang="ar-SA" sz="4000" dirty="0" smtClean="0">
                <a:solidFill>
                  <a:schemeClr val="tx1"/>
                </a:solidFill>
                <a:latin typeface="HASENAT4" pitchFamily="2" charset="-78"/>
                <a:cs typeface="HASENAT4" pitchFamily="2" charset="-78"/>
              </a:rPr>
              <a:t>وَقُلْ رَبِّ زِدْنى عِلْمًا</a:t>
            </a:r>
            <a:endParaRPr lang="tr-TR" sz="4000" dirty="0" smtClean="0">
              <a:solidFill>
                <a:schemeClr val="tx1"/>
              </a:solidFill>
              <a:latin typeface="HASENAT4" pitchFamily="2" charset="-78"/>
              <a:cs typeface="HASENAT4" pitchFamily="2" charset="-78"/>
            </a:endParaRPr>
          </a:p>
          <a:p>
            <a:pPr algn="just"/>
            <a:r>
              <a:rPr lang="tr-TR" sz="2600" dirty="0" smtClean="0">
                <a:solidFill>
                  <a:srgbClr val="C00000"/>
                </a:solidFill>
              </a:rPr>
              <a:t>"(Ey Muhammed) de ki: Rabbim, benim ilmimi artır</a:t>
            </a:r>
            <a:r>
              <a:rPr lang="tr-TR" sz="2600" dirty="0" smtClean="0">
                <a:solidFill>
                  <a:schemeClr val="tx1"/>
                </a:solidFill>
              </a:rPr>
              <a:t>.” </a:t>
            </a:r>
            <a:r>
              <a:rPr lang="tr-TR" sz="1400" dirty="0" smtClean="0">
                <a:solidFill>
                  <a:schemeClr val="tx1"/>
                </a:solidFill>
              </a:rPr>
              <a:t>(</a:t>
            </a:r>
            <a:r>
              <a:rPr lang="tr-TR" sz="1400" dirty="0" err="1" smtClean="0">
                <a:solidFill>
                  <a:schemeClr val="tx1"/>
                </a:solidFill>
              </a:rPr>
              <a:t>Tâhâ</a:t>
            </a:r>
            <a:r>
              <a:rPr lang="tr-TR" sz="1400" dirty="0" smtClean="0">
                <a:solidFill>
                  <a:schemeClr val="tx1"/>
                </a:solidFill>
              </a:rPr>
              <a:t>, 20/114) </a:t>
            </a:r>
            <a:endParaRPr lang="tr-TR" sz="2800" dirty="0" smtClean="0">
              <a:solidFill>
                <a:schemeClr val="tx1"/>
              </a:solidFill>
            </a:endParaRPr>
          </a:p>
          <a:p>
            <a:pPr algn="just"/>
            <a:r>
              <a:rPr lang="tr-TR" sz="2800" dirty="0" smtClean="0">
                <a:solidFill>
                  <a:schemeClr val="tx1"/>
                </a:solidFill>
              </a:rPr>
              <a:t>	Peygamberimiz de bu emre uyarak:</a:t>
            </a:r>
          </a:p>
          <a:p>
            <a:pPr algn="ctr" rtl="1"/>
            <a:r>
              <a:rPr lang="ar-SA" sz="4000" dirty="0" smtClean="0">
                <a:solidFill>
                  <a:schemeClr val="tx1"/>
                </a:solidFill>
                <a:latin typeface="HASENAT4" pitchFamily="2" charset="-78"/>
                <a:cs typeface="HASENAT4" pitchFamily="2" charset="-78"/>
              </a:rPr>
              <a:t>‏"‏ اللَّهُمَّ اَنْفَعْنِي بِمَا عَلَّمْتَنِي وَعَلِّمْنِي مَا يَنْفَعُنِي وَزِدْنِي عِلْمًا وَالْحَمْدُ لِلَّهِ عَلَى كُلِّ حَالٍ ‏"‏</a:t>
            </a:r>
            <a:endParaRPr lang="tr-TR" sz="4000" dirty="0" smtClean="0">
              <a:solidFill>
                <a:schemeClr val="tx1"/>
              </a:solidFill>
              <a:latin typeface="HASENAT4" pitchFamily="2" charset="-78"/>
              <a:cs typeface="HASENAT4" pitchFamily="2" charset="-78"/>
            </a:endParaRPr>
          </a:p>
          <a:p>
            <a:pPr algn="just"/>
            <a:r>
              <a:rPr lang="tr-TR" sz="2800" dirty="0" smtClean="0">
                <a:solidFill>
                  <a:schemeClr val="tx1"/>
                </a:solidFill>
              </a:rPr>
              <a:t>	"</a:t>
            </a:r>
            <a:r>
              <a:rPr lang="tr-TR" sz="2800" dirty="0" smtClean="0">
                <a:solidFill>
                  <a:srgbClr val="C00000"/>
                </a:solidFill>
              </a:rPr>
              <a:t>Allah'ım, </a:t>
            </a:r>
            <a:r>
              <a:rPr lang="tr-TR" sz="2800" b="1" dirty="0" smtClean="0">
                <a:solidFill>
                  <a:srgbClr val="C00000"/>
                </a:solidFill>
              </a:rPr>
              <a:t>bana öğrettiğin ilimden beni yararlandır, </a:t>
            </a:r>
            <a:r>
              <a:rPr lang="tr-TR" sz="2800" b="1" dirty="0" smtClean="0">
                <a:solidFill>
                  <a:srgbClr val="00B050"/>
                </a:solidFill>
              </a:rPr>
              <a:t>yararlı olacak ilmi bana öğret. </a:t>
            </a:r>
            <a:r>
              <a:rPr lang="tr-TR" sz="2800" b="1" dirty="0" smtClean="0">
                <a:solidFill>
                  <a:srgbClr val="0070C0"/>
                </a:solidFill>
              </a:rPr>
              <a:t>İlmimi artır.</a:t>
            </a:r>
            <a:r>
              <a:rPr lang="tr-TR" sz="2800" dirty="0" smtClean="0">
                <a:solidFill>
                  <a:schemeClr val="tx1"/>
                </a:solidFill>
              </a:rPr>
              <a:t> Her hal üzere Allah'a </a:t>
            </a:r>
            <a:r>
              <a:rPr lang="tr-TR" sz="2800" dirty="0" err="1" smtClean="0">
                <a:solidFill>
                  <a:schemeClr val="tx1"/>
                </a:solidFill>
              </a:rPr>
              <a:t>hamd</a:t>
            </a:r>
            <a:r>
              <a:rPr lang="tr-TR" sz="2800" dirty="0" smtClean="0">
                <a:solidFill>
                  <a:schemeClr val="tx1"/>
                </a:solidFill>
              </a:rPr>
              <a:t> olsun." </a:t>
            </a:r>
          </a:p>
          <a:p>
            <a:pPr algn="r"/>
            <a:r>
              <a:rPr lang="tr-TR" sz="1400" dirty="0" smtClean="0">
                <a:solidFill>
                  <a:schemeClr val="tx1"/>
                </a:solidFill>
              </a:rPr>
              <a:t>(</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Mâce</a:t>
            </a:r>
            <a:r>
              <a:rPr lang="tr-TR" sz="1400" dirty="0" smtClean="0">
                <a:solidFill>
                  <a:schemeClr val="tx1"/>
                </a:solidFill>
              </a:rPr>
              <a:t>, Mukaddime, 23, (259))</a:t>
            </a:r>
          </a:p>
          <a:p>
            <a:pPr algn="r"/>
            <a:endParaRPr lang="tr-TR" sz="1400" dirty="0" smtClean="0">
              <a:solidFill>
                <a:schemeClr val="tx1"/>
              </a:solidFill>
            </a:endParaRPr>
          </a:p>
          <a:p>
            <a:pPr algn="r"/>
            <a:r>
              <a:rPr lang="tr-TR" sz="1400" dirty="0" smtClean="0">
                <a:solidFill>
                  <a:schemeClr val="tx1"/>
                </a:solidFill>
              </a:rPr>
              <a:t>  </a:t>
            </a:r>
            <a:endParaRPr lang="tr-TR" sz="1400" dirty="0">
              <a:solidFill>
                <a:schemeClr val="tx1"/>
              </a:solidFill>
            </a:endParaRPr>
          </a:p>
        </p:txBody>
      </p:sp>
      <p:pic>
        <p:nvPicPr>
          <p:cNvPr id="3077" name="Picture 5" descr="C:\Users\acer\Desktop\ilim\sutunlar.png"/>
          <p:cNvPicPr>
            <a:picLocks noChangeAspect="1" noChangeArrowheads="1"/>
          </p:cNvPicPr>
          <p:nvPr/>
        </p:nvPicPr>
        <p:blipFill>
          <a:blip r:embed="rId3" cstate="print"/>
          <a:srcRect/>
          <a:stretch>
            <a:fillRect/>
          </a:stretch>
        </p:blipFill>
        <p:spPr bwMode="auto">
          <a:xfrm>
            <a:off x="0" y="0"/>
            <a:ext cx="1425575"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SA" sz="4000" dirty="0" smtClean="0">
                <a:solidFill>
                  <a:schemeClr val="tx1"/>
                </a:solidFill>
                <a:latin typeface="HASENAT4" pitchFamily="2" charset="-78"/>
                <a:cs typeface="HASENAT4" pitchFamily="2" charset="-78"/>
              </a:rPr>
              <a:t>إِنَّمَا </a:t>
            </a:r>
            <a:r>
              <a:rPr lang="ar-SA" sz="4000" b="1" dirty="0" smtClean="0">
                <a:solidFill>
                  <a:schemeClr val="tx1"/>
                </a:solidFill>
                <a:latin typeface="HASENAT4" pitchFamily="2" charset="-78"/>
                <a:cs typeface="HASENAT4" pitchFamily="2" charset="-78"/>
              </a:rPr>
              <a:t>يَخْشَى</a:t>
            </a:r>
            <a:r>
              <a:rPr lang="ar-SA" sz="4000" dirty="0" smtClean="0">
                <a:solidFill>
                  <a:schemeClr val="tx1"/>
                </a:solidFill>
                <a:latin typeface="HASENAT4" pitchFamily="2" charset="-78"/>
                <a:cs typeface="HASENAT4" pitchFamily="2" charset="-78"/>
              </a:rPr>
              <a:t> اللَّهَ مِنْ عِبَادِهِ الْعُلَمَاء</a:t>
            </a:r>
            <a:endParaRPr lang="tr-TR" sz="4000" dirty="0" smtClean="0">
              <a:solidFill>
                <a:schemeClr val="tx1"/>
              </a:solidFill>
              <a:latin typeface="HASENAT4" pitchFamily="2" charset="-78"/>
              <a:cs typeface="HASENAT4" pitchFamily="2" charset="-78"/>
            </a:endParaRPr>
          </a:p>
          <a:p>
            <a:pPr algn="just"/>
            <a:r>
              <a:rPr lang="tr-TR" sz="3200" b="1" dirty="0" smtClean="0">
                <a:solidFill>
                  <a:schemeClr val="tx1"/>
                </a:solidFill>
              </a:rPr>
              <a:t>	“</a:t>
            </a:r>
            <a:r>
              <a:rPr lang="tr-TR" sz="3200" b="1" dirty="0" smtClean="0">
                <a:solidFill>
                  <a:srgbClr val="C00000"/>
                </a:solidFill>
              </a:rPr>
              <a:t>Allah’ın kulları arasında O’ndan korkan, ancak alimlerdir</a:t>
            </a:r>
            <a:r>
              <a:rPr lang="tr-TR" sz="1400" b="1" dirty="0" smtClean="0">
                <a:solidFill>
                  <a:schemeClr val="tx1"/>
                </a:solidFill>
              </a:rPr>
              <a:t>.” (</a:t>
            </a:r>
            <a:r>
              <a:rPr lang="tr-TR" sz="1400" dirty="0" err="1" smtClean="0">
                <a:solidFill>
                  <a:schemeClr val="tx1"/>
                </a:solidFill>
              </a:rPr>
              <a:t>Fatır</a:t>
            </a:r>
            <a:r>
              <a:rPr lang="tr-TR" sz="1400" dirty="0" smtClean="0">
                <a:solidFill>
                  <a:schemeClr val="tx1"/>
                </a:solidFill>
              </a:rPr>
              <a:t>, 28</a:t>
            </a:r>
            <a:r>
              <a:rPr lang="tr-TR" sz="1400" b="1" dirty="0" smtClean="0">
                <a:solidFill>
                  <a:schemeClr val="tx1"/>
                </a:solidFill>
              </a:rPr>
              <a:t>);</a:t>
            </a:r>
          </a:p>
          <a:p>
            <a:pPr algn="just"/>
            <a:endParaRPr lang="tr-TR" sz="1200" dirty="0" smtClean="0">
              <a:solidFill>
                <a:schemeClr val="tx1"/>
              </a:solidFill>
            </a:endParaRPr>
          </a:p>
          <a:p>
            <a:pPr algn="ctr" rtl="1"/>
            <a:r>
              <a:rPr lang="ar-SA" sz="4000" dirty="0" smtClean="0">
                <a:solidFill>
                  <a:schemeClr val="tx1"/>
                </a:solidFill>
                <a:latin typeface="HASENAT4" pitchFamily="2" charset="-78"/>
                <a:cs typeface="HASENAT4" pitchFamily="2" charset="-78"/>
              </a:rPr>
              <a:t>وَتِلْكَ الْأَمْثَالُ </a:t>
            </a:r>
            <a:r>
              <a:rPr lang="ar-SA" sz="4000" b="1" dirty="0" smtClean="0">
                <a:solidFill>
                  <a:schemeClr val="tx1"/>
                </a:solidFill>
                <a:latin typeface="HASENAT4" pitchFamily="2" charset="-78"/>
                <a:cs typeface="HASENAT4" pitchFamily="2" charset="-78"/>
              </a:rPr>
              <a:t>نَضْرِبُهَا</a:t>
            </a:r>
            <a:r>
              <a:rPr lang="ar-SA" sz="4000" dirty="0" smtClean="0">
                <a:solidFill>
                  <a:schemeClr val="tx1"/>
                </a:solidFill>
                <a:latin typeface="HASENAT4" pitchFamily="2" charset="-78"/>
                <a:cs typeface="HASENAT4" pitchFamily="2" charset="-78"/>
              </a:rPr>
              <a:t> لِلنَّاسِ وَمَا يَعْقِلُهَا إِلَّا الْعَالِمُونَ</a:t>
            </a:r>
            <a:endParaRPr lang="tr-TR" sz="4000" dirty="0" smtClean="0">
              <a:solidFill>
                <a:schemeClr val="tx1"/>
              </a:solidFill>
              <a:latin typeface="HASENAT4" pitchFamily="2" charset="-78"/>
              <a:cs typeface="HASENAT4" pitchFamily="2" charset="-78"/>
            </a:endParaRPr>
          </a:p>
          <a:p>
            <a:pPr algn="just"/>
            <a:r>
              <a:rPr lang="tr-TR" sz="3200" b="1" dirty="0" smtClean="0">
                <a:solidFill>
                  <a:schemeClr val="tx1"/>
                </a:solidFill>
              </a:rPr>
              <a:t>	“</a:t>
            </a:r>
            <a:r>
              <a:rPr lang="tr-TR" sz="3200" b="1" dirty="0" smtClean="0">
                <a:solidFill>
                  <a:schemeClr val="accent6">
                    <a:lumMod val="50000"/>
                  </a:schemeClr>
                </a:solidFill>
              </a:rPr>
              <a:t>Biz bu misalleri insanlara veriyoruz. Onları ancak bilenler anlayabilir</a:t>
            </a:r>
            <a:r>
              <a:rPr lang="tr-TR" b="1" dirty="0" smtClean="0">
                <a:solidFill>
                  <a:schemeClr val="tx1"/>
                </a:solidFill>
              </a:rPr>
              <a:t>.”</a:t>
            </a:r>
            <a:r>
              <a:rPr lang="tr-TR" sz="1400" b="1" dirty="0" smtClean="0">
                <a:solidFill>
                  <a:schemeClr val="tx1"/>
                </a:solidFill>
              </a:rPr>
              <a:t> (</a:t>
            </a:r>
            <a:r>
              <a:rPr lang="tr-TR" sz="1400" dirty="0" err="1" smtClean="0">
                <a:solidFill>
                  <a:schemeClr val="tx1"/>
                </a:solidFill>
              </a:rPr>
              <a:t>Ankebut</a:t>
            </a:r>
            <a:r>
              <a:rPr lang="tr-TR" sz="1400" dirty="0" smtClean="0">
                <a:solidFill>
                  <a:schemeClr val="tx1"/>
                </a:solidFill>
              </a:rPr>
              <a:t>, 43</a:t>
            </a:r>
            <a:r>
              <a:rPr lang="tr-TR" sz="1400" b="1" dirty="0" smtClean="0">
                <a:solidFill>
                  <a:schemeClr val="tx1"/>
                </a:solidFill>
              </a:rPr>
              <a:t>); </a:t>
            </a:r>
          </a:p>
          <a:p>
            <a:pPr algn="just"/>
            <a:endParaRPr lang="tr-TR" sz="1100" dirty="0" smtClean="0">
              <a:solidFill>
                <a:schemeClr val="tx1"/>
              </a:solidFill>
            </a:endParaRPr>
          </a:p>
          <a:p>
            <a:pPr algn="ctr" rtl="1"/>
            <a:r>
              <a:rPr lang="ar-SA" sz="4000" dirty="0" smtClean="0">
                <a:solidFill>
                  <a:schemeClr val="tx1"/>
                </a:solidFill>
                <a:latin typeface="HASENAT4" pitchFamily="2" charset="-78"/>
                <a:cs typeface="HASENAT4" pitchFamily="2" charset="-78"/>
              </a:rPr>
              <a:t>فَاسْأَلُواْ أَهْلَ الذِّكْرِ إِن كُنتُمْ لاَ تَعْلَمُونَ</a:t>
            </a:r>
            <a:endParaRPr lang="tr-TR" sz="4000" dirty="0" smtClean="0">
              <a:solidFill>
                <a:schemeClr val="tx1"/>
              </a:solidFill>
              <a:latin typeface="HASENAT4" pitchFamily="2" charset="-78"/>
              <a:cs typeface="HASENAT4" pitchFamily="2" charset="-78"/>
            </a:endParaRPr>
          </a:p>
          <a:p>
            <a:pPr algn="just"/>
            <a:r>
              <a:rPr lang="tr-TR" sz="3200" b="1" dirty="0" smtClean="0">
                <a:solidFill>
                  <a:schemeClr val="tx1"/>
                </a:solidFill>
              </a:rPr>
              <a:t>	“</a:t>
            </a:r>
            <a:r>
              <a:rPr lang="tr-TR" sz="3200" b="1" dirty="0" smtClean="0">
                <a:solidFill>
                  <a:srgbClr val="7030A0"/>
                </a:solidFill>
              </a:rPr>
              <a:t>Eğer bilmiyorsanız zikir erbabına(alimlere, bilenlere) sorunuz</a:t>
            </a:r>
            <a:r>
              <a:rPr lang="tr-TR" sz="3200" b="1" dirty="0" smtClean="0">
                <a:solidFill>
                  <a:schemeClr val="tx1"/>
                </a:solidFill>
              </a:rPr>
              <a:t>.” </a:t>
            </a:r>
            <a:r>
              <a:rPr lang="tr-TR" sz="1400" b="1" dirty="0" smtClean="0">
                <a:solidFill>
                  <a:schemeClr val="tx1"/>
                </a:solidFill>
              </a:rPr>
              <a:t>(</a:t>
            </a:r>
            <a:r>
              <a:rPr lang="tr-TR" sz="1400" dirty="0" err="1" smtClean="0">
                <a:solidFill>
                  <a:schemeClr val="tx1"/>
                </a:solidFill>
              </a:rPr>
              <a:t>Nahl</a:t>
            </a:r>
            <a:r>
              <a:rPr lang="tr-TR" sz="1400" dirty="0" smtClean="0">
                <a:solidFill>
                  <a:schemeClr val="tx1"/>
                </a:solidFill>
              </a:rPr>
              <a:t>, 43</a:t>
            </a:r>
            <a:r>
              <a:rPr lang="tr-TR" sz="1400" b="1" dirty="0" smtClean="0">
                <a:solidFill>
                  <a:schemeClr val="tx1"/>
                </a:solidFill>
              </a:rPr>
              <a:t>)</a:t>
            </a:r>
            <a:endParaRPr lang="tr-TR" sz="3200" dirty="0">
              <a:solidFill>
                <a:schemeClr val="tx1"/>
              </a:solidFill>
            </a:endParaRPr>
          </a:p>
        </p:txBody>
      </p:sp>
      <p:pic>
        <p:nvPicPr>
          <p:cNvPr id="6"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Kuranda İlim Ve Alim</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4000" dirty="0" smtClean="0">
                <a:solidFill>
                  <a:schemeClr val="tx1"/>
                </a:solidFill>
                <a:latin typeface="HASENAT4" pitchFamily="2" charset="-78"/>
                <a:cs typeface="HASENAT4" pitchFamily="2" charset="-78"/>
              </a:rPr>
              <a:t>لَّكِنِ الرَّاسِخُونَ فِي الْعِلْمِ مِنْهُمْ وَالْمُؤْمِنُونَ يُؤْمِنُونَ بِمَا أُنزِلَ إِلَيكَ وَمَا أُنزِلَ مِن قَبْلِكَ وَالْمُقِيمِينَ الصَّلاَةَ وَالْمُؤْتُونَ الزَّكَاةَ وَالْمُؤْمِنُونَ بِاللّهِ وَالْيَوْمِ الآخِرِ أُوْلَئِكَ سَنُؤْتِيهِمْ أَجْرًا عَظِيمًا</a:t>
            </a:r>
            <a:endParaRPr lang="tr-TR" sz="4000" dirty="0" smtClean="0">
              <a:solidFill>
                <a:schemeClr val="tx1"/>
              </a:solidFill>
              <a:latin typeface="HASENAT4" pitchFamily="2" charset="-78"/>
              <a:cs typeface="HASENAT4" pitchFamily="2" charset="-78"/>
            </a:endParaRPr>
          </a:p>
          <a:p>
            <a:pPr algn="just"/>
            <a:r>
              <a:rPr lang="tr-TR" sz="2800" b="1" dirty="0" smtClean="0">
                <a:solidFill>
                  <a:schemeClr val="tx1"/>
                </a:solidFill>
              </a:rPr>
              <a:t>	“Fakat </a:t>
            </a:r>
            <a:r>
              <a:rPr lang="tr-TR" sz="2800" b="1" dirty="0" smtClean="0">
                <a:solidFill>
                  <a:srgbClr val="C00000"/>
                </a:solidFill>
              </a:rPr>
              <a:t>Onlardan ilimde derinleşmiş olanlara</a:t>
            </a:r>
            <a:r>
              <a:rPr lang="tr-TR" sz="2800" dirty="0" smtClean="0">
                <a:solidFill>
                  <a:srgbClr val="C00000"/>
                </a:solidFill>
              </a:rPr>
              <a:t>,</a:t>
            </a:r>
            <a:r>
              <a:rPr lang="tr-TR" sz="2800" dirty="0" smtClean="0">
                <a:solidFill>
                  <a:schemeClr val="tx1"/>
                </a:solidFill>
              </a:rPr>
              <a:t> </a:t>
            </a:r>
            <a:r>
              <a:rPr lang="tr-TR" sz="2800" dirty="0" smtClean="0">
                <a:solidFill>
                  <a:schemeClr val="accent6">
                    <a:lumMod val="50000"/>
                  </a:schemeClr>
                </a:solidFill>
              </a:rPr>
              <a:t>sana indirilen kitaba ve senden önce indirilen kitaba inanan müminlere</a:t>
            </a:r>
            <a:r>
              <a:rPr lang="tr-TR" sz="2800" dirty="0" smtClean="0">
                <a:solidFill>
                  <a:schemeClr val="tx1"/>
                </a:solidFill>
              </a:rPr>
              <a:t>, </a:t>
            </a:r>
            <a:r>
              <a:rPr lang="tr-TR" sz="2800" dirty="0" smtClean="0">
                <a:solidFill>
                  <a:srgbClr val="00B050"/>
                </a:solidFill>
              </a:rPr>
              <a:t>nazma kılanlara, zekat verenlere, Allah’a ve ahire gününe inananlara, </a:t>
            </a:r>
            <a:r>
              <a:rPr lang="tr-TR" sz="2800" b="1" dirty="0" smtClean="0">
                <a:solidFill>
                  <a:srgbClr val="C00000"/>
                </a:solidFill>
              </a:rPr>
              <a:t>elbette büyük ecir vardır</a:t>
            </a:r>
            <a:r>
              <a:rPr lang="tr-TR" sz="2800" b="1" dirty="0" smtClean="0">
                <a:solidFill>
                  <a:schemeClr val="tx1"/>
                </a:solidFill>
              </a:rPr>
              <a:t>.” </a:t>
            </a:r>
            <a:r>
              <a:rPr lang="tr-TR" sz="1400" b="1" dirty="0" smtClean="0">
                <a:solidFill>
                  <a:schemeClr val="tx1"/>
                </a:solidFill>
              </a:rPr>
              <a:t>(</a:t>
            </a:r>
            <a:r>
              <a:rPr lang="tr-TR" sz="1400" dirty="0" smtClean="0">
                <a:solidFill>
                  <a:schemeClr val="tx1"/>
                </a:solidFill>
              </a:rPr>
              <a:t>Nisa, 162</a:t>
            </a:r>
            <a:r>
              <a:rPr lang="tr-TR" sz="1400" b="1" dirty="0" smtClean="0">
                <a:solidFill>
                  <a:schemeClr val="tx1"/>
                </a:solidFill>
              </a:rPr>
              <a:t>) </a:t>
            </a:r>
            <a:endParaRPr lang="tr-TR" sz="28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Kuranda İlim Ve Alim</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5400" b="1" dirty="0" smtClean="0">
                <a:solidFill>
                  <a:srgbClr val="FF0000"/>
                </a:solidFill>
              </a:rPr>
              <a:t>İlim ilim bilmektir</a:t>
            </a:r>
          </a:p>
          <a:p>
            <a:pPr algn="ctr"/>
            <a:r>
              <a:rPr lang="tr-TR" sz="5400" b="1" dirty="0" smtClean="0">
                <a:solidFill>
                  <a:srgbClr val="0070C0"/>
                </a:solidFill>
              </a:rPr>
              <a:t>İlim kendin bilmektir </a:t>
            </a:r>
          </a:p>
          <a:p>
            <a:pPr algn="ctr"/>
            <a:r>
              <a:rPr lang="tr-TR" sz="5400" b="1" dirty="0" smtClean="0">
                <a:solidFill>
                  <a:srgbClr val="00B050"/>
                </a:solidFill>
              </a:rPr>
              <a:t>Sen kendin bilmezsen </a:t>
            </a:r>
          </a:p>
          <a:p>
            <a:pPr algn="ctr"/>
            <a:r>
              <a:rPr lang="tr-TR" sz="5400" b="1" dirty="0" smtClean="0">
                <a:solidFill>
                  <a:schemeClr val="accent6">
                    <a:lumMod val="50000"/>
                  </a:schemeClr>
                </a:solidFill>
              </a:rPr>
              <a:t>Bu nice okumaktır</a:t>
            </a:r>
            <a:endParaRPr lang="tr-TR" sz="4000" b="1" dirty="0" smtClean="0">
              <a:solidFill>
                <a:schemeClr val="accent6">
                  <a:lumMod val="50000"/>
                </a:schemeClr>
              </a:solidFill>
            </a:endParaRPr>
          </a:p>
          <a:p>
            <a:pPr algn="ctr"/>
            <a:r>
              <a:rPr lang="tr-TR" sz="3200" dirty="0" smtClean="0">
                <a:solidFill>
                  <a:schemeClr val="tx1"/>
                </a:solidFill>
              </a:rPr>
              <a:t>Yunus emre</a:t>
            </a:r>
            <a:endParaRPr lang="tr-TR" sz="3200" dirty="0">
              <a:solidFill>
                <a:schemeClr val="tx1"/>
              </a:solidFill>
            </a:endParaRPr>
          </a:p>
        </p:txBody>
      </p:sp>
      <p:pic>
        <p:nvPicPr>
          <p:cNvPr id="1026"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grpSp>
        <p:nvGrpSpPr>
          <p:cNvPr id="8" name="7 Grup"/>
          <p:cNvGrpSpPr/>
          <p:nvPr/>
        </p:nvGrpSpPr>
        <p:grpSpPr>
          <a:xfrm>
            <a:off x="0" y="0"/>
            <a:ext cx="9144000" cy="6866384"/>
            <a:chOff x="0" y="0"/>
            <a:chExt cx="9144000" cy="6866384"/>
          </a:xfrm>
        </p:grpSpPr>
        <p:sp>
          <p:nvSpPr>
            <p:cNvPr id="7" name="6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3" name="2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3100" dirty="0" smtClean="0">
                <a:solidFill>
                  <a:schemeClr val="tx1"/>
                </a:solidFill>
                <a:latin typeface="HASENAT4" pitchFamily="2" charset="-78"/>
                <a:cs typeface="HASENAT4" pitchFamily="2" charset="-78"/>
              </a:rPr>
              <a:t>مَنْ سَلَكَ طَرِيقاً يَطْلُبُ فيهِ عِلْماً سَلَكَ اللّهُ بِهِ طَرِيقاً مِنْ طُرُقِ الْجَنَّةِ. وَإنَّ الملاَئِكَةَ لَتَضَعُ أجْنِحَتَهَا رِضىً لِطَالِبِ الْعِلْمِ، وَإنَّ الْعَالِمَ لَيَسْتَغْفِرُ لَهُ مَنْ فِي السَّمَواتِ وَمَنْ في الارْضِ وَالْحِيتَانُ فِي جَوْفِ المَاءِ، وَإنَّ فَضْلَ الْعَالِمِ عَلى الْعَابِدِ كَفَضْلِ الْقَمَرِ لَيْلَةَ الْبَدْرِ عَلى سَائِرِ الْكَوَاكِبِ، وَإنَّ الْعُلَمَاءَ وَرَثَةُ ا‘نْبِيَاءِ، وَإنَّ الانْبِيَاءَ لَمْ يُورِّثُوا دِينَاراً وَلا دِرْهَماً وَلكِنْ وُرِّثُوا الْعِلْمَ فَمَنْ أخَذَهُ أخَذَهُ بِحَظِّ وَافِرٍ.</a:t>
            </a:r>
            <a:endParaRPr lang="tr-TR" sz="3100" dirty="0" smtClean="0">
              <a:solidFill>
                <a:schemeClr val="tx1"/>
              </a:solidFill>
              <a:latin typeface="HASENAT4" pitchFamily="2" charset="-78"/>
              <a:cs typeface="HASENAT4" pitchFamily="2" charset="-78"/>
            </a:endParaRPr>
          </a:p>
          <a:p>
            <a:pPr algn="just"/>
            <a:r>
              <a:rPr lang="tr-TR" sz="2000" dirty="0" smtClean="0">
                <a:solidFill>
                  <a:schemeClr val="tx1"/>
                </a:solidFill>
              </a:rPr>
              <a:t>	</a:t>
            </a:r>
            <a:r>
              <a:rPr lang="tr-TR" sz="2000" dirty="0" err="1" smtClean="0">
                <a:solidFill>
                  <a:schemeClr val="tx1"/>
                </a:solidFill>
              </a:rPr>
              <a:t>Ebu'd</a:t>
            </a:r>
            <a:r>
              <a:rPr lang="tr-TR" sz="2000" dirty="0" smtClean="0">
                <a:solidFill>
                  <a:schemeClr val="tx1"/>
                </a:solidFill>
              </a:rPr>
              <a:t>-</a:t>
            </a:r>
            <a:r>
              <a:rPr lang="tr-TR" sz="2000" dirty="0" err="1" smtClean="0">
                <a:solidFill>
                  <a:schemeClr val="tx1"/>
                </a:solidFill>
              </a:rPr>
              <a:t>Derda</a:t>
            </a:r>
            <a:r>
              <a:rPr lang="tr-TR" sz="2000" dirty="0" smtClean="0">
                <a:solidFill>
                  <a:schemeClr val="tx1"/>
                </a:solidFill>
              </a:rPr>
              <a:t> (</a:t>
            </a:r>
            <a:r>
              <a:rPr lang="tr-TR" sz="2000" dirty="0" err="1" smtClean="0">
                <a:solidFill>
                  <a:schemeClr val="tx1"/>
                </a:solidFill>
              </a:rPr>
              <a:t>ra</a:t>
            </a:r>
            <a:r>
              <a:rPr lang="tr-TR" sz="2000" dirty="0" smtClean="0">
                <a:solidFill>
                  <a:schemeClr val="tx1"/>
                </a:solidFill>
              </a:rPr>
              <a:t>)’dan </a:t>
            </a:r>
            <a:r>
              <a:rPr lang="tr-TR" sz="2000" dirty="0" err="1" smtClean="0">
                <a:solidFill>
                  <a:schemeClr val="tx1"/>
                </a:solidFill>
              </a:rPr>
              <a:t>Resûlullah</a:t>
            </a:r>
            <a:r>
              <a:rPr lang="tr-TR" sz="2000" dirty="0" smtClean="0">
                <a:solidFill>
                  <a:schemeClr val="tx1"/>
                </a:solidFill>
              </a:rPr>
              <a:t> (sav)'</a:t>
            </a:r>
            <a:r>
              <a:rPr lang="tr-TR" sz="2000" dirty="0" err="1" smtClean="0">
                <a:solidFill>
                  <a:schemeClr val="tx1"/>
                </a:solidFill>
              </a:rPr>
              <a:t>ın</a:t>
            </a:r>
            <a:r>
              <a:rPr lang="tr-TR" sz="2000" dirty="0" smtClean="0">
                <a:solidFill>
                  <a:schemeClr val="tx1"/>
                </a:solidFill>
              </a:rPr>
              <a:t> şöyle buyurduğu rivayet edilir: </a:t>
            </a:r>
            <a:r>
              <a:rPr lang="tr-TR" sz="2000" u="sng" dirty="0" smtClean="0">
                <a:solidFill>
                  <a:srgbClr val="C00000"/>
                </a:solidFill>
              </a:rPr>
              <a:t>“</a:t>
            </a:r>
            <a:r>
              <a:rPr lang="tr-TR" sz="2000" b="1" u="sng" dirty="0" smtClean="0">
                <a:solidFill>
                  <a:srgbClr val="C00000"/>
                </a:solidFill>
              </a:rPr>
              <a:t>Kim ilim öğrenmek için bir yol tutarsa, Allah da onu cennete giden yollardan birine dahil eder. </a:t>
            </a:r>
            <a:r>
              <a:rPr lang="tr-TR" sz="2000" u="sng" dirty="0" smtClean="0">
                <a:solidFill>
                  <a:srgbClr val="0070C0"/>
                </a:solidFill>
              </a:rPr>
              <a:t>Melekler, ilim öğrenmesinden hoşnut olarak o kimseyi korurlar.</a:t>
            </a:r>
            <a:r>
              <a:rPr lang="tr-TR" sz="2000" b="1" u="sng" dirty="0" smtClean="0">
                <a:solidFill>
                  <a:srgbClr val="0070C0"/>
                </a:solidFill>
              </a:rPr>
              <a:t> </a:t>
            </a:r>
            <a:r>
              <a:rPr lang="tr-TR" sz="2000" b="1" u="sng" dirty="0" smtClean="0">
                <a:solidFill>
                  <a:schemeClr val="accent6">
                    <a:lumMod val="50000"/>
                  </a:schemeClr>
                </a:solidFill>
              </a:rPr>
              <a:t>İlim öğrenen için göklerde ve yerde olanlar, hatta denizdeki canlılar bile istiğfar ederler. </a:t>
            </a:r>
            <a:r>
              <a:rPr lang="tr-TR" sz="2000" u="sng" dirty="0" smtClean="0">
                <a:solidFill>
                  <a:srgbClr val="7030A0"/>
                </a:solidFill>
              </a:rPr>
              <a:t>Âlimin ibadet edene üstünlüğü, dolunaylı gecede ayın diğer yıldızlara olan üstünlüğü gibidir. </a:t>
            </a:r>
            <a:r>
              <a:rPr lang="tr-TR" sz="2000" b="1" u="sng" dirty="0" smtClean="0">
                <a:solidFill>
                  <a:srgbClr val="FF0000"/>
                </a:solidFill>
              </a:rPr>
              <a:t>Âlimler peygamberlerin vârisleridir. </a:t>
            </a:r>
            <a:r>
              <a:rPr lang="tr-TR" sz="2000" u="sng" dirty="0" smtClean="0">
                <a:solidFill>
                  <a:srgbClr val="FF0000"/>
                </a:solidFill>
              </a:rPr>
              <a:t>Peygamberler, ne dinar ne de dirhem miras bırakırlar, ama ilim miras bırakırlar.</a:t>
            </a:r>
            <a:r>
              <a:rPr lang="tr-TR" sz="2000" b="1" u="sng" dirty="0" smtClean="0">
                <a:solidFill>
                  <a:schemeClr val="tx1"/>
                </a:solidFill>
              </a:rPr>
              <a:t> Kim ilme sahip çıkarsa, büyük bir nasip elde etmiş olur.</a:t>
            </a:r>
            <a:r>
              <a:rPr lang="tr-TR" sz="2000" u="sng" dirty="0" smtClean="0">
                <a:solidFill>
                  <a:schemeClr val="tx1"/>
                </a:solidFill>
              </a:rPr>
              <a:t>” </a:t>
            </a:r>
            <a:r>
              <a:rPr lang="tr-TR" sz="1400" dirty="0" smtClean="0">
                <a:solidFill>
                  <a:schemeClr val="tx1"/>
                </a:solidFill>
              </a:rPr>
              <a:t>(</a:t>
            </a:r>
            <a:r>
              <a:rPr lang="tr-TR" sz="1400" dirty="0" err="1" smtClean="0">
                <a:solidFill>
                  <a:schemeClr val="tx1"/>
                </a:solidFill>
              </a:rPr>
              <a:t>Ebû</a:t>
            </a:r>
            <a:r>
              <a:rPr lang="tr-TR" sz="1400" dirty="0" smtClean="0">
                <a:solidFill>
                  <a:schemeClr val="tx1"/>
                </a:solidFill>
              </a:rPr>
              <a:t> </a:t>
            </a:r>
            <a:r>
              <a:rPr lang="tr-TR" sz="1400" dirty="0" err="1" smtClean="0">
                <a:solidFill>
                  <a:schemeClr val="tx1"/>
                </a:solidFill>
              </a:rPr>
              <a:t>Davûd</a:t>
            </a:r>
            <a:r>
              <a:rPr lang="tr-TR" sz="1400" dirty="0" smtClean="0">
                <a:solidFill>
                  <a:schemeClr val="tx1"/>
                </a:solidFill>
              </a:rPr>
              <a:t>, İlim 1(3641); </a:t>
            </a:r>
            <a:r>
              <a:rPr lang="tr-TR" sz="1400" dirty="0" err="1" smtClean="0">
                <a:solidFill>
                  <a:schemeClr val="tx1"/>
                </a:solidFill>
              </a:rPr>
              <a:t>Tirmizî</a:t>
            </a:r>
            <a:r>
              <a:rPr lang="tr-TR" sz="1400" dirty="0" smtClean="0">
                <a:solidFill>
                  <a:schemeClr val="tx1"/>
                </a:solidFill>
              </a:rPr>
              <a:t>, İlim, 19) </a:t>
            </a:r>
            <a:endParaRPr lang="tr-TR" sz="20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İlim Öğrenmek İçin Yola Çıkanlar</a:t>
              </a:r>
            </a:p>
          </p:txBody>
        </p:sp>
      </p:grpSp>
      <p:pic>
        <p:nvPicPr>
          <p:cNvPr id="11" name="Picture 5" descr="C:\Users\acer\Desktop\ilim\sutunlar.png"/>
          <p:cNvPicPr>
            <a:picLocks noChangeAspect="1" noChangeArrowheads="1"/>
          </p:cNvPicPr>
          <p:nvPr/>
        </p:nvPicPr>
        <p:blipFill>
          <a:blip r:embed="rId3" cstate="print"/>
          <a:srcRect/>
          <a:stretch>
            <a:fillRect/>
          </a:stretch>
        </p:blipFill>
        <p:spPr bwMode="auto">
          <a:xfrm>
            <a:off x="1" y="0"/>
            <a:ext cx="1285852"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Alimin Abide Üstünlüğü</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28667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4000" dirty="0" smtClean="0">
                <a:solidFill>
                  <a:schemeClr val="tx1"/>
                </a:solidFill>
                <a:latin typeface="HASENAT4" pitchFamily="2" charset="-78"/>
                <a:cs typeface="HASENAT4" pitchFamily="2" charset="-78"/>
              </a:rPr>
              <a:t>مَنْ يُرِدِ اللّهُ بهِ خَيْراً يُفَقِّهْهُ فِي الدِّينِ</a:t>
            </a:r>
            <a:endParaRPr lang="tr-TR" sz="4000" dirty="0" smtClean="0">
              <a:solidFill>
                <a:schemeClr val="tx1"/>
              </a:solidFill>
              <a:latin typeface="HASENAT4" pitchFamily="2" charset="-78"/>
              <a:cs typeface="HASENAT4" pitchFamily="2" charset="-78"/>
            </a:endParaRPr>
          </a:p>
          <a:p>
            <a:pPr algn="just"/>
            <a:r>
              <a:rPr lang="tr-TR" sz="2400" u="sng" dirty="0" smtClean="0">
                <a:solidFill>
                  <a:srgbClr val="C00000"/>
                </a:solidFill>
              </a:rPr>
              <a:t>“</a:t>
            </a:r>
            <a:r>
              <a:rPr lang="tr-TR" sz="2400" b="1" u="sng" dirty="0" smtClean="0">
                <a:solidFill>
                  <a:srgbClr val="C00000"/>
                </a:solidFill>
              </a:rPr>
              <a:t>Allah hakkında hayır dilediği kimseyi dinde fakih kılar</a:t>
            </a:r>
            <a:r>
              <a:rPr lang="tr-TR" sz="2400" u="sng" dirty="0" smtClean="0">
                <a:solidFill>
                  <a:srgbClr val="C00000"/>
                </a:solidFill>
              </a:rPr>
              <a:t>.” </a:t>
            </a:r>
          </a:p>
          <a:p>
            <a:pPr algn="r"/>
            <a:r>
              <a:rPr lang="tr-TR" sz="1400" dirty="0" smtClean="0">
                <a:solidFill>
                  <a:schemeClr val="tx1"/>
                </a:solidFill>
              </a:rPr>
              <a:t>(</a:t>
            </a:r>
            <a:r>
              <a:rPr lang="tr-TR" sz="1400" dirty="0" err="1" smtClean="0">
                <a:solidFill>
                  <a:schemeClr val="tx1"/>
                </a:solidFill>
              </a:rPr>
              <a:t>Buhari</a:t>
            </a:r>
            <a:r>
              <a:rPr lang="tr-TR" sz="1400" dirty="0" smtClean="0">
                <a:solidFill>
                  <a:schemeClr val="tx1"/>
                </a:solidFill>
              </a:rPr>
              <a:t>, </a:t>
            </a:r>
            <a:r>
              <a:rPr lang="tr-TR" sz="1400" dirty="0" err="1" smtClean="0">
                <a:solidFill>
                  <a:schemeClr val="tx1"/>
                </a:solidFill>
              </a:rPr>
              <a:t>Farzu'l</a:t>
            </a:r>
            <a:r>
              <a:rPr lang="tr-TR" sz="1400" dirty="0" smtClean="0">
                <a:solidFill>
                  <a:schemeClr val="tx1"/>
                </a:solidFill>
              </a:rPr>
              <a:t> Humus 7; İlim, 13; </a:t>
            </a:r>
            <a:r>
              <a:rPr lang="tr-TR" sz="1400" dirty="0" err="1" smtClean="0">
                <a:solidFill>
                  <a:schemeClr val="tx1"/>
                </a:solidFill>
              </a:rPr>
              <a:t>İ'tisam</a:t>
            </a:r>
            <a:r>
              <a:rPr lang="tr-TR" sz="1400" dirty="0" smtClean="0">
                <a:solidFill>
                  <a:schemeClr val="tx1"/>
                </a:solidFill>
              </a:rPr>
              <a:t> 10)</a:t>
            </a:r>
            <a:endParaRPr lang="tr-TR" sz="2400" dirty="0" smtClean="0">
              <a:solidFill>
                <a:schemeClr val="tx1"/>
              </a:solidFill>
            </a:endParaRPr>
          </a:p>
          <a:p>
            <a:pPr algn="just"/>
            <a:endParaRPr lang="tr-TR" sz="2400" dirty="0" smtClean="0">
              <a:solidFill>
                <a:schemeClr val="tx1"/>
              </a:solidFill>
            </a:endParaRPr>
          </a:p>
          <a:p>
            <a:pPr algn="ctr" rtl="1"/>
            <a:r>
              <a:rPr lang="ar-SA" sz="4000" dirty="0" smtClean="0">
                <a:solidFill>
                  <a:schemeClr val="tx1"/>
                </a:solidFill>
                <a:latin typeface="HASENAT4" pitchFamily="2" charset="-78"/>
                <a:cs typeface="HASENAT4" pitchFamily="2" charset="-78"/>
              </a:rPr>
              <a:t>فَضْلُ الْعَالِمِ عَلى الْعَابِدِ كَفَضْلِي عَلى أدْنَاكُمْ</a:t>
            </a:r>
            <a:endParaRPr lang="tr-TR" sz="4000" dirty="0" smtClean="0">
              <a:solidFill>
                <a:schemeClr val="tx1"/>
              </a:solidFill>
              <a:latin typeface="HASENAT4" pitchFamily="2" charset="-78"/>
              <a:cs typeface="HASENAT4" pitchFamily="2" charset="-78"/>
            </a:endParaRPr>
          </a:p>
          <a:p>
            <a:pPr algn="just"/>
            <a:r>
              <a:rPr lang="tr-TR" sz="2400" dirty="0" smtClean="0">
                <a:solidFill>
                  <a:schemeClr val="tx1"/>
                </a:solidFill>
              </a:rPr>
              <a:t>	</a:t>
            </a:r>
            <a:r>
              <a:rPr lang="tr-TR" sz="2000" dirty="0" smtClean="0">
                <a:solidFill>
                  <a:schemeClr val="tx1"/>
                </a:solidFill>
              </a:rPr>
              <a:t>Ebu </a:t>
            </a:r>
            <a:r>
              <a:rPr lang="tr-TR" sz="2000" dirty="0" err="1" smtClean="0">
                <a:solidFill>
                  <a:schemeClr val="tx1"/>
                </a:solidFill>
              </a:rPr>
              <a:t>Ümâme</a:t>
            </a:r>
            <a:r>
              <a:rPr lang="tr-TR" sz="2000" dirty="0" smtClean="0">
                <a:solidFill>
                  <a:schemeClr val="tx1"/>
                </a:solidFill>
              </a:rPr>
              <a:t> (</a:t>
            </a:r>
            <a:r>
              <a:rPr lang="tr-TR" sz="2000" dirty="0" err="1" smtClean="0">
                <a:solidFill>
                  <a:schemeClr val="tx1"/>
                </a:solidFill>
              </a:rPr>
              <a:t>ra</a:t>
            </a:r>
            <a:r>
              <a:rPr lang="tr-TR" sz="2000" dirty="0" smtClean="0">
                <a:solidFill>
                  <a:schemeClr val="tx1"/>
                </a:solidFill>
              </a:rPr>
              <a:t>) anlatıyor: “</a:t>
            </a:r>
            <a:r>
              <a:rPr lang="tr-TR" sz="2000" dirty="0" err="1" smtClean="0">
                <a:solidFill>
                  <a:schemeClr val="tx1"/>
                </a:solidFill>
              </a:rPr>
              <a:t>Resûlullah</a:t>
            </a:r>
            <a:r>
              <a:rPr lang="tr-TR" sz="2000" dirty="0" smtClean="0">
                <a:solidFill>
                  <a:schemeClr val="tx1"/>
                </a:solidFill>
              </a:rPr>
              <a:t> (sav)'a biri </a:t>
            </a:r>
            <a:r>
              <a:rPr lang="tr-TR" sz="2000" dirty="0" err="1" smtClean="0">
                <a:solidFill>
                  <a:schemeClr val="tx1"/>
                </a:solidFill>
              </a:rPr>
              <a:t>âbid</a:t>
            </a:r>
            <a:r>
              <a:rPr lang="tr-TR" sz="2000" dirty="0" smtClean="0">
                <a:solidFill>
                  <a:schemeClr val="tx1"/>
                </a:solidFill>
              </a:rPr>
              <a:t> diğeri  âlim iki kişiden bahsedilmişti.  Bunun üzerine Hz. Peygamber: </a:t>
            </a:r>
            <a:endParaRPr lang="tr-TR" sz="2400" dirty="0" smtClean="0">
              <a:solidFill>
                <a:schemeClr val="tx1"/>
              </a:solidFill>
            </a:endParaRPr>
          </a:p>
          <a:p>
            <a:pPr algn="just"/>
            <a:r>
              <a:rPr lang="tr-TR" sz="2400" dirty="0" smtClean="0">
                <a:solidFill>
                  <a:srgbClr val="C00000"/>
                </a:solidFill>
              </a:rPr>
              <a:t>	</a:t>
            </a:r>
            <a:r>
              <a:rPr lang="tr-TR" sz="2800" u="sng" dirty="0" smtClean="0">
                <a:solidFill>
                  <a:srgbClr val="C00000"/>
                </a:solidFill>
              </a:rPr>
              <a:t>“</a:t>
            </a:r>
            <a:r>
              <a:rPr lang="tr-TR" sz="2800" b="1" u="sng" dirty="0" smtClean="0">
                <a:solidFill>
                  <a:srgbClr val="C00000"/>
                </a:solidFill>
              </a:rPr>
              <a:t>Âlimin </a:t>
            </a:r>
            <a:r>
              <a:rPr lang="tr-TR" sz="2800" b="1" u="sng" dirty="0" err="1" smtClean="0">
                <a:solidFill>
                  <a:srgbClr val="C00000"/>
                </a:solidFill>
              </a:rPr>
              <a:t>âbide</a:t>
            </a:r>
            <a:r>
              <a:rPr lang="tr-TR" sz="2800" b="1" u="sng" dirty="0" smtClean="0">
                <a:solidFill>
                  <a:srgbClr val="C00000"/>
                </a:solidFill>
              </a:rPr>
              <a:t> üstünlüğü, benim sizden en basitinize olan üstünlüğüm gibidir”</a:t>
            </a:r>
            <a:r>
              <a:rPr lang="tr-TR" sz="2800" dirty="0" smtClean="0">
                <a:solidFill>
                  <a:schemeClr val="tx1"/>
                </a:solidFill>
              </a:rPr>
              <a:t>. </a:t>
            </a:r>
            <a:endParaRPr lang="tr-TR" sz="2400" dirty="0" smtClean="0">
              <a:solidFill>
                <a:schemeClr val="tx1"/>
              </a:solidFill>
            </a:endParaRPr>
          </a:p>
          <a:p>
            <a:pPr algn="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İlim 19)</a:t>
            </a:r>
            <a:endParaRPr lang="tr-TR" sz="1400" dirty="0">
              <a:solidFill>
                <a:schemeClr val="tx1"/>
              </a:solidFill>
            </a:endParaRPr>
          </a:p>
        </p:txBody>
      </p:sp>
      <p:pic>
        <p:nvPicPr>
          <p:cNvPr id="7"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err="1" smtClean="0">
                <a:solidFill>
                  <a:schemeClr val="tx1"/>
                </a:solidFill>
                <a:latin typeface="Times New Roman" pitchFamily="18" charset="0"/>
                <a:cs typeface="Times New Roman" pitchFamily="18" charset="0"/>
              </a:rPr>
              <a:t>İlm</a:t>
            </a:r>
            <a:r>
              <a:rPr lang="tr-TR" sz="2400" b="1" dirty="0" smtClean="0">
                <a:solidFill>
                  <a:schemeClr val="tx1"/>
                </a:solidFill>
                <a:latin typeface="Times New Roman" pitchFamily="18" charset="0"/>
                <a:cs typeface="Times New Roman" pitchFamily="18" charset="0"/>
              </a:rPr>
              <a:t> Öğrenmek</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28667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3600" dirty="0" smtClean="0">
                <a:solidFill>
                  <a:schemeClr val="tx1"/>
                </a:solidFill>
                <a:latin typeface="HASENAT4" pitchFamily="2" charset="-78"/>
                <a:cs typeface="HASENAT4" pitchFamily="2" charset="-78"/>
              </a:rPr>
              <a:t>مَنْ خَرَجَ فِي طَلَبَ العِلْم فَهُوَ فِي سَبِيلِ اللّهِ حَتّى يَرْجِعَ.</a:t>
            </a:r>
            <a:endParaRPr lang="tr-TR" sz="3600" dirty="0" smtClean="0">
              <a:solidFill>
                <a:schemeClr val="tx1"/>
              </a:solidFill>
              <a:latin typeface="HASENAT4" pitchFamily="2" charset="-78"/>
              <a:cs typeface="HASENAT4" pitchFamily="2" charset="-78"/>
            </a:endParaRPr>
          </a:p>
          <a:p>
            <a:pPr algn="just"/>
            <a:r>
              <a:rPr lang="tr-TR" sz="2400" dirty="0" smtClean="0">
                <a:solidFill>
                  <a:schemeClr val="tx1"/>
                </a:solidFill>
              </a:rPr>
              <a:t>	Enes (</a:t>
            </a:r>
            <a:r>
              <a:rPr lang="tr-TR" sz="2400" dirty="0" err="1" smtClean="0">
                <a:solidFill>
                  <a:schemeClr val="tx1"/>
                </a:solidFill>
              </a:rPr>
              <a:t>ra</a:t>
            </a:r>
            <a:r>
              <a:rPr lang="tr-TR" sz="2400" dirty="0" smtClean="0">
                <a:solidFill>
                  <a:schemeClr val="tx1"/>
                </a:solidFill>
              </a:rPr>
              <a:t>)’dan Hz. Peygamber’in şöyle buyurduğu rivayet ediliyor: </a:t>
            </a:r>
            <a:r>
              <a:rPr lang="tr-TR" sz="2800" b="1" dirty="0" smtClean="0">
                <a:solidFill>
                  <a:schemeClr val="accent6">
                    <a:lumMod val="50000"/>
                  </a:schemeClr>
                </a:solidFill>
              </a:rPr>
              <a:t>“İlim talebi için yola çıkan kimse dönünceye kadar Allah yolundadır.” </a:t>
            </a: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İlim 2) </a:t>
            </a:r>
            <a:endParaRPr lang="tr-TR" sz="2400" dirty="0" smtClean="0">
              <a:solidFill>
                <a:schemeClr val="tx1"/>
              </a:solidFill>
            </a:endParaRPr>
          </a:p>
          <a:p>
            <a:pPr algn="ctr" rtl="1"/>
            <a:r>
              <a:rPr lang="ar-SA" sz="4000" dirty="0" smtClean="0">
                <a:solidFill>
                  <a:schemeClr val="tx1"/>
                </a:solidFill>
                <a:latin typeface="HASENAT4" pitchFamily="2" charset="-78"/>
                <a:cs typeface="HASENAT4" pitchFamily="2" charset="-78"/>
              </a:rPr>
              <a:t>مَنْ طَلَبَ العِلْمَ كَانَ كَفَّارَةً لِمَا مَضى.</a:t>
            </a:r>
            <a:endParaRPr lang="tr-TR" sz="4000" dirty="0" smtClean="0">
              <a:solidFill>
                <a:schemeClr val="tx1"/>
              </a:solidFill>
              <a:latin typeface="HASENAT4" pitchFamily="2" charset="-78"/>
              <a:cs typeface="HASENAT4" pitchFamily="2" charset="-78"/>
            </a:endParaRPr>
          </a:p>
          <a:p>
            <a:pPr algn="just"/>
            <a:r>
              <a:rPr lang="tr-TR" sz="2400" dirty="0" smtClean="0">
                <a:solidFill>
                  <a:schemeClr val="tx1"/>
                </a:solidFill>
              </a:rPr>
              <a:t>	</a:t>
            </a:r>
            <a:r>
              <a:rPr lang="tr-TR" sz="2000" dirty="0" err="1" smtClean="0">
                <a:solidFill>
                  <a:schemeClr val="tx1"/>
                </a:solidFill>
              </a:rPr>
              <a:t>Sahbere</a:t>
            </a:r>
            <a:r>
              <a:rPr lang="tr-TR" sz="2000" dirty="0" smtClean="0">
                <a:solidFill>
                  <a:schemeClr val="tx1"/>
                </a:solidFill>
              </a:rPr>
              <a:t> (</a:t>
            </a:r>
            <a:r>
              <a:rPr lang="tr-TR" sz="2000" dirty="0" err="1" smtClean="0">
                <a:solidFill>
                  <a:schemeClr val="tx1"/>
                </a:solidFill>
              </a:rPr>
              <a:t>ra</a:t>
            </a:r>
            <a:r>
              <a:rPr lang="tr-TR" sz="2000" dirty="0" smtClean="0">
                <a:solidFill>
                  <a:schemeClr val="tx1"/>
                </a:solidFill>
              </a:rPr>
              <a:t>)'dan </a:t>
            </a:r>
            <a:r>
              <a:rPr lang="tr-TR" sz="2000" dirty="0" err="1" smtClean="0">
                <a:solidFill>
                  <a:schemeClr val="tx1"/>
                </a:solidFill>
              </a:rPr>
              <a:t>merfu</a:t>
            </a:r>
            <a:r>
              <a:rPr lang="tr-TR" sz="2000" dirty="0" smtClean="0">
                <a:solidFill>
                  <a:schemeClr val="tx1"/>
                </a:solidFill>
              </a:rPr>
              <a:t> olarak rivayet edildiğine göre Hz. Peygamber şöyle buyurmuştur: </a:t>
            </a:r>
            <a:r>
              <a:rPr lang="tr-TR" sz="2800" dirty="0" smtClean="0">
                <a:solidFill>
                  <a:srgbClr val="C00000"/>
                </a:solidFill>
              </a:rPr>
              <a:t>“</a:t>
            </a:r>
            <a:r>
              <a:rPr lang="tr-TR" sz="2800" b="1" dirty="0" smtClean="0">
                <a:solidFill>
                  <a:srgbClr val="C00000"/>
                </a:solidFill>
              </a:rPr>
              <a:t>Kim ilim öğrenmeği talep ederse, bu onun geçmişteki günahlarına kefaret olur</a:t>
            </a:r>
            <a:r>
              <a:rPr lang="tr-TR" sz="2400" dirty="0" smtClean="0">
                <a:solidFill>
                  <a:srgbClr val="C00000"/>
                </a:solidFill>
              </a:rPr>
              <a:t>.” </a:t>
            </a: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İlim 2) </a:t>
            </a:r>
            <a:endParaRPr lang="tr-TR" sz="2400" dirty="0" smtClean="0">
              <a:solidFill>
                <a:schemeClr val="tx1"/>
              </a:solidFill>
            </a:endParaRPr>
          </a:p>
          <a:p>
            <a:pPr algn="ctr" rtl="1"/>
            <a:r>
              <a:rPr lang="ar-SA" sz="3600" dirty="0" smtClean="0">
                <a:solidFill>
                  <a:schemeClr val="tx1"/>
                </a:solidFill>
                <a:latin typeface="HASENAT4" pitchFamily="2" charset="-78"/>
                <a:cs typeface="HASENAT4" pitchFamily="2" charset="-78"/>
              </a:rPr>
              <a:t>الْكَلِمَةُ الْحِكْمَةُ ضَالَّةُ الْمُؤْمِنِ فَحَيْثُ وَجَدَهَا فَهُوَ أحَقُّ بِهَا.</a:t>
            </a:r>
            <a:endParaRPr lang="tr-TR" sz="3600" dirty="0" smtClean="0">
              <a:solidFill>
                <a:schemeClr val="tx1"/>
              </a:solidFill>
              <a:latin typeface="HASENAT4" pitchFamily="2" charset="-78"/>
              <a:cs typeface="HASENAT4" pitchFamily="2" charset="-78"/>
            </a:endParaRPr>
          </a:p>
          <a:p>
            <a:pPr algn="just"/>
            <a:r>
              <a:rPr lang="tr-TR" sz="2400" dirty="0" smtClean="0">
                <a:solidFill>
                  <a:schemeClr val="tx1"/>
                </a:solidFill>
              </a:rPr>
              <a:t>	</a:t>
            </a:r>
            <a:r>
              <a:rPr lang="tr-TR" sz="2000" dirty="0" smtClean="0">
                <a:solidFill>
                  <a:schemeClr val="tx1"/>
                </a:solidFill>
              </a:rPr>
              <a:t>Ebu </a:t>
            </a:r>
            <a:r>
              <a:rPr lang="tr-TR" sz="2000" dirty="0" err="1" smtClean="0">
                <a:solidFill>
                  <a:schemeClr val="tx1"/>
                </a:solidFill>
              </a:rPr>
              <a:t>Hüreyre</a:t>
            </a:r>
            <a:r>
              <a:rPr lang="tr-TR" sz="2000" dirty="0" smtClean="0">
                <a:solidFill>
                  <a:schemeClr val="tx1"/>
                </a:solidFill>
              </a:rPr>
              <a:t> (</a:t>
            </a:r>
            <a:r>
              <a:rPr lang="tr-TR" sz="2000" dirty="0" err="1" smtClean="0">
                <a:solidFill>
                  <a:schemeClr val="tx1"/>
                </a:solidFill>
              </a:rPr>
              <a:t>ra</a:t>
            </a:r>
            <a:r>
              <a:rPr lang="tr-TR" sz="2000" dirty="0" smtClean="0">
                <a:solidFill>
                  <a:schemeClr val="tx1"/>
                </a:solidFill>
              </a:rPr>
              <a:t>) “</a:t>
            </a:r>
            <a:r>
              <a:rPr lang="tr-TR" sz="2000" dirty="0" err="1" smtClean="0">
                <a:solidFill>
                  <a:schemeClr val="tx1"/>
                </a:solidFill>
              </a:rPr>
              <a:t>Resûlullah</a:t>
            </a:r>
            <a:r>
              <a:rPr lang="tr-TR" sz="2000" dirty="0" smtClean="0">
                <a:solidFill>
                  <a:schemeClr val="tx1"/>
                </a:solidFill>
              </a:rPr>
              <a:t> (sav)’in şöyle buyurduğunu rivayet ediyor</a:t>
            </a:r>
            <a:r>
              <a:rPr lang="tr-TR" sz="2400" dirty="0" smtClean="0">
                <a:solidFill>
                  <a:schemeClr val="tx1"/>
                </a:solidFill>
              </a:rPr>
              <a:t>: </a:t>
            </a:r>
            <a:r>
              <a:rPr lang="tr-TR" sz="2400" dirty="0" smtClean="0">
                <a:solidFill>
                  <a:srgbClr val="FF0000"/>
                </a:solidFill>
              </a:rPr>
              <a:t>“</a:t>
            </a:r>
            <a:r>
              <a:rPr lang="tr-TR" sz="2800" b="1" dirty="0" smtClean="0">
                <a:solidFill>
                  <a:srgbClr val="FF0000"/>
                </a:solidFill>
              </a:rPr>
              <a:t>Hikmet (Bilgi), </a:t>
            </a:r>
            <a:r>
              <a:rPr lang="tr-TR" sz="2800" b="1" dirty="0" err="1" smtClean="0">
                <a:solidFill>
                  <a:srgbClr val="FF0000"/>
                </a:solidFill>
              </a:rPr>
              <a:t>mü'minin</a:t>
            </a:r>
            <a:r>
              <a:rPr lang="tr-TR" sz="2800" b="1" dirty="0" smtClean="0">
                <a:solidFill>
                  <a:srgbClr val="FF0000"/>
                </a:solidFill>
              </a:rPr>
              <a:t> yitiğidir. Mümin hikmeti nerde bulursa onu sahiplenir</a:t>
            </a:r>
            <a:r>
              <a:rPr lang="tr-TR" sz="2400" dirty="0" smtClean="0">
                <a:solidFill>
                  <a:schemeClr val="tx1"/>
                </a:solidFill>
              </a:rPr>
              <a:t>.” </a:t>
            </a: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İlim 19 (2688)) </a:t>
            </a:r>
            <a:endParaRPr lang="tr-TR" sz="2400" dirty="0">
              <a:solidFill>
                <a:schemeClr val="tx1"/>
              </a:solidFill>
            </a:endParaRPr>
          </a:p>
        </p:txBody>
      </p:sp>
      <p:pic>
        <p:nvPicPr>
          <p:cNvPr id="7"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Kurandan Bir şey Öğrenmenin Değeri</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28667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b="1" dirty="0" smtClean="0">
                <a:solidFill>
                  <a:schemeClr val="tx1"/>
                </a:solidFill>
              </a:rPr>
              <a:t>	Peygamberimiz Her Vesile İle İlmin Üstünlüğüne Dikkat Çekmiştir</a:t>
            </a:r>
            <a:r>
              <a:rPr lang="tr-TR" sz="2400" dirty="0" smtClean="0">
                <a:solidFill>
                  <a:schemeClr val="tx1"/>
                </a:solidFill>
              </a:rPr>
              <a:t>.  Bir defasında </a:t>
            </a:r>
            <a:r>
              <a:rPr lang="tr-TR" sz="2400" dirty="0" err="1" smtClean="0">
                <a:solidFill>
                  <a:schemeClr val="tx1"/>
                </a:solidFill>
              </a:rPr>
              <a:t>Ebû</a:t>
            </a:r>
            <a:r>
              <a:rPr lang="tr-TR" sz="2400" dirty="0" smtClean="0">
                <a:solidFill>
                  <a:schemeClr val="tx1"/>
                </a:solidFill>
              </a:rPr>
              <a:t> Zer (r.a.)'a hitaben şöyle buyurmuştur:</a:t>
            </a:r>
          </a:p>
          <a:p>
            <a:pPr algn="ctr" rtl="1"/>
            <a:r>
              <a:rPr lang="ar-SA" sz="3600" dirty="0" smtClean="0">
                <a:solidFill>
                  <a:schemeClr val="tx1"/>
                </a:solidFill>
                <a:latin typeface="HASENAT4" pitchFamily="2" charset="-78"/>
                <a:cs typeface="HASENAT4" pitchFamily="2" charset="-78"/>
              </a:rPr>
              <a:t>يَا أبَا ذَرٍّ! لَاَنْ تَغْدُو فَتَعَلَّمَ آيَةً مِنْ كِتَابِ اللّهِ، خَيْرٌ لَكَ مِنْ أَنْ تُصَلِّيَ مِائَةَ رَكْعَةٍ. وَلَاَنْ تَغْدُو فَتَعَلَّمَ بَاباً مِنَ الْعِلْمِ، عُمِلَ بِهِ أَوْ لَمْ يُعْمَلْ، خَيْرٌ مِنْ أَنْ تُصَلِّىَ أَلْفَ رَكْعَةٍ.</a:t>
            </a:r>
            <a:endParaRPr lang="tr-TR" sz="3600" dirty="0" smtClean="0">
              <a:solidFill>
                <a:schemeClr val="tx1"/>
              </a:solidFill>
              <a:latin typeface="HASENAT4" pitchFamily="2" charset="-78"/>
              <a:cs typeface="HASENAT4" pitchFamily="2" charset="-78"/>
            </a:endParaRPr>
          </a:p>
          <a:p>
            <a:pPr algn="just"/>
            <a:r>
              <a:rPr lang="tr-TR" sz="2400" dirty="0" smtClean="0">
                <a:solidFill>
                  <a:schemeClr val="tx1"/>
                </a:solidFill>
              </a:rPr>
              <a:t>	</a:t>
            </a:r>
            <a:r>
              <a:rPr lang="tr-TR" sz="2000" dirty="0" smtClean="0">
                <a:solidFill>
                  <a:schemeClr val="tx1"/>
                </a:solidFill>
              </a:rPr>
              <a:t>Ebu </a:t>
            </a:r>
            <a:r>
              <a:rPr lang="tr-TR" sz="2000" dirty="0" err="1" smtClean="0">
                <a:solidFill>
                  <a:schemeClr val="tx1"/>
                </a:solidFill>
              </a:rPr>
              <a:t>Zerr</a:t>
            </a:r>
            <a:r>
              <a:rPr lang="tr-TR" sz="2000" dirty="0" smtClean="0">
                <a:solidFill>
                  <a:schemeClr val="tx1"/>
                </a:solidFill>
              </a:rPr>
              <a:t> (r.a) anlatıyor: "</a:t>
            </a:r>
            <a:r>
              <a:rPr lang="tr-TR" sz="2000" dirty="0" err="1" smtClean="0">
                <a:solidFill>
                  <a:schemeClr val="tx1"/>
                </a:solidFill>
              </a:rPr>
              <a:t>Rasulullah</a:t>
            </a:r>
            <a:r>
              <a:rPr lang="tr-TR" sz="2000" dirty="0" smtClean="0">
                <a:solidFill>
                  <a:schemeClr val="tx1"/>
                </a:solidFill>
              </a:rPr>
              <a:t> (a.s), bana dediler ki: </a:t>
            </a:r>
            <a:endParaRPr lang="tr-TR" sz="2400" dirty="0" smtClean="0">
              <a:solidFill>
                <a:schemeClr val="tx1"/>
              </a:solidFill>
            </a:endParaRPr>
          </a:p>
          <a:p>
            <a:pPr algn="just"/>
            <a:r>
              <a:rPr lang="tr-TR" sz="2400" dirty="0" smtClean="0">
                <a:solidFill>
                  <a:schemeClr val="tx1"/>
                </a:solidFill>
              </a:rPr>
              <a:t>	</a:t>
            </a:r>
            <a:r>
              <a:rPr lang="tr-TR" sz="2400" u="sng" dirty="0" smtClean="0">
                <a:solidFill>
                  <a:srgbClr val="C00000"/>
                </a:solidFill>
              </a:rPr>
              <a:t>"</a:t>
            </a:r>
            <a:r>
              <a:rPr lang="tr-TR" sz="2400" b="1" u="sng" dirty="0" smtClean="0">
                <a:solidFill>
                  <a:srgbClr val="C00000"/>
                </a:solidFill>
              </a:rPr>
              <a:t>Ey Ebu </a:t>
            </a:r>
            <a:r>
              <a:rPr lang="tr-TR" sz="2400" b="1" u="sng" dirty="0" err="1" smtClean="0">
                <a:solidFill>
                  <a:srgbClr val="C00000"/>
                </a:solidFill>
              </a:rPr>
              <a:t>Zerr</a:t>
            </a:r>
            <a:r>
              <a:rPr lang="tr-TR" sz="2400" b="1" u="sng" dirty="0" smtClean="0">
                <a:solidFill>
                  <a:srgbClr val="C00000"/>
                </a:solidFill>
              </a:rPr>
              <a:t>! Senin evden çıkıp Allah'ın kitabından bir ayet öğrenmen, senin için yüz </a:t>
            </a:r>
            <a:r>
              <a:rPr lang="tr-TR" sz="2400" b="1" u="sng" dirty="0" err="1" smtClean="0">
                <a:solidFill>
                  <a:srgbClr val="C00000"/>
                </a:solidFill>
              </a:rPr>
              <a:t>rek'at</a:t>
            </a:r>
            <a:r>
              <a:rPr lang="tr-TR" sz="2400" b="1" u="sng" dirty="0" smtClean="0">
                <a:solidFill>
                  <a:srgbClr val="C00000"/>
                </a:solidFill>
              </a:rPr>
              <a:t> namaz kılmandan daha hayırlıdır. </a:t>
            </a:r>
            <a:r>
              <a:rPr lang="tr-TR" sz="2400" u="sng" dirty="0" smtClean="0">
                <a:solidFill>
                  <a:schemeClr val="tx1"/>
                </a:solidFill>
              </a:rPr>
              <a:t>Keza gidip ilimden bir </a:t>
            </a:r>
            <a:r>
              <a:rPr lang="tr-TR" sz="2400" u="sng" dirty="0" err="1" smtClean="0">
                <a:solidFill>
                  <a:schemeClr val="tx1"/>
                </a:solidFill>
              </a:rPr>
              <a:t>bab</a:t>
            </a:r>
            <a:r>
              <a:rPr lang="tr-TR" sz="2400" u="sng" dirty="0" smtClean="0">
                <a:solidFill>
                  <a:schemeClr val="tx1"/>
                </a:solidFill>
              </a:rPr>
              <a:t> (mevzu) öğrenmen -ki bu işle amel edilsin veya edilmesin- senin için bin </a:t>
            </a:r>
            <a:r>
              <a:rPr lang="tr-TR" sz="2400" u="sng" dirty="0" err="1" smtClean="0">
                <a:solidFill>
                  <a:schemeClr val="tx1"/>
                </a:solidFill>
              </a:rPr>
              <a:t>rek'at</a:t>
            </a:r>
            <a:r>
              <a:rPr lang="tr-TR" sz="2400" u="sng" dirty="0" smtClean="0">
                <a:solidFill>
                  <a:schemeClr val="tx1"/>
                </a:solidFill>
              </a:rPr>
              <a:t>  namaz kılmandan daha hayırlıdır.</a:t>
            </a:r>
            <a:r>
              <a:rPr lang="tr-TR" sz="2400" b="1" u="sng" dirty="0" smtClean="0">
                <a:solidFill>
                  <a:schemeClr val="tx1"/>
                </a:solidFill>
              </a:rPr>
              <a:t>" </a:t>
            </a:r>
          </a:p>
          <a:p>
            <a:pPr algn="r"/>
            <a:r>
              <a:rPr lang="tr-TR" sz="1400" dirty="0" smtClean="0">
                <a:solidFill>
                  <a:schemeClr val="tx1"/>
                </a:solidFill>
              </a:rPr>
              <a:t>(</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Mâce</a:t>
            </a:r>
            <a:r>
              <a:rPr lang="tr-TR" sz="1400" dirty="0" smtClean="0">
                <a:solidFill>
                  <a:schemeClr val="tx1"/>
                </a:solidFill>
              </a:rPr>
              <a:t>, Mukaddime, 16) </a:t>
            </a:r>
            <a:endParaRPr lang="tr-TR" sz="1400" dirty="0">
              <a:solidFill>
                <a:schemeClr val="tx1"/>
              </a:solidFill>
            </a:endParaRPr>
          </a:p>
        </p:txBody>
      </p:sp>
      <p:pic>
        <p:nvPicPr>
          <p:cNvPr id="3077" name="Picture 5" descr="C:\Users\acer\Desktop\ilim\sutunlar.png"/>
          <p:cNvPicPr>
            <a:picLocks noChangeAspect="1" noChangeArrowheads="1"/>
          </p:cNvPicPr>
          <p:nvPr/>
        </p:nvPicPr>
        <p:blipFill>
          <a:blip r:embed="rId3" cstate="print"/>
          <a:srcRect/>
          <a:stretch>
            <a:fillRect/>
          </a:stretch>
        </p:blipFill>
        <p:spPr bwMode="auto">
          <a:xfrm>
            <a:off x="0" y="0"/>
            <a:ext cx="1425575"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Gıpta Edilecek İki Kişi</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28667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SA" sz="4000" dirty="0" smtClean="0">
                <a:solidFill>
                  <a:schemeClr val="tx1"/>
                </a:solidFill>
                <a:latin typeface="HASENAT4" pitchFamily="2" charset="-78"/>
                <a:cs typeface="HASENAT4" pitchFamily="2" charset="-78"/>
              </a:rPr>
              <a:t>لا حَسَد إلاَّ في اثْنَتَيْنِ: رَجُلٌ آتَاهُ اللَّه مَالاً فَسلَّطهُ عَلى هلَكَتِهِ في الحَقِّ ، ورَجُلٌ آتاهُ اللَّه الحِكْمَةَ فهُوَ يَقْضِي بِهَا ، وَيُعَلِّمُهَا</a:t>
            </a:r>
            <a:endParaRPr lang="tr-TR" sz="4000" dirty="0" smtClean="0">
              <a:solidFill>
                <a:schemeClr val="tx1"/>
              </a:solidFill>
              <a:latin typeface="HASENAT4" pitchFamily="2" charset="-78"/>
              <a:cs typeface="HASENAT4" pitchFamily="2" charset="-78"/>
            </a:endParaRPr>
          </a:p>
          <a:p>
            <a:pPr algn="just"/>
            <a:r>
              <a:rPr lang="tr-TR" sz="3200" dirty="0" smtClean="0">
                <a:solidFill>
                  <a:schemeClr val="tx1"/>
                </a:solidFill>
              </a:rPr>
              <a:t>	</a:t>
            </a:r>
            <a:r>
              <a:rPr lang="tr-TR" sz="3200" u="sng" dirty="0" smtClean="0">
                <a:solidFill>
                  <a:schemeClr val="tx1"/>
                </a:solidFill>
              </a:rPr>
              <a:t>"</a:t>
            </a:r>
            <a:r>
              <a:rPr lang="tr-TR" sz="3200" b="1" u="sng" dirty="0" smtClean="0">
                <a:solidFill>
                  <a:schemeClr val="tx1"/>
                </a:solidFill>
              </a:rPr>
              <a:t>Yalnız şu iki kimseye </a:t>
            </a:r>
            <a:r>
              <a:rPr lang="tr-TR" sz="3200" b="1" u="sng" dirty="0" err="1" smtClean="0">
                <a:solidFill>
                  <a:schemeClr val="tx1"/>
                </a:solidFill>
              </a:rPr>
              <a:t>gıbta</a:t>
            </a:r>
            <a:r>
              <a:rPr lang="tr-TR" sz="3200" b="1" u="sng" dirty="0" smtClean="0">
                <a:solidFill>
                  <a:schemeClr val="tx1"/>
                </a:solidFill>
              </a:rPr>
              <a:t> edilir: </a:t>
            </a:r>
            <a:r>
              <a:rPr lang="tr-TR" sz="3200" u="heavy" dirty="0" smtClean="0">
                <a:solidFill>
                  <a:schemeClr val="tx1"/>
                </a:solidFill>
              </a:rPr>
              <a:t>Allah'ın kendisine </a:t>
            </a:r>
            <a:r>
              <a:rPr lang="tr-TR" sz="3200" u="heavy" dirty="0" err="1" smtClean="0">
                <a:solidFill>
                  <a:schemeClr val="tx1"/>
                </a:solidFill>
              </a:rPr>
              <a:t>ihsân</a:t>
            </a:r>
            <a:r>
              <a:rPr lang="tr-TR" sz="3200" u="heavy" dirty="0" smtClean="0">
                <a:solidFill>
                  <a:schemeClr val="tx1"/>
                </a:solidFill>
              </a:rPr>
              <a:t> ettiği malı hak yolunda harcayıp tüketen kimse; </a:t>
            </a:r>
          </a:p>
          <a:p>
            <a:pPr algn="just"/>
            <a:r>
              <a:rPr lang="tr-TR" sz="3200" b="1" dirty="0" smtClean="0">
                <a:solidFill>
                  <a:schemeClr val="tx1"/>
                </a:solidFill>
              </a:rPr>
              <a:t>	</a:t>
            </a:r>
            <a:r>
              <a:rPr lang="tr-TR" sz="3200" b="1" u="sng" dirty="0" smtClean="0">
                <a:solidFill>
                  <a:schemeClr val="tx1"/>
                </a:solidFill>
              </a:rPr>
              <a:t>Allah'ın kendisine verdiği ilimle yerli yerince hükmeden ve onu başkalarına da öğreten kimse</a:t>
            </a:r>
            <a:r>
              <a:rPr lang="tr-TR" sz="3200" u="sng" dirty="0" smtClean="0">
                <a:solidFill>
                  <a:schemeClr val="tx1"/>
                </a:solidFill>
              </a:rPr>
              <a:t>." </a:t>
            </a:r>
            <a:endParaRPr lang="tr-TR" sz="3200" u="sng" dirty="0">
              <a:solidFill>
                <a:schemeClr val="tx1"/>
              </a:solidFill>
            </a:endParaRPr>
          </a:p>
        </p:txBody>
      </p:sp>
      <p:pic>
        <p:nvPicPr>
          <p:cNvPr id="7"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Gıpta Edilecek İki Kişi</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28667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tr-TR" sz="2400" dirty="0" smtClean="0">
                <a:solidFill>
                  <a:schemeClr val="tx1"/>
                </a:solidFill>
              </a:rPr>
              <a:t>	</a:t>
            </a:r>
            <a:r>
              <a:rPr lang="tr-TR" sz="2400" dirty="0" err="1" smtClean="0">
                <a:solidFill>
                  <a:schemeClr val="tx1"/>
                </a:solidFill>
              </a:rPr>
              <a:t>Emevi</a:t>
            </a:r>
            <a:r>
              <a:rPr lang="tr-TR" sz="2400" dirty="0" smtClean="0">
                <a:solidFill>
                  <a:schemeClr val="tx1"/>
                </a:solidFill>
              </a:rPr>
              <a:t> halifesi Ömer b.</a:t>
            </a:r>
            <a:r>
              <a:rPr lang="tr-TR" sz="2400" dirty="0" err="1" smtClean="0">
                <a:solidFill>
                  <a:schemeClr val="tx1"/>
                </a:solidFill>
              </a:rPr>
              <a:t>Abdulaziz</a:t>
            </a:r>
            <a:r>
              <a:rPr lang="tr-TR" sz="2400" dirty="0" smtClean="0">
                <a:solidFill>
                  <a:schemeClr val="tx1"/>
                </a:solidFill>
              </a:rPr>
              <a:t>:</a:t>
            </a:r>
          </a:p>
          <a:p>
            <a:pPr algn="just"/>
            <a:r>
              <a:rPr lang="tr-TR" sz="3200" dirty="0" smtClean="0">
                <a:solidFill>
                  <a:schemeClr val="tx1"/>
                </a:solidFill>
              </a:rPr>
              <a:t>	</a:t>
            </a:r>
            <a:r>
              <a:rPr lang="tr-TR" sz="3200" dirty="0" smtClean="0">
                <a:solidFill>
                  <a:schemeClr val="tx1"/>
                </a:solidFill>
              </a:rPr>
              <a:t>“</a:t>
            </a:r>
            <a:r>
              <a:rPr lang="tr-TR" sz="3200" b="1" dirty="0" smtClean="0">
                <a:solidFill>
                  <a:srgbClr val="C00000"/>
                </a:solidFill>
              </a:rPr>
              <a:t>Bilmiş </a:t>
            </a:r>
            <a:r>
              <a:rPr lang="tr-TR" sz="3200" b="1" dirty="0" smtClean="0">
                <a:solidFill>
                  <a:srgbClr val="C00000"/>
                </a:solidFill>
              </a:rPr>
              <a:t>olunuz ki bir memlekette ilim adamlarının mevcudiyeti güneş kar lüzumlu sayılmadıkça</a:t>
            </a:r>
            <a:r>
              <a:rPr lang="tr-TR" sz="3200" dirty="0" smtClean="0">
                <a:solidFill>
                  <a:srgbClr val="C00000"/>
                </a:solidFill>
              </a:rPr>
              <a:t> </a:t>
            </a:r>
            <a:r>
              <a:rPr lang="tr-TR" sz="3200" b="1" dirty="0" smtClean="0">
                <a:solidFill>
                  <a:srgbClr val="C00000"/>
                </a:solidFill>
              </a:rPr>
              <a:t>o memleket kalkınamaz, </a:t>
            </a:r>
            <a:r>
              <a:rPr lang="tr-TR" sz="3200" b="1" dirty="0" smtClean="0">
                <a:solidFill>
                  <a:schemeClr val="tx1"/>
                </a:solidFill>
              </a:rPr>
              <a:t>kısa bir müddet içinde kalkınsa bile zevali yakındır</a:t>
            </a:r>
            <a:r>
              <a:rPr lang="tr-TR" sz="3200" b="1" dirty="0" smtClean="0">
                <a:solidFill>
                  <a:schemeClr val="tx1"/>
                </a:solidFill>
              </a:rPr>
              <a:t>.”</a:t>
            </a:r>
            <a:endParaRPr lang="tr-TR" sz="3200" b="1" dirty="0">
              <a:solidFill>
                <a:schemeClr val="tx1"/>
              </a:solidFill>
            </a:endParaRPr>
          </a:p>
        </p:txBody>
      </p:sp>
      <p:pic>
        <p:nvPicPr>
          <p:cNvPr id="7"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Cennet Ağacı Alimler</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428728" y="285728"/>
            <a:ext cx="728667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3200" dirty="0" smtClean="0">
                <a:solidFill>
                  <a:schemeClr val="tx1"/>
                </a:solidFill>
              </a:rPr>
              <a:t>	</a:t>
            </a:r>
            <a:r>
              <a:rPr lang="tr-TR" sz="3200" dirty="0" smtClean="0">
                <a:solidFill>
                  <a:schemeClr val="tx1"/>
                </a:solidFill>
              </a:rPr>
              <a:t>“</a:t>
            </a:r>
            <a:r>
              <a:rPr lang="tr-TR" sz="3200" b="1" dirty="0" smtClean="0">
                <a:solidFill>
                  <a:srgbClr val="C00000"/>
                </a:solidFill>
              </a:rPr>
              <a:t>Siz cennetin ağaçlarından bir bağa rastlasanız hemen o ağacın gölgesinin altına oturunuz. Ve o ağacın meyvesinden yiyiniz</a:t>
            </a:r>
            <a:r>
              <a:rPr lang="tr-TR" sz="3200" dirty="0" smtClean="0">
                <a:solidFill>
                  <a:schemeClr val="tx1"/>
                </a:solidFill>
              </a:rPr>
              <a:t>”, deyince Sahabe-i Kiram:”Ya </a:t>
            </a:r>
            <a:r>
              <a:rPr lang="tr-TR" sz="3200" dirty="0" err="1" smtClean="0">
                <a:solidFill>
                  <a:schemeClr val="tx1"/>
                </a:solidFill>
              </a:rPr>
              <a:t>Rasulellah</a:t>
            </a:r>
            <a:r>
              <a:rPr lang="tr-TR" sz="3200" dirty="0" smtClean="0">
                <a:solidFill>
                  <a:schemeClr val="tx1"/>
                </a:solidFill>
              </a:rPr>
              <a:t> bu dünyada bu mümkün mü? Bu nasıl olur?” dediler.</a:t>
            </a:r>
          </a:p>
          <a:p>
            <a:pPr algn="just"/>
            <a:r>
              <a:rPr lang="tr-TR" sz="3200" dirty="0" smtClean="0">
                <a:solidFill>
                  <a:schemeClr val="tx1"/>
                </a:solidFill>
              </a:rPr>
              <a:t>	Peygamberimiz “</a:t>
            </a:r>
            <a:r>
              <a:rPr lang="tr-TR" sz="3200" b="1" dirty="0" smtClean="0">
                <a:solidFill>
                  <a:srgbClr val="C00000"/>
                </a:solidFill>
              </a:rPr>
              <a:t>İşte o cennetin meyveli ağacına benzeyen ulemadır. Onlara gidiniz ve onların ilminden istifade ediniz.</a:t>
            </a:r>
            <a:r>
              <a:rPr lang="tr-TR" sz="3200" dirty="0" smtClean="0">
                <a:solidFill>
                  <a:schemeClr val="tx1"/>
                </a:solidFill>
              </a:rPr>
              <a:t>” </a:t>
            </a:r>
            <a:r>
              <a:rPr lang="tr-TR" sz="3200" dirty="0" smtClean="0">
                <a:solidFill>
                  <a:schemeClr val="tx1"/>
                </a:solidFill>
              </a:rPr>
              <a:t>buyurmuşlardır</a:t>
            </a:r>
            <a:r>
              <a:rPr lang="tr-TR" sz="3200" dirty="0" smtClean="0">
                <a:solidFill>
                  <a:schemeClr val="tx1"/>
                </a:solidFill>
              </a:rPr>
              <a:t>.</a:t>
            </a:r>
            <a:endParaRPr lang="tr-TR" sz="3200" dirty="0">
              <a:solidFill>
                <a:schemeClr val="tx1"/>
              </a:solidFill>
            </a:endParaRPr>
          </a:p>
        </p:txBody>
      </p:sp>
      <p:pic>
        <p:nvPicPr>
          <p:cNvPr id="7"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Alimler</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357290" y="285728"/>
            <a:ext cx="728667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3200" dirty="0" smtClean="0">
                <a:solidFill>
                  <a:schemeClr val="tx1"/>
                </a:solidFill>
              </a:rPr>
              <a:t>	</a:t>
            </a:r>
            <a:r>
              <a:rPr lang="tr-TR" sz="3200" dirty="0" err="1" smtClean="0">
                <a:solidFill>
                  <a:schemeClr val="tx1"/>
                </a:solidFill>
              </a:rPr>
              <a:t>Ebu’l</a:t>
            </a:r>
            <a:r>
              <a:rPr lang="tr-TR" sz="3200" dirty="0" smtClean="0">
                <a:solidFill>
                  <a:schemeClr val="tx1"/>
                </a:solidFill>
              </a:rPr>
              <a:t> </a:t>
            </a:r>
            <a:r>
              <a:rPr lang="tr-TR" sz="3200" dirty="0" err="1" smtClean="0">
                <a:solidFill>
                  <a:schemeClr val="tx1"/>
                </a:solidFill>
              </a:rPr>
              <a:t>Esved</a:t>
            </a:r>
            <a:r>
              <a:rPr lang="tr-TR" sz="3200" dirty="0" smtClean="0">
                <a:solidFill>
                  <a:schemeClr val="tx1"/>
                </a:solidFill>
              </a:rPr>
              <a:t> ed </a:t>
            </a:r>
            <a:r>
              <a:rPr lang="tr-TR" sz="3200" dirty="0" err="1" smtClean="0">
                <a:solidFill>
                  <a:schemeClr val="tx1"/>
                </a:solidFill>
              </a:rPr>
              <a:t>Düeli</a:t>
            </a:r>
            <a:r>
              <a:rPr lang="tr-TR" sz="3200" dirty="0" smtClean="0">
                <a:solidFill>
                  <a:schemeClr val="tx1"/>
                </a:solidFill>
              </a:rPr>
              <a:t>:</a:t>
            </a:r>
          </a:p>
          <a:p>
            <a:pPr algn="ctr"/>
            <a:r>
              <a:rPr lang="tr-TR" sz="2800" b="1" dirty="0" smtClean="0">
                <a:solidFill>
                  <a:schemeClr val="accent6">
                    <a:lumMod val="50000"/>
                  </a:schemeClr>
                </a:solidFill>
              </a:rPr>
              <a:t>“</a:t>
            </a:r>
            <a:r>
              <a:rPr lang="tr-TR" sz="3600" b="1" dirty="0" smtClean="0">
                <a:solidFill>
                  <a:schemeClr val="accent6">
                    <a:lumMod val="50000"/>
                  </a:schemeClr>
                </a:solidFill>
                <a:effectLst>
                  <a:outerShdw blurRad="38100" dist="38100" dir="2700000" algn="tl">
                    <a:srgbClr val="000000">
                      <a:alpha val="43137"/>
                    </a:srgbClr>
                  </a:outerShdw>
                </a:effectLst>
              </a:rPr>
              <a:t>İlimden daha aziz bir şey yoktur. </a:t>
            </a:r>
            <a:endParaRPr lang="tr-TR" sz="3600" b="1" dirty="0" smtClean="0">
              <a:solidFill>
                <a:schemeClr val="accent6">
                  <a:lumMod val="50000"/>
                </a:schemeClr>
              </a:solidFill>
              <a:effectLst>
                <a:outerShdw blurRad="38100" dist="38100" dir="2700000" algn="tl">
                  <a:srgbClr val="000000">
                    <a:alpha val="43137"/>
                  </a:srgbClr>
                </a:outerShdw>
              </a:effectLst>
            </a:endParaRPr>
          </a:p>
          <a:p>
            <a:pPr algn="ctr"/>
            <a:r>
              <a:rPr lang="tr-TR" sz="4000" b="1" dirty="0" smtClean="0">
                <a:solidFill>
                  <a:srgbClr val="FF0000"/>
                </a:solidFill>
                <a:effectLst>
                  <a:outerShdw blurRad="38100" dist="38100" dir="2700000" algn="tl">
                    <a:srgbClr val="000000">
                      <a:alpha val="43137"/>
                    </a:srgbClr>
                  </a:outerShdw>
                </a:effectLst>
              </a:rPr>
              <a:t>Krallar </a:t>
            </a:r>
            <a:r>
              <a:rPr lang="tr-TR" sz="4000" b="1" dirty="0" smtClean="0">
                <a:solidFill>
                  <a:srgbClr val="FF0000"/>
                </a:solidFill>
                <a:effectLst>
                  <a:outerShdw blurRad="38100" dist="38100" dir="2700000" algn="tl">
                    <a:srgbClr val="000000">
                      <a:alpha val="43137"/>
                    </a:srgbClr>
                  </a:outerShdw>
                </a:effectLst>
              </a:rPr>
              <a:t>halka hükmederler. </a:t>
            </a:r>
            <a:endParaRPr lang="tr-TR" sz="4000" b="1" dirty="0" smtClean="0">
              <a:solidFill>
                <a:srgbClr val="FF0000"/>
              </a:solidFill>
              <a:effectLst>
                <a:outerShdw blurRad="38100" dist="38100" dir="2700000" algn="tl">
                  <a:srgbClr val="000000">
                    <a:alpha val="43137"/>
                  </a:srgbClr>
                </a:outerShdw>
              </a:effectLst>
            </a:endParaRPr>
          </a:p>
          <a:p>
            <a:pPr algn="ctr"/>
            <a:r>
              <a:rPr lang="tr-TR" sz="4000" b="1" dirty="0" smtClean="0">
                <a:solidFill>
                  <a:srgbClr val="002060"/>
                </a:solidFill>
                <a:effectLst>
                  <a:outerShdw blurRad="38100" dist="38100" dir="2700000" algn="tl">
                    <a:srgbClr val="000000">
                      <a:alpha val="43137"/>
                    </a:srgbClr>
                  </a:outerShdw>
                </a:effectLst>
              </a:rPr>
              <a:t>Alimler </a:t>
            </a:r>
            <a:r>
              <a:rPr lang="tr-TR" sz="4000" b="1" dirty="0" smtClean="0">
                <a:solidFill>
                  <a:srgbClr val="002060"/>
                </a:solidFill>
                <a:effectLst>
                  <a:outerShdw blurRad="38100" dist="38100" dir="2700000" algn="tl">
                    <a:srgbClr val="000000">
                      <a:alpha val="43137"/>
                    </a:srgbClr>
                  </a:outerShdw>
                </a:effectLst>
              </a:rPr>
              <a:t>de krallara hükmederler</a:t>
            </a:r>
            <a:r>
              <a:rPr lang="tr-TR" sz="4000" b="1" dirty="0" smtClean="0">
                <a:solidFill>
                  <a:srgbClr val="002060"/>
                </a:solidFill>
                <a:effectLst>
                  <a:outerShdw blurRad="38100" dist="38100" dir="2700000" algn="tl">
                    <a:srgbClr val="000000">
                      <a:alpha val="43137"/>
                    </a:srgbClr>
                  </a:outerShdw>
                </a:effectLst>
              </a:rPr>
              <a:t>.</a:t>
            </a:r>
            <a:r>
              <a:rPr lang="tr-TR" sz="3600" b="1" dirty="0" smtClean="0">
                <a:solidFill>
                  <a:schemeClr val="accent6">
                    <a:lumMod val="50000"/>
                  </a:schemeClr>
                </a:solidFill>
                <a:effectLst>
                  <a:outerShdw blurRad="38100" dist="38100" dir="2700000" algn="tl">
                    <a:srgbClr val="000000">
                      <a:alpha val="43137"/>
                    </a:srgbClr>
                  </a:outerShdw>
                </a:effectLst>
              </a:rPr>
              <a:t>”</a:t>
            </a:r>
            <a:endParaRPr lang="tr-TR" sz="3200" b="1" dirty="0" smtClean="0">
              <a:solidFill>
                <a:schemeClr val="accent6">
                  <a:lumMod val="50000"/>
                </a:schemeClr>
              </a:solidFill>
              <a:effectLst>
                <a:outerShdw blurRad="38100" dist="38100" dir="2700000" algn="tl">
                  <a:srgbClr val="000000">
                    <a:alpha val="43137"/>
                  </a:srgbClr>
                </a:outerShdw>
              </a:effectLst>
            </a:endParaRPr>
          </a:p>
        </p:txBody>
      </p:sp>
      <p:pic>
        <p:nvPicPr>
          <p:cNvPr id="7"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Gıpta Edilecek İki Kişi</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28667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2000" dirty="0" smtClean="0">
                <a:solidFill>
                  <a:schemeClr val="tx1"/>
                </a:solidFill>
                <a:latin typeface="Times New Roman" pitchFamily="18" charset="0"/>
                <a:cs typeface="Times New Roman" pitchFamily="18" charset="0"/>
              </a:rPr>
              <a:t>	</a:t>
            </a:r>
            <a:r>
              <a:rPr lang="ar-SA" sz="4000" dirty="0" smtClean="0">
                <a:solidFill>
                  <a:schemeClr val="tx1"/>
                </a:solidFill>
                <a:latin typeface="HASENAT4" pitchFamily="2" charset="-78"/>
                <a:cs typeface="HASENAT4" pitchFamily="2" charset="-78"/>
              </a:rPr>
              <a:t> خَيركُم مَنْ تَعَلَّمَ القُرْآنَ وَعلَّمهُ</a:t>
            </a:r>
            <a:endParaRPr lang="tr-TR" sz="4000" dirty="0" smtClean="0">
              <a:solidFill>
                <a:schemeClr val="tx1"/>
              </a:solidFill>
              <a:latin typeface="HASENAT4" pitchFamily="2" charset="-78"/>
              <a:cs typeface="HASENAT4" pitchFamily="2" charset="-78"/>
            </a:endParaRPr>
          </a:p>
          <a:p>
            <a:pPr algn="ctr"/>
            <a:r>
              <a:rPr lang="tr-TR" sz="2000" dirty="0" smtClean="0">
                <a:solidFill>
                  <a:srgbClr val="002060"/>
                </a:solidFill>
                <a:latin typeface="Times New Roman" pitchFamily="18" charset="0"/>
                <a:cs typeface="Times New Roman" pitchFamily="18" charset="0"/>
              </a:rPr>
              <a:t>“</a:t>
            </a:r>
            <a:r>
              <a:rPr lang="tr-TR" sz="2000" b="1" dirty="0" smtClean="0">
                <a:solidFill>
                  <a:srgbClr val="002060"/>
                </a:solidFill>
                <a:latin typeface="Times New Roman" pitchFamily="18" charset="0"/>
                <a:cs typeface="Times New Roman" pitchFamily="18" charset="0"/>
              </a:rPr>
              <a:t>Sizin en hayırlılarınız</a:t>
            </a:r>
            <a:r>
              <a:rPr lang="tr-TR" sz="2000" b="1" dirty="0" smtClean="0">
                <a:latin typeface="Times New Roman" pitchFamily="18" charset="0"/>
                <a:cs typeface="Times New Roman" pitchFamily="18" charset="0"/>
              </a:rPr>
              <a:t>, </a:t>
            </a:r>
            <a:r>
              <a:rPr lang="tr-TR" sz="2000" b="1" dirty="0" err="1" smtClean="0">
                <a:solidFill>
                  <a:srgbClr val="FF0000"/>
                </a:solidFill>
                <a:latin typeface="Times New Roman" pitchFamily="18" charset="0"/>
                <a:cs typeface="Times New Roman" pitchFamily="18" charset="0"/>
              </a:rPr>
              <a:t>Kur’an’ı</a:t>
            </a:r>
            <a:r>
              <a:rPr lang="tr-TR" sz="2000" b="1" dirty="0" smtClean="0">
                <a:solidFill>
                  <a:srgbClr val="FF0000"/>
                </a:solidFill>
                <a:latin typeface="Times New Roman" pitchFamily="18" charset="0"/>
                <a:cs typeface="Times New Roman" pitchFamily="18" charset="0"/>
              </a:rPr>
              <a:t> öğrenen </a:t>
            </a:r>
            <a:r>
              <a:rPr lang="tr-TR" sz="2000" b="1" dirty="0" smtClean="0">
                <a:latin typeface="Times New Roman" pitchFamily="18" charset="0"/>
                <a:cs typeface="Times New Roman" pitchFamily="18" charset="0"/>
              </a:rPr>
              <a:t>ve </a:t>
            </a:r>
            <a:r>
              <a:rPr lang="tr-TR" sz="2000" b="1" dirty="0" smtClean="0">
                <a:solidFill>
                  <a:srgbClr val="00B050"/>
                </a:solidFill>
                <a:latin typeface="Times New Roman" pitchFamily="18" charset="0"/>
                <a:cs typeface="Times New Roman" pitchFamily="18" charset="0"/>
              </a:rPr>
              <a:t>öğretenlerinizdir</a:t>
            </a:r>
            <a:r>
              <a:rPr lang="tr-TR" sz="2000" dirty="0" smtClean="0">
                <a:latin typeface="Times New Roman" pitchFamily="18" charset="0"/>
                <a:cs typeface="Times New Roman" pitchFamily="18" charset="0"/>
              </a:rPr>
              <a:t>.”</a:t>
            </a:r>
          </a:p>
          <a:p>
            <a:pPr algn="ctr"/>
            <a:r>
              <a:rPr lang="tr-TR" sz="2400" b="1" dirty="0" smtClean="0">
                <a:solidFill>
                  <a:srgbClr val="00B0F0"/>
                </a:solidFill>
              </a:rPr>
              <a:t>Bir Müslüman’ın öğreneceği ilk şeyin </a:t>
            </a:r>
            <a:r>
              <a:rPr lang="tr-TR" sz="2400" b="1" u="sng" dirty="0" err="1" smtClean="0">
                <a:solidFill>
                  <a:srgbClr val="FF0000"/>
                </a:solidFill>
              </a:rPr>
              <a:t>Kur’an</a:t>
            </a:r>
            <a:r>
              <a:rPr lang="tr-TR" sz="2400" b="1" u="sng" dirty="0" smtClean="0">
                <a:solidFill>
                  <a:srgbClr val="FF0000"/>
                </a:solidFill>
              </a:rPr>
              <a:t> ve ilmihal bilgisi </a:t>
            </a:r>
            <a:r>
              <a:rPr lang="tr-TR" sz="2400" b="1" dirty="0" smtClean="0">
                <a:solidFill>
                  <a:srgbClr val="00B0F0"/>
                </a:solidFill>
              </a:rPr>
              <a:t>olması gerekir. </a:t>
            </a:r>
          </a:p>
          <a:p>
            <a:pPr algn="ctr"/>
            <a:endParaRPr lang="tr-TR" sz="1400" b="1" dirty="0" smtClean="0">
              <a:solidFill>
                <a:srgbClr val="00B0F0"/>
              </a:solidFill>
            </a:endParaRPr>
          </a:p>
          <a:p>
            <a:pPr algn="ctr"/>
            <a:r>
              <a:rPr lang="tr-TR" sz="2000" dirty="0" smtClean="0">
                <a:solidFill>
                  <a:srgbClr val="002060"/>
                </a:solidFill>
              </a:rPr>
              <a:t>Makamı- mevkii, cinsiyeti, milliyeti ne olursa olsun, İlmini hangi alanda yaparsa yapsın, hangi sahanın mütehassısı olursa olsun Müslümanlar için bu gerçek değişmez. </a:t>
            </a:r>
          </a:p>
          <a:p>
            <a:pPr algn="ctr"/>
            <a:r>
              <a:rPr lang="tr-TR" sz="2000" b="1" dirty="0" err="1" smtClean="0">
                <a:solidFill>
                  <a:srgbClr val="0070C0"/>
                </a:solidFill>
              </a:rPr>
              <a:t>Kur’an</a:t>
            </a:r>
            <a:r>
              <a:rPr lang="tr-TR" sz="2000" b="1" dirty="0" smtClean="0">
                <a:solidFill>
                  <a:srgbClr val="0070C0"/>
                </a:solidFill>
              </a:rPr>
              <a:t> okuyanına şefaat edecektir</a:t>
            </a:r>
          </a:p>
          <a:p>
            <a:pPr algn="ctr"/>
            <a:endParaRPr lang="tr-TR" sz="1050" dirty="0" smtClean="0"/>
          </a:p>
          <a:p>
            <a:pPr algn="ctr"/>
            <a:r>
              <a:rPr lang="ar-SA" sz="3200" dirty="0" smtClean="0">
                <a:solidFill>
                  <a:srgbClr val="FFC000"/>
                </a:solidFill>
                <a:latin typeface="HASENAT4" pitchFamily="2" charset="-78"/>
                <a:cs typeface="HASENAT4" pitchFamily="2" charset="-78"/>
              </a:rPr>
              <a:t>اقْرَؤُا القُرْآنَ فإِنَّهُ يَأْتي يَوْم القيامةِ شَفِيعاً لأصْحابِهِ</a:t>
            </a:r>
            <a:endParaRPr lang="tr-TR" sz="3200" dirty="0" smtClean="0">
              <a:solidFill>
                <a:srgbClr val="FFC000"/>
              </a:solidFill>
              <a:latin typeface="HASENAT4" pitchFamily="2" charset="-78"/>
              <a:cs typeface="HASENAT4" pitchFamily="2" charset="-78"/>
            </a:endParaRPr>
          </a:p>
          <a:p>
            <a:pPr algn="ctr"/>
            <a:endParaRPr lang="tr-TR" sz="1050" dirty="0" smtClean="0"/>
          </a:p>
          <a:p>
            <a:pPr algn="ctr"/>
            <a:r>
              <a:rPr lang="tr-TR" sz="2000" dirty="0" smtClean="0">
                <a:solidFill>
                  <a:srgbClr val="002060"/>
                </a:solidFill>
              </a:rPr>
              <a:t>“</a:t>
            </a:r>
            <a:r>
              <a:rPr lang="tr-TR" sz="2000" dirty="0" err="1" smtClean="0">
                <a:solidFill>
                  <a:srgbClr val="002060"/>
                </a:solidFill>
              </a:rPr>
              <a:t>Kur’an</a:t>
            </a:r>
            <a:r>
              <a:rPr lang="tr-TR" sz="2000" dirty="0" smtClean="0">
                <a:solidFill>
                  <a:srgbClr val="002060"/>
                </a:solidFill>
              </a:rPr>
              <a:t> okuyunuz. Çünkü</a:t>
            </a:r>
            <a:r>
              <a:rPr lang="tr-TR" sz="2000" dirty="0" smtClean="0"/>
              <a:t> </a:t>
            </a:r>
            <a:r>
              <a:rPr lang="tr-TR" sz="2000" b="1" dirty="0" err="1" smtClean="0">
                <a:solidFill>
                  <a:srgbClr val="FF0000"/>
                </a:solidFill>
              </a:rPr>
              <a:t>Kur’an</a:t>
            </a:r>
            <a:r>
              <a:rPr lang="tr-TR" sz="2000" b="1" dirty="0" smtClean="0">
                <a:solidFill>
                  <a:srgbClr val="FF0000"/>
                </a:solidFill>
              </a:rPr>
              <a:t>, kıyamet gününde kendisini okuyanlara şefaatçi olarak gelecektir</a:t>
            </a:r>
            <a:r>
              <a:rPr lang="tr-TR" sz="2000" dirty="0" smtClean="0"/>
              <a:t>.</a:t>
            </a:r>
          </a:p>
          <a:p>
            <a:pPr algn="ctr"/>
            <a:endParaRPr lang="tr-TR" sz="2000" dirty="0">
              <a:solidFill>
                <a:schemeClr val="tx1"/>
              </a:solidFill>
              <a:latin typeface="HASENAT4" pitchFamily="2" charset="-78"/>
              <a:cs typeface="HASENAT4" pitchFamily="2" charset="-78"/>
            </a:endParaRPr>
          </a:p>
        </p:txBody>
      </p:sp>
      <p:pic>
        <p:nvPicPr>
          <p:cNvPr id="7"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167038"/>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4000" dirty="0" smtClean="0">
                <a:solidFill>
                  <a:schemeClr val="tx1"/>
                </a:solidFill>
                <a:latin typeface="HASENAT4" pitchFamily="2" charset="-78"/>
                <a:cs typeface="HASENAT4" pitchFamily="2" charset="-78"/>
              </a:rPr>
              <a:t>فَلاَ تَكُونَنَّ مِنَ الْجَاهِلِينَ</a:t>
            </a:r>
            <a:endParaRPr lang="tr-TR" sz="4000" b="1" dirty="0" smtClean="0">
              <a:solidFill>
                <a:schemeClr val="tx1"/>
              </a:solidFill>
              <a:latin typeface="HASENAT4" pitchFamily="2" charset="-78"/>
              <a:cs typeface="HASENAT4" pitchFamily="2" charset="-78"/>
            </a:endParaRPr>
          </a:p>
          <a:p>
            <a:pPr rtl="1"/>
            <a:r>
              <a:rPr lang="tr-TR" sz="2800" b="1" dirty="0" smtClean="0">
                <a:solidFill>
                  <a:schemeClr val="tx1"/>
                </a:solidFill>
              </a:rPr>
              <a:t>“Sakın cahillerden olma!” </a:t>
            </a:r>
            <a:r>
              <a:rPr lang="tr-TR" sz="1400" dirty="0" smtClean="0">
                <a:solidFill>
                  <a:schemeClr val="tx1"/>
                </a:solidFill>
              </a:rPr>
              <a:t>(El-Enam, 5/35)  	</a:t>
            </a:r>
            <a:endParaRPr lang="tr-TR" sz="2800" dirty="0" smtClean="0">
              <a:solidFill>
                <a:schemeClr val="tx1"/>
              </a:solidFill>
            </a:endParaRPr>
          </a:p>
          <a:p>
            <a:pPr algn="ctr" rtl="1"/>
            <a:r>
              <a:rPr lang="ar-SA" sz="4000" dirty="0" smtClean="0">
                <a:solidFill>
                  <a:schemeClr val="tx1"/>
                </a:solidFill>
                <a:latin typeface="HASENAT4" pitchFamily="2" charset="-78"/>
                <a:cs typeface="HASENAT4" pitchFamily="2" charset="-78"/>
              </a:rPr>
              <a:t>وَأَعْرِضْ عَنِ الْجَاهِلِينَ</a:t>
            </a:r>
            <a:endParaRPr lang="tr-TR" sz="4000" b="1" dirty="0" smtClean="0">
              <a:solidFill>
                <a:schemeClr val="tx1"/>
              </a:solidFill>
              <a:latin typeface="HASENAT4" pitchFamily="2" charset="-78"/>
              <a:cs typeface="HASENAT4" pitchFamily="2" charset="-78"/>
            </a:endParaRPr>
          </a:p>
          <a:p>
            <a:pPr rtl="1"/>
            <a:r>
              <a:rPr lang="tr-TR" sz="2800" b="1" dirty="0" smtClean="0">
                <a:solidFill>
                  <a:schemeClr val="tx1"/>
                </a:solidFill>
              </a:rPr>
              <a:t>“Cahillerden yüz çevir.” </a:t>
            </a:r>
            <a:r>
              <a:rPr lang="tr-TR" sz="1400" b="1" dirty="0" smtClean="0">
                <a:solidFill>
                  <a:schemeClr val="tx1"/>
                </a:solidFill>
              </a:rPr>
              <a:t>(</a:t>
            </a:r>
            <a:r>
              <a:rPr lang="tr-TR" sz="1400" dirty="0" smtClean="0">
                <a:solidFill>
                  <a:schemeClr val="tx1"/>
                </a:solidFill>
              </a:rPr>
              <a:t>Araf, 199</a:t>
            </a:r>
            <a:r>
              <a:rPr lang="tr-TR" sz="1400" b="1" dirty="0" smtClean="0">
                <a:solidFill>
                  <a:schemeClr val="tx1"/>
                </a:solidFill>
              </a:rPr>
              <a:t>)        		</a:t>
            </a:r>
            <a:endParaRPr lang="tr-TR" sz="2800" dirty="0" smtClean="0">
              <a:solidFill>
                <a:schemeClr val="tx1"/>
              </a:solidFill>
            </a:endParaRPr>
          </a:p>
          <a:p>
            <a:pPr algn="just"/>
            <a:r>
              <a:rPr lang="tr-TR" sz="2800" b="1" dirty="0" smtClean="0">
                <a:solidFill>
                  <a:srgbClr val="FF0000"/>
                </a:solidFill>
              </a:rPr>
              <a:t>Çünkü</a:t>
            </a:r>
            <a:r>
              <a:rPr lang="tr-TR" sz="2800" dirty="0" smtClean="0"/>
              <a:t> </a:t>
            </a:r>
          </a:p>
          <a:p>
            <a:pPr algn="just"/>
            <a:r>
              <a:rPr lang="tr-TR" sz="2400" b="1" dirty="0" smtClean="0">
                <a:solidFill>
                  <a:schemeClr val="tx1"/>
                </a:solidFill>
              </a:rPr>
              <a:t>Her fenalığın, küfrün, şirkin başı bilgisizlik ve cehalettir</a:t>
            </a:r>
            <a:r>
              <a:rPr lang="tr-TR" sz="2400" b="1" dirty="0" smtClean="0">
                <a:solidFill>
                  <a:srgbClr val="00B0F0"/>
                </a:solidFill>
              </a:rPr>
              <a:t>. </a:t>
            </a:r>
          </a:p>
          <a:p>
            <a:pPr algn="just"/>
            <a:r>
              <a:rPr lang="tr-TR" sz="2400" b="1" dirty="0" smtClean="0">
                <a:solidFill>
                  <a:srgbClr val="7030A0"/>
                </a:solidFill>
              </a:rPr>
              <a:t>İlim sahibi olmayan kimse Allah’ı tanıyıp bulamaz. </a:t>
            </a:r>
          </a:p>
          <a:p>
            <a:pPr algn="just"/>
            <a:r>
              <a:rPr lang="tr-TR" sz="2400" b="1" dirty="0" smtClean="0">
                <a:solidFill>
                  <a:srgbClr val="C00000"/>
                </a:solidFill>
              </a:rPr>
              <a:t>Allah’ın büyüklüğünü, kuvvet ve kudretini idrak edemez. </a:t>
            </a:r>
          </a:p>
          <a:p>
            <a:pPr algn="just"/>
            <a:r>
              <a:rPr lang="tr-TR" sz="2400" b="1" dirty="0" smtClean="0">
                <a:solidFill>
                  <a:schemeClr val="accent6">
                    <a:lumMod val="50000"/>
                  </a:schemeClr>
                </a:solidFill>
              </a:rPr>
              <a:t>Kalbine iyi ve güzel duyguları yerleştiremez. </a:t>
            </a:r>
          </a:p>
          <a:p>
            <a:pPr algn="just"/>
            <a:r>
              <a:rPr lang="tr-TR" sz="2400" b="1" dirty="0" smtClean="0">
                <a:solidFill>
                  <a:srgbClr val="FF0000"/>
                </a:solidFill>
              </a:rPr>
              <a:t>İnsanlara faydası olmadığı gibi onlara  zararı dokunur.  </a:t>
            </a:r>
            <a:endParaRPr lang="tr-TR" sz="2400" b="1" dirty="0">
              <a:solidFill>
                <a:srgbClr val="FF0000"/>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Cahillerden Uzak Dur</a:t>
              </a:r>
            </a:p>
          </p:txBody>
        </p:sp>
      </p:grpSp>
      <p:pic>
        <p:nvPicPr>
          <p:cNvPr id="11" name="Picture 5" descr="C:\Users\acer\Desktop\ilim\sutunlar.png"/>
          <p:cNvPicPr>
            <a:picLocks noChangeAspect="1" noChangeArrowheads="1"/>
          </p:cNvPicPr>
          <p:nvPr/>
        </p:nvPicPr>
        <p:blipFill>
          <a:blip r:embed="rId3" cstate="print"/>
          <a:srcRect/>
          <a:stretch>
            <a:fillRect/>
          </a:stretch>
        </p:blipFill>
        <p:spPr bwMode="auto">
          <a:xfrm>
            <a:off x="1" y="0"/>
            <a:ext cx="1214414"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İnsan Allah tarafından yaratılmıştır ve varlığını </a:t>
            </a:r>
            <a:r>
              <a:rPr lang="tr-TR" sz="2400" dirty="0" err="1" smtClean="0">
                <a:solidFill>
                  <a:schemeClr val="tx1"/>
                </a:solidFill>
              </a:rPr>
              <a:t>Yaratıcı’ya</a:t>
            </a:r>
            <a:r>
              <a:rPr lang="tr-TR" sz="2400" dirty="0" smtClean="0">
                <a:solidFill>
                  <a:schemeClr val="tx1"/>
                </a:solidFill>
              </a:rPr>
              <a:t> borçludur. </a:t>
            </a:r>
            <a:r>
              <a:rPr lang="tr-TR" sz="2400" b="1" dirty="0" smtClean="0">
                <a:solidFill>
                  <a:schemeClr val="tx1"/>
                </a:solidFill>
              </a:rPr>
              <a:t>O, yaradılışı icabı kötü değildir, fakat cehaleti sebebiyle bir şekilde kötülük işleyebilmektedir. </a:t>
            </a:r>
            <a:r>
              <a:rPr lang="tr-TR" sz="2400" dirty="0" smtClean="0">
                <a:solidFill>
                  <a:schemeClr val="tx1"/>
                </a:solidFill>
              </a:rPr>
              <a:t>Bu yüzden insanın bilgi ve eğitime ihtiyacı vardır. </a:t>
            </a:r>
          </a:p>
          <a:p>
            <a:pPr algn="ctr"/>
            <a:r>
              <a:rPr lang="ar-SA" sz="4000" dirty="0" smtClean="0">
                <a:solidFill>
                  <a:schemeClr val="tx1"/>
                </a:solidFill>
                <a:latin typeface="HASENAT4" pitchFamily="2" charset="-78"/>
                <a:cs typeface="HASENAT4" pitchFamily="2" charset="-78"/>
              </a:rPr>
              <a:t>وَاللّهُ اَخْرَجَكُمْ مِنْ بُطُونِ اُمَّهَاتِكُمْ لَاتَعْلَمُونَ شَيْا وَجَعَلَ لَكُمُ السَّمْعَ وَالْاَبْصَارَ وَالْاَفْدَةَ لَعَلَّكُمْ تَشْكُرُونَ</a:t>
            </a:r>
            <a:endParaRPr lang="tr-TR" sz="4000" dirty="0" smtClean="0">
              <a:solidFill>
                <a:schemeClr val="tx1"/>
              </a:solidFill>
              <a:latin typeface="HASENAT4" pitchFamily="2" charset="-78"/>
              <a:cs typeface="HASENAT4" pitchFamily="2" charset="-78"/>
            </a:endParaRPr>
          </a:p>
          <a:p>
            <a:pPr algn="just"/>
            <a:r>
              <a:rPr lang="tr-TR" sz="2400" dirty="0" smtClean="0">
                <a:solidFill>
                  <a:schemeClr val="tx1"/>
                </a:solidFill>
              </a:rPr>
              <a:t>	Dünyaya hiçbir şey bilmez halde gelen insan </a:t>
            </a:r>
            <a:r>
              <a:rPr lang="tr-TR" sz="1400" dirty="0" smtClean="0">
                <a:solidFill>
                  <a:schemeClr val="tx1"/>
                </a:solidFill>
              </a:rPr>
              <a:t>(</a:t>
            </a:r>
            <a:r>
              <a:rPr lang="tr-TR" sz="1400" dirty="0" err="1" smtClean="0">
                <a:solidFill>
                  <a:schemeClr val="tx1"/>
                </a:solidFill>
              </a:rPr>
              <a:t>Nahl</a:t>
            </a:r>
            <a:r>
              <a:rPr lang="tr-TR" sz="1400" dirty="0" smtClean="0">
                <a:solidFill>
                  <a:schemeClr val="tx1"/>
                </a:solidFill>
              </a:rPr>
              <a:t>, 16/78) </a:t>
            </a:r>
            <a:r>
              <a:rPr lang="tr-TR" sz="2400" dirty="0" smtClean="0">
                <a:solidFill>
                  <a:schemeClr val="tx1"/>
                </a:solidFill>
              </a:rPr>
              <a:t>hayatta kendisi için gerekli olan bilgileri sonradan öğrenir. Demek ki insana rehberlik edilmesi, başkalarıyla münasebetlerini düzenli biçimde sağlayacak değerlerin ona öğretilmesi gerekmektedir. İşte bunların hepsi eğitimle gerçekleşir. </a:t>
            </a:r>
            <a:endParaRPr lang="tr-TR" sz="2400" dirty="0">
              <a:solidFill>
                <a:schemeClr val="tx1"/>
              </a:solidFill>
            </a:endParaRPr>
          </a:p>
        </p:txBody>
      </p:sp>
      <p:pic>
        <p:nvPicPr>
          <p:cNvPr id="6"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grpSp>
        <p:nvGrpSpPr>
          <p:cNvPr id="7"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İnsan hiçbir Şey Bilmeyerek Doğar</a:t>
              </a:r>
              <a:endParaRPr lang="tr-TR" sz="2400" b="1" dirty="0">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a:t>
            </a:r>
            <a:r>
              <a:rPr lang="tr-TR" sz="2000" dirty="0" smtClean="0">
                <a:solidFill>
                  <a:schemeClr val="tx1"/>
                </a:solidFill>
              </a:rPr>
              <a:t>Hz. Peygamber(sav) tebliğe memur edilir edilmez bu cehaleti, insanlığa hele hele Müslümanlığa yakışmayan bu durumu ortadan kaldırmak için var gücüyle mücadeleye başladı.</a:t>
            </a:r>
            <a:endParaRPr lang="tr-TR" sz="2400" dirty="0" smtClean="0">
              <a:solidFill>
                <a:schemeClr val="tx1"/>
              </a:solidFill>
            </a:endParaRPr>
          </a:p>
          <a:p>
            <a:pPr algn="just"/>
            <a:r>
              <a:rPr lang="tr-TR" sz="2400" dirty="0" smtClean="0">
                <a:solidFill>
                  <a:schemeClr val="tx1"/>
                </a:solidFill>
              </a:rPr>
              <a:t>	 </a:t>
            </a:r>
            <a:r>
              <a:rPr lang="tr-TR" sz="2400" b="1" u="dbl" dirty="0" smtClean="0">
                <a:solidFill>
                  <a:schemeClr val="tx1"/>
                </a:solidFill>
              </a:rPr>
              <a:t>İnen </a:t>
            </a:r>
            <a:r>
              <a:rPr lang="tr-TR" sz="2400" b="1" u="dbl" dirty="0" err="1" smtClean="0">
                <a:solidFill>
                  <a:schemeClr val="tx1"/>
                </a:solidFill>
              </a:rPr>
              <a:t>Kur’an</a:t>
            </a:r>
            <a:r>
              <a:rPr lang="tr-TR" sz="2400" b="1" u="dbl" dirty="0" smtClean="0">
                <a:solidFill>
                  <a:schemeClr val="tx1"/>
                </a:solidFill>
              </a:rPr>
              <a:t> ayetlerini ashabına ezberlettiği gibi, onları yazmalarını da emretti. </a:t>
            </a:r>
            <a:r>
              <a:rPr lang="tr-TR" sz="2400" dirty="0" smtClean="0">
                <a:solidFill>
                  <a:schemeClr val="tx1"/>
                </a:solidFill>
              </a:rPr>
              <a:t>Medine’de mescidin bitişiğinde bir yer yaptırıp buraya toplanan kişilerin (</a:t>
            </a:r>
            <a:r>
              <a:rPr lang="tr-TR" sz="2400" dirty="0" err="1" smtClean="0">
                <a:solidFill>
                  <a:schemeClr val="tx1"/>
                </a:solidFill>
              </a:rPr>
              <a:t>Ashab</a:t>
            </a:r>
            <a:r>
              <a:rPr lang="tr-TR" sz="2400" dirty="0" smtClean="0">
                <a:solidFill>
                  <a:schemeClr val="tx1"/>
                </a:solidFill>
              </a:rPr>
              <a:t>-ı </a:t>
            </a:r>
            <a:r>
              <a:rPr lang="tr-TR" sz="2400" dirty="0" err="1" smtClean="0">
                <a:solidFill>
                  <a:schemeClr val="tx1"/>
                </a:solidFill>
              </a:rPr>
              <a:t>Suffa</a:t>
            </a:r>
            <a:r>
              <a:rPr lang="tr-TR" sz="2400" dirty="0" smtClean="0">
                <a:solidFill>
                  <a:schemeClr val="tx1"/>
                </a:solidFill>
              </a:rPr>
              <a:t>) bütün ihtiyaçlarını temin edip, onların her türlü dünya meşguliyetinden, telaşından uzak olarak, sadece ilimle meşgul olmalarını sağladı.</a:t>
            </a:r>
          </a:p>
          <a:p>
            <a:pPr algn="just"/>
            <a:r>
              <a:rPr lang="tr-TR" sz="2400" dirty="0" smtClean="0">
                <a:solidFill>
                  <a:schemeClr val="tx1"/>
                </a:solidFill>
              </a:rPr>
              <a:t>	 </a:t>
            </a:r>
            <a:r>
              <a:rPr lang="tr-TR" sz="2400" b="1" u="dbl" dirty="0" smtClean="0">
                <a:solidFill>
                  <a:schemeClr val="tx1"/>
                </a:solidFill>
              </a:rPr>
              <a:t>İlk medresenin, ilk ilim ocağının temellerini </a:t>
            </a:r>
            <a:r>
              <a:rPr lang="tr-TR" sz="2400" b="1" u="dbl" dirty="0" err="1" smtClean="0">
                <a:solidFill>
                  <a:schemeClr val="tx1"/>
                </a:solidFill>
              </a:rPr>
              <a:t>Rasulullah</a:t>
            </a:r>
            <a:r>
              <a:rPr lang="tr-TR" sz="2400" b="1" u="dbl" dirty="0" smtClean="0">
                <a:solidFill>
                  <a:schemeClr val="tx1"/>
                </a:solidFill>
              </a:rPr>
              <a:t>(sav) böyle attı</a:t>
            </a:r>
            <a:r>
              <a:rPr lang="tr-TR" sz="2400" dirty="0" smtClean="0">
                <a:solidFill>
                  <a:schemeClr val="tx1"/>
                </a:solidFill>
              </a:rPr>
              <a:t>. </a:t>
            </a:r>
          </a:p>
          <a:p>
            <a:pPr algn="just"/>
            <a:r>
              <a:rPr lang="tr-TR" sz="2400" dirty="0" smtClean="0">
                <a:solidFill>
                  <a:schemeClr val="tx1"/>
                </a:solidFill>
              </a:rPr>
              <a:t>	</a:t>
            </a:r>
            <a:r>
              <a:rPr lang="tr-TR" sz="2000" dirty="0" err="1" smtClean="0">
                <a:solidFill>
                  <a:schemeClr val="tx1"/>
                </a:solidFill>
              </a:rPr>
              <a:t>Mescid</a:t>
            </a:r>
            <a:r>
              <a:rPr lang="tr-TR" sz="2000" dirty="0" smtClean="0">
                <a:solidFill>
                  <a:schemeClr val="tx1"/>
                </a:solidFill>
              </a:rPr>
              <a:t>-i Nebevi’nin yanında yapılan bu mekanda kalan </a:t>
            </a:r>
            <a:r>
              <a:rPr lang="tr-TR" sz="2000" dirty="0" err="1" smtClean="0">
                <a:solidFill>
                  <a:schemeClr val="tx1"/>
                </a:solidFill>
              </a:rPr>
              <a:t>sahabiler</a:t>
            </a:r>
            <a:r>
              <a:rPr lang="tr-TR" sz="2000" dirty="0" smtClean="0">
                <a:solidFill>
                  <a:schemeClr val="tx1"/>
                </a:solidFill>
              </a:rPr>
              <a:t>, yanı </a:t>
            </a:r>
            <a:r>
              <a:rPr lang="tr-TR" sz="2000" b="1" u="sng" dirty="0" err="1" smtClean="0">
                <a:solidFill>
                  <a:schemeClr val="tx1"/>
                </a:solidFill>
              </a:rPr>
              <a:t>Ahsab</a:t>
            </a:r>
            <a:r>
              <a:rPr lang="tr-TR" sz="2000" b="1" u="sng" dirty="0" smtClean="0">
                <a:solidFill>
                  <a:schemeClr val="tx1"/>
                </a:solidFill>
              </a:rPr>
              <a:t>-ı </a:t>
            </a:r>
            <a:r>
              <a:rPr lang="tr-TR" sz="2000" b="1" u="sng" dirty="0" err="1" smtClean="0">
                <a:solidFill>
                  <a:schemeClr val="tx1"/>
                </a:solidFill>
              </a:rPr>
              <a:t>Suffa</a:t>
            </a:r>
            <a:r>
              <a:rPr lang="tr-TR" sz="2000" dirty="0" smtClean="0">
                <a:solidFill>
                  <a:schemeClr val="tx1"/>
                </a:solidFill>
              </a:rPr>
              <a:t> vakitlerini ilimle geçirmişler, </a:t>
            </a:r>
            <a:r>
              <a:rPr lang="tr-TR" sz="2000" dirty="0" err="1" smtClean="0">
                <a:solidFill>
                  <a:schemeClr val="tx1"/>
                </a:solidFill>
              </a:rPr>
              <a:t>Rasulullah’tan</a:t>
            </a:r>
            <a:r>
              <a:rPr lang="tr-TR" sz="2000" dirty="0" smtClean="0">
                <a:solidFill>
                  <a:schemeClr val="tx1"/>
                </a:solidFill>
              </a:rPr>
              <a:t> en çok hadisi-i şerif rivayet eden </a:t>
            </a:r>
            <a:r>
              <a:rPr lang="tr-TR" sz="2000" dirty="0" err="1" smtClean="0">
                <a:solidFill>
                  <a:schemeClr val="tx1"/>
                </a:solidFill>
              </a:rPr>
              <a:t>Ebû</a:t>
            </a:r>
            <a:r>
              <a:rPr lang="tr-TR" sz="2000" dirty="0" smtClean="0">
                <a:solidFill>
                  <a:schemeClr val="tx1"/>
                </a:solidFill>
              </a:rPr>
              <a:t> </a:t>
            </a:r>
            <a:r>
              <a:rPr lang="tr-TR" sz="2000" dirty="0" err="1" smtClean="0">
                <a:solidFill>
                  <a:schemeClr val="tx1"/>
                </a:solidFill>
              </a:rPr>
              <a:t>Hüreyre</a:t>
            </a:r>
            <a:r>
              <a:rPr lang="tr-TR" sz="2000" dirty="0" smtClean="0">
                <a:solidFill>
                  <a:schemeClr val="tx1"/>
                </a:solidFill>
              </a:rPr>
              <a:t>, </a:t>
            </a:r>
            <a:r>
              <a:rPr lang="tr-TR" sz="2000" dirty="0" err="1" smtClean="0">
                <a:solidFill>
                  <a:schemeClr val="tx1"/>
                </a:solidFill>
              </a:rPr>
              <a:t>firaseti</a:t>
            </a:r>
            <a:r>
              <a:rPr lang="tr-TR" sz="2000" dirty="0" smtClean="0">
                <a:solidFill>
                  <a:schemeClr val="tx1"/>
                </a:solidFill>
              </a:rPr>
              <a:t> ve bilgisiyle diğer </a:t>
            </a:r>
            <a:r>
              <a:rPr lang="tr-TR" sz="2000" dirty="0" err="1" smtClean="0">
                <a:solidFill>
                  <a:schemeClr val="tx1"/>
                </a:solidFill>
              </a:rPr>
              <a:t>sahabilere</a:t>
            </a:r>
            <a:r>
              <a:rPr lang="tr-TR" sz="2000" dirty="0" smtClean="0">
                <a:solidFill>
                  <a:schemeClr val="tx1"/>
                </a:solidFill>
              </a:rPr>
              <a:t> ve ümmet-i Muhammed’e feyiz kaynağı olan Salman-ı Farisi gibi büyük </a:t>
            </a:r>
            <a:r>
              <a:rPr lang="tr-TR" sz="2000" dirty="0" err="1" smtClean="0">
                <a:solidFill>
                  <a:schemeClr val="tx1"/>
                </a:solidFill>
              </a:rPr>
              <a:t>sahabiler</a:t>
            </a:r>
            <a:r>
              <a:rPr lang="tr-TR" sz="2000" dirty="0" smtClean="0">
                <a:solidFill>
                  <a:schemeClr val="tx1"/>
                </a:solidFill>
              </a:rPr>
              <a:t> burada yetişmişlerdir. </a:t>
            </a:r>
            <a:endParaRPr lang="tr-TR" sz="24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İlim Öğrenmek İçin Yola Çıkanlar</a:t>
              </a:r>
            </a:p>
          </p:txBody>
        </p:sp>
      </p:grpSp>
      <p:pic>
        <p:nvPicPr>
          <p:cNvPr id="11"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Fıtratın Gereğine Göre Yaşamamak: Cahiliye</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428158" y="285728"/>
            <a:ext cx="7176290"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000" dirty="0" smtClean="0">
                <a:solidFill>
                  <a:schemeClr val="tx1"/>
                </a:solidFill>
              </a:rPr>
              <a:t>	İslam güneşi ufukta doğmadan önce insanlık, bilhassa Araplar öyle bir zulmet ve bataklık içinde idiler ki; kendi öz evlatlarını diri diri toprağa gömüyor, </a:t>
            </a:r>
            <a:r>
              <a:rPr lang="tr-TR" sz="2000" u="dbl" dirty="0" smtClean="0">
                <a:solidFill>
                  <a:schemeClr val="tx1"/>
                </a:solidFill>
              </a:rPr>
              <a:t>ok ve mızrak yarışlarında insanları canlı hedef yapıyor,</a:t>
            </a:r>
            <a:r>
              <a:rPr lang="tr-TR" sz="2000" dirty="0" smtClean="0">
                <a:solidFill>
                  <a:schemeClr val="tx1"/>
                </a:solidFill>
              </a:rPr>
              <a:t> kadına mirastan pay vermiyorlardı. Erkek evlat babası ölünce üvey annesiyle evlenebiliyordu. </a:t>
            </a:r>
          </a:p>
          <a:p>
            <a:pPr algn="just"/>
            <a:r>
              <a:rPr lang="tr-TR" sz="2000" dirty="0" smtClean="0">
                <a:solidFill>
                  <a:schemeClr val="tx1"/>
                </a:solidFill>
              </a:rPr>
              <a:t>	</a:t>
            </a:r>
            <a:r>
              <a:rPr lang="tr-TR" sz="2400" u="sng" dirty="0" smtClean="0">
                <a:solidFill>
                  <a:schemeClr val="tx1"/>
                </a:solidFill>
              </a:rPr>
              <a:t>Kadın bir mal gibi satılıyor, insan kendi eliyle yaptığı putlara tapıp, onlardan dar ve sıkıntılı zamanlarında yardım istiyordu. Zayıf devamlı eziliyor. İnsanlara köle diye akla, hayale gelmedik eza ve cefalar yapılıyordu.</a:t>
            </a:r>
            <a:r>
              <a:rPr lang="tr-TR" sz="2400" dirty="0" smtClean="0">
                <a:solidFill>
                  <a:schemeClr val="tx1"/>
                </a:solidFill>
              </a:rPr>
              <a:t> </a:t>
            </a:r>
            <a:endParaRPr lang="tr-TR" sz="2000" dirty="0" smtClean="0">
              <a:solidFill>
                <a:schemeClr val="tx1"/>
              </a:solidFill>
            </a:endParaRPr>
          </a:p>
          <a:p>
            <a:pPr algn="just"/>
            <a:r>
              <a:rPr lang="tr-TR" sz="2000" dirty="0" smtClean="0">
                <a:solidFill>
                  <a:schemeClr val="tx1"/>
                </a:solidFill>
              </a:rPr>
              <a:t>	Basit bir mesele yüzünden kabileler arası çatışmalarda binlerce insan ölüyordu. Şiir ve edebiyat alanında güzel eserler ortaya çıkarabilmelerine rağmen, </a:t>
            </a:r>
            <a:r>
              <a:rPr lang="tr-TR" sz="2000" u="sng" dirty="0" smtClean="0">
                <a:solidFill>
                  <a:schemeClr val="tx1"/>
                </a:solidFill>
              </a:rPr>
              <a:t>cemiyetin büyük çoğunluğu okuma yazma bilmiyor</a:t>
            </a:r>
            <a:r>
              <a:rPr lang="tr-TR" sz="2000" dirty="0" smtClean="0">
                <a:solidFill>
                  <a:schemeClr val="tx1"/>
                </a:solidFill>
              </a:rPr>
              <a:t>, söylediklerini </a:t>
            </a:r>
            <a:r>
              <a:rPr lang="tr-TR" sz="2000" dirty="0" err="1" smtClean="0">
                <a:solidFill>
                  <a:schemeClr val="tx1"/>
                </a:solidFill>
              </a:rPr>
              <a:t>irticali</a:t>
            </a:r>
            <a:r>
              <a:rPr lang="tr-TR" sz="2000" dirty="0" smtClean="0">
                <a:solidFill>
                  <a:schemeClr val="tx1"/>
                </a:solidFill>
              </a:rPr>
              <a:t> olarak söylüyorlardı. </a:t>
            </a:r>
            <a:r>
              <a:rPr lang="tr-TR" sz="2400" b="1" dirty="0" smtClean="0">
                <a:solidFill>
                  <a:schemeClr val="tx1"/>
                </a:solidFill>
              </a:rPr>
              <a:t>Rivayetlere göre koskoca Mekke’de okuma-yazma bilenler yaklaşık 17 kişi idi. </a:t>
            </a:r>
            <a:r>
              <a:rPr lang="tr-TR" sz="2000" dirty="0" smtClean="0">
                <a:solidFill>
                  <a:schemeClr val="tx1"/>
                </a:solidFill>
              </a:rPr>
              <a:t>Bu sebeple İslam o döneme </a:t>
            </a:r>
            <a:r>
              <a:rPr lang="tr-TR" sz="2000" b="1" u="heavy" dirty="0" smtClean="0">
                <a:solidFill>
                  <a:schemeClr val="tx1"/>
                </a:solidFill>
              </a:rPr>
              <a:t>“</a:t>
            </a:r>
            <a:r>
              <a:rPr lang="tr-TR" sz="2000" b="1" u="heavy" dirty="0" err="1" smtClean="0">
                <a:solidFill>
                  <a:schemeClr val="tx1"/>
                </a:solidFill>
              </a:rPr>
              <a:t>Cahiliyye</a:t>
            </a:r>
            <a:r>
              <a:rPr lang="tr-TR" sz="2000" b="1" u="heavy" dirty="0" smtClean="0">
                <a:solidFill>
                  <a:schemeClr val="tx1"/>
                </a:solidFill>
              </a:rPr>
              <a:t> dönemi”</a:t>
            </a:r>
            <a:r>
              <a:rPr lang="tr-TR" sz="2000" dirty="0" smtClean="0">
                <a:solidFill>
                  <a:schemeClr val="tx1"/>
                </a:solidFill>
              </a:rPr>
              <a:t> adını vermiştir. </a:t>
            </a:r>
            <a:endParaRPr lang="tr-TR" sz="2000" dirty="0">
              <a:solidFill>
                <a:schemeClr val="tx1"/>
              </a:solidFill>
            </a:endParaRPr>
          </a:p>
        </p:txBody>
      </p:sp>
      <p:pic>
        <p:nvPicPr>
          <p:cNvPr id="7"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a:t>
            </a:r>
            <a:r>
              <a:rPr lang="tr-TR" sz="2800" dirty="0" err="1" smtClean="0">
                <a:solidFill>
                  <a:schemeClr val="tx1"/>
                </a:solidFill>
              </a:rPr>
              <a:t>Rasulullah’ın</a:t>
            </a:r>
            <a:r>
              <a:rPr lang="tr-TR" sz="2800" dirty="0" smtClean="0">
                <a:solidFill>
                  <a:schemeClr val="tx1"/>
                </a:solidFill>
              </a:rPr>
              <a:t> ilme verdiği önemi, cehaletin kökünü kazma hususundaki hassasiyetini anlamak için şu hareketi bize yeterli bilgiyi verir: </a:t>
            </a:r>
            <a:r>
              <a:rPr lang="tr-TR" sz="2800" b="1" u="sng" dirty="0" smtClean="0">
                <a:solidFill>
                  <a:schemeClr val="tx1"/>
                </a:solidFill>
              </a:rPr>
              <a:t>Bedir savaşını</a:t>
            </a:r>
            <a:r>
              <a:rPr lang="tr-TR" sz="2800" dirty="0" smtClean="0">
                <a:solidFill>
                  <a:schemeClr val="tx1"/>
                </a:solidFill>
              </a:rPr>
              <a:t> </a:t>
            </a:r>
            <a:r>
              <a:rPr lang="tr-TR" sz="2800" dirty="0" err="1" smtClean="0">
                <a:solidFill>
                  <a:schemeClr val="tx1"/>
                </a:solidFill>
              </a:rPr>
              <a:t>mülümanlar</a:t>
            </a:r>
            <a:r>
              <a:rPr lang="tr-TR" sz="2800" dirty="0" smtClean="0">
                <a:solidFill>
                  <a:schemeClr val="tx1"/>
                </a:solidFill>
              </a:rPr>
              <a:t> kazanmış ve müşriklerden 70 kadar esir alınmıştır. </a:t>
            </a:r>
          </a:p>
          <a:p>
            <a:pPr algn="just"/>
            <a:r>
              <a:rPr lang="tr-TR" sz="2800" dirty="0" smtClean="0">
                <a:solidFill>
                  <a:schemeClr val="tx1"/>
                </a:solidFill>
              </a:rPr>
              <a:t>	Bu esirlerden okuma-yazma bilenlere kurtulabilmek için, hürriyetlerine kavuşabilmek için on Müslüman çocuğuna okuma-yazma öğretme şartını koymuş, bunu başaranlardan kurtuluş akçesi, fidyesi gibi başka bir para talep edilmemiştir ki bu tarihte ilk uygulanan bir icraattır. </a:t>
            </a:r>
            <a:r>
              <a:rPr lang="tr-TR" sz="1400" dirty="0" smtClean="0">
                <a:solidFill>
                  <a:schemeClr val="tx1"/>
                </a:solidFill>
              </a:rPr>
              <a:t>(Hz. Muhammed,  D. İ. B. yay. </a:t>
            </a:r>
            <a:r>
              <a:rPr lang="tr-TR" sz="1400" dirty="0" err="1" smtClean="0">
                <a:solidFill>
                  <a:schemeClr val="tx1"/>
                </a:solidFill>
              </a:rPr>
              <a:t>Ankarak</a:t>
            </a:r>
            <a:r>
              <a:rPr lang="tr-TR" sz="1400" dirty="0" smtClean="0">
                <a:solidFill>
                  <a:schemeClr val="tx1"/>
                </a:solidFill>
              </a:rPr>
              <a:t>, 1988, 254) </a:t>
            </a:r>
            <a:endParaRPr lang="tr-TR" sz="28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İlmin </a:t>
              </a:r>
              <a:r>
                <a:rPr lang="tr-TR" sz="2400" b="1" dirty="0" smtClean="0">
                  <a:solidFill>
                    <a:schemeClr val="tx1"/>
                  </a:solidFill>
                  <a:latin typeface="Times New Roman" pitchFamily="18" charset="0"/>
                  <a:cs typeface="Times New Roman" pitchFamily="18" charset="0"/>
                </a:rPr>
                <a:t>Yayılması İçin</a:t>
              </a:r>
              <a:endParaRPr lang="tr-TR" sz="2400" b="1" dirty="0" smtClean="0">
                <a:solidFill>
                  <a:schemeClr val="tx1"/>
                </a:solidFill>
                <a:latin typeface="Times New Roman" pitchFamily="18" charset="0"/>
                <a:cs typeface="Times New Roman" pitchFamily="18" charset="0"/>
              </a:endParaRPr>
            </a:p>
          </p:txBody>
        </p:sp>
      </p:grpSp>
      <p:pic>
        <p:nvPicPr>
          <p:cNvPr id="11" name="Picture 5" descr="C:\Users\acer\Desktop\ilim\sutunlar.png"/>
          <p:cNvPicPr>
            <a:picLocks noChangeAspect="1" noChangeArrowheads="1"/>
          </p:cNvPicPr>
          <p:nvPr/>
        </p:nvPicPr>
        <p:blipFill>
          <a:blip r:embed="rId3" cstate="print"/>
          <a:srcRect/>
          <a:stretch>
            <a:fillRect/>
          </a:stretch>
        </p:blipFill>
        <p:spPr bwMode="auto">
          <a:xfrm>
            <a:off x="1" y="0"/>
            <a:ext cx="1214414"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a:t>
            </a:r>
            <a:r>
              <a:rPr lang="tr-TR" sz="2400" dirty="0" err="1" smtClean="0">
                <a:solidFill>
                  <a:schemeClr val="tx1"/>
                </a:solidFill>
              </a:rPr>
              <a:t>Rasulullah</a:t>
            </a:r>
            <a:r>
              <a:rPr lang="tr-TR" sz="2400" dirty="0" smtClean="0">
                <a:solidFill>
                  <a:schemeClr val="tx1"/>
                </a:solidFill>
              </a:rPr>
              <a:t>(sav)</a:t>
            </a:r>
            <a:r>
              <a:rPr lang="tr-TR" sz="2400" dirty="0" err="1" smtClean="0">
                <a:solidFill>
                  <a:schemeClr val="tx1"/>
                </a:solidFill>
              </a:rPr>
              <a:t>ın</a:t>
            </a:r>
            <a:r>
              <a:rPr lang="tr-TR" sz="2400" dirty="0" smtClean="0">
                <a:solidFill>
                  <a:schemeClr val="tx1"/>
                </a:solidFill>
              </a:rPr>
              <a:t> ilme ve alime verdiği değeri de şu tablodan anlamak mümkündür: “Hz. Peygamber(sav) bir talep üzerine </a:t>
            </a:r>
            <a:r>
              <a:rPr lang="tr-TR" sz="2400" dirty="0" err="1" smtClean="0">
                <a:solidFill>
                  <a:schemeClr val="tx1"/>
                </a:solidFill>
              </a:rPr>
              <a:t>Ra’l</a:t>
            </a:r>
            <a:r>
              <a:rPr lang="tr-TR" sz="2400" dirty="0" smtClean="0">
                <a:solidFill>
                  <a:schemeClr val="tx1"/>
                </a:solidFill>
              </a:rPr>
              <a:t>, </a:t>
            </a:r>
            <a:r>
              <a:rPr lang="tr-TR" sz="2400" dirty="0" err="1" smtClean="0">
                <a:solidFill>
                  <a:schemeClr val="tx1"/>
                </a:solidFill>
              </a:rPr>
              <a:t>Zekvan</a:t>
            </a:r>
            <a:r>
              <a:rPr lang="tr-TR" sz="2400" dirty="0" smtClean="0">
                <a:solidFill>
                  <a:schemeClr val="tx1"/>
                </a:solidFill>
              </a:rPr>
              <a:t>, </a:t>
            </a:r>
            <a:r>
              <a:rPr lang="tr-TR" sz="2400" dirty="0" err="1" smtClean="0">
                <a:solidFill>
                  <a:schemeClr val="tx1"/>
                </a:solidFill>
              </a:rPr>
              <a:t>Useyye</a:t>
            </a:r>
            <a:r>
              <a:rPr lang="tr-TR" sz="2400" dirty="0" smtClean="0">
                <a:solidFill>
                  <a:schemeClr val="tx1"/>
                </a:solidFill>
              </a:rPr>
              <a:t> ve Ben-i </a:t>
            </a:r>
            <a:r>
              <a:rPr lang="tr-TR" sz="2400" dirty="0" err="1" smtClean="0">
                <a:solidFill>
                  <a:schemeClr val="tx1"/>
                </a:solidFill>
              </a:rPr>
              <a:t>Lıhyan</a:t>
            </a:r>
            <a:r>
              <a:rPr lang="tr-TR" sz="2400" dirty="0" smtClean="0">
                <a:solidFill>
                  <a:schemeClr val="tx1"/>
                </a:solidFill>
              </a:rPr>
              <a:t> kabilelerine </a:t>
            </a:r>
            <a:r>
              <a:rPr lang="tr-TR" sz="2400" dirty="0" err="1" smtClean="0">
                <a:solidFill>
                  <a:schemeClr val="tx1"/>
                </a:solidFill>
              </a:rPr>
              <a:t>ensâr</a:t>
            </a:r>
            <a:r>
              <a:rPr lang="tr-TR" sz="2400" dirty="0" smtClean="0">
                <a:solidFill>
                  <a:schemeClr val="tx1"/>
                </a:solidFill>
              </a:rPr>
              <a:t>-ı kiramdan kendilerine “</a:t>
            </a:r>
            <a:r>
              <a:rPr lang="tr-TR" sz="2400" dirty="0" err="1" smtClean="0">
                <a:solidFill>
                  <a:schemeClr val="tx1"/>
                </a:solidFill>
              </a:rPr>
              <a:t>Kurra</a:t>
            </a:r>
            <a:r>
              <a:rPr lang="tr-TR" sz="2400" dirty="0" smtClean="0">
                <a:solidFill>
                  <a:schemeClr val="tx1"/>
                </a:solidFill>
              </a:rPr>
              <a:t>” adı verilen yetmiş kadar muallimi göndermiştir. </a:t>
            </a:r>
          </a:p>
          <a:p>
            <a:pPr algn="just"/>
            <a:r>
              <a:rPr lang="tr-TR" sz="2400" dirty="0" smtClean="0">
                <a:solidFill>
                  <a:schemeClr val="tx1"/>
                </a:solidFill>
              </a:rPr>
              <a:t>	Bunlar </a:t>
            </a:r>
            <a:r>
              <a:rPr lang="tr-TR" sz="2400" b="1" u="sng" dirty="0" smtClean="0">
                <a:solidFill>
                  <a:schemeClr val="tx1"/>
                </a:solidFill>
              </a:rPr>
              <a:t>BİR-İ MAUNA</a:t>
            </a:r>
            <a:r>
              <a:rPr lang="tr-TR" sz="2400" dirty="0" smtClean="0">
                <a:solidFill>
                  <a:schemeClr val="tx1"/>
                </a:solidFill>
              </a:rPr>
              <a:t> denilen yere vardıklarında bu kabilelerin ahalisi ihanette bulunarak onları şehit ettiler. </a:t>
            </a:r>
            <a:r>
              <a:rPr lang="tr-TR" sz="2400" b="1" u="sng" dirty="0" smtClean="0">
                <a:solidFill>
                  <a:schemeClr val="tx1"/>
                </a:solidFill>
              </a:rPr>
              <a:t>Hz. Peygamber’e bu haber ulaşınca tam bir ay o katillere bedduada bulundu. </a:t>
            </a:r>
          </a:p>
          <a:p>
            <a:pPr algn="just"/>
            <a:r>
              <a:rPr lang="tr-TR" sz="2400" b="1" dirty="0" smtClean="0">
                <a:solidFill>
                  <a:schemeClr val="tx1"/>
                </a:solidFill>
              </a:rPr>
              <a:t>	</a:t>
            </a:r>
            <a:r>
              <a:rPr lang="tr-TR" sz="2000" dirty="0" smtClean="0">
                <a:solidFill>
                  <a:schemeClr val="tx1"/>
                </a:solidFill>
              </a:rPr>
              <a:t>Kendisini </a:t>
            </a:r>
            <a:r>
              <a:rPr lang="tr-TR" sz="2000" dirty="0" err="1" smtClean="0">
                <a:solidFill>
                  <a:schemeClr val="tx1"/>
                </a:solidFill>
              </a:rPr>
              <a:t>Taif’te</a:t>
            </a:r>
            <a:r>
              <a:rPr lang="tr-TR" sz="2000" dirty="0" smtClean="0">
                <a:solidFill>
                  <a:schemeClr val="tx1"/>
                </a:solidFill>
              </a:rPr>
              <a:t> taşlayıp mübarek vücudunu yaralayanlara bile beddua etmeyen rahmet ve şefkat peygamberinin, ilim erbabına yapılan bu ihanet karşısında bedduada bulunması, ilme ve ilim hizmetine mani olanların ne büyük bir cürüm işlediklerinin bir gösterisi olduğu gibi, </a:t>
            </a:r>
            <a:r>
              <a:rPr lang="tr-TR" sz="2000" dirty="0" err="1" smtClean="0">
                <a:solidFill>
                  <a:schemeClr val="tx1"/>
                </a:solidFill>
              </a:rPr>
              <a:t>Kur’an</a:t>
            </a:r>
            <a:r>
              <a:rPr lang="tr-TR" sz="2000" dirty="0" smtClean="0">
                <a:solidFill>
                  <a:schemeClr val="tx1"/>
                </a:solidFill>
              </a:rPr>
              <a:t> hizmetkarlığını ihlasla ifa etmenin Allah ve </a:t>
            </a:r>
            <a:r>
              <a:rPr lang="tr-TR" sz="2000" dirty="0" err="1" smtClean="0">
                <a:solidFill>
                  <a:schemeClr val="tx1"/>
                </a:solidFill>
              </a:rPr>
              <a:t>Rasulü</a:t>
            </a:r>
            <a:r>
              <a:rPr lang="tr-TR" sz="2000" dirty="0" smtClean="0">
                <a:solidFill>
                  <a:schemeClr val="tx1"/>
                </a:solidFill>
              </a:rPr>
              <a:t> nazarında ne şerefli bir mevkii bulunduğunun da açık bir delilidir</a:t>
            </a:r>
            <a:r>
              <a:rPr lang="tr-TR" sz="1400" dirty="0" smtClean="0">
                <a:solidFill>
                  <a:schemeClr val="tx1"/>
                </a:solidFill>
              </a:rPr>
              <a:t>.( Topbaş, Osman Nuri, </a:t>
            </a:r>
            <a:r>
              <a:rPr lang="tr-TR" sz="1400" dirty="0" err="1" smtClean="0">
                <a:solidFill>
                  <a:schemeClr val="tx1"/>
                </a:solidFill>
              </a:rPr>
              <a:t>Musahebe</a:t>
            </a:r>
            <a:r>
              <a:rPr lang="tr-TR" sz="1400" dirty="0" smtClean="0">
                <a:solidFill>
                  <a:schemeClr val="tx1"/>
                </a:solidFill>
              </a:rPr>
              <a:t>, 223) </a:t>
            </a:r>
            <a:endParaRPr lang="tr-TR" sz="2400" dirty="0">
              <a:solidFill>
                <a:schemeClr val="tx1"/>
              </a:solidFill>
            </a:endParaRPr>
          </a:p>
        </p:txBody>
      </p:sp>
      <p:pic>
        <p:nvPicPr>
          <p:cNvPr id="6"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İlmin Ortadan Kalkması</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tr-TR" sz="4000" dirty="0" smtClean="0">
                <a:solidFill>
                  <a:schemeClr val="tx1"/>
                </a:solidFill>
              </a:rPr>
              <a:t> </a:t>
            </a:r>
            <a:r>
              <a:rPr lang="ar-SA" sz="3600" dirty="0" smtClean="0">
                <a:solidFill>
                  <a:schemeClr val="tx1"/>
                </a:solidFill>
                <a:latin typeface="HASENAT4" pitchFamily="2" charset="-78"/>
                <a:cs typeface="HASENAT4" pitchFamily="2" charset="-78"/>
              </a:rPr>
              <a:t>إنَّ اللّهَ لا يَقْبِضُ الْعِلْمَ اِنْتِزَاعاً يَنْتَزِعُهُ مِنَ النَّاسِ وَلكِنْ يَقْبِضُ الْعِلْمَ بِقَبْضِ الْعُلَمَاء حتَّى إذَا لَمْ يُبْقِ عَالِماً اتَّخَذَ النَّاسُ رُؤُساً جُهَّاًلا، فَسُئِلُوا فَأفْتَوْا بِغَيْرِ عِلْمٍ فَضَلُّوا وَأضَلُّوا.</a:t>
            </a:r>
            <a:endParaRPr lang="tr-TR" sz="3600" dirty="0" smtClean="0">
              <a:solidFill>
                <a:schemeClr val="tx1"/>
              </a:solidFill>
              <a:latin typeface="HASENAT4" pitchFamily="2" charset="-78"/>
              <a:cs typeface="HASENAT4" pitchFamily="2" charset="-78"/>
            </a:endParaRPr>
          </a:p>
          <a:p>
            <a:pPr algn="just"/>
            <a:r>
              <a:rPr lang="tr-TR" sz="2800" dirty="0" smtClean="0">
                <a:solidFill>
                  <a:schemeClr val="tx1"/>
                </a:solidFill>
              </a:rPr>
              <a:t>	</a:t>
            </a:r>
            <a:r>
              <a:rPr lang="tr-TR" sz="2400" dirty="0" err="1" smtClean="0">
                <a:solidFill>
                  <a:schemeClr val="tx1"/>
                </a:solidFill>
              </a:rPr>
              <a:t>İbn</a:t>
            </a:r>
            <a:r>
              <a:rPr lang="tr-TR" sz="2400" dirty="0" smtClean="0">
                <a:solidFill>
                  <a:schemeClr val="tx1"/>
                </a:solidFill>
              </a:rPr>
              <a:t> </a:t>
            </a:r>
            <a:r>
              <a:rPr lang="tr-TR" sz="2400" dirty="0" err="1" smtClean="0">
                <a:solidFill>
                  <a:schemeClr val="tx1"/>
                </a:solidFill>
              </a:rPr>
              <a:t>Amr</a:t>
            </a:r>
            <a:r>
              <a:rPr lang="tr-TR" sz="2400" dirty="0" smtClean="0">
                <a:solidFill>
                  <a:schemeClr val="tx1"/>
                </a:solidFill>
              </a:rPr>
              <a:t> </a:t>
            </a:r>
            <a:r>
              <a:rPr lang="tr-TR" sz="2400" dirty="0" err="1" smtClean="0">
                <a:solidFill>
                  <a:schemeClr val="tx1"/>
                </a:solidFill>
              </a:rPr>
              <a:t>İbni'l</a:t>
            </a:r>
            <a:r>
              <a:rPr lang="tr-TR" sz="2400" dirty="0" smtClean="0">
                <a:solidFill>
                  <a:schemeClr val="tx1"/>
                </a:solidFill>
              </a:rPr>
              <a:t>-</a:t>
            </a:r>
            <a:r>
              <a:rPr lang="tr-TR" sz="2400" dirty="0" err="1" smtClean="0">
                <a:solidFill>
                  <a:schemeClr val="tx1"/>
                </a:solidFill>
              </a:rPr>
              <a:t>Âs’dan</a:t>
            </a:r>
            <a:r>
              <a:rPr lang="tr-TR" sz="2400" dirty="0" smtClean="0">
                <a:solidFill>
                  <a:schemeClr val="tx1"/>
                </a:solidFill>
              </a:rPr>
              <a:t> rivayet edildiğine göre </a:t>
            </a:r>
            <a:r>
              <a:rPr lang="tr-TR" sz="2400" dirty="0" err="1" smtClean="0">
                <a:solidFill>
                  <a:schemeClr val="tx1"/>
                </a:solidFill>
              </a:rPr>
              <a:t>Resûlullah</a:t>
            </a:r>
            <a:r>
              <a:rPr lang="tr-TR" sz="2400" dirty="0" smtClean="0">
                <a:solidFill>
                  <a:schemeClr val="tx1"/>
                </a:solidFill>
              </a:rPr>
              <a:t> (sav) şöyle buyurmuştur: </a:t>
            </a:r>
            <a:r>
              <a:rPr lang="tr-TR" sz="2800" u="sng" dirty="0" smtClean="0">
                <a:solidFill>
                  <a:srgbClr val="C00000"/>
                </a:solidFill>
              </a:rPr>
              <a:t>“</a:t>
            </a:r>
            <a:r>
              <a:rPr lang="tr-TR" sz="2800" b="1" u="sng" dirty="0" smtClean="0">
                <a:solidFill>
                  <a:srgbClr val="C00000"/>
                </a:solidFill>
              </a:rPr>
              <a:t>Allah, ilmi insanlardan söküp almak suretiyle yok etmez. Fakat ilim, alimlerin ölümüyle yok olur. </a:t>
            </a:r>
            <a:endParaRPr lang="tr-TR" sz="2400" b="1" u="sng" dirty="0" smtClean="0">
              <a:solidFill>
                <a:srgbClr val="C00000"/>
              </a:solidFill>
            </a:endParaRPr>
          </a:p>
          <a:p>
            <a:pPr algn="just"/>
            <a:r>
              <a:rPr lang="tr-TR" sz="2400" dirty="0" smtClean="0">
                <a:solidFill>
                  <a:schemeClr val="tx1"/>
                </a:solidFill>
              </a:rPr>
              <a:t>	</a:t>
            </a:r>
            <a:r>
              <a:rPr lang="tr-TR" sz="2400" u="heavy" dirty="0" smtClean="0">
                <a:solidFill>
                  <a:schemeClr val="accent6">
                    <a:lumMod val="50000"/>
                  </a:schemeClr>
                </a:solidFill>
              </a:rPr>
              <a:t>Öyle ki, tek bir âlim kalmaz, halk da cahilleri (alim sanarak ilimde) önder edinir.</a:t>
            </a:r>
            <a:r>
              <a:rPr lang="tr-TR" sz="2400" b="1" u="heavy" dirty="0" smtClean="0">
                <a:solidFill>
                  <a:schemeClr val="accent6">
                    <a:lumMod val="50000"/>
                  </a:schemeClr>
                </a:solidFill>
              </a:rPr>
              <a:t> Bunlar kendilerine sorulan meselelere bilgisizce fetva verirler. </a:t>
            </a:r>
            <a:r>
              <a:rPr lang="tr-TR" sz="2400" u="heavy" dirty="0" smtClean="0">
                <a:solidFill>
                  <a:schemeClr val="tx1"/>
                </a:solidFill>
              </a:rPr>
              <a:t>Hem kendilerini hem de başkalarını yanıltırlar</a:t>
            </a:r>
            <a:r>
              <a:rPr lang="tr-TR" sz="2400" b="1" u="heavy" dirty="0" smtClean="0">
                <a:solidFill>
                  <a:schemeClr val="tx1"/>
                </a:solidFill>
              </a:rPr>
              <a:t>.”</a:t>
            </a:r>
            <a:r>
              <a:rPr lang="tr-TR" sz="2400" dirty="0" smtClean="0">
                <a:solidFill>
                  <a:schemeClr val="tx1"/>
                </a:solidFill>
              </a:rPr>
              <a:t> </a:t>
            </a:r>
          </a:p>
          <a:p>
            <a:pPr algn="r"/>
            <a:r>
              <a:rPr lang="tr-TR" sz="1400" dirty="0" smtClean="0">
                <a:solidFill>
                  <a:schemeClr val="tx1"/>
                </a:solidFill>
              </a:rPr>
              <a:t>(</a:t>
            </a:r>
            <a:r>
              <a:rPr lang="tr-TR" sz="1400" dirty="0" err="1" smtClean="0">
                <a:solidFill>
                  <a:schemeClr val="tx1"/>
                </a:solidFill>
              </a:rPr>
              <a:t>Buhârî</a:t>
            </a:r>
            <a:r>
              <a:rPr lang="tr-TR" sz="1400" dirty="0" smtClean="0">
                <a:solidFill>
                  <a:schemeClr val="tx1"/>
                </a:solidFill>
              </a:rPr>
              <a:t>, İlim 34; Müslim, İlim 13 (2573)) </a:t>
            </a:r>
            <a:endParaRPr lang="tr-TR" sz="16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İlmin Ortadan Kalkması</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4400" b="1" dirty="0" smtClean="0">
                <a:solidFill>
                  <a:schemeClr val="accent6">
                    <a:lumMod val="50000"/>
                  </a:schemeClr>
                </a:solidFill>
                <a:effectLst>
                  <a:outerShdw blurRad="38100" dist="38100" dir="2700000" algn="tl">
                    <a:srgbClr val="000000">
                      <a:alpha val="43137"/>
                    </a:srgbClr>
                  </a:outerShdw>
                </a:effectLst>
              </a:rPr>
              <a:t>“Ümmetimin alimlerine tazim ve hürmet ediniz. </a:t>
            </a:r>
          </a:p>
          <a:p>
            <a:pPr algn="ctr"/>
            <a:r>
              <a:rPr lang="tr-TR" sz="4400" b="1" dirty="0" smtClean="0">
                <a:solidFill>
                  <a:schemeClr val="accent6">
                    <a:lumMod val="50000"/>
                  </a:schemeClr>
                </a:solidFill>
                <a:effectLst>
                  <a:outerShdw blurRad="38100" dist="38100" dir="2700000" algn="tl">
                    <a:srgbClr val="000000">
                      <a:alpha val="43137"/>
                    </a:srgbClr>
                  </a:outerShdw>
                </a:effectLst>
              </a:rPr>
              <a:t>Zira onlar yeryüzünün yıldızlarıdır.”</a:t>
            </a:r>
            <a:endParaRPr lang="tr-TR" sz="4400" b="1" dirty="0">
              <a:solidFill>
                <a:schemeClr val="accent6">
                  <a:lumMod val="50000"/>
                </a:schemeClr>
              </a:solidFill>
              <a:effectLst>
                <a:outerShdw blurRad="38100" dist="38100" dir="2700000" algn="tl">
                  <a:srgbClr val="000000">
                    <a:alpha val="43137"/>
                  </a:srgbClr>
                </a:outerShdw>
              </a:effectLst>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Alimlere Hürmet</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Osman Gazi oğluna nasihat ederken:</a:t>
            </a:r>
          </a:p>
          <a:p>
            <a:pPr algn="just"/>
            <a:r>
              <a:rPr lang="tr-TR" sz="2800" dirty="0" smtClean="0">
                <a:solidFill>
                  <a:schemeClr val="tx1"/>
                </a:solidFill>
              </a:rPr>
              <a:t>	</a:t>
            </a:r>
          </a:p>
          <a:p>
            <a:pPr algn="just"/>
            <a:r>
              <a:rPr lang="tr-TR" sz="2800" dirty="0" smtClean="0">
                <a:solidFill>
                  <a:schemeClr val="tx1"/>
                </a:solidFill>
              </a:rPr>
              <a:t>	“</a:t>
            </a:r>
            <a:r>
              <a:rPr lang="tr-TR" sz="2800" b="1" dirty="0" smtClean="0">
                <a:solidFill>
                  <a:schemeClr val="tx1"/>
                </a:solidFill>
                <a:effectLst>
                  <a:outerShdw blurRad="38100" dist="38100" dir="2700000" algn="tl">
                    <a:srgbClr val="000000">
                      <a:alpha val="43137"/>
                    </a:srgbClr>
                  </a:outerShdw>
                </a:effectLst>
              </a:rPr>
              <a:t>Alimler edipler devletin bedeninin gücüdür, bunlara iltifat ve ikramda bulun, öyle programlar yap, öyle çalış ki devletinde maarif erbabı, faziletli insanlar ve alimler çoğalsın</a:t>
            </a:r>
            <a:r>
              <a:rPr lang="tr-TR" sz="2800" dirty="0" smtClean="0">
                <a:solidFill>
                  <a:schemeClr val="tx1"/>
                </a:solidFill>
              </a:rPr>
              <a:t>.”</a:t>
            </a:r>
            <a:endParaRPr lang="tr-TR" sz="28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Ecdadımızın Alimlere Hürmeti</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a:t>
            </a:r>
            <a:r>
              <a:rPr lang="tr-TR" sz="2400" b="1" dirty="0" smtClean="0">
                <a:solidFill>
                  <a:schemeClr val="tx1"/>
                </a:solidFill>
              </a:rPr>
              <a:t>Az uyuyan, çok okuyan, her öğün tek çeşit yemek yiyen, ağaçtan tabak kullanan, dünyevi lezzetlerden hoşlanmayan</a:t>
            </a:r>
            <a:r>
              <a:rPr lang="tr-TR" sz="2400" dirty="0" smtClean="0">
                <a:solidFill>
                  <a:schemeClr val="tx1"/>
                </a:solidFill>
              </a:rPr>
              <a:t> </a:t>
            </a:r>
            <a:r>
              <a:rPr lang="tr-TR" sz="2400" b="1" dirty="0" smtClean="0">
                <a:solidFill>
                  <a:srgbClr val="FF0000"/>
                </a:solidFill>
              </a:rPr>
              <a:t>Yavuz Sultan Selim</a:t>
            </a:r>
            <a:r>
              <a:rPr lang="tr-TR" sz="2400" dirty="0" smtClean="0">
                <a:solidFill>
                  <a:schemeClr val="tx1"/>
                </a:solidFill>
              </a:rPr>
              <a:t>, veli ve alim insanların yanına girdiği zaman büyük bir saygı ve edep gösterirdi. </a:t>
            </a:r>
          </a:p>
          <a:p>
            <a:pPr algn="just"/>
            <a:r>
              <a:rPr lang="tr-TR" sz="2400" dirty="0" smtClean="0">
                <a:solidFill>
                  <a:schemeClr val="tx1"/>
                </a:solidFill>
              </a:rPr>
              <a:t>	Devrin alimlerinden Şam’da yetişen Muhammed </a:t>
            </a:r>
            <a:r>
              <a:rPr lang="tr-TR" sz="2400" dirty="0" err="1" smtClean="0">
                <a:solidFill>
                  <a:schemeClr val="tx1"/>
                </a:solidFill>
              </a:rPr>
              <a:t>Bedahşi</a:t>
            </a:r>
            <a:r>
              <a:rPr lang="tr-TR" sz="2400" dirty="0" smtClean="0">
                <a:solidFill>
                  <a:schemeClr val="tx1"/>
                </a:solidFill>
              </a:rPr>
              <a:t>  </a:t>
            </a:r>
            <a:r>
              <a:rPr lang="tr-TR" sz="2400" dirty="0" err="1" smtClean="0">
                <a:solidFill>
                  <a:schemeClr val="tx1"/>
                </a:solidFill>
              </a:rPr>
              <a:t>Hz.’ni</a:t>
            </a:r>
            <a:r>
              <a:rPr lang="tr-TR" sz="2400" dirty="0" smtClean="0">
                <a:solidFill>
                  <a:schemeClr val="tx1"/>
                </a:solidFill>
              </a:rPr>
              <a:t> Ziyaretinde hiç konuşmamış, sadece dinlemiş sonrada huzurdan öylece ayrılmış. </a:t>
            </a:r>
          </a:p>
          <a:p>
            <a:pPr algn="just"/>
            <a:r>
              <a:rPr lang="tr-TR" sz="2400" dirty="0" smtClean="0">
                <a:solidFill>
                  <a:schemeClr val="tx1"/>
                </a:solidFill>
              </a:rPr>
              <a:t>	Beraberinde </a:t>
            </a:r>
            <a:r>
              <a:rPr lang="tr-TR" sz="2400" b="1" dirty="0" smtClean="0">
                <a:solidFill>
                  <a:schemeClr val="tx1"/>
                </a:solidFill>
              </a:rPr>
              <a:t>bulunan devlet ricali </a:t>
            </a:r>
            <a:r>
              <a:rPr lang="tr-TR" sz="2400" b="1" dirty="0" err="1" smtClean="0">
                <a:solidFill>
                  <a:schemeClr val="tx1"/>
                </a:solidFill>
              </a:rPr>
              <a:t>cedelli</a:t>
            </a:r>
            <a:r>
              <a:rPr lang="tr-TR" sz="2400" dirty="0" smtClean="0">
                <a:solidFill>
                  <a:schemeClr val="tx1"/>
                </a:solidFill>
              </a:rPr>
              <a:t> bir padişah olan Yavuzun haline şaşırmış: “</a:t>
            </a:r>
            <a:r>
              <a:rPr lang="tr-TR" sz="2400" b="1" dirty="0" smtClean="0">
                <a:solidFill>
                  <a:schemeClr val="tx1"/>
                </a:solidFill>
              </a:rPr>
              <a:t>Sultanım! Sadece dinlediniz bir kelam bile etmediniz</a:t>
            </a:r>
            <a:r>
              <a:rPr lang="tr-TR" sz="2400" dirty="0" smtClean="0">
                <a:solidFill>
                  <a:schemeClr val="tx1"/>
                </a:solidFill>
              </a:rPr>
              <a:t>.” diye sormuşlar.</a:t>
            </a:r>
          </a:p>
          <a:p>
            <a:pPr algn="just"/>
            <a:r>
              <a:rPr lang="tr-TR" sz="2400" dirty="0" smtClean="0">
                <a:solidFill>
                  <a:schemeClr val="tx1"/>
                </a:solidFill>
              </a:rPr>
              <a:t>	Yavuz: “Büyük </a:t>
            </a:r>
            <a:r>
              <a:rPr lang="tr-TR" sz="2400" dirty="0" err="1" smtClean="0">
                <a:solidFill>
                  <a:schemeClr val="tx1"/>
                </a:solidFill>
              </a:rPr>
              <a:t>evliyaullahın</a:t>
            </a:r>
            <a:r>
              <a:rPr lang="tr-TR" sz="2400" dirty="0" smtClean="0">
                <a:solidFill>
                  <a:schemeClr val="tx1"/>
                </a:solidFill>
              </a:rPr>
              <a:t> meclisinde, onlar konuşurken, başkasının konuşması, -velev ki cihan padişahı da olsa- uygun düşmez. Biz sultan da olsak böyle manevi sultanların himmetine muhtacız”.</a:t>
            </a:r>
            <a:endParaRPr lang="tr-TR" sz="24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Ecdadımızın Alimlere Hürmeti</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Alimin Çamuru</a:t>
            </a:r>
          </a:p>
          <a:p>
            <a:pPr algn="just"/>
            <a:r>
              <a:rPr lang="tr-TR" sz="2400" dirty="0" smtClean="0">
                <a:solidFill>
                  <a:schemeClr val="tx1"/>
                </a:solidFill>
              </a:rPr>
              <a:t>	Yavuz sultan selim han devrin meşhur alimlerinden kemal paşa zade ile mısır seferi dönüşünde yan yana at üstünde sohbet ederek gidiyorlardı. </a:t>
            </a:r>
          </a:p>
          <a:p>
            <a:pPr algn="just"/>
            <a:r>
              <a:rPr lang="tr-TR" sz="2400" dirty="0" smtClean="0">
                <a:solidFill>
                  <a:schemeClr val="tx1"/>
                </a:solidFill>
              </a:rPr>
              <a:t>	Birden kemal paşa zadenin atı ürktü ve atının ayağından fırlayan çamurlar yavuzun kaftanını çamura boyadı. Kemal paşa üzüldü, rengi atıp benzi sarardı. Celalli padişahın kızacağını zannetti. </a:t>
            </a:r>
          </a:p>
          <a:p>
            <a:pPr algn="just"/>
            <a:r>
              <a:rPr lang="tr-TR" sz="2400" dirty="0" smtClean="0">
                <a:solidFill>
                  <a:schemeClr val="tx1"/>
                </a:solidFill>
              </a:rPr>
              <a:t>	Nedimeler padişahın kaftanını temizlemeye kalkışınca “</a:t>
            </a:r>
            <a:r>
              <a:rPr lang="tr-TR" sz="2400" b="1" dirty="0" smtClean="0">
                <a:solidFill>
                  <a:schemeClr val="tx1"/>
                </a:solidFill>
              </a:rPr>
              <a:t>bırakın, temizlemeyin</a:t>
            </a:r>
            <a:r>
              <a:rPr lang="tr-TR" sz="2400" dirty="0" smtClean="0">
                <a:solidFill>
                  <a:schemeClr val="tx1"/>
                </a:solidFill>
              </a:rPr>
              <a:t>” dedi ve alime dönerek mütebessim bir çehre ile “</a:t>
            </a:r>
            <a:r>
              <a:rPr lang="tr-TR" sz="2400" b="1" dirty="0" smtClean="0">
                <a:solidFill>
                  <a:srgbClr val="C00000"/>
                </a:solidFill>
                <a:effectLst>
                  <a:outerShdw blurRad="38100" dist="38100" dir="2700000" algn="tl">
                    <a:srgbClr val="000000">
                      <a:alpha val="43137"/>
                    </a:srgbClr>
                  </a:outerShdw>
                </a:effectLst>
              </a:rPr>
              <a:t>Ulemanın atının ayağından sıçrayıp bizi boyayan çamur, bizim için şereftir, mübarektir. Bu çamurlu kaftanı ben ölünce sandukamın üzerine kapatın</a:t>
            </a:r>
            <a:r>
              <a:rPr lang="tr-TR" sz="2400" dirty="0" smtClean="0">
                <a:solidFill>
                  <a:schemeClr val="tx1"/>
                </a:solidFill>
              </a:rPr>
              <a:t>” buyurmuştur.</a:t>
            </a:r>
            <a:endParaRPr lang="tr-TR" sz="24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Ecdadımızın Alimlere Hürmeti</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Kanuni Sultan Süleyman, Süleymaniye Camiinin temel atma töreninde devrin büyük alimi Şeyhülislam </a:t>
            </a:r>
            <a:r>
              <a:rPr lang="tr-TR" sz="2800" dirty="0" err="1" smtClean="0">
                <a:solidFill>
                  <a:schemeClr val="tx1"/>
                </a:solidFill>
              </a:rPr>
              <a:t>Eub’s</a:t>
            </a:r>
            <a:r>
              <a:rPr lang="tr-TR" sz="2800" dirty="0" smtClean="0">
                <a:solidFill>
                  <a:schemeClr val="tx1"/>
                </a:solidFill>
              </a:rPr>
              <a:t> </a:t>
            </a:r>
            <a:r>
              <a:rPr lang="tr-TR" sz="2800" dirty="0" err="1" smtClean="0">
                <a:solidFill>
                  <a:schemeClr val="tx1"/>
                </a:solidFill>
              </a:rPr>
              <a:t>Suud</a:t>
            </a:r>
            <a:r>
              <a:rPr lang="tr-TR" sz="2800" dirty="0" smtClean="0">
                <a:solidFill>
                  <a:schemeClr val="tx1"/>
                </a:solidFill>
              </a:rPr>
              <a:t> Efendiyi ileri sürerek “O bu işe benden daha layıktır” diyerek temel taşını ona koydurmuştur.</a:t>
            </a:r>
          </a:p>
          <a:p>
            <a:pPr algn="just"/>
            <a:r>
              <a:rPr lang="tr-TR" sz="2800" dirty="0" smtClean="0">
                <a:solidFill>
                  <a:schemeClr val="tx1"/>
                </a:solidFill>
              </a:rPr>
              <a:t>	</a:t>
            </a:r>
          </a:p>
          <a:p>
            <a:pPr algn="just"/>
            <a:r>
              <a:rPr lang="tr-TR" sz="2800" dirty="0" smtClean="0">
                <a:solidFill>
                  <a:schemeClr val="tx1"/>
                </a:solidFill>
              </a:rPr>
              <a:t>	Caminin yapımı bitince anahtarı padişaha teslime gelen Mimar Sinan’a “Bu camii şerifi sen yaptın kapıları ibadete açmakta senin hakkıdır.”demiştir.</a:t>
            </a:r>
            <a:endParaRPr lang="tr-TR" sz="28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Ecdadımızın Alimlere Hürmeti</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475656" y="214290"/>
            <a:ext cx="7096872"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3200" dirty="0" smtClean="0">
                <a:solidFill>
                  <a:schemeClr val="tx1"/>
                </a:solidFill>
              </a:rPr>
              <a:t>	Allah, insanı yaratmakla yetinmemiş, ayrıca ona kalemle yazmayı ve bilmediği şeyleri öğretip onu </a:t>
            </a:r>
            <a:r>
              <a:rPr lang="tr-TR" sz="3200" dirty="0" err="1" smtClean="0">
                <a:solidFill>
                  <a:schemeClr val="tx1"/>
                </a:solidFill>
              </a:rPr>
              <a:t>Kur’an’la</a:t>
            </a:r>
            <a:r>
              <a:rPr lang="tr-TR" sz="3200" dirty="0" smtClean="0">
                <a:solidFill>
                  <a:schemeClr val="tx1"/>
                </a:solidFill>
              </a:rPr>
              <a:t> eğitmiştir.</a:t>
            </a:r>
            <a:endParaRPr lang="tr-TR" sz="1050" dirty="0" smtClean="0">
              <a:solidFill>
                <a:schemeClr val="tx1"/>
              </a:solidFill>
            </a:endParaRPr>
          </a:p>
          <a:p>
            <a:pPr algn="just"/>
            <a:r>
              <a:rPr lang="tr-TR" sz="3200" dirty="0" smtClean="0">
                <a:solidFill>
                  <a:schemeClr val="tx1"/>
                </a:solidFill>
              </a:rPr>
              <a:t>	</a:t>
            </a:r>
            <a:r>
              <a:rPr lang="tr-TR" sz="3200" dirty="0" smtClean="0">
                <a:solidFill>
                  <a:schemeClr val="accent6">
                    <a:lumMod val="50000"/>
                  </a:schemeClr>
                </a:solidFill>
              </a:rPr>
              <a:t>Her çağın şaşmaz rehberi olan </a:t>
            </a:r>
            <a:r>
              <a:rPr lang="tr-TR" sz="3200" dirty="0" err="1" smtClean="0">
                <a:solidFill>
                  <a:schemeClr val="accent6">
                    <a:lumMod val="50000"/>
                  </a:schemeClr>
                </a:solidFill>
              </a:rPr>
              <a:t>Kur’an</a:t>
            </a:r>
            <a:r>
              <a:rPr lang="tr-TR" sz="3200" dirty="0" smtClean="0">
                <a:solidFill>
                  <a:schemeClr val="accent6">
                    <a:lumMod val="50000"/>
                  </a:schemeClr>
                </a:solidFill>
              </a:rPr>
              <a:t>, insanları bilgilendirici ve eğitici ayetlerle doludur. </a:t>
            </a:r>
          </a:p>
          <a:p>
            <a:pPr algn="just"/>
            <a:r>
              <a:rPr lang="tr-TR" sz="3200" dirty="0" smtClean="0">
                <a:solidFill>
                  <a:schemeClr val="tx1"/>
                </a:solidFill>
              </a:rPr>
              <a:t>	Kuranın temel amaçlarından biri, insanı aklen ve ahlaken Allah’a yöneltip onu kötülüklerden ve cahilce davranışlardan alıkoymaktır. </a:t>
            </a:r>
            <a:endParaRPr lang="tr-TR" sz="3200" dirty="0">
              <a:solidFill>
                <a:schemeClr val="tx1"/>
              </a:solidFill>
            </a:endParaRPr>
          </a:p>
        </p:txBody>
      </p:sp>
      <p:grpSp>
        <p:nvGrpSpPr>
          <p:cNvPr id="8" name="7 Grup"/>
          <p:cNvGrpSpPr/>
          <p:nvPr/>
        </p:nvGrpSpPr>
        <p:grpSpPr>
          <a:xfrm>
            <a:off x="0" y="0"/>
            <a:ext cx="9144000" cy="6866384"/>
            <a:chOff x="0" y="0"/>
            <a:chExt cx="9144000" cy="6866384"/>
          </a:xfrm>
        </p:grpSpPr>
        <p:sp>
          <p:nvSpPr>
            <p:cNvPr id="9" name="8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11" name="10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Kuranın Hedefi</a:t>
              </a:r>
              <a:endParaRPr lang="tr-TR" sz="2400" b="1" dirty="0">
                <a:solidFill>
                  <a:schemeClr val="tx1"/>
                </a:solidFill>
                <a:latin typeface="Times New Roman" pitchFamily="18" charset="0"/>
                <a:cs typeface="Times New Roman" pitchFamily="18" charset="0"/>
              </a:endParaRPr>
            </a:p>
          </p:txBody>
        </p:sp>
      </p:grpSp>
      <p:pic>
        <p:nvPicPr>
          <p:cNvPr id="12" name="Picture 5" descr="C:\Users\acer\Desktop\ilim\sutunlar.png"/>
          <p:cNvPicPr>
            <a:picLocks noChangeAspect="1" noChangeArrowheads="1"/>
          </p:cNvPicPr>
          <p:nvPr/>
        </p:nvPicPr>
        <p:blipFill>
          <a:blip r:embed="rId3" cstate="print"/>
          <a:srcRect/>
          <a:stretch>
            <a:fillRect/>
          </a:stretch>
        </p:blipFill>
        <p:spPr bwMode="auto">
          <a:xfrm>
            <a:off x="0" y="0"/>
            <a:ext cx="1425575"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Sultan 1. Ahmet, sanat harikası olan Sultan Ahmet Camiinin temelleri atılırken temele ilk harcı koyma şerefini devrin en meşhur </a:t>
            </a:r>
            <a:r>
              <a:rPr lang="tr-TR" sz="2400" dirty="0" err="1" smtClean="0">
                <a:solidFill>
                  <a:schemeClr val="tx1"/>
                </a:solidFill>
              </a:rPr>
              <a:t>meşayih</a:t>
            </a:r>
            <a:r>
              <a:rPr lang="tr-TR" sz="2400" dirty="0" smtClean="0">
                <a:solidFill>
                  <a:schemeClr val="tx1"/>
                </a:solidFill>
              </a:rPr>
              <a:t> ve alimi Aziz </a:t>
            </a:r>
            <a:r>
              <a:rPr lang="tr-TR" sz="2400" dirty="0" err="1" smtClean="0">
                <a:solidFill>
                  <a:schemeClr val="tx1"/>
                </a:solidFill>
              </a:rPr>
              <a:t>Mahmud</a:t>
            </a:r>
            <a:r>
              <a:rPr lang="tr-TR" sz="2400" dirty="0" smtClean="0">
                <a:solidFill>
                  <a:schemeClr val="tx1"/>
                </a:solidFill>
              </a:rPr>
              <a:t> </a:t>
            </a:r>
            <a:r>
              <a:rPr lang="tr-TR" sz="2400" dirty="0" err="1" smtClean="0">
                <a:solidFill>
                  <a:schemeClr val="tx1"/>
                </a:solidFill>
              </a:rPr>
              <a:t>Hüdai</a:t>
            </a:r>
            <a:r>
              <a:rPr lang="tr-TR" sz="2400" dirty="0" smtClean="0">
                <a:solidFill>
                  <a:schemeClr val="tx1"/>
                </a:solidFill>
              </a:rPr>
              <a:t> hazretlerine </a:t>
            </a:r>
            <a:r>
              <a:rPr lang="tr-TR" sz="2400" dirty="0" err="1" smtClean="0">
                <a:solidFill>
                  <a:schemeClr val="tx1"/>
                </a:solidFill>
              </a:rPr>
              <a:t>lutfetmiştir</a:t>
            </a:r>
            <a:r>
              <a:rPr lang="tr-TR" sz="2400" dirty="0" smtClean="0">
                <a:solidFill>
                  <a:schemeClr val="tx1"/>
                </a:solidFill>
              </a:rPr>
              <a:t>. Sultan Ahmet Caminin temelinde ilk gün bir amele gibi çalışmış eline kazma küreği almış gayret göstermiştir.</a:t>
            </a:r>
          </a:p>
          <a:p>
            <a:pPr algn="just"/>
            <a:r>
              <a:rPr lang="tr-TR" sz="2400" dirty="0" smtClean="0">
                <a:solidFill>
                  <a:schemeClr val="tx1"/>
                </a:solidFill>
              </a:rPr>
              <a:t>	Aziz </a:t>
            </a:r>
            <a:r>
              <a:rPr lang="tr-TR" sz="2400" dirty="0" err="1" smtClean="0">
                <a:solidFill>
                  <a:schemeClr val="tx1"/>
                </a:solidFill>
              </a:rPr>
              <a:t>Mahmud</a:t>
            </a:r>
            <a:r>
              <a:rPr lang="tr-TR" sz="2400" dirty="0" smtClean="0">
                <a:solidFill>
                  <a:schemeClr val="tx1"/>
                </a:solidFill>
              </a:rPr>
              <a:t> </a:t>
            </a:r>
            <a:r>
              <a:rPr lang="tr-TR" sz="2400" dirty="0" err="1" smtClean="0">
                <a:solidFill>
                  <a:schemeClr val="tx1"/>
                </a:solidFill>
              </a:rPr>
              <a:t>Hüdai’ye</a:t>
            </a:r>
            <a:r>
              <a:rPr lang="tr-TR" sz="2400" dirty="0" smtClean="0">
                <a:solidFill>
                  <a:schemeClr val="tx1"/>
                </a:solidFill>
              </a:rPr>
              <a:t> babam diyecek kadar bağlı bir padişah, şeyhine abdest suyu dökecek kadar mütevazı ve saygılı bir lider.</a:t>
            </a:r>
          </a:p>
          <a:p>
            <a:pPr algn="just"/>
            <a:r>
              <a:rPr lang="tr-TR" sz="2400" dirty="0" smtClean="0">
                <a:solidFill>
                  <a:schemeClr val="tx1"/>
                </a:solidFill>
              </a:rPr>
              <a:t>	Bir ara padişah, şeyhten keramet göstermesini istemiş, </a:t>
            </a:r>
            <a:r>
              <a:rPr lang="tr-TR" sz="2400" dirty="0" err="1" smtClean="0">
                <a:solidFill>
                  <a:schemeClr val="tx1"/>
                </a:solidFill>
              </a:rPr>
              <a:t>Hüdayi</a:t>
            </a:r>
            <a:r>
              <a:rPr lang="tr-TR" sz="2400" dirty="0" smtClean="0">
                <a:solidFill>
                  <a:schemeClr val="tx1"/>
                </a:solidFill>
              </a:rPr>
              <a:t> </a:t>
            </a:r>
            <a:r>
              <a:rPr lang="tr-TR" sz="2400" dirty="0" err="1" smtClean="0">
                <a:solidFill>
                  <a:schemeClr val="tx1"/>
                </a:solidFill>
              </a:rPr>
              <a:t>haretleri</a:t>
            </a:r>
            <a:r>
              <a:rPr lang="tr-TR" sz="2400" dirty="0" smtClean="0">
                <a:solidFill>
                  <a:schemeClr val="tx1"/>
                </a:solidFill>
              </a:rPr>
              <a:t> tebessüm ederek cihan padişahının kendisine abdest  suyunu dökmesi ve valide sultanın peşkir uzatmasından daha büyük bir kerametin olmayacağını arifane bir şekilde göstermiştir.</a:t>
            </a:r>
            <a:endParaRPr lang="tr-TR" sz="24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Ecdadımızın Alimlere Hürmeti</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000" b="1" dirty="0" smtClean="0">
                <a:solidFill>
                  <a:schemeClr val="tx1"/>
                </a:solidFill>
                <a:effectLst>
                  <a:outerShdw blurRad="38100" dist="38100" dir="2700000" algn="tl">
                    <a:srgbClr val="000000">
                      <a:alpha val="43137"/>
                    </a:srgbClr>
                  </a:outerShdw>
                </a:effectLst>
              </a:rPr>
              <a:t>İlmiyle Amil Olmayanların , Bildiğini Öğretmeyenlerin Durumu</a:t>
            </a:r>
            <a:endParaRPr lang="tr-TR" sz="2000" b="1" dirty="0">
              <a:solidFill>
                <a:schemeClr val="tx1"/>
              </a:solidFill>
              <a:effectLst>
                <a:outerShdw blurRad="38100" dist="38100" dir="2700000" algn="tl">
                  <a:srgbClr val="000000">
                    <a:alpha val="43137"/>
                  </a:srgbClr>
                </a:outerShdw>
              </a:effectLst>
            </a:endParaRPr>
          </a:p>
        </p:txBody>
      </p:sp>
      <p:sp>
        <p:nvSpPr>
          <p:cNvPr id="10" name="9 Dikdörtgen"/>
          <p:cNvSpPr/>
          <p:nvPr/>
        </p:nvSpPr>
        <p:spPr>
          <a:xfrm>
            <a:off x="1500166" y="285728"/>
            <a:ext cx="7176290"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SA" sz="4000" dirty="0" smtClean="0">
                <a:solidFill>
                  <a:schemeClr val="tx1"/>
                </a:solidFill>
                <a:latin typeface="HASENAT4" pitchFamily="2" charset="-78"/>
                <a:cs typeface="HASENAT4" pitchFamily="2" charset="-78"/>
              </a:rPr>
              <a:t>مَثَلُ الَّذينَ حُمِّلُوا التَّوْريةَ ثُمَّ لَمْ يَحْمِلُوهَا كَمَثَلِ الْحِمَارِ يَحْمِلُ اَسْفَارًا بِئْسَ مَثَلُ الْقَوْمِ الَّذينَ كَذَّبُوا بِايَاتِ اللّهِ وَاللّهُ لَايَهْدِى الْقَوْمَ الظَّالِمينَ</a:t>
            </a:r>
            <a:endParaRPr lang="tr-TR" sz="4000" dirty="0" smtClean="0">
              <a:solidFill>
                <a:schemeClr val="tx1"/>
              </a:solidFill>
              <a:latin typeface="HASENAT4" pitchFamily="2" charset="-78"/>
              <a:cs typeface="HASENAT4" pitchFamily="2" charset="-78"/>
            </a:endParaRPr>
          </a:p>
          <a:p>
            <a:pPr algn="just"/>
            <a:endParaRPr lang="tr-TR" sz="1200" dirty="0" smtClean="0">
              <a:solidFill>
                <a:schemeClr val="tx1"/>
              </a:solidFill>
            </a:endParaRPr>
          </a:p>
          <a:p>
            <a:pPr algn="just"/>
            <a:r>
              <a:rPr lang="tr-TR" sz="2800" dirty="0" smtClean="0">
                <a:solidFill>
                  <a:schemeClr val="tx1"/>
                </a:solidFill>
              </a:rPr>
              <a:t>	“</a:t>
            </a:r>
            <a:r>
              <a:rPr lang="tr-TR" sz="2800" b="1" dirty="0" smtClean="0">
                <a:solidFill>
                  <a:srgbClr val="C00000"/>
                </a:solidFill>
              </a:rPr>
              <a:t>Kendilerine Tevrat yükletilip de sonra onu taşımayanların (Amel etmeyenler) durumu, kitaplar taşıyan eşeğin durumu gibidir. </a:t>
            </a:r>
            <a:r>
              <a:rPr lang="tr-TR" sz="2800" dirty="0" smtClean="0">
                <a:solidFill>
                  <a:schemeClr val="tx1"/>
                </a:solidFill>
              </a:rPr>
              <a:t>Allah'ın </a:t>
            </a:r>
            <a:r>
              <a:rPr lang="tr-TR" sz="2800" dirty="0" err="1" smtClean="0">
                <a:solidFill>
                  <a:schemeClr val="tx1"/>
                </a:solidFill>
              </a:rPr>
              <a:t>âyetlerini</a:t>
            </a:r>
            <a:r>
              <a:rPr lang="tr-TR" sz="2800" dirty="0" smtClean="0">
                <a:solidFill>
                  <a:schemeClr val="tx1"/>
                </a:solidFill>
              </a:rPr>
              <a:t> yalanlayanların durumu ne kötüdür. Allah zalim toplumu doğru yola iletmez.” (</a:t>
            </a:r>
            <a:r>
              <a:rPr lang="tr-TR" sz="2800" dirty="0" err="1" smtClean="0">
                <a:solidFill>
                  <a:schemeClr val="tx1"/>
                </a:solidFill>
              </a:rPr>
              <a:t>Cum'a</a:t>
            </a:r>
            <a:r>
              <a:rPr lang="tr-TR" sz="2800" dirty="0" smtClean="0">
                <a:solidFill>
                  <a:schemeClr val="tx1"/>
                </a:solidFill>
              </a:rPr>
              <a:t>/:5)</a:t>
            </a:r>
            <a:endParaRPr lang="tr-TR" sz="2800" dirty="0">
              <a:solidFill>
                <a:schemeClr val="tx1"/>
              </a:solidFill>
            </a:endParaRPr>
          </a:p>
        </p:txBody>
      </p:sp>
      <p:pic>
        <p:nvPicPr>
          <p:cNvPr id="3077" name="Picture 5" descr="C:\Users\acer\Desktop\ilim\sutunlar.png"/>
          <p:cNvPicPr>
            <a:picLocks noChangeAspect="1" noChangeArrowheads="1"/>
          </p:cNvPicPr>
          <p:nvPr/>
        </p:nvPicPr>
        <p:blipFill>
          <a:blip r:embed="rId3" cstate="print"/>
          <a:srcRect/>
          <a:stretch>
            <a:fillRect/>
          </a:stretch>
        </p:blipFill>
        <p:spPr bwMode="auto">
          <a:xfrm>
            <a:off x="0" y="0"/>
            <a:ext cx="1425575"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000" b="1" dirty="0" smtClean="0">
                <a:solidFill>
                  <a:schemeClr val="tx1"/>
                </a:solidFill>
                <a:effectLst>
                  <a:outerShdw blurRad="38100" dist="38100" dir="2700000" algn="tl">
                    <a:srgbClr val="000000">
                      <a:alpha val="43137"/>
                    </a:srgbClr>
                  </a:outerShdw>
                </a:effectLst>
              </a:rPr>
              <a:t>Alimde Gurur Olmamalı</a:t>
            </a:r>
            <a:endParaRPr lang="tr-TR" sz="2000" b="1" dirty="0">
              <a:solidFill>
                <a:schemeClr val="tx1"/>
              </a:solidFill>
              <a:effectLst>
                <a:outerShdw blurRad="38100" dist="38100" dir="2700000" algn="tl">
                  <a:srgbClr val="000000">
                    <a:alpha val="43137"/>
                  </a:srgbClr>
                </a:outerShdw>
              </a:effectLst>
            </a:endParaRPr>
          </a:p>
        </p:txBody>
      </p:sp>
      <p:sp>
        <p:nvSpPr>
          <p:cNvPr id="10" name="9 Dikdörtgen"/>
          <p:cNvSpPr/>
          <p:nvPr/>
        </p:nvSpPr>
        <p:spPr>
          <a:xfrm>
            <a:off x="1357290" y="285728"/>
            <a:ext cx="7319166"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1900" dirty="0" smtClean="0">
                <a:solidFill>
                  <a:schemeClr val="tx1"/>
                </a:solidFill>
              </a:rPr>
              <a:t>	Âlim de gurur olmamalı, âlim derviş kadar mütevazı ve ilmince amil olmalıdır.</a:t>
            </a:r>
          </a:p>
          <a:p>
            <a:pPr algn="just"/>
            <a:r>
              <a:rPr lang="tr-TR" sz="1900" dirty="0" smtClean="0">
                <a:solidFill>
                  <a:schemeClr val="tx1"/>
                </a:solidFill>
              </a:rPr>
              <a:t>	II. Murat Alimlere, ilme ve dervişlere saygılı bir hükümdardı. Bir gün yakınlarıyla bu zümreler hakkında konuşurken “Acaba alimlerle dervişlik arasında ne fark vardır?” demiş orada bulunanlardan biri bu izah etmekle anlaşılmaz, onların meclislerinde bulunup müşahede etmek gerekir. İsterseniz tebdili kıyafet yapıp toplantılarına katılalım demiş. </a:t>
            </a:r>
          </a:p>
          <a:p>
            <a:pPr algn="just"/>
            <a:r>
              <a:rPr lang="tr-TR" sz="1900" dirty="0" smtClean="0">
                <a:solidFill>
                  <a:schemeClr val="tx1"/>
                </a:solidFill>
              </a:rPr>
              <a:t>	Ertesi akşam alimlerle dervişlerin toplantısı vardır. Oraya giderken yolda bir alime </a:t>
            </a:r>
            <a:r>
              <a:rPr lang="tr-TR" sz="1900" dirty="0" err="1" smtClean="0">
                <a:solidFill>
                  <a:schemeClr val="tx1"/>
                </a:solidFill>
              </a:rPr>
              <a:t>raslar</a:t>
            </a:r>
            <a:r>
              <a:rPr lang="tr-TR" sz="1900" dirty="0" smtClean="0">
                <a:solidFill>
                  <a:schemeClr val="tx1"/>
                </a:solidFill>
              </a:rPr>
              <a:t> ve sorarlar: acaba toplantıya gelenler </a:t>
            </a:r>
            <a:r>
              <a:rPr lang="tr-TR" sz="1900" dirty="0" err="1" smtClean="0">
                <a:solidFill>
                  <a:schemeClr val="tx1"/>
                </a:solidFill>
              </a:rPr>
              <a:t>arasınd</a:t>
            </a:r>
            <a:r>
              <a:rPr lang="tr-TR" sz="1900" dirty="0" smtClean="0">
                <a:solidFill>
                  <a:schemeClr val="tx1"/>
                </a:solidFill>
              </a:rPr>
              <a:t> en alimi, bilgilisi kimdir? Alim benden ileride kim var? Bilmiyorum der ve geçer. Gelen ikinci alime sorarlar: benim olduğum söyleniyor der.  Üçüncüsü:  </a:t>
            </a:r>
            <a:r>
              <a:rPr lang="tr-TR" sz="1900" dirty="0" err="1" smtClean="0">
                <a:solidFill>
                  <a:schemeClr val="tx1"/>
                </a:solidFill>
              </a:rPr>
              <a:t>tabiî</a:t>
            </a:r>
            <a:r>
              <a:rPr lang="tr-TR" sz="1900" dirty="0" smtClean="0">
                <a:solidFill>
                  <a:schemeClr val="tx1"/>
                </a:solidFill>
              </a:rPr>
              <a:t> ki ben, ismimi duymadınız mı? Dördüncüsü: beni tanımadınız herhalde, hepsi ben ben ben deyip durmuşlar. </a:t>
            </a:r>
          </a:p>
          <a:p>
            <a:pPr algn="just"/>
            <a:r>
              <a:rPr lang="tr-TR" sz="1900" dirty="0" smtClean="0">
                <a:solidFill>
                  <a:schemeClr val="tx1"/>
                </a:solidFill>
              </a:rPr>
              <a:t>	Bu alimler grubunun arkasından dervişler gelmeye başlamış ve ilk dervişe sormuşlar: gelenler içinde en bilgili, en faziletliniz kimdir? Diye sormuşlar, derviş: arkamdan gelendir demiş. İkincisi: hayır ben değilim arkamdan gelendir demiştir, diğer dervişlerde aynı veya benzer cevapları vermişler. Sonuncu derviş gelince </a:t>
            </a:r>
            <a:r>
              <a:rPr lang="tr-TR" sz="1900" dirty="0" err="1" smtClean="0">
                <a:solidFill>
                  <a:schemeClr val="tx1"/>
                </a:solidFill>
              </a:rPr>
              <a:t>onada</a:t>
            </a:r>
            <a:r>
              <a:rPr lang="tr-TR" sz="1900" dirty="0" smtClean="0">
                <a:solidFill>
                  <a:schemeClr val="tx1"/>
                </a:solidFill>
              </a:rPr>
              <a:t> sormuşlar “içinizde en bilgili en alim en fazıl derviş kimdir?” derviş boynunu bükmüş ve “Maalesef hepsi benden önce girdiler” demiş.</a:t>
            </a:r>
            <a:endParaRPr lang="tr-TR" sz="1900" dirty="0">
              <a:solidFill>
                <a:schemeClr val="tx1"/>
              </a:solidFill>
            </a:endParaRPr>
          </a:p>
        </p:txBody>
      </p:sp>
      <p:pic>
        <p:nvPicPr>
          <p:cNvPr id="3077" name="Picture 5" descr="C:\Users\acer\Desktop\ilim\sutunlar.png"/>
          <p:cNvPicPr>
            <a:picLocks noChangeAspect="1" noChangeArrowheads="1"/>
          </p:cNvPicPr>
          <p:nvPr/>
        </p:nvPicPr>
        <p:blipFill>
          <a:blip r:embed="rId3" cstate="print"/>
          <a:srcRect/>
          <a:stretch>
            <a:fillRect/>
          </a:stretch>
        </p:blipFill>
        <p:spPr bwMode="auto">
          <a:xfrm>
            <a:off x="1" y="0"/>
            <a:ext cx="135729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4000" dirty="0" smtClean="0">
                <a:solidFill>
                  <a:schemeClr val="tx1"/>
                </a:solidFill>
                <a:latin typeface="HASENAT4" pitchFamily="2" charset="-78"/>
                <a:cs typeface="HASENAT4" pitchFamily="2" charset="-78"/>
              </a:rPr>
              <a:t>وَلاَ تَقْفُ مَا لَيْسَ لَكَ بِهِ عِلْمٌ إِنَّ السَّمْعَ وَالْبَصَرَ وَالْفُؤَادَ كُلُّ أُولـئِكَ كَانَ عَنْهُ مَسْؤُولاً</a:t>
            </a:r>
            <a:endParaRPr lang="tr-TR" sz="4000" dirty="0" smtClean="0">
              <a:solidFill>
                <a:schemeClr val="tx1"/>
              </a:solidFill>
              <a:latin typeface="HASENAT4" pitchFamily="2" charset="-78"/>
              <a:cs typeface="HASENAT4" pitchFamily="2" charset="-78"/>
            </a:endParaRPr>
          </a:p>
          <a:p>
            <a:pPr algn="just"/>
            <a:endParaRPr lang="tr-TR" sz="1000" dirty="0" smtClean="0">
              <a:solidFill>
                <a:schemeClr val="tx1"/>
              </a:solidFill>
            </a:endParaRPr>
          </a:p>
          <a:p>
            <a:pPr algn="just"/>
            <a:r>
              <a:rPr lang="tr-TR" sz="2800" dirty="0" smtClean="0">
                <a:solidFill>
                  <a:schemeClr val="tx1"/>
                </a:solidFill>
              </a:rPr>
              <a:t>	</a:t>
            </a:r>
            <a:r>
              <a:rPr lang="tr-TR" sz="3200" dirty="0" smtClean="0">
                <a:solidFill>
                  <a:schemeClr val="tx1"/>
                </a:solidFill>
              </a:rPr>
              <a:t>“</a:t>
            </a:r>
            <a:r>
              <a:rPr lang="tr-TR" sz="3200" b="1" dirty="0" smtClean="0">
                <a:solidFill>
                  <a:srgbClr val="FF0000"/>
                </a:solidFill>
              </a:rPr>
              <a:t>Hakkında kesin bilgi sahibi olmadığın şeyin peşine düşme. </a:t>
            </a:r>
            <a:r>
              <a:rPr lang="tr-TR" sz="3200" b="1" dirty="0" smtClean="0">
                <a:solidFill>
                  <a:srgbClr val="0070C0"/>
                </a:solidFill>
              </a:rPr>
              <a:t>Çünkü kulak, göz ve kalp bunların hepsi ondan sorumludur</a:t>
            </a:r>
            <a:r>
              <a:rPr lang="tr-TR" sz="1600" b="1" u="sng" dirty="0" smtClean="0">
                <a:solidFill>
                  <a:schemeClr val="tx1"/>
                </a:solidFill>
              </a:rPr>
              <a:t>.</a:t>
            </a:r>
            <a:r>
              <a:rPr lang="tr-TR" sz="1600" dirty="0" smtClean="0">
                <a:solidFill>
                  <a:schemeClr val="tx1"/>
                </a:solidFill>
              </a:rPr>
              <a:t>”( </a:t>
            </a:r>
            <a:r>
              <a:rPr lang="tr-TR" sz="1600" dirty="0" err="1" smtClean="0">
                <a:solidFill>
                  <a:schemeClr val="tx1"/>
                </a:solidFill>
              </a:rPr>
              <a:t>İsra</a:t>
            </a:r>
            <a:r>
              <a:rPr lang="tr-TR" sz="1600" dirty="0" smtClean="0">
                <a:solidFill>
                  <a:schemeClr val="tx1"/>
                </a:solidFill>
              </a:rPr>
              <a:t>,17/36)</a:t>
            </a:r>
            <a:endParaRPr lang="tr-TR" sz="2800" dirty="0">
              <a:solidFill>
                <a:schemeClr val="tx1"/>
              </a:solidFill>
            </a:endParaRPr>
          </a:p>
        </p:txBody>
      </p:sp>
      <p:pic>
        <p:nvPicPr>
          <p:cNvPr id="6"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Bilmediğin Şeyin Ardına Düşme</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dirty="0" smtClean="0">
                <a:solidFill>
                  <a:schemeClr val="tx1"/>
                </a:solidFill>
              </a:rPr>
              <a:t>Peygamberimizin arkadaşlarından </a:t>
            </a:r>
            <a:r>
              <a:rPr lang="tr-TR" dirty="0" err="1" smtClean="0">
                <a:solidFill>
                  <a:schemeClr val="tx1"/>
                </a:solidFill>
              </a:rPr>
              <a:t>Ebû</a:t>
            </a:r>
            <a:r>
              <a:rPr lang="tr-TR" dirty="0" smtClean="0">
                <a:solidFill>
                  <a:schemeClr val="tx1"/>
                </a:solidFill>
              </a:rPr>
              <a:t> </a:t>
            </a:r>
            <a:r>
              <a:rPr lang="tr-TR" dirty="0" err="1" smtClean="0">
                <a:solidFill>
                  <a:schemeClr val="tx1"/>
                </a:solidFill>
              </a:rPr>
              <a:t>Hureyre</a:t>
            </a:r>
            <a:r>
              <a:rPr lang="tr-TR" dirty="0" smtClean="0">
                <a:solidFill>
                  <a:schemeClr val="tx1"/>
                </a:solidFill>
              </a:rPr>
              <a:t> (r.a.), hemen hemen peygamberimizden hiç ayrılmayan bir </a:t>
            </a:r>
            <a:r>
              <a:rPr lang="tr-TR" dirty="0" err="1" smtClean="0">
                <a:solidFill>
                  <a:schemeClr val="tx1"/>
                </a:solidFill>
              </a:rPr>
              <a:t>sahabi</a:t>
            </a:r>
            <a:r>
              <a:rPr lang="tr-TR" dirty="0" smtClean="0">
                <a:solidFill>
                  <a:schemeClr val="tx1"/>
                </a:solidFill>
              </a:rPr>
              <a:t> idi. O, peygamberimizle bulunduğu sürece, ilim öğrenir, peygamberimizin sözlerine dikkat ederek onları ezberlerdi. </a:t>
            </a:r>
          </a:p>
          <a:p>
            <a:pPr algn="just"/>
            <a:r>
              <a:rPr lang="tr-TR" dirty="0" smtClean="0">
                <a:solidFill>
                  <a:schemeClr val="tx1"/>
                </a:solidFill>
              </a:rPr>
              <a:t>Bu </a:t>
            </a:r>
            <a:r>
              <a:rPr lang="tr-TR" dirty="0" err="1" smtClean="0">
                <a:solidFill>
                  <a:schemeClr val="tx1"/>
                </a:solidFill>
              </a:rPr>
              <a:t>sahabi</a:t>
            </a:r>
            <a:r>
              <a:rPr lang="tr-TR" dirty="0" smtClean="0">
                <a:solidFill>
                  <a:schemeClr val="tx1"/>
                </a:solidFill>
              </a:rPr>
              <a:t>, bir gün  Medine'de sokağa çıktı. Halk sokakta dolaşıyordu. Onlara şöyle seslendi: </a:t>
            </a:r>
          </a:p>
          <a:p>
            <a:pPr algn="just"/>
            <a:r>
              <a:rPr lang="tr-TR" dirty="0" smtClean="0">
                <a:solidFill>
                  <a:schemeClr val="tx1"/>
                </a:solidFill>
              </a:rPr>
              <a:t>-</a:t>
            </a:r>
            <a:r>
              <a:rPr lang="tr-TR" b="1" dirty="0" smtClean="0">
                <a:solidFill>
                  <a:srgbClr val="C00000"/>
                </a:solidFill>
              </a:rPr>
              <a:t>Peygamberimizin mirası bölüşülüyor, siz ise burada vakit geçiriyorsunuz, gidip o mirastan payınızı alsanız ya? </a:t>
            </a:r>
            <a:r>
              <a:rPr lang="tr-TR" dirty="0" smtClean="0">
                <a:solidFill>
                  <a:schemeClr val="tx1"/>
                </a:solidFill>
              </a:rPr>
              <a:t>Deyince, halk: </a:t>
            </a:r>
          </a:p>
          <a:p>
            <a:pPr algn="just"/>
            <a:r>
              <a:rPr lang="tr-TR" dirty="0" smtClean="0">
                <a:solidFill>
                  <a:schemeClr val="tx1"/>
                </a:solidFill>
              </a:rPr>
              <a:t>-</a:t>
            </a:r>
            <a:r>
              <a:rPr lang="tr-TR" b="1" dirty="0" smtClean="0">
                <a:solidFill>
                  <a:srgbClr val="C00000"/>
                </a:solidFill>
              </a:rPr>
              <a:t>Nerede bölüşülüyor</a:t>
            </a:r>
            <a:r>
              <a:rPr lang="tr-TR" dirty="0" smtClean="0">
                <a:solidFill>
                  <a:schemeClr val="tx1"/>
                </a:solidFill>
              </a:rPr>
              <a:t>? Diye sorarlar. </a:t>
            </a:r>
            <a:r>
              <a:rPr lang="tr-TR" dirty="0" err="1" smtClean="0">
                <a:solidFill>
                  <a:schemeClr val="tx1"/>
                </a:solidFill>
              </a:rPr>
              <a:t>Ebû</a:t>
            </a:r>
            <a:r>
              <a:rPr lang="tr-TR" dirty="0" smtClean="0">
                <a:solidFill>
                  <a:schemeClr val="tx1"/>
                </a:solidFill>
              </a:rPr>
              <a:t> </a:t>
            </a:r>
            <a:r>
              <a:rPr lang="tr-TR" dirty="0" err="1" smtClean="0">
                <a:solidFill>
                  <a:schemeClr val="tx1"/>
                </a:solidFill>
              </a:rPr>
              <a:t>Hureyre</a:t>
            </a:r>
            <a:r>
              <a:rPr lang="tr-TR" dirty="0" smtClean="0">
                <a:solidFill>
                  <a:schemeClr val="tx1"/>
                </a:solidFill>
              </a:rPr>
              <a:t> (r.a.): </a:t>
            </a:r>
          </a:p>
          <a:p>
            <a:pPr algn="just"/>
            <a:r>
              <a:rPr lang="tr-TR" dirty="0" smtClean="0">
                <a:solidFill>
                  <a:schemeClr val="tx1"/>
                </a:solidFill>
              </a:rPr>
              <a:t>-</a:t>
            </a:r>
            <a:r>
              <a:rPr lang="tr-TR" b="1" dirty="0" err="1" smtClean="0">
                <a:solidFill>
                  <a:srgbClr val="C00000"/>
                </a:solidFill>
              </a:rPr>
              <a:t>Mescidde</a:t>
            </a:r>
            <a:r>
              <a:rPr lang="tr-TR" b="1" dirty="0" smtClean="0">
                <a:solidFill>
                  <a:srgbClr val="C00000"/>
                </a:solidFill>
              </a:rPr>
              <a:t> bölüşülüyor, </a:t>
            </a:r>
            <a:r>
              <a:rPr lang="tr-TR" dirty="0" smtClean="0">
                <a:solidFill>
                  <a:schemeClr val="tx1"/>
                </a:solidFill>
              </a:rPr>
              <a:t>diye cevap verir. Halk koşarak mescide gider, sonra geri dönerler. </a:t>
            </a:r>
            <a:r>
              <a:rPr lang="tr-TR" dirty="0" err="1" smtClean="0">
                <a:solidFill>
                  <a:schemeClr val="tx1"/>
                </a:solidFill>
              </a:rPr>
              <a:t>Ebû</a:t>
            </a:r>
            <a:r>
              <a:rPr lang="tr-TR" dirty="0" smtClean="0">
                <a:solidFill>
                  <a:schemeClr val="tx1"/>
                </a:solidFill>
              </a:rPr>
              <a:t> </a:t>
            </a:r>
            <a:r>
              <a:rPr lang="tr-TR" dirty="0" err="1" smtClean="0">
                <a:solidFill>
                  <a:schemeClr val="tx1"/>
                </a:solidFill>
              </a:rPr>
              <a:t>Hureyre</a:t>
            </a:r>
            <a:r>
              <a:rPr lang="tr-TR" dirty="0" smtClean="0">
                <a:solidFill>
                  <a:schemeClr val="tx1"/>
                </a:solidFill>
              </a:rPr>
              <a:t> (r.a.) onların geri geldiklerini görünce, sorar: </a:t>
            </a:r>
          </a:p>
          <a:p>
            <a:pPr algn="just"/>
            <a:r>
              <a:rPr lang="tr-TR" dirty="0" smtClean="0">
                <a:solidFill>
                  <a:schemeClr val="tx1"/>
                </a:solidFill>
              </a:rPr>
              <a:t>-</a:t>
            </a:r>
            <a:r>
              <a:rPr lang="tr-TR" b="1" dirty="0" smtClean="0">
                <a:solidFill>
                  <a:schemeClr val="tx1"/>
                </a:solidFill>
              </a:rPr>
              <a:t>Ne oldu? </a:t>
            </a:r>
            <a:r>
              <a:rPr lang="tr-TR" dirty="0" smtClean="0">
                <a:solidFill>
                  <a:schemeClr val="tx1"/>
                </a:solidFill>
              </a:rPr>
              <a:t>Onlar cevap verir: </a:t>
            </a:r>
          </a:p>
          <a:p>
            <a:pPr algn="just"/>
            <a:r>
              <a:rPr lang="tr-TR" dirty="0" smtClean="0">
                <a:solidFill>
                  <a:schemeClr val="tx1"/>
                </a:solidFill>
              </a:rPr>
              <a:t>-</a:t>
            </a:r>
            <a:r>
              <a:rPr lang="tr-TR" b="1" dirty="0" smtClean="0">
                <a:solidFill>
                  <a:srgbClr val="C00000"/>
                </a:solidFill>
              </a:rPr>
              <a:t>Biz mescide gittik, ama sizin söylediğiniz gibi orada taksim edilen herhangi bir şey görmedik, </a:t>
            </a:r>
            <a:r>
              <a:rPr lang="tr-TR" dirty="0" smtClean="0">
                <a:solidFill>
                  <a:schemeClr val="tx1"/>
                </a:solidFill>
              </a:rPr>
              <a:t>derler. </a:t>
            </a:r>
            <a:r>
              <a:rPr lang="tr-TR" dirty="0" err="1" smtClean="0">
                <a:solidFill>
                  <a:schemeClr val="tx1"/>
                </a:solidFill>
              </a:rPr>
              <a:t>Ebû</a:t>
            </a:r>
            <a:r>
              <a:rPr lang="tr-TR" dirty="0" smtClean="0">
                <a:solidFill>
                  <a:schemeClr val="tx1"/>
                </a:solidFill>
              </a:rPr>
              <a:t> </a:t>
            </a:r>
            <a:r>
              <a:rPr lang="tr-TR" dirty="0" err="1" smtClean="0">
                <a:solidFill>
                  <a:schemeClr val="tx1"/>
                </a:solidFill>
              </a:rPr>
              <a:t>Hureyre</a:t>
            </a:r>
            <a:r>
              <a:rPr lang="tr-TR" dirty="0" smtClean="0">
                <a:solidFill>
                  <a:schemeClr val="tx1"/>
                </a:solidFill>
              </a:rPr>
              <a:t> tekrar sorar: </a:t>
            </a:r>
          </a:p>
          <a:p>
            <a:pPr algn="just"/>
            <a:r>
              <a:rPr lang="tr-TR" dirty="0" smtClean="0">
                <a:solidFill>
                  <a:schemeClr val="tx1"/>
                </a:solidFill>
              </a:rPr>
              <a:t>- Siz </a:t>
            </a:r>
            <a:r>
              <a:rPr lang="tr-TR" dirty="0" err="1" smtClean="0">
                <a:solidFill>
                  <a:schemeClr val="tx1"/>
                </a:solidFill>
              </a:rPr>
              <a:t>mescidde</a:t>
            </a:r>
            <a:r>
              <a:rPr lang="tr-TR" dirty="0" smtClean="0">
                <a:solidFill>
                  <a:schemeClr val="tx1"/>
                </a:solidFill>
              </a:rPr>
              <a:t> hiç kimse görmediniz mi? Der. Onlar: </a:t>
            </a:r>
          </a:p>
          <a:p>
            <a:pPr algn="just"/>
            <a:r>
              <a:rPr lang="tr-TR" dirty="0" smtClean="0">
                <a:solidFill>
                  <a:schemeClr val="tx1"/>
                </a:solidFill>
              </a:rPr>
              <a:t>- </a:t>
            </a:r>
            <a:r>
              <a:rPr lang="tr-TR" b="1" dirty="0" smtClean="0">
                <a:solidFill>
                  <a:schemeClr val="accent6">
                    <a:lumMod val="50000"/>
                  </a:schemeClr>
                </a:solidFill>
              </a:rPr>
              <a:t>Evet, bazı kimseler gördük, bir kısmı namaz kılıyor, bir kısmı </a:t>
            </a:r>
            <a:r>
              <a:rPr lang="tr-TR" b="1" dirty="0" err="1" smtClean="0">
                <a:solidFill>
                  <a:schemeClr val="accent6">
                    <a:lumMod val="50000"/>
                  </a:schemeClr>
                </a:solidFill>
              </a:rPr>
              <a:t>Kur'an</a:t>
            </a:r>
            <a:r>
              <a:rPr lang="tr-TR" b="1" dirty="0" smtClean="0">
                <a:solidFill>
                  <a:schemeClr val="accent6">
                    <a:lumMod val="50000"/>
                  </a:schemeClr>
                </a:solidFill>
              </a:rPr>
              <a:t> okuyor, bir kısmı da helâl ve haram gibi konuları tartışıyordu, derler. </a:t>
            </a:r>
            <a:r>
              <a:rPr lang="tr-TR" dirty="0" smtClean="0">
                <a:solidFill>
                  <a:schemeClr val="tx1"/>
                </a:solidFill>
              </a:rPr>
              <a:t>Bunun üzerine </a:t>
            </a:r>
            <a:r>
              <a:rPr lang="tr-TR" dirty="0" err="1" smtClean="0">
                <a:solidFill>
                  <a:schemeClr val="tx1"/>
                </a:solidFill>
              </a:rPr>
              <a:t>Ebû</a:t>
            </a:r>
            <a:r>
              <a:rPr lang="tr-TR" dirty="0" smtClean="0">
                <a:solidFill>
                  <a:schemeClr val="tx1"/>
                </a:solidFill>
              </a:rPr>
              <a:t> </a:t>
            </a:r>
            <a:r>
              <a:rPr lang="tr-TR" dirty="0" err="1" smtClean="0">
                <a:solidFill>
                  <a:schemeClr val="tx1"/>
                </a:solidFill>
              </a:rPr>
              <a:t>Hureyre</a:t>
            </a:r>
            <a:r>
              <a:rPr lang="tr-TR" dirty="0" smtClean="0">
                <a:solidFill>
                  <a:schemeClr val="tx1"/>
                </a:solidFill>
              </a:rPr>
              <a:t> </a:t>
            </a:r>
            <a:r>
              <a:rPr lang="tr-TR" dirty="0" err="1" smtClean="0">
                <a:solidFill>
                  <a:schemeClr val="tx1"/>
                </a:solidFill>
              </a:rPr>
              <a:t>radıyallahu</a:t>
            </a:r>
            <a:r>
              <a:rPr lang="tr-TR" dirty="0" smtClean="0">
                <a:solidFill>
                  <a:schemeClr val="tx1"/>
                </a:solidFill>
              </a:rPr>
              <a:t> </a:t>
            </a:r>
            <a:r>
              <a:rPr lang="tr-TR" dirty="0" err="1" smtClean="0">
                <a:solidFill>
                  <a:schemeClr val="tx1"/>
                </a:solidFill>
              </a:rPr>
              <a:t>anh</a:t>
            </a:r>
            <a:r>
              <a:rPr lang="tr-TR" dirty="0" smtClean="0">
                <a:solidFill>
                  <a:schemeClr val="tx1"/>
                </a:solidFill>
              </a:rPr>
              <a:t>: </a:t>
            </a:r>
          </a:p>
          <a:p>
            <a:pPr algn="just"/>
            <a:r>
              <a:rPr lang="tr-TR" dirty="0" smtClean="0">
                <a:solidFill>
                  <a:schemeClr val="tx1"/>
                </a:solidFill>
              </a:rPr>
              <a:t>-Yazıklar olsun size, işte o, peygamberin mirasıdır, der.(15) </a:t>
            </a:r>
          </a:p>
          <a:p>
            <a:pPr algn="just"/>
            <a:r>
              <a:rPr lang="tr-TR" u="sng" dirty="0" smtClean="0">
                <a:solidFill>
                  <a:schemeClr val="tx1"/>
                </a:solidFill>
              </a:rPr>
              <a:t>Evet,  alim yaşadığı sürece çevresini aydınlatarak, bu tavrı ile Allah'ın rızasını kazanacağı gibi, yetiştirdiği öğrenciler ve bıraktığı yazılı eserlerle öldükten sonra da amel defterinin kapanmamasını sağlar</a:t>
            </a:r>
            <a:r>
              <a:rPr lang="tr-TR" dirty="0" smtClean="0">
                <a:solidFill>
                  <a:schemeClr val="tx1"/>
                </a:solidFill>
              </a:rPr>
              <a:t>. </a:t>
            </a:r>
            <a:endParaRPr lang="tr-TR"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Peygamberin Mirasının Paylaşıldığı Yerler</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000" b="1" dirty="0" smtClean="0">
                <a:solidFill>
                  <a:schemeClr val="tx1"/>
                </a:solidFill>
                <a:effectLst>
                  <a:outerShdw blurRad="38100" dist="38100" dir="2700000" algn="tl">
                    <a:srgbClr val="000000">
                      <a:alpha val="43137"/>
                    </a:srgbClr>
                  </a:outerShdw>
                </a:effectLst>
              </a:rPr>
              <a:t>Çocuğuna Sahip Çık</a:t>
            </a:r>
            <a:endParaRPr lang="tr-TR" sz="2000" b="1" dirty="0">
              <a:solidFill>
                <a:schemeClr val="tx1"/>
              </a:solidFill>
              <a:effectLst>
                <a:outerShdw blurRad="38100" dist="38100" dir="2700000" algn="tl">
                  <a:srgbClr val="000000">
                    <a:alpha val="43137"/>
                  </a:srgbClr>
                </a:outerShdw>
              </a:effectLst>
            </a:endParaRPr>
          </a:p>
        </p:txBody>
      </p:sp>
      <p:sp>
        <p:nvSpPr>
          <p:cNvPr id="10" name="9 Dikdörtgen"/>
          <p:cNvSpPr/>
          <p:nvPr/>
        </p:nvSpPr>
        <p:spPr>
          <a:xfrm>
            <a:off x="1500166" y="285728"/>
            <a:ext cx="7176290"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Çocuklarımıza en iyi </a:t>
            </a:r>
            <a:r>
              <a:rPr lang="tr-TR" sz="2800" dirty="0" err="1" smtClean="0">
                <a:solidFill>
                  <a:schemeClr val="tx1"/>
                </a:solidFill>
              </a:rPr>
              <a:t>istikbâli</a:t>
            </a:r>
            <a:r>
              <a:rPr lang="tr-TR" sz="2800" dirty="0" smtClean="0">
                <a:solidFill>
                  <a:schemeClr val="tx1"/>
                </a:solidFill>
              </a:rPr>
              <a:t> hazırlamak onları İslâm terbiyesiyle yetiştirmekle mümkündür. Zira, </a:t>
            </a:r>
            <a:r>
              <a:rPr lang="tr-TR" sz="2800" dirty="0" err="1" smtClean="0">
                <a:solidFill>
                  <a:schemeClr val="tx1"/>
                </a:solidFill>
              </a:rPr>
              <a:t>Efendimiz'in</a:t>
            </a:r>
            <a:r>
              <a:rPr lang="tr-TR" sz="2800" dirty="0" smtClean="0">
                <a:solidFill>
                  <a:schemeClr val="tx1"/>
                </a:solidFill>
              </a:rPr>
              <a:t> buyurduğu gibi, hiçbir ana baba çocuğuna İslâm edebinden daha değerli bir hediye veremez (</a:t>
            </a:r>
            <a:r>
              <a:rPr lang="tr-TR" sz="2800" dirty="0" err="1" smtClean="0">
                <a:solidFill>
                  <a:schemeClr val="tx1"/>
                </a:solidFill>
              </a:rPr>
              <a:t>Tirmizî</a:t>
            </a:r>
            <a:r>
              <a:rPr lang="tr-TR" sz="2800" dirty="0" smtClean="0">
                <a:solidFill>
                  <a:schemeClr val="tx1"/>
                </a:solidFill>
              </a:rPr>
              <a:t>, </a:t>
            </a:r>
            <a:r>
              <a:rPr lang="tr-TR" sz="2800" dirty="0" err="1" smtClean="0">
                <a:solidFill>
                  <a:schemeClr val="tx1"/>
                </a:solidFill>
              </a:rPr>
              <a:t>Birr</a:t>
            </a:r>
            <a:r>
              <a:rPr lang="tr-TR" sz="2800" dirty="0" smtClean="0">
                <a:solidFill>
                  <a:schemeClr val="tx1"/>
                </a:solidFill>
              </a:rPr>
              <a:t> 33).</a:t>
            </a:r>
          </a:p>
          <a:p>
            <a:pPr algn="just"/>
            <a:endParaRPr lang="tr-TR" sz="2800" dirty="0" smtClean="0">
              <a:solidFill>
                <a:schemeClr val="tx1"/>
              </a:solidFill>
            </a:endParaRPr>
          </a:p>
          <a:p>
            <a:pPr algn="just"/>
            <a:r>
              <a:rPr lang="tr-TR" sz="2800" b="1" dirty="0" smtClean="0">
                <a:solidFill>
                  <a:schemeClr val="tx1"/>
                </a:solidFill>
              </a:rPr>
              <a:t>	Bugün, İslâmiyet'ten önceki karanlık devirde yapıldığı gibi çocukları diri diri toprağa gömme âdeti kalmamıştır; ama onların ruhlarını aç bırakma ve böylece kendilerini hak etmedikleri bir ölümün kucağına atma âdeti devam etmektedir.</a:t>
            </a:r>
            <a:endParaRPr lang="tr-TR" sz="2800" dirty="0">
              <a:solidFill>
                <a:schemeClr val="tx1"/>
              </a:solidFill>
            </a:endParaRPr>
          </a:p>
        </p:txBody>
      </p:sp>
      <p:pic>
        <p:nvPicPr>
          <p:cNvPr id="3077" name="Picture 5" descr="C:\Users\acer\Desktop\ilim\sutunlar.png"/>
          <p:cNvPicPr>
            <a:picLocks noChangeAspect="1" noChangeArrowheads="1"/>
          </p:cNvPicPr>
          <p:nvPr/>
        </p:nvPicPr>
        <p:blipFill>
          <a:blip r:embed="rId3" cstate="print"/>
          <a:srcRect/>
          <a:stretch>
            <a:fillRect/>
          </a:stretch>
        </p:blipFill>
        <p:spPr bwMode="auto">
          <a:xfrm>
            <a:off x="0" y="0"/>
            <a:ext cx="1425575"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000" b="1" dirty="0" smtClean="0">
                <a:solidFill>
                  <a:schemeClr val="tx1"/>
                </a:solidFill>
                <a:effectLst>
                  <a:outerShdw blurRad="38100" dist="38100" dir="2700000" algn="tl">
                    <a:srgbClr val="000000">
                      <a:alpha val="43137"/>
                    </a:srgbClr>
                  </a:outerShdw>
                </a:effectLst>
              </a:rPr>
              <a:t>Çocuklara İlmi Şuur Vermeli</a:t>
            </a:r>
            <a:endParaRPr lang="tr-TR" sz="2000" b="1" dirty="0">
              <a:solidFill>
                <a:schemeClr val="tx1"/>
              </a:solidFill>
              <a:effectLst>
                <a:outerShdw blurRad="38100" dist="38100" dir="2700000" algn="tl">
                  <a:srgbClr val="000000">
                    <a:alpha val="43137"/>
                  </a:srgbClr>
                </a:outerShdw>
              </a:effectLst>
            </a:endParaRPr>
          </a:p>
        </p:txBody>
      </p:sp>
      <p:sp>
        <p:nvSpPr>
          <p:cNvPr id="10" name="9 Dikdörtgen"/>
          <p:cNvSpPr/>
          <p:nvPr/>
        </p:nvSpPr>
        <p:spPr>
          <a:xfrm>
            <a:off x="1500166" y="285728"/>
            <a:ext cx="7176290"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tr-TR" sz="2800" b="1" dirty="0" smtClean="0">
                <a:solidFill>
                  <a:schemeClr val="tx1"/>
                </a:solidFill>
              </a:rPr>
              <a:t>	</a:t>
            </a:r>
            <a:r>
              <a:rPr lang="tr-TR" sz="2800" b="1" u="sng" dirty="0" smtClean="0">
                <a:solidFill>
                  <a:schemeClr val="tx1"/>
                </a:solidFill>
              </a:rPr>
              <a:t>Acaba çocuklarını en iyi okullarda okutan ve onları iyi bir meslek sahibi yapan anne baba, yavrusunu hayatın ezici, yıpratıcı fırtınalarına karşı da korumuş oluyor mu?</a:t>
            </a:r>
          </a:p>
          <a:p>
            <a:r>
              <a:rPr lang="tr-TR" sz="2800" dirty="0" smtClean="0">
                <a:solidFill>
                  <a:schemeClr val="tx1"/>
                </a:solidFill>
              </a:rPr>
              <a:t> </a:t>
            </a:r>
          </a:p>
          <a:p>
            <a:r>
              <a:rPr lang="tr-TR" sz="2800" dirty="0" smtClean="0">
                <a:solidFill>
                  <a:schemeClr val="tx1"/>
                </a:solidFill>
              </a:rPr>
              <a:t>	İnsanı </a:t>
            </a:r>
            <a:r>
              <a:rPr lang="tr-TR" sz="2800" dirty="0" err="1" smtClean="0">
                <a:solidFill>
                  <a:schemeClr val="tx1"/>
                </a:solidFill>
              </a:rPr>
              <a:t>çâresiz</a:t>
            </a:r>
            <a:r>
              <a:rPr lang="tr-TR" sz="2800" dirty="0" smtClean="0">
                <a:solidFill>
                  <a:schemeClr val="tx1"/>
                </a:solidFill>
              </a:rPr>
              <a:t>, savunmasız, güçsüz ve dayanaksız bırakan felâketler ve darbeler karşısında neye tutunarak ayakta kalabileceğini de öğretmiş oluyor mu?</a:t>
            </a:r>
            <a:endParaRPr lang="tr-TR" sz="2800" dirty="0">
              <a:solidFill>
                <a:schemeClr val="tx1"/>
              </a:solidFill>
            </a:endParaRPr>
          </a:p>
        </p:txBody>
      </p:sp>
      <p:pic>
        <p:nvPicPr>
          <p:cNvPr id="7"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a:t>
            </a:r>
            <a:r>
              <a:rPr lang="tr-TR" sz="2800" u="sng" dirty="0" err="1" smtClean="0">
                <a:solidFill>
                  <a:schemeClr val="tx1"/>
                </a:solidFill>
              </a:rPr>
              <a:t>Mânevî</a:t>
            </a:r>
            <a:r>
              <a:rPr lang="tr-TR" sz="2800" u="sng" dirty="0" smtClean="0">
                <a:solidFill>
                  <a:schemeClr val="tx1"/>
                </a:solidFill>
              </a:rPr>
              <a:t> terbiye ile beslenen ruhlar, insanı sarsan olaylar karşısında pes etmez. Güvendiği kimseler tarafından aldatılmak, işini kaybetmek, sevdiklerini yitirmek ve hayatta yapayalnız kalmak insanı derin acılara gömse bile, Allah'a ve ebedî bir hayata olan imanı ona dayanma ve direnme gücü verir.</a:t>
            </a:r>
            <a:endParaRPr lang="tr-TR" sz="28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İlimle İmanı Birleştirmek</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Yüce Allah ana babaya </a:t>
            </a:r>
            <a:r>
              <a:rPr lang="tr-TR" sz="2800" dirty="0" err="1" smtClean="0">
                <a:solidFill>
                  <a:schemeClr val="tx1"/>
                </a:solidFill>
              </a:rPr>
              <a:t>çocukaların</a:t>
            </a:r>
            <a:r>
              <a:rPr lang="tr-TR" sz="2800" dirty="0" smtClean="0">
                <a:solidFill>
                  <a:schemeClr val="tx1"/>
                </a:solidFill>
              </a:rPr>
              <a:t> eğitimini emretmiş, onları buna teşvik etmiş ve şu sözleriyle de onlara sorumluluk yüklemiştir. </a:t>
            </a:r>
          </a:p>
          <a:p>
            <a:pPr algn="just"/>
            <a:endParaRPr lang="tr-TR" sz="2800" dirty="0" smtClean="0">
              <a:solidFill>
                <a:schemeClr val="tx1"/>
              </a:solidFill>
            </a:endParaRPr>
          </a:p>
          <a:p>
            <a:pPr algn="ctr"/>
            <a:r>
              <a:rPr lang="ar-SA" sz="4000" dirty="0" smtClean="0">
                <a:solidFill>
                  <a:schemeClr val="tx1"/>
                </a:solidFill>
                <a:latin typeface="HASENAT4" pitchFamily="2" charset="-78"/>
                <a:cs typeface="HASENAT4" pitchFamily="2" charset="-78"/>
              </a:rPr>
              <a:t>يَاأَيُّهَا الَّذِينَ آمَنُوا قُوا أَنفُسَكُمْ وَأَهْلِيكُمْ نَارًا وَقُودُهَا النَّاسُ وَالْحِجَارَةُ عَلَيْهَا مَلَائِكَةٌ غِلَاظٌ شِدَادٌ لَا يَعْصُونَ اللَّهَ مَا أَمَرَهُمْ وَيَفْعَلُونَ مَا يُؤْمَرُونَ</a:t>
            </a:r>
            <a:endParaRPr lang="tr-TR" sz="4000" dirty="0" smtClean="0">
              <a:solidFill>
                <a:schemeClr val="tx1"/>
              </a:solidFill>
              <a:latin typeface="HASENAT4" pitchFamily="2" charset="-78"/>
              <a:cs typeface="HASENAT4" pitchFamily="2" charset="-78"/>
            </a:endParaRPr>
          </a:p>
          <a:p>
            <a:pPr algn="just"/>
            <a:r>
              <a:rPr lang="tr-TR" sz="2800" b="1" dirty="0" smtClean="0">
                <a:solidFill>
                  <a:schemeClr val="tx1"/>
                </a:solidFill>
              </a:rPr>
              <a:t>	“Ey iman edenler kendinizi ve ailenizi yakıtı insanlar ve taşlar olan ateşten koruyun. O ateşin başında iri gövdeli, sert yapılı Allah’ın kendilerine emrettiklerine isyan etmeyen ve </a:t>
            </a:r>
            <a:r>
              <a:rPr lang="tr-TR" sz="2800" b="1" dirty="0" err="1" smtClean="0">
                <a:solidFill>
                  <a:schemeClr val="tx1"/>
                </a:solidFill>
              </a:rPr>
              <a:t>emrolunduklarını</a:t>
            </a:r>
            <a:r>
              <a:rPr lang="tr-TR" sz="2800" b="1" dirty="0" smtClean="0">
                <a:solidFill>
                  <a:schemeClr val="tx1"/>
                </a:solidFill>
              </a:rPr>
              <a:t> yapan melekler vardır.” </a:t>
            </a:r>
            <a:r>
              <a:rPr lang="tr-TR" sz="1400" dirty="0" smtClean="0">
                <a:solidFill>
                  <a:schemeClr val="tx1"/>
                </a:solidFill>
              </a:rPr>
              <a:t>(</a:t>
            </a:r>
            <a:r>
              <a:rPr lang="tr-TR" sz="1400" dirty="0" err="1" smtClean="0">
                <a:solidFill>
                  <a:schemeClr val="tx1"/>
                </a:solidFill>
              </a:rPr>
              <a:t>Tahrim</a:t>
            </a:r>
            <a:r>
              <a:rPr lang="tr-TR" sz="1400" dirty="0" smtClean="0">
                <a:solidFill>
                  <a:schemeClr val="tx1"/>
                </a:solidFill>
              </a:rPr>
              <a:t>,66/6) </a:t>
            </a:r>
            <a:endParaRPr lang="tr-TR" sz="28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İlimle İmanı Birleştirmek</a:t>
              </a:r>
            </a:p>
          </p:txBody>
        </p:sp>
      </p:grpSp>
      <p:pic>
        <p:nvPicPr>
          <p:cNvPr id="11" name="Picture 5" descr="C:\Users\acer\Desktop\ilim\sutunlar.png"/>
          <p:cNvPicPr>
            <a:picLocks noChangeAspect="1" noChangeArrowheads="1"/>
          </p:cNvPicPr>
          <p:nvPr/>
        </p:nvPicPr>
        <p:blipFill>
          <a:blip r:embed="rId3" cstate="print"/>
          <a:srcRect/>
          <a:stretch>
            <a:fillRect/>
          </a:stretch>
        </p:blipFill>
        <p:spPr bwMode="auto">
          <a:xfrm>
            <a:off x="1" y="0"/>
            <a:ext cx="1214414"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a:t>
            </a:r>
            <a:r>
              <a:rPr lang="tr-TR" sz="2400" dirty="0" err="1" smtClean="0">
                <a:solidFill>
                  <a:schemeClr val="tx1"/>
                </a:solidFill>
              </a:rPr>
              <a:t>Hz.Ali</a:t>
            </a:r>
            <a:r>
              <a:rPr lang="tr-TR" sz="2400" dirty="0" smtClean="0">
                <a:solidFill>
                  <a:schemeClr val="tx1"/>
                </a:solidFill>
              </a:rPr>
              <a:t> bu ayet hakkında şu açıklamayı yapmıştır: “</a:t>
            </a:r>
            <a:r>
              <a:rPr lang="tr-TR" sz="2400" dirty="0" smtClean="0">
                <a:solidFill>
                  <a:srgbClr val="C00000"/>
                </a:solidFill>
              </a:rPr>
              <a:t>Kendinizi ve ailenizi ateşten koruyun demek, kendinize ve ailenize hayrı öğretiniz demektir.</a:t>
            </a:r>
            <a:r>
              <a:rPr lang="tr-TR" sz="2400" dirty="0" smtClean="0">
                <a:solidFill>
                  <a:schemeClr val="tx1"/>
                </a:solidFill>
              </a:rPr>
              <a:t>” </a:t>
            </a:r>
          </a:p>
          <a:p>
            <a:pPr algn="just"/>
            <a:r>
              <a:rPr lang="tr-TR" sz="2400" dirty="0" smtClean="0">
                <a:solidFill>
                  <a:schemeClr val="tx1"/>
                </a:solidFill>
              </a:rPr>
              <a:t>	</a:t>
            </a:r>
            <a:r>
              <a:rPr lang="tr-TR" sz="2400" dirty="0" err="1" smtClean="0">
                <a:solidFill>
                  <a:schemeClr val="tx1"/>
                </a:solidFill>
              </a:rPr>
              <a:t>Fahreddin</a:t>
            </a:r>
            <a:r>
              <a:rPr lang="tr-TR" sz="2400" dirty="0" smtClean="0">
                <a:solidFill>
                  <a:schemeClr val="tx1"/>
                </a:solidFill>
              </a:rPr>
              <a:t> er-</a:t>
            </a:r>
            <a:r>
              <a:rPr lang="tr-TR" sz="2400" dirty="0" err="1" smtClean="0">
                <a:solidFill>
                  <a:schemeClr val="tx1"/>
                </a:solidFill>
              </a:rPr>
              <a:t>Razi</a:t>
            </a:r>
            <a:r>
              <a:rPr lang="tr-TR" sz="2400" dirty="0" smtClean="0">
                <a:solidFill>
                  <a:schemeClr val="tx1"/>
                </a:solidFill>
              </a:rPr>
              <a:t> de şunları söylemiştir: “</a:t>
            </a:r>
            <a:r>
              <a:rPr lang="tr-TR" sz="2400" dirty="0" smtClean="0">
                <a:solidFill>
                  <a:srgbClr val="7030A0"/>
                </a:solidFill>
              </a:rPr>
              <a:t>Ayet, Allah’ın yasakladığı şeylerden vazgeçmek suretiyle kendinizi koruyun demektedir.</a:t>
            </a:r>
            <a:r>
              <a:rPr lang="tr-TR" sz="2400" dirty="0" smtClean="0">
                <a:solidFill>
                  <a:schemeClr val="tx1"/>
                </a:solidFill>
              </a:rPr>
              <a:t>” </a:t>
            </a:r>
          </a:p>
          <a:p>
            <a:pPr algn="just"/>
            <a:r>
              <a:rPr lang="tr-TR" sz="2400" dirty="0" smtClean="0">
                <a:solidFill>
                  <a:schemeClr val="tx1"/>
                </a:solidFill>
              </a:rPr>
              <a:t>	</a:t>
            </a:r>
            <a:r>
              <a:rPr lang="tr-TR" sz="2400" dirty="0" err="1" smtClean="0">
                <a:solidFill>
                  <a:schemeClr val="tx1"/>
                </a:solidFill>
              </a:rPr>
              <a:t>Mukatil</a:t>
            </a:r>
            <a:r>
              <a:rPr lang="tr-TR" sz="2400" dirty="0" smtClean="0">
                <a:solidFill>
                  <a:schemeClr val="tx1"/>
                </a:solidFill>
              </a:rPr>
              <a:t> ise “</a:t>
            </a:r>
            <a:r>
              <a:rPr lang="tr-TR" sz="2400" dirty="0" err="1" smtClean="0">
                <a:solidFill>
                  <a:schemeClr val="accent6">
                    <a:lumMod val="50000"/>
                  </a:schemeClr>
                </a:solidFill>
              </a:rPr>
              <a:t>Müslümanın</a:t>
            </a:r>
            <a:r>
              <a:rPr lang="tr-TR" sz="2400" dirty="0" smtClean="0">
                <a:solidFill>
                  <a:schemeClr val="accent6">
                    <a:lumMod val="50000"/>
                  </a:schemeClr>
                </a:solidFill>
              </a:rPr>
              <a:t> kendisini ve aile fertlerini eğitmesi, onlara iyiliği emretmesi ve kötülükten alıkoyması şeklinde anlarız</a:t>
            </a:r>
            <a:r>
              <a:rPr lang="tr-TR" sz="2400" dirty="0" smtClean="0">
                <a:solidFill>
                  <a:schemeClr val="tx1"/>
                </a:solidFill>
              </a:rPr>
              <a:t>.”demiştir. </a:t>
            </a:r>
          </a:p>
          <a:p>
            <a:pPr algn="just"/>
            <a:r>
              <a:rPr lang="tr-TR" sz="2400" dirty="0" smtClean="0">
                <a:solidFill>
                  <a:schemeClr val="tx1"/>
                </a:solidFill>
              </a:rPr>
              <a:t>	</a:t>
            </a:r>
            <a:r>
              <a:rPr lang="tr-TR" sz="2400" dirty="0" err="1" smtClean="0">
                <a:solidFill>
                  <a:schemeClr val="tx1"/>
                </a:solidFill>
              </a:rPr>
              <a:t>Zemahşeri</a:t>
            </a:r>
            <a:r>
              <a:rPr lang="tr-TR" sz="2400" dirty="0" smtClean="0">
                <a:solidFill>
                  <a:schemeClr val="tx1"/>
                </a:solidFill>
              </a:rPr>
              <a:t> de </a:t>
            </a:r>
            <a:r>
              <a:rPr lang="tr-TR" sz="2400" dirty="0" err="1" smtClean="0">
                <a:solidFill>
                  <a:schemeClr val="tx1"/>
                </a:solidFill>
              </a:rPr>
              <a:t>Keşşaf’da</a:t>
            </a:r>
            <a:r>
              <a:rPr lang="tr-TR" sz="2400" dirty="0" smtClean="0">
                <a:solidFill>
                  <a:schemeClr val="tx1"/>
                </a:solidFill>
              </a:rPr>
              <a:t> şu izahı yapar: “</a:t>
            </a:r>
            <a:r>
              <a:rPr lang="tr-TR" sz="2400" dirty="0" smtClean="0">
                <a:solidFill>
                  <a:srgbClr val="00B050"/>
                </a:solidFill>
              </a:rPr>
              <a:t>Günahları bırakmak ve ibadetleri yapmakla  kendinizi koruyun, kendinizi sorumlu tuttuğunuz şeylerle onları sorumlu tutmakla da aile fertlerinizi koruyunuz. O halde çocukların  ıslahı, yanlışlarının düzeltilmesi ve onlara iyi </a:t>
            </a:r>
            <a:r>
              <a:rPr lang="tr-TR" sz="2400" dirty="0" err="1" smtClean="0">
                <a:solidFill>
                  <a:srgbClr val="00B050"/>
                </a:solidFill>
              </a:rPr>
              <a:t>alışkanllıklar</a:t>
            </a:r>
            <a:r>
              <a:rPr lang="tr-TR" sz="2400" dirty="0" smtClean="0">
                <a:solidFill>
                  <a:srgbClr val="00B050"/>
                </a:solidFill>
              </a:rPr>
              <a:t> kazandırma hususunda devamlı gayret </a:t>
            </a:r>
            <a:r>
              <a:rPr lang="tr-TR" sz="2400" dirty="0" err="1" smtClean="0">
                <a:solidFill>
                  <a:srgbClr val="00B050"/>
                </a:solidFill>
              </a:rPr>
              <a:t>sarfedilmelidir</a:t>
            </a:r>
            <a:r>
              <a:rPr lang="tr-TR" sz="2400" dirty="0" smtClean="0">
                <a:solidFill>
                  <a:srgbClr val="00B050"/>
                </a:solidFill>
              </a:rPr>
              <a:t>. Zaten peygamberlerin de yolu budur</a:t>
            </a:r>
            <a:r>
              <a:rPr lang="tr-TR" sz="2400" dirty="0" smtClean="0">
                <a:solidFill>
                  <a:schemeClr val="tx1"/>
                </a:solidFill>
              </a:rPr>
              <a:t>.</a:t>
            </a:r>
            <a:endParaRPr lang="tr-TR" sz="2400" dirty="0">
              <a:solidFill>
                <a:schemeClr val="tx1"/>
              </a:solidFill>
            </a:endParaRPr>
          </a:p>
        </p:txBody>
      </p:sp>
      <p:pic>
        <p:nvPicPr>
          <p:cNvPr id="6"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İlimle İmanı Birleştirmek</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Eğitim</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104282"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Eğitim; Belli bir bilim dalı veya sanat kolunda yetiştirme, geliştirme ve eğitme işi, çocukların ve gençlerin toplum yaşayışında yerlerini almaları için gerekli bilgi, beceri ve anlayışları elde etmelerine, kişiliklerini geliştirmelerine yardım etme, terbiye, </a:t>
            </a:r>
          </a:p>
          <a:p>
            <a:pPr algn="just"/>
            <a:r>
              <a:rPr lang="tr-TR" sz="2800" dirty="0" smtClean="0">
                <a:solidFill>
                  <a:schemeClr val="tx1"/>
                </a:solidFill>
              </a:rPr>
              <a:t>	Öğretim ise; Belli bir amaca göre gereken bilgileri verme işi, tedris, tedrisat, talim, öğrenmeyi kolaylaştıracak etkinlikleri düzenleme, gereçleri sağlama ve kılavuzluk etme işi olarak tarif edilmektedir</a:t>
            </a:r>
            <a:endParaRPr lang="tr-TR" sz="2800" dirty="0">
              <a:solidFill>
                <a:schemeClr val="tx1"/>
              </a:solidFill>
            </a:endParaRPr>
          </a:p>
        </p:txBody>
      </p:sp>
      <p:pic>
        <p:nvPicPr>
          <p:cNvPr id="7"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2800" b="1" dirty="0" smtClean="0">
                <a:solidFill>
                  <a:schemeClr val="tx1"/>
                </a:solidFill>
              </a:rPr>
              <a:t> </a:t>
            </a:r>
            <a:r>
              <a:rPr lang="ar-SA" sz="4000" dirty="0" smtClean="0">
                <a:solidFill>
                  <a:schemeClr val="tx1"/>
                </a:solidFill>
                <a:latin typeface="HASENAT4" pitchFamily="2" charset="-78"/>
                <a:cs typeface="HASENAT4" pitchFamily="2" charset="-78"/>
              </a:rPr>
              <a:t>أَغْدِ عَالِمًا أَوْ مُتَعَلِّمًا أَوْ مُسْتَمِعًا أَوْ مُحِبًّا وَلا تَكُنْ الخْاَمِسَةَ فَتَهْلِكُ</a:t>
            </a:r>
            <a:endParaRPr lang="tr-TR" sz="4000" dirty="0" smtClean="0">
              <a:solidFill>
                <a:schemeClr val="tx1"/>
              </a:solidFill>
              <a:latin typeface="HASENAT4" pitchFamily="2" charset="-78"/>
              <a:cs typeface="HASENAT4" pitchFamily="2" charset="-78"/>
            </a:endParaRPr>
          </a:p>
          <a:p>
            <a:pPr algn="just"/>
            <a:r>
              <a:rPr lang="tr-TR" sz="2800" dirty="0" smtClean="0">
                <a:solidFill>
                  <a:schemeClr val="tx1"/>
                </a:solidFill>
              </a:rPr>
              <a:t>	"</a:t>
            </a:r>
            <a:r>
              <a:rPr lang="tr-TR" sz="2800" b="1" u="sng" dirty="0" smtClean="0">
                <a:solidFill>
                  <a:schemeClr val="tx1"/>
                </a:solidFill>
              </a:rPr>
              <a:t>Ya öğreten, ya öğrenen, ya dinleyen, ya da ilmi seven ol. Fakat beşincisi olma (yani bunların dışında kalma) helâk olursun</a:t>
            </a:r>
            <a:r>
              <a:rPr lang="tr-TR" sz="2800" dirty="0" smtClean="0">
                <a:solidFill>
                  <a:schemeClr val="tx1"/>
                </a:solidFill>
              </a:rPr>
              <a:t>." </a:t>
            </a:r>
          </a:p>
          <a:p>
            <a:pPr algn="r"/>
            <a:r>
              <a:rPr lang="tr-TR" sz="1400" dirty="0" smtClean="0">
                <a:solidFill>
                  <a:schemeClr val="tx1"/>
                </a:solidFill>
              </a:rPr>
              <a:t>(</a:t>
            </a:r>
            <a:r>
              <a:rPr lang="tr-TR" sz="1400" dirty="0" err="1" smtClean="0">
                <a:solidFill>
                  <a:schemeClr val="tx1"/>
                </a:solidFill>
              </a:rPr>
              <a:t>Mecmeu'z</a:t>
            </a:r>
            <a:r>
              <a:rPr lang="tr-TR" sz="1400" dirty="0" smtClean="0">
                <a:solidFill>
                  <a:schemeClr val="tx1"/>
                </a:solidFill>
              </a:rPr>
              <a:t>-</a:t>
            </a:r>
            <a:r>
              <a:rPr lang="tr-TR" sz="1400" dirty="0" err="1" smtClean="0">
                <a:solidFill>
                  <a:schemeClr val="tx1"/>
                </a:solidFill>
              </a:rPr>
              <a:t>Zevâîd</a:t>
            </a:r>
            <a:r>
              <a:rPr lang="tr-TR" sz="1400" dirty="0" smtClean="0">
                <a:solidFill>
                  <a:schemeClr val="tx1"/>
                </a:solidFill>
              </a:rPr>
              <a:t> ve </a:t>
            </a:r>
            <a:r>
              <a:rPr lang="tr-TR" sz="1400" dirty="0" err="1" smtClean="0">
                <a:solidFill>
                  <a:schemeClr val="tx1"/>
                </a:solidFill>
              </a:rPr>
              <a:t>Menbeu'l</a:t>
            </a:r>
            <a:r>
              <a:rPr lang="tr-TR" sz="1400" dirty="0" smtClean="0">
                <a:solidFill>
                  <a:schemeClr val="tx1"/>
                </a:solidFill>
              </a:rPr>
              <a:t>-</a:t>
            </a:r>
            <a:r>
              <a:rPr lang="tr-TR" sz="1400" dirty="0" err="1" smtClean="0">
                <a:solidFill>
                  <a:schemeClr val="tx1"/>
                </a:solidFill>
              </a:rPr>
              <a:t>Fevâid</a:t>
            </a:r>
            <a:r>
              <a:rPr lang="tr-TR" sz="1400" dirty="0" smtClean="0">
                <a:solidFill>
                  <a:schemeClr val="tx1"/>
                </a:solidFill>
              </a:rPr>
              <a:t>,  c. 1, s. 122.) </a:t>
            </a:r>
            <a:endParaRPr lang="tr-TR" sz="1400" dirty="0">
              <a:solidFill>
                <a:schemeClr val="tx1"/>
              </a:solidFill>
            </a:endParaRPr>
          </a:p>
        </p:txBody>
      </p:sp>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İlime Değer Ver</a:t>
              </a:r>
            </a:p>
          </p:txBody>
        </p:sp>
      </p:grpSp>
      <p:pic>
        <p:nvPicPr>
          <p:cNvPr id="11"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tr-TR" sz="2800" b="1" dirty="0" smtClean="0">
                <a:solidFill>
                  <a:srgbClr val="FF0000"/>
                </a:solidFill>
              </a:rPr>
              <a:t>Gurur insanların kurdu, tevazu ise </a:t>
            </a:r>
            <a:r>
              <a:rPr lang="tr-TR" sz="2800" b="1" dirty="0" err="1" smtClean="0">
                <a:solidFill>
                  <a:srgbClr val="FF0000"/>
                </a:solidFill>
              </a:rPr>
              <a:t>zinetidir</a:t>
            </a:r>
            <a:r>
              <a:rPr lang="tr-TR" sz="2800" b="1" dirty="0" smtClean="0">
                <a:solidFill>
                  <a:srgbClr val="FF0000"/>
                </a:solidFill>
              </a:rPr>
              <a:t>. </a:t>
            </a:r>
          </a:p>
          <a:p>
            <a:pPr algn="ctr"/>
            <a:r>
              <a:rPr lang="tr-TR" sz="2000" dirty="0" smtClean="0">
                <a:solidFill>
                  <a:schemeClr val="accent6">
                    <a:lumMod val="50000"/>
                  </a:schemeClr>
                </a:solidFill>
              </a:rPr>
              <a:t>Ekin tarlalarında başı dik duran başaklar içi boş başaklardır.</a:t>
            </a:r>
          </a:p>
          <a:p>
            <a:pPr algn="ctr"/>
            <a:endParaRPr lang="tr-TR" sz="1000" dirty="0" smtClean="0">
              <a:solidFill>
                <a:schemeClr val="accent6">
                  <a:lumMod val="50000"/>
                </a:schemeClr>
              </a:solidFill>
            </a:endParaRPr>
          </a:p>
          <a:p>
            <a:pPr algn="ctr"/>
            <a:r>
              <a:rPr lang="tr-TR" sz="2800" b="1" dirty="0" smtClean="0">
                <a:solidFill>
                  <a:srgbClr val="7030A0"/>
                </a:solidFill>
              </a:rPr>
              <a:t>Cemiyet içinde sert adımlar başları gökte dolaşanlar, mağrurlar ve kafalarının içi boş olan cahillerdir.</a:t>
            </a:r>
          </a:p>
          <a:p>
            <a:pPr algn="ctr"/>
            <a:r>
              <a:rPr lang="tr-TR" sz="2400" b="1" dirty="0" smtClean="0">
                <a:solidFill>
                  <a:srgbClr val="00B050"/>
                </a:solidFill>
              </a:rPr>
              <a:t>Alimin kıymeti ilmi ile amil olduğu zamandır. İlim ameli gerektirir. İlmiyle amil olmak ilmini hareketlerinde gösterebilmek erdem ve marifettir.</a:t>
            </a:r>
          </a:p>
          <a:p>
            <a:pPr algn="ctr"/>
            <a:endParaRPr lang="tr-TR" sz="1100" b="1" dirty="0" smtClean="0">
              <a:solidFill>
                <a:srgbClr val="00B050"/>
              </a:solidFill>
            </a:endParaRPr>
          </a:p>
          <a:p>
            <a:pPr algn="ctr"/>
            <a:r>
              <a:rPr lang="tr-TR" sz="2000" b="1" u="sng" dirty="0" smtClean="0">
                <a:solidFill>
                  <a:schemeClr val="tx1"/>
                </a:solidFill>
              </a:rPr>
              <a:t>Lokman As oğluna: </a:t>
            </a:r>
          </a:p>
          <a:p>
            <a:pPr algn="ctr"/>
            <a:r>
              <a:rPr lang="tr-TR" sz="2800" b="1" dirty="0" smtClean="0">
                <a:solidFill>
                  <a:srgbClr val="FF0000"/>
                </a:solidFill>
              </a:rPr>
              <a:t>“Oğlum Alimler meclisine devam et. Bahar yağmuru ile yeri yeşillendiren Allah, hikmet nuru ile de müminlerin kalbini aydınlatır.”</a:t>
            </a:r>
          </a:p>
          <a:p>
            <a:pPr algn="ctr"/>
            <a:endParaRPr lang="tr-TR" sz="1200" b="1" dirty="0" smtClean="0">
              <a:solidFill>
                <a:srgbClr val="FF0000"/>
              </a:solidFill>
            </a:endParaRPr>
          </a:p>
          <a:p>
            <a:pPr algn="ctr"/>
            <a:r>
              <a:rPr lang="tr-TR" sz="2800" dirty="0" smtClean="0">
                <a:solidFill>
                  <a:srgbClr val="002060"/>
                </a:solidFill>
              </a:rPr>
              <a:t>“</a:t>
            </a:r>
            <a:r>
              <a:rPr lang="tr-TR" sz="2800" b="1" dirty="0" smtClean="0">
                <a:solidFill>
                  <a:srgbClr val="002060"/>
                </a:solidFill>
              </a:rPr>
              <a:t>Misafirlikte gözüne, alimlerin yanında da diline dikkat et</a:t>
            </a:r>
            <a:r>
              <a:rPr lang="tr-TR" sz="2800" dirty="0" smtClean="0">
                <a:solidFill>
                  <a:srgbClr val="002060"/>
                </a:solidFill>
              </a:rPr>
              <a:t>.”</a:t>
            </a:r>
            <a:endParaRPr lang="tr-TR" sz="2800" dirty="0">
              <a:solidFill>
                <a:srgbClr val="002060"/>
              </a:solidFill>
            </a:endParaRPr>
          </a:p>
        </p:txBody>
      </p:sp>
      <p:pic>
        <p:nvPicPr>
          <p:cNvPr id="6"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Dikkat!!!!!!!!!!</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Hayatımızı doğru yönde şekillendirmede bizlere yardımcı olan, bizlere bilmediklerimizi öğreten, bildiklerimizi ise daha iyi anlamamıza vesile olan ve bütün zorluklara göğüs gererek bizleri yetiştiren öğretmenlerimizi saygıyla ve minnetle yad ediyoruz. </a:t>
            </a:r>
          </a:p>
          <a:p>
            <a:pPr algn="just"/>
            <a:r>
              <a:rPr lang="tr-TR" sz="2400" dirty="0" smtClean="0">
                <a:solidFill>
                  <a:schemeClr val="tx1"/>
                </a:solidFill>
              </a:rPr>
              <a:t>	Kendilerini çok sevdiğimizi ve onları asla unutmayacağımızı dile getiriyoruz. </a:t>
            </a:r>
            <a:r>
              <a:rPr lang="tr-TR" sz="2400" dirty="0" err="1" smtClean="0">
                <a:solidFill>
                  <a:schemeClr val="tx1"/>
                </a:solidFill>
              </a:rPr>
              <a:t>Ahirete</a:t>
            </a:r>
            <a:r>
              <a:rPr lang="tr-TR" sz="2400" dirty="0" smtClean="0">
                <a:solidFill>
                  <a:schemeClr val="tx1"/>
                </a:solidFill>
              </a:rPr>
              <a:t> intikal etmiş olan öğretmenlerimize Rabbimizden rahmet, dünyada yaşayan öğretmenlerimize esenlikler diliyoruz. </a:t>
            </a:r>
          </a:p>
          <a:p>
            <a:pPr algn="just"/>
            <a:r>
              <a:rPr lang="tr-TR" sz="2400" dirty="0" smtClean="0">
                <a:solidFill>
                  <a:schemeClr val="tx1"/>
                </a:solidFill>
              </a:rPr>
              <a:t>	Bu vesile ile kendilerinin 24 Kasım Öğretmenler gününü kutluyoruz. Yüce Rabbim öğretmenlerimizi başımızdan eksik etmesin. Kendilerine dünya ve </a:t>
            </a:r>
            <a:r>
              <a:rPr lang="tr-TR" sz="2400" dirty="0" err="1" smtClean="0">
                <a:solidFill>
                  <a:schemeClr val="tx1"/>
                </a:solidFill>
              </a:rPr>
              <a:t>Ahiret</a:t>
            </a:r>
            <a:r>
              <a:rPr lang="tr-TR" sz="2400" dirty="0" smtClean="0">
                <a:solidFill>
                  <a:schemeClr val="tx1"/>
                </a:solidFill>
              </a:rPr>
              <a:t> mutluluğu nasip etsin.</a:t>
            </a:r>
            <a:endParaRPr lang="tr-TR" sz="2400" dirty="0">
              <a:solidFill>
                <a:schemeClr val="tx1"/>
              </a:solidFill>
            </a:endParaRPr>
          </a:p>
        </p:txBody>
      </p:sp>
      <p:pic>
        <p:nvPicPr>
          <p:cNvPr id="6"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İlime Değer Ver</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Efendimiz şöyle buyuruyor.</a:t>
            </a:r>
          </a:p>
          <a:p>
            <a:pPr algn="ctr"/>
            <a:r>
              <a:rPr lang="ar-SA" sz="4000" dirty="0" smtClean="0">
                <a:solidFill>
                  <a:schemeClr val="tx1"/>
                </a:solidFill>
                <a:latin typeface="HASENAT4" pitchFamily="2" charset="-78"/>
                <a:cs typeface="HASENAT4" pitchFamily="2" charset="-78"/>
              </a:rPr>
              <a:t>الدُّنْيَا ملْعُونَةٌ ، ملْعُونٌ ما فِيهَا، إلاَّ ذِكرَ اللَّه تَعَالى ، وما والاَهُ ، وعَالماً ، أوْ مُتَعلِّم</a:t>
            </a:r>
            <a:endParaRPr lang="tr-TR" sz="4000" dirty="0" smtClean="0">
              <a:solidFill>
                <a:schemeClr val="tx1"/>
              </a:solidFill>
              <a:latin typeface="HASENAT4" pitchFamily="2" charset="-78"/>
              <a:cs typeface="HASENAT4" pitchFamily="2" charset="-78"/>
            </a:endParaRPr>
          </a:p>
          <a:p>
            <a:pPr algn="just"/>
            <a:r>
              <a:rPr lang="tr-TR" sz="2400" smtClean="0">
                <a:solidFill>
                  <a:schemeClr val="tx1"/>
                </a:solidFill>
              </a:rPr>
              <a:t>	"</a:t>
            </a:r>
            <a:r>
              <a:rPr lang="tr-TR" sz="2400" dirty="0" smtClean="0">
                <a:solidFill>
                  <a:schemeClr val="tx1"/>
                </a:solidFill>
              </a:rPr>
              <a:t>Dünya ve onun içinde olan şeyler değersizdir. Sadece Allah'ı zikretmek ve O'na yaklaştıran şeylerle, ilim öğreten âlim ve öğrenmek isteyen öğrenci bundan müstesnadır.” </a:t>
            </a:r>
          </a:p>
          <a:p>
            <a:pPr algn="r"/>
            <a:r>
              <a:rPr lang="tr-TR" sz="1400" dirty="0" smtClean="0">
                <a:solidFill>
                  <a:schemeClr val="tx1"/>
                </a:solidFill>
                <a:hlinkClick r:id="rId3"/>
              </a:rPr>
              <a:t>[ </a:t>
            </a:r>
            <a:r>
              <a:rPr lang="tr-TR" sz="1400" dirty="0" err="1" smtClean="0">
                <a:solidFill>
                  <a:schemeClr val="tx1"/>
                </a:solidFill>
                <a:hlinkClick r:id="rId3"/>
              </a:rPr>
              <a:t>Riyazü’s</a:t>
            </a:r>
            <a:r>
              <a:rPr lang="tr-TR" sz="1400" dirty="0" smtClean="0">
                <a:solidFill>
                  <a:schemeClr val="tx1"/>
                </a:solidFill>
                <a:hlinkClick r:id="rId3"/>
              </a:rPr>
              <a:t>-</a:t>
            </a:r>
            <a:r>
              <a:rPr lang="tr-TR" sz="1400" dirty="0" err="1" smtClean="0">
                <a:solidFill>
                  <a:schemeClr val="tx1"/>
                </a:solidFill>
                <a:hlinkClick r:id="rId3"/>
              </a:rPr>
              <a:t>salihin</a:t>
            </a:r>
            <a:r>
              <a:rPr lang="tr-TR" sz="1400" dirty="0" smtClean="0">
                <a:solidFill>
                  <a:schemeClr val="tx1"/>
                </a:solidFill>
                <a:hlinkClick r:id="rId3"/>
              </a:rPr>
              <a:t> Hadis No: 1387]</a:t>
            </a:r>
            <a:endParaRPr lang="tr-TR" sz="1400" dirty="0">
              <a:solidFill>
                <a:schemeClr val="tx1"/>
              </a:solidFill>
            </a:endParaRPr>
          </a:p>
        </p:txBody>
      </p:sp>
      <p:pic>
        <p:nvPicPr>
          <p:cNvPr id="6" name="Picture 5" descr="D:\SUNULAR\SLAYT VE SUNULAR İÇİN RESİMLER\kitaplar üstüste.png"/>
          <p:cNvPicPr>
            <a:picLocks noChangeAspect="1" noChangeArrowheads="1"/>
          </p:cNvPicPr>
          <p:nvPr/>
        </p:nvPicPr>
        <p:blipFill>
          <a:blip r:embed="rId4" cstate="print"/>
          <a:srcRect t="4909" b="8777"/>
          <a:stretch>
            <a:fillRect/>
          </a:stretch>
        </p:blipFill>
        <p:spPr bwMode="auto">
          <a:xfrm>
            <a:off x="35496" y="0"/>
            <a:ext cx="1285852" cy="6858024"/>
          </a:xfrm>
          <a:prstGeom prst="rect">
            <a:avLst/>
          </a:prstGeom>
          <a:noFill/>
        </p:spPr>
      </p:pic>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İlime Değer Ver</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Eğitim</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104282"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3600" dirty="0" smtClean="0">
                <a:solidFill>
                  <a:schemeClr val="tx1"/>
                </a:solidFill>
              </a:rPr>
              <a:t>	</a:t>
            </a:r>
            <a:r>
              <a:rPr lang="tr-TR" sz="3600" b="1" dirty="0" smtClean="0">
                <a:solidFill>
                  <a:schemeClr val="tx1"/>
                </a:solidFill>
              </a:rPr>
              <a:t>Eğitim</a:t>
            </a:r>
            <a:r>
              <a:rPr lang="tr-TR" sz="3600" dirty="0" smtClean="0">
                <a:solidFill>
                  <a:schemeClr val="tx1"/>
                </a:solidFill>
              </a:rPr>
              <a:t>, </a:t>
            </a:r>
            <a:r>
              <a:rPr lang="tr-TR" sz="3600" dirty="0" smtClean="0">
                <a:solidFill>
                  <a:srgbClr val="C00000"/>
                </a:solidFill>
              </a:rPr>
              <a:t>insanın doğuştan getirdiği yeteneklerini geliştirme ve şekillendirme; </a:t>
            </a:r>
            <a:r>
              <a:rPr lang="tr-TR" sz="3600" dirty="0" smtClean="0">
                <a:solidFill>
                  <a:srgbClr val="002060"/>
                </a:solidFill>
              </a:rPr>
              <a:t>onu, din ve dünya ile ilgili vazifelerini hakkıyla yapabilecek duruma getirme faaliyetidir.</a:t>
            </a:r>
          </a:p>
          <a:p>
            <a:pPr algn="just"/>
            <a:r>
              <a:rPr lang="tr-TR" sz="3600" dirty="0" smtClean="0">
                <a:solidFill>
                  <a:srgbClr val="002060"/>
                </a:solidFill>
              </a:rPr>
              <a:t>	</a:t>
            </a:r>
            <a:r>
              <a:rPr lang="tr-TR" sz="3200" dirty="0" smtClean="0">
                <a:solidFill>
                  <a:srgbClr val="FF0000"/>
                </a:solidFill>
              </a:rPr>
              <a:t>Bu faaliyet; Aileler, Okullar, Camiler, Öğretmenler, Din Gönüllüleri Olan Hocalarımız, Alimlerimiz, Kitaplar vesilesi ile sağlanmaktadır.</a:t>
            </a:r>
            <a:endParaRPr lang="tr-TR" sz="3600" dirty="0">
              <a:solidFill>
                <a:srgbClr val="FF0000"/>
              </a:solidFill>
            </a:endParaRPr>
          </a:p>
        </p:txBody>
      </p:sp>
      <p:pic>
        <p:nvPicPr>
          <p:cNvPr id="7"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24"/>
            <a:ext cx="9144032" cy="6870700"/>
          </a:xfrm>
          <a:prstGeom prst="rect">
            <a:avLst/>
          </a:prstGeom>
          <a:noFill/>
        </p:spPr>
      </p:pic>
      <p:sp>
        <p:nvSpPr>
          <p:cNvPr id="6" name="5 Dikdörtgen"/>
          <p:cNvSpPr/>
          <p:nvPr/>
        </p:nvSpPr>
        <p:spPr>
          <a:xfrm>
            <a:off x="8715404" y="12652"/>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Eğitim</a:t>
            </a:r>
            <a:endParaRPr lang="tr-TR" sz="2400" b="1" dirty="0">
              <a:solidFill>
                <a:schemeClr val="tx1"/>
              </a:solidFill>
              <a:latin typeface="Times New Roman" pitchFamily="18" charset="0"/>
              <a:cs typeface="Times New Roman" pitchFamily="18" charset="0"/>
            </a:endParaRPr>
          </a:p>
        </p:txBody>
      </p:sp>
      <p:sp>
        <p:nvSpPr>
          <p:cNvPr id="10" name="9 Dikdörtgen"/>
          <p:cNvSpPr/>
          <p:nvPr/>
        </p:nvSpPr>
        <p:spPr>
          <a:xfrm>
            <a:off x="1500166" y="285728"/>
            <a:ext cx="7104282" cy="631162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400" dirty="0" smtClean="0">
                <a:solidFill>
                  <a:schemeClr val="tx1"/>
                </a:solidFill>
              </a:rPr>
              <a:t>	Eğitim ve öğretim sadece belli yaşla belli yerlerle sınırlı değildir. Özellikle günümüzde tıbbın ilerlemesi neticesinde, anne karnında bulunan bebeklerin dahi annenin davranışlarından etkilendiğini, söylenen sözleri duyduğunu, annenin kendisiyle kurmuş olduğu güzel iletişimden dolayı mutlu olduğu tespit edilmektedir. </a:t>
            </a:r>
          </a:p>
          <a:p>
            <a:pPr algn="just"/>
            <a:r>
              <a:rPr lang="tr-TR" sz="2400" dirty="0" smtClean="0">
                <a:solidFill>
                  <a:schemeClr val="tx1"/>
                </a:solidFill>
              </a:rPr>
              <a:t>	Bu da bize göstermektedir ki, insanoğlunun eğitimi, anne karnına düşmekle başlayıp, doğumuyla devam eden ve ölüme kadar sürecek olan bir süreçtir. </a:t>
            </a:r>
          </a:p>
          <a:p>
            <a:pPr algn="just"/>
            <a:r>
              <a:rPr lang="tr-TR" sz="2400" dirty="0" smtClean="0">
                <a:solidFill>
                  <a:schemeClr val="tx1"/>
                </a:solidFill>
              </a:rPr>
              <a:t>	Peygamberi ifadeyle “Beşikten mezara kadar ilim tahsil edin” sözü bu hususu ne kadar da güzel özetlemektedir.</a:t>
            </a:r>
            <a:endParaRPr lang="tr-TR" sz="2400" dirty="0">
              <a:solidFill>
                <a:schemeClr val="tx1"/>
              </a:solidFill>
            </a:endParaRPr>
          </a:p>
        </p:txBody>
      </p:sp>
      <p:pic>
        <p:nvPicPr>
          <p:cNvPr id="7" name="Picture 2" descr="C:\Users\acer\Desktop\ilim\pg_0052_03.jpg"/>
          <p:cNvPicPr>
            <a:picLocks noChangeAspect="1" noChangeArrowheads="1"/>
          </p:cNvPicPr>
          <p:nvPr/>
        </p:nvPicPr>
        <p:blipFill>
          <a:blip r:embed="rId3" cstate="print"/>
          <a:srcRect/>
          <a:stretch>
            <a:fillRect/>
          </a:stretch>
        </p:blipFill>
        <p:spPr bwMode="auto">
          <a:xfrm>
            <a:off x="0" y="0"/>
            <a:ext cx="1259632"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2800" dirty="0" smtClean="0">
                <a:solidFill>
                  <a:schemeClr val="tx1"/>
                </a:solidFill>
              </a:rPr>
              <a:t>	</a:t>
            </a:r>
            <a:r>
              <a:rPr lang="tr-TR" sz="2800" u="sng" dirty="0" smtClean="0">
                <a:solidFill>
                  <a:schemeClr val="accent6">
                    <a:lumMod val="50000"/>
                  </a:schemeClr>
                </a:solidFill>
              </a:rPr>
              <a:t>İnsanı yönlendiren, hayatını belirleyen bilgidir. İnsanın bütün yapıp etmelerinin temelinde bilgi vardır.</a:t>
            </a:r>
            <a:r>
              <a:rPr lang="tr-TR" sz="2800" dirty="0" smtClean="0">
                <a:solidFill>
                  <a:schemeClr val="accent6">
                    <a:lumMod val="50000"/>
                  </a:schemeClr>
                </a:solidFill>
              </a:rPr>
              <a:t> </a:t>
            </a:r>
          </a:p>
          <a:p>
            <a:pPr algn="just"/>
            <a:r>
              <a:rPr lang="tr-TR" sz="2800" dirty="0" smtClean="0">
                <a:solidFill>
                  <a:schemeClr val="tx1"/>
                </a:solidFill>
              </a:rPr>
              <a:t>	İnsan bilmediği bir şeyi isteyemez. Bilmediği bir şeyi yapamaz. İnsan, hayata bağlantıyı ancak bilgisine sahip olduğu şeylerle kurar. İnsanın hayattaki başarısı da yapıp-etmelerindeki bilgi ölçüsündedir. </a:t>
            </a:r>
          </a:p>
          <a:p>
            <a:pPr algn="just"/>
            <a:r>
              <a:rPr lang="tr-TR" sz="2800" dirty="0" smtClean="0">
                <a:solidFill>
                  <a:schemeClr val="tx1"/>
                </a:solidFill>
              </a:rPr>
              <a:t>	</a:t>
            </a:r>
            <a:r>
              <a:rPr lang="tr-TR" sz="2800" dirty="0" smtClean="0">
                <a:solidFill>
                  <a:srgbClr val="C00000"/>
                </a:solidFill>
              </a:rPr>
              <a:t>İşte </a:t>
            </a:r>
            <a:r>
              <a:rPr lang="tr-TR" sz="2800" b="1" dirty="0" smtClean="0">
                <a:solidFill>
                  <a:srgbClr val="C00000"/>
                </a:solidFill>
              </a:rPr>
              <a:t>bilgi edinmenin en önemli yolu da okumaktır. Allah Teala vahyin ilk ayetinde, </a:t>
            </a:r>
            <a:r>
              <a:rPr lang="tr-TR" sz="2800" b="1" dirty="0" err="1" smtClean="0">
                <a:solidFill>
                  <a:srgbClr val="C00000"/>
                </a:solidFill>
              </a:rPr>
              <a:t>Rasulünün</a:t>
            </a:r>
            <a:r>
              <a:rPr lang="tr-TR" sz="2800" b="1" dirty="0" smtClean="0">
                <a:solidFill>
                  <a:srgbClr val="C00000"/>
                </a:solidFill>
              </a:rPr>
              <a:t> şahsında bütün insanlığa “oku” diye hitap etmektedir. </a:t>
            </a:r>
            <a:endParaRPr lang="tr-TR" sz="2800" dirty="0">
              <a:solidFill>
                <a:srgbClr val="C00000"/>
              </a:solidFill>
            </a:endParaRPr>
          </a:p>
        </p:txBody>
      </p:sp>
      <p:pic>
        <p:nvPicPr>
          <p:cNvPr id="6" name="Picture 5" descr="D:\SUNULAR\SLAYT VE SUNULAR İÇİN RESİMLER\kitaplar üstüste.png"/>
          <p:cNvPicPr>
            <a:picLocks noChangeAspect="1" noChangeArrowheads="1"/>
          </p:cNvPicPr>
          <p:nvPr/>
        </p:nvPicPr>
        <p:blipFill>
          <a:blip r:embed="rId3" cstate="print"/>
          <a:srcRect t="4909" b="8777"/>
          <a:stretch>
            <a:fillRect/>
          </a:stretch>
        </p:blipFill>
        <p:spPr bwMode="auto">
          <a:xfrm>
            <a:off x="35496" y="0"/>
            <a:ext cx="1285852" cy="6858024"/>
          </a:xfrm>
          <a:prstGeom prst="rect">
            <a:avLst/>
          </a:prstGeom>
          <a:noFill/>
        </p:spPr>
      </p:pic>
      <p:grpSp>
        <p:nvGrpSpPr>
          <p:cNvPr id="2" name="6 Grup"/>
          <p:cNvGrpSpPr/>
          <p:nvPr/>
        </p:nvGrpSpPr>
        <p:grpSpPr>
          <a:xfrm>
            <a:off x="0" y="0"/>
            <a:ext cx="9144000" cy="6866384"/>
            <a:chOff x="0" y="0"/>
            <a:chExt cx="9144000" cy="6866384"/>
          </a:xfrm>
        </p:grpSpPr>
        <p:sp>
          <p:nvSpPr>
            <p:cNvPr id="8" name="7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9" name="8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Bilginin Kaynağı</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UNULAR\SLAYT VE SUNULAR İÇİN RESİMLER\WEB RESİMLER\resimlerden secim\how-to.jpg"/>
          <p:cNvPicPr>
            <a:picLocks noChangeAspect="1" noChangeArrowheads="1"/>
          </p:cNvPicPr>
          <p:nvPr/>
        </p:nvPicPr>
        <p:blipFill>
          <a:blip r:embed="rId2" cstate="print"/>
          <a:srcRect/>
          <a:stretch>
            <a:fillRect/>
          </a:stretch>
        </p:blipFill>
        <p:spPr bwMode="auto">
          <a:xfrm>
            <a:off x="-32" y="-12676"/>
            <a:ext cx="9144032" cy="6870700"/>
          </a:xfrm>
          <a:prstGeom prst="rect">
            <a:avLst/>
          </a:prstGeom>
          <a:noFill/>
        </p:spPr>
      </p:pic>
      <p:sp>
        <p:nvSpPr>
          <p:cNvPr id="10" name="9 Dikdörtgen"/>
          <p:cNvSpPr/>
          <p:nvPr/>
        </p:nvSpPr>
        <p:spPr>
          <a:xfrm>
            <a:off x="1357290" y="214290"/>
            <a:ext cx="7215238"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rtl="1"/>
            <a:r>
              <a:rPr lang="ar-SA" sz="3600" dirty="0" smtClean="0">
                <a:solidFill>
                  <a:schemeClr val="tx1"/>
                </a:solidFill>
                <a:latin typeface="HASENAT4" pitchFamily="2" charset="-78"/>
                <a:cs typeface="HASENAT4" pitchFamily="2" charset="-78"/>
              </a:rPr>
              <a:t>اقْرَأْ بِاسْمِ رَبِّكَ الَّذِي خَلَقَ</a:t>
            </a:r>
            <a:r>
              <a:rPr lang="en-US" sz="3600" dirty="0" smtClean="0">
                <a:solidFill>
                  <a:schemeClr val="tx1"/>
                </a:solidFill>
                <a:latin typeface="HASENAT4" pitchFamily="2" charset="-78"/>
                <a:cs typeface="HASENAT4" pitchFamily="2" charset="-78"/>
              </a:rPr>
              <a:t>.</a:t>
            </a:r>
            <a:r>
              <a:rPr lang="ar-SA" sz="3600" dirty="0" smtClean="0">
                <a:solidFill>
                  <a:schemeClr val="tx1"/>
                </a:solidFill>
                <a:latin typeface="HASENAT4" pitchFamily="2" charset="-78"/>
                <a:cs typeface="HASENAT4" pitchFamily="2" charset="-78"/>
              </a:rPr>
              <a:t> خَلَقَ الْإِنسَانَ مِنْ عَلَقٍ</a:t>
            </a:r>
            <a:r>
              <a:rPr lang="en-US" sz="3600" dirty="0" smtClean="0">
                <a:solidFill>
                  <a:schemeClr val="tx1"/>
                </a:solidFill>
                <a:latin typeface="HASENAT4" pitchFamily="2" charset="-78"/>
                <a:cs typeface="HASENAT4" pitchFamily="2" charset="-78"/>
              </a:rPr>
              <a:t>.</a:t>
            </a:r>
            <a:r>
              <a:rPr lang="ar-SA" sz="3600" dirty="0" smtClean="0">
                <a:solidFill>
                  <a:schemeClr val="tx1"/>
                </a:solidFill>
                <a:latin typeface="HASENAT4" pitchFamily="2" charset="-78"/>
                <a:cs typeface="HASENAT4" pitchFamily="2" charset="-78"/>
              </a:rPr>
              <a:t> اقْرَأْ وَرَبُّكَ الْأَكْرَمُ</a:t>
            </a:r>
            <a:r>
              <a:rPr lang="en-US" sz="3600" dirty="0" smtClean="0">
                <a:solidFill>
                  <a:schemeClr val="tx1"/>
                </a:solidFill>
                <a:latin typeface="HASENAT4" pitchFamily="2" charset="-78"/>
                <a:cs typeface="HASENAT4" pitchFamily="2" charset="-78"/>
              </a:rPr>
              <a:t>.</a:t>
            </a:r>
            <a:r>
              <a:rPr lang="ar-SA" sz="3600" dirty="0" smtClean="0">
                <a:solidFill>
                  <a:schemeClr val="tx1"/>
                </a:solidFill>
                <a:latin typeface="HASENAT4" pitchFamily="2" charset="-78"/>
                <a:cs typeface="HASENAT4" pitchFamily="2" charset="-78"/>
              </a:rPr>
              <a:t> الَّذِي عَلَّمَ بِالْقَلَمِ</a:t>
            </a:r>
            <a:r>
              <a:rPr lang="en-US" sz="3600" dirty="0" smtClean="0">
                <a:solidFill>
                  <a:schemeClr val="tx1"/>
                </a:solidFill>
                <a:latin typeface="HASENAT4" pitchFamily="2" charset="-78"/>
                <a:cs typeface="HASENAT4" pitchFamily="2" charset="-78"/>
              </a:rPr>
              <a:t>.</a:t>
            </a:r>
            <a:r>
              <a:rPr lang="ar-SA" sz="3600" dirty="0" smtClean="0">
                <a:solidFill>
                  <a:schemeClr val="tx1"/>
                </a:solidFill>
                <a:latin typeface="HASENAT4" pitchFamily="2" charset="-78"/>
                <a:cs typeface="HASENAT4" pitchFamily="2" charset="-78"/>
              </a:rPr>
              <a:t> عَلَّمَ الْإِنسَانَ مَا لَمْ يَعْلَمْ</a:t>
            </a:r>
            <a:endParaRPr lang="tr-TR" sz="3600" dirty="0" smtClean="0">
              <a:solidFill>
                <a:schemeClr val="tx1"/>
              </a:solidFill>
              <a:latin typeface="HASENAT4" pitchFamily="2" charset="-78"/>
              <a:cs typeface="HASENAT4" pitchFamily="2" charset="-78"/>
            </a:endParaRPr>
          </a:p>
          <a:p>
            <a:pPr algn="just"/>
            <a:endParaRPr lang="tr-TR" sz="2800" dirty="0" smtClean="0">
              <a:solidFill>
                <a:schemeClr val="tx1"/>
              </a:solidFill>
            </a:endParaRPr>
          </a:p>
          <a:p>
            <a:pPr algn="just"/>
            <a:r>
              <a:rPr lang="tr-TR" sz="2800" dirty="0" smtClean="0">
                <a:solidFill>
                  <a:schemeClr val="tx1"/>
                </a:solidFill>
              </a:rPr>
              <a:t>	"Yaratan Rabbinin adıyla oku. O, insanı pıhtılaşmış kandan yarattı. Oku, insana bilmediklerini belleten, kalemle (yazmayı) öğreten Rabbin, en büyük kerem sahibidir." </a:t>
            </a:r>
            <a:r>
              <a:rPr lang="tr-TR" sz="1400" dirty="0" smtClean="0">
                <a:solidFill>
                  <a:schemeClr val="tx1"/>
                </a:solidFill>
              </a:rPr>
              <a:t>(</a:t>
            </a:r>
            <a:r>
              <a:rPr lang="tr-TR" sz="1400" dirty="0" err="1" smtClean="0">
                <a:solidFill>
                  <a:schemeClr val="tx1"/>
                </a:solidFill>
              </a:rPr>
              <a:t>Alâk</a:t>
            </a:r>
            <a:r>
              <a:rPr lang="tr-TR" sz="1400" dirty="0" smtClean="0">
                <a:solidFill>
                  <a:schemeClr val="tx1"/>
                </a:solidFill>
              </a:rPr>
              <a:t>, 96/1-5) </a:t>
            </a:r>
            <a:endParaRPr lang="tr-TR" sz="2800" dirty="0">
              <a:solidFill>
                <a:schemeClr val="tx1"/>
              </a:solidFill>
            </a:endParaRPr>
          </a:p>
        </p:txBody>
      </p:sp>
      <p:grpSp>
        <p:nvGrpSpPr>
          <p:cNvPr id="2" name="7 Grup"/>
          <p:cNvGrpSpPr/>
          <p:nvPr/>
        </p:nvGrpSpPr>
        <p:grpSpPr>
          <a:xfrm>
            <a:off x="0" y="0"/>
            <a:ext cx="9144000" cy="6866384"/>
            <a:chOff x="0" y="0"/>
            <a:chExt cx="9144000" cy="6866384"/>
          </a:xfrm>
        </p:grpSpPr>
        <p:sp>
          <p:nvSpPr>
            <p:cNvPr id="7" name="6 Dikdörtgen"/>
            <p:cNvSpPr/>
            <p:nvPr/>
          </p:nvSpPr>
          <p:spPr>
            <a:xfrm>
              <a:off x="0" y="6381328"/>
              <a:ext cx="9144000" cy="485056"/>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tr-TR" sz="2400" b="1" dirty="0">
                <a:solidFill>
                  <a:schemeClr val="tx1"/>
                </a:solidFill>
                <a:latin typeface="Times New Roman" pitchFamily="18" charset="0"/>
                <a:cs typeface="Times New Roman" pitchFamily="18" charset="0"/>
              </a:endParaRPr>
            </a:p>
          </p:txBody>
        </p:sp>
        <p:sp>
          <p:nvSpPr>
            <p:cNvPr id="3" name="2 Dikdörtgen"/>
            <p:cNvSpPr/>
            <p:nvPr/>
          </p:nvSpPr>
          <p:spPr>
            <a:xfrm>
              <a:off x="8715404" y="0"/>
              <a:ext cx="428596" cy="6858000"/>
            </a:xfrm>
            <a:prstGeom prst="rect">
              <a:avLst/>
            </a:prstGeom>
            <a:solidFill>
              <a:schemeClr val="tx2">
                <a:lumMod val="60000"/>
                <a:lumOff val="40000"/>
                <a:alpha val="35000"/>
              </a:schemeClr>
            </a:solidFill>
            <a:ln>
              <a:noFill/>
            </a:ln>
            <a:effectLst>
              <a:innerShdw blurRad="546100" dist="190500" dir="7440000">
                <a:prstClr val="black">
                  <a:alpha val="73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b="1" dirty="0" smtClean="0">
                  <a:solidFill>
                    <a:schemeClr val="tx1"/>
                  </a:solidFill>
                  <a:latin typeface="Times New Roman" pitchFamily="18" charset="0"/>
                  <a:cs typeface="Times New Roman" pitchFamily="18" charset="0"/>
                </a:rPr>
                <a:t>Kuranın İlk Emri Oku</a:t>
              </a:r>
              <a:endParaRPr lang="tr-TR" sz="2400" b="1" dirty="0">
                <a:solidFill>
                  <a:schemeClr val="tx1"/>
                </a:solidFill>
                <a:latin typeface="Times New Roman" pitchFamily="18" charset="0"/>
                <a:cs typeface="Times New Roman" pitchFamily="18" charset="0"/>
              </a:endParaRPr>
            </a:p>
          </p:txBody>
        </p:sp>
      </p:grpSp>
      <p:pic>
        <p:nvPicPr>
          <p:cNvPr id="9" name="Picture 5" descr="C:\Users\acer\Desktop\ilim\sutunlar.png"/>
          <p:cNvPicPr>
            <a:picLocks noChangeAspect="1" noChangeArrowheads="1"/>
          </p:cNvPicPr>
          <p:nvPr/>
        </p:nvPicPr>
        <p:blipFill>
          <a:blip r:embed="rId3" cstate="print"/>
          <a:srcRect/>
          <a:stretch>
            <a:fillRect/>
          </a:stretch>
        </p:blipFill>
        <p:spPr bwMode="auto">
          <a:xfrm>
            <a:off x="0" y="0"/>
            <a:ext cx="1425575"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850</Words>
  <Application>Microsoft Office PowerPoint</Application>
  <PresentationFormat>Ekran Gösterisi (4:3)</PresentationFormat>
  <Paragraphs>275</Paragraphs>
  <Slides>53</Slides>
  <Notes>0</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dmc</dc:creator>
  <cp:lastModifiedBy>dmc</cp:lastModifiedBy>
  <cp:revision>46</cp:revision>
  <dcterms:created xsi:type="dcterms:W3CDTF">2011-11-16T15:30:03Z</dcterms:created>
  <dcterms:modified xsi:type="dcterms:W3CDTF">2011-11-28T15:09:00Z</dcterms:modified>
</cp:coreProperties>
</file>