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7" r:id="rId2"/>
    <p:sldId id="295" r:id="rId3"/>
    <p:sldId id="303" r:id="rId4"/>
    <p:sldId id="296" r:id="rId5"/>
    <p:sldId id="298" r:id="rId6"/>
    <p:sldId id="257" r:id="rId7"/>
    <p:sldId id="313" r:id="rId8"/>
    <p:sldId id="308" r:id="rId9"/>
    <p:sldId id="301" r:id="rId10"/>
    <p:sldId id="342" r:id="rId11"/>
    <p:sldId id="293" r:id="rId12"/>
    <p:sldId id="323" r:id="rId13"/>
    <p:sldId id="316" r:id="rId14"/>
    <p:sldId id="345" r:id="rId15"/>
    <p:sldId id="337" r:id="rId16"/>
    <p:sldId id="291" r:id="rId17"/>
    <p:sldId id="280" r:id="rId18"/>
    <p:sldId id="269" r:id="rId19"/>
    <p:sldId id="272" r:id="rId20"/>
    <p:sldId id="268" r:id="rId21"/>
    <p:sldId id="285" r:id="rId22"/>
    <p:sldId id="288" r:id="rId23"/>
    <p:sldId id="328" r:id="rId24"/>
    <p:sldId id="307" r:id="rId25"/>
    <p:sldId id="318" r:id="rId26"/>
  </p:sldIdLst>
  <p:sldSz cx="9144000" cy="6858000" type="screen4x3"/>
  <p:notesSz cx="6858000" cy="9144000"/>
  <p:photoAlbum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23B50B"/>
    <a:srgbClr val="AF2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6A56D-2026-406E-BF99-E956BF1AF64D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8F17C-F6CF-4B75-8EB4-674089D6BA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38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8F17C-F6CF-4B75-8EB4-674089D6BAC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51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64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52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65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08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49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90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33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03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29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51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32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EE64-53D8-43BC-84B7-27C0EBFAFFF1}" type="datetimeFigureOut">
              <a:rPr lang="tr-TR" smtClean="0"/>
              <a:t>20.05.2013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6BD21-C3F9-4FA4-8002-5BB4EF39C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43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18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932452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14370" y="260645"/>
            <a:ext cx="9491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İHLAS VE TAKVA BAĞLAMINDA İSTANBUL’UN FETHİ...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4168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ndir (9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179512" y="1268760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        </a:t>
            </a:r>
            <a:r>
              <a:rPr lang="tr-TR" sz="3200" dirty="0" smtClean="0">
                <a:solidFill>
                  <a:srgbClr val="7030A0"/>
                </a:solidFill>
              </a:rPr>
              <a:t>              -</a:t>
            </a:r>
            <a:r>
              <a:rPr lang="tr-TR" sz="3200" dirty="0" smtClean="0">
                <a:solidFill>
                  <a:srgbClr val="7030A0"/>
                </a:solidFill>
                <a:latin typeface="Algerian" pitchFamily="82" charset="0"/>
              </a:rPr>
              <a:t>TAKVA KALBİN AMELİDİR-</a:t>
            </a:r>
          </a:p>
          <a:p>
            <a:r>
              <a:rPr lang="tr-TR" sz="3200" dirty="0" err="1" smtClean="0">
                <a:solidFill>
                  <a:srgbClr val="7030A0"/>
                </a:solidFill>
              </a:rPr>
              <a:t>Kalp,nasıl</a:t>
            </a:r>
            <a:r>
              <a:rPr lang="tr-TR" sz="3200" dirty="0" smtClean="0">
                <a:solidFill>
                  <a:srgbClr val="7030A0"/>
                </a:solidFill>
              </a:rPr>
              <a:t> bütün organların merkezi ise ihlas ve takva da bütün </a:t>
            </a:r>
            <a:r>
              <a:rPr lang="tr-TR" sz="3200" dirty="0" err="1" smtClean="0">
                <a:solidFill>
                  <a:srgbClr val="7030A0"/>
                </a:solidFill>
              </a:rPr>
              <a:t>duygu,düşünce</a:t>
            </a:r>
            <a:r>
              <a:rPr lang="tr-TR" sz="3200" dirty="0" smtClean="0">
                <a:solidFill>
                  <a:srgbClr val="7030A0"/>
                </a:solidFill>
              </a:rPr>
              <a:t> ve davranışların merkezini teşkil eder.</a:t>
            </a:r>
          </a:p>
          <a:p>
            <a:r>
              <a:rPr lang="tr-TR" sz="3200" dirty="0" smtClean="0">
                <a:solidFill>
                  <a:srgbClr val="7030A0"/>
                </a:solidFill>
              </a:rPr>
              <a:t>Peygamber Efendimiz bu hakikati şöyle ifade buyurmuştur;</a:t>
            </a:r>
          </a:p>
          <a:p>
            <a:r>
              <a:rPr lang="tr-TR" sz="3200" dirty="0" smtClean="0">
                <a:solidFill>
                  <a:srgbClr val="7030A0"/>
                </a:solidFill>
              </a:rPr>
              <a:t>‘’Allah Teala sizin suretlerinize ve mallarınıza bakmaz ,fakat sizin (ihlas ve takva bakımından) kalplerinize ve amellerinize bakar.’’</a:t>
            </a:r>
          </a:p>
          <a:p>
            <a:r>
              <a:rPr lang="tr-TR" sz="2000" dirty="0" smtClean="0">
                <a:solidFill>
                  <a:srgbClr val="7030A0"/>
                </a:solidFill>
              </a:rPr>
              <a:t>(Müslim,Birr,34)</a:t>
            </a:r>
            <a:endParaRPr lang="tr-TR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65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34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1902532" y="843325"/>
            <a:ext cx="5338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            </a:t>
            </a:r>
            <a:r>
              <a:rPr lang="tr-TR" sz="2400" dirty="0" smtClean="0">
                <a:solidFill>
                  <a:srgbClr val="C00000"/>
                </a:solidFill>
                <a:latin typeface="Algerian" pitchFamily="82" charset="0"/>
              </a:rPr>
              <a:t>-Takvayı    Mayalamak-</a:t>
            </a:r>
          </a:p>
          <a:p>
            <a:r>
              <a:rPr lang="tr-TR" sz="2400" dirty="0" smtClean="0"/>
              <a:t>Kalp şekilden </a:t>
            </a:r>
            <a:r>
              <a:rPr lang="tr-TR" sz="2400" dirty="0" err="1" smtClean="0"/>
              <a:t>şekile</a:t>
            </a:r>
            <a:r>
              <a:rPr lang="tr-TR" sz="2400" dirty="0" smtClean="0"/>
              <a:t> giren, durmadan renk ve hüviyet değiştiren bir organdır.</a:t>
            </a:r>
          </a:p>
          <a:p>
            <a:r>
              <a:rPr lang="tr-TR" sz="2400" dirty="0" smtClean="0"/>
              <a:t>Kalpteki takvayı ortaya çıkarmak, var olan takvayı da muhafaza etmek için ‘’</a:t>
            </a:r>
            <a:r>
              <a:rPr lang="tr-TR" sz="2400" dirty="0" err="1" smtClean="0"/>
              <a:t>salih</a:t>
            </a:r>
            <a:r>
              <a:rPr lang="tr-TR" sz="2400" dirty="0" smtClean="0"/>
              <a:t> ve sadıklarla beraber olmak ’’çok önemlidir.</a:t>
            </a:r>
          </a:p>
          <a:p>
            <a:r>
              <a:rPr lang="tr-TR" sz="2400" dirty="0" smtClean="0">
                <a:solidFill>
                  <a:srgbClr val="C00000"/>
                </a:solidFill>
              </a:rPr>
              <a:t>‘’Ey iman edenler! Allah’tan korkun ve sadıklarla beraber olun!’’ </a:t>
            </a:r>
            <a:r>
              <a:rPr lang="tr-TR" sz="2000" dirty="0" err="1" smtClean="0">
                <a:solidFill>
                  <a:srgbClr val="C00000"/>
                </a:solidFill>
              </a:rPr>
              <a:t>Tevbe</a:t>
            </a:r>
            <a:r>
              <a:rPr lang="tr-TR" sz="2000" dirty="0" smtClean="0">
                <a:solidFill>
                  <a:srgbClr val="C00000"/>
                </a:solidFill>
              </a:rPr>
              <a:t> 119</a:t>
            </a:r>
          </a:p>
          <a:p>
            <a:r>
              <a:rPr lang="tr-TR" sz="2400" dirty="0" smtClean="0"/>
              <a:t>Bu ayet-i kerimeden de anlaşılacağı üzere kalbe takva mayası, muttakilerin elinden çalınır. İnsan muttaki insanlarla ola ola onların hal ve evsafından hisseler almaya başlar.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620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64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683568" y="2487972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</a:rPr>
              <a:t>Osmanlı ilk kuruluşundan itibaren manevi dinamikleri önde </a:t>
            </a:r>
            <a:r>
              <a:rPr lang="tr-TR" sz="2800" b="1" dirty="0" err="1" smtClean="0">
                <a:solidFill>
                  <a:schemeClr val="bg1"/>
                </a:solidFill>
              </a:rPr>
              <a:t>tutmuş,Muttakilerin</a:t>
            </a:r>
            <a:r>
              <a:rPr lang="tr-TR" sz="2800" b="1" dirty="0" smtClean="0">
                <a:solidFill>
                  <a:schemeClr val="bg1"/>
                </a:solidFill>
              </a:rPr>
              <a:t> izinden sağlam adımlarla ilerlemiştir.</a:t>
            </a:r>
          </a:p>
          <a:p>
            <a:r>
              <a:rPr lang="tr-TR" sz="2800" b="1" dirty="0" smtClean="0">
                <a:solidFill>
                  <a:schemeClr val="bg1"/>
                </a:solidFill>
              </a:rPr>
              <a:t>Şeyh Edebali ile başlayan Somuncu Baba, Emir Sultan ,Hacı bayram Veli ,Molla </a:t>
            </a:r>
            <a:r>
              <a:rPr lang="tr-TR" sz="2800" b="1" dirty="0" err="1" smtClean="0">
                <a:solidFill>
                  <a:schemeClr val="bg1"/>
                </a:solidFill>
              </a:rPr>
              <a:t>Fenari</a:t>
            </a:r>
            <a:r>
              <a:rPr lang="tr-TR" sz="2800" b="1" dirty="0" smtClean="0">
                <a:solidFill>
                  <a:schemeClr val="bg1"/>
                </a:solidFill>
              </a:rPr>
              <a:t>, </a:t>
            </a:r>
            <a:r>
              <a:rPr lang="tr-TR" sz="2800" b="1" dirty="0" err="1" smtClean="0">
                <a:solidFill>
                  <a:schemeClr val="bg1"/>
                </a:solidFill>
              </a:rPr>
              <a:t>Hace</a:t>
            </a:r>
            <a:r>
              <a:rPr lang="tr-TR" sz="2800" b="1" dirty="0" smtClean="0">
                <a:solidFill>
                  <a:schemeClr val="bg1"/>
                </a:solidFill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</a:rPr>
              <a:t>Bahauddin</a:t>
            </a:r>
            <a:r>
              <a:rPr lang="tr-TR" sz="2800" b="1" dirty="0" smtClean="0">
                <a:solidFill>
                  <a:schemeClr val="bg1"/>
                </a:solidFill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</a:rPr>
              <a:t>Nakşıbendi,Akşemseddin,Sünbül</a:t>
            </a:r>
            <a:r>
              <a:rPr lang="tr-TR" sz="2800" b="1" dirty="0" smtClean="0">
                <a:solidFill>
                  <a:schemeClr val="bg1"/>
                </a:solidFill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</a:rPr>
              <a:t>Efendi,Merkez</a:t>
            </a:r>
            <a:r>
              <a:rPr lang="tr-TR" sz="2800" b="1" dirty="0" smtClean="0">
                <a:solidFill>
                  <a:schemeClr val="bg1"/>
                </a:solidFill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</a:rPr>
              <a:t>Efendi,Yahya</a:t>
            </a:r>
            <a:r>
              <a:rPr lang="tr-TR" sz="2800" b="1" dirty="0" smtClean="0">
                <a:solidFill>
                  <a:schemeClr val="bg1"/>
                </a:solidFill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</a:rPr>
              <a:t>Efendi,Aziz</a:t>
            </a:r>
            <a:r>
              <a:rPr lang="tr-TR" sz="2800" b="1" dirty="0" smtClean="0">
                <a:solidFill>
                  <a:schemeClr val="bg1"/>
                </a:solidFill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</a:rPr>
              <a:t>Mahmud</a:t>
            </a:r>
            <a:r>
              <a:rPr lang="tr-TR" sz="2800" b="1" dirty="0" smtClean="0">
                <a:solidFill>
                  <a:schemeClr val="bg1"/>
                </a:solidFill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</a:rPr>
              <a:t>Hüdayi</a:t>
            </a:r>
            <a:r>
              <a:rPr lang="tr-TR" sz="2800" b="1" dirty="0" smtClean="0">
                <a:solidFill>
                  <a:schemeClr val="bg1"/>
                </a:solidFill>
              </a:rPr>
              <a:t> hazretleri gibi daha nice gönül erbabıyla ilerleyen  bir çınar oluşmuş ve fetihlerden fetihlere koşulmuştu…</a:t>
            </a:r>
            <a:endParaRPr lang="tr-T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3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57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509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695241" y="412421"/>
            <a:ext cx="768449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‘</a:t>
            </a:r>
            <a:r>
              <a:rPr lang="tr-TR" sz="2400" b="1" dirty="0" smtClean="0">
                <a:solidFill>
                  <a:srgbClr val="C00000"/>
                </a:solidFill>
                <a:latin typeface="Blackadder ITC" pitchFamily="82" charset="0"/>
              </a:rPr>
              <a:t>’</a:t>
            </a:r>
            <a:r>
              <a:rPr lang="tr-TR" sz="2400" b="1" dirty="0" err="1" smtClean="0">
                <a:solidFill>
                  <a:srgbClr val="C00000"/>
                </a:solidFill>
                <a:latin typeface="Blackadder ITC" pitchFamily="82" charset="0"/>
              </a:rPr>
              <a:t>Konstantiniyye</a:t>
            </a:r>
            <a:r>
              <a:rPr lang="tr-TR" sz="2400" b="1" dirty="0" smtClean="0">
                <a:solidFill>
                  <a:srgbClr val="C00000"/>
                </a:solidFill>
                <a:latin typeface="Blackadder ITC" pitchFamily="82" charset="0"/>
              </a:rPr>
              <a:t> elbette </a:t>
            </a:r>
            <a:r>
              <a:rPr lang="tr-TR" sz="2400" b="1" dirty="0" err="1" smtClean="0">
                <a:solidFill>
                  <a:srgbClr val="C00000"/>
                </a:solidFill>
                <a:latin typeface="Blackadder ITC" pitchFamily="82" charset="0"/>
              </a:rPr>
              <a:t>fethedilecektir.Onu</a:t>
            </a:r>
            <a:r>
              <a:rPr lang="tr-TR" sz="2400" b="1" dirty="0" smtClean="0">
                <a:solidFill>
                  <a:srgbClr val="C00000"/>
                </a:solidFill>
                <a:latin typeface="Blackadder ITC" pitchFamily="82" charset="0"/>
              </a:rPr>
              <a:t> fetheden kumandan  ne güzel kumandan ve onu fetheden asker ne güzel askerdir.’’</a:t>
            </a:r>
          </a:p>
          <a:p>
            <a:r>
              <a:rPr lang="tr-TR" sz="2400" b="1" dirty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tr-TR" sz="2400" b="1" dirty="0" smtClean="0">
                <a:solidFill>
                  <a:srgbClr val="C00000"/>
                </a:solidFill>
                <a:latin typeface="Blackadder ITC" pitchFamily="82" charset="0"/>
              </a:rPr>
              <a:t>(</a:t>
            </a:r>
            <a:r>
              <a:rPr lang="tr-TR" sz="2400" b="1" dirty="0" err="1" smtClean="0">
                <a:solidFill>
                  <a:srgbClr val="C00000"/>
                </a:solidFill>
                <a:latin typeface="Blackadder ITC" pitchFamily="82" charset="0"/>
              </a:rPr>
              <a:t>Ahmed</a:t>
            </a:r>
            <a:r>
              <a:rPr lang="tr-TR" sz="2400" b="1" dirty="0" smtClean="0">
                <a:solidFill>
                  <a:srgbClr val="C00000"/>
                </a:solidFill>
                <a:latin typeface="Blackadder ITC" pitchFamily="82" charset="0"/>
              </a:rPr>
              <a:t> 335,Hakim 468)</a:t>
            </a:r>
          </a:p>
          <a:p>
            <a:r>
              <a:rPr lang="tr-TR" sz="2800" b="1" dirty="0" smtClean="0">
                <a:solidFill>
                  <a:srgbClr val="FF5050"/>
                </a:solidFill>
              </a:rPr>
              <a:t> </a:t>
            </a:r>
            <a:r>
              <a:rPr lang="tr-TR" sz="2800" b="1" dirty="0" smtClean="0">
                <a:latin typeface="Blackadder ITC" pitchFamily="82" charset="0"/>
              </a:rPr>
              <a:t>müjdesine nail olabilmek için ta sahabe-i kiramdan beri muhasara edilen ve mübarek ashabın kanları ile sulanmış bu şehir Sultan Murad Han dahil birçok Osmanlı sultanı tarafından da defalarca kuşatılmıştı.</a:t>
            </a:r>
          </a:p>
          <a:p>
            <a:r>
              <a:rPr lang="tr-TR" sz="2800" b="1" dirty="0" smtClean="0">
                <a:latin typeface="Blackadder ITC" pitchFamily="82" charset="0"/>
              </a:rPr>
              <a:t>Sultan Murad Han Hacı Bayram-ı Veli hazretlerine </a:t>
            </a:r>
          </a:p>
          <a:p>
            <a:r>
              <a:rPr lang="tr-TR" sz="2800" b="1" dirty="0" smtClean="0">
                <a:latin typeface="Blackadder ITC" pitchFamily="82" charset="0"/>
              </a:rPr>
              <a:t>‘’Acep İstanbul’un fethi kime müyesser olacak?’’ diye sorunca             o da ;</a:t>
            </a:r>
          </a:p>
          <a:p>
            <a:r>
              <a:rPr lang="tr-TR" sz="2800" b="1" dirty="0" smtClean="0">
                <a:latin typeface="Blackadder ITC" pitchFamily="82" charset="0"/>
              </a:rPr>
              <a:t>‘’-</a:t>
            </a:r>
            <a:r>
              <a:rPr lang="tr-TR" sz="2800" b="1" dirty="0" err="1" smtClean="0">
                <a:latin typeface="Blackadder ITC" pitchFamily="82" charset="0"/>
              </a:rPr>
              <a:t>Feth</a:t>
            </a:r>
            <a:r>
              <a:rPr lang="tr-TR" sz="2800" b="1" dirty="0" smtClean="0">
                <a:latin typeface="Blackadder ITC" pitchFamily="82" charset="0"/>
              </a:rPr>
              <a:t>-i </a:t>
            </a:r>
            <a:r>
              <a:rPr lang="tr-TR" sz="2800" b="1" dirty="0" err="1" smtClean="0">
                <a:latin typeface="Blackadder ITC" pitchFamily="82" charset="0"/>
              </a:rPr>
              <a:t>mübini</a:t>
            </a:r>
            <a:r>
              <a:rPr lang="tr-TR" sz="2800" b="1" dirty="0" smtClean="0">
                <a:latin typeface="Blackadder ITC" pitchFamily="82" charset="0"/>
              </a:rPr>
              <a:t> görmek şu şehzade ile </a:t>
            </a:r>
            <a:r>
              <a:rPr lang="tr-TR" sz="2800" b="1" dirty="0" err="1" smtClean="0">
                <a:latin typeface="Blackadder ITC" pitchFamily="82" charset="0"/>
              </a:rPr>
              <a:t>Akşemseddin’e</a:t>
            </a:r>
            <a:r>
              <a:rPr lang="tr-TR" sz="2800" b="1" dirty="0" smtClean="0">
                <a:latin typeface="Blackadder ITC" pitchFamily="82" charset="0"/>
              </a:rPr>
              <a:t> </a:t>
            </a:r>
            <a:r>
              <a:rPr lang="tr-TR" sz="2800" b="1" dirty="0" err="1" smtClean="0">
                <a:latin typeface="Blackadder ITC" pitchFamily="82" charset="0"/>
              </a:rPr>
              <a:t>nasib</a:t>
            </a:r>
            <a:r>
              <a:rPr lang="tr-TR" sz="2800" b="1" dirty="0" smtClean="0">
                <a:latin typeface="Blackadder ITC" pitchFamily="82" charset="0"/>
              </a:rPr>
              <a:t> olacak!’’ cevabını verdi..</a:t>
            </a:r>
          </a:p>
          <a:p>
            <a:r>
              <a:rPr lang="tr-TR" sz="2800" b="1" dirty="0" smtClean="0">
                <a:latin typeface="Blackadder ITC" pitchFamily="82" charset="0"/>
              </a:rPr>
              <a:t>Bu açık keramet ile duygulanan Murad Han Şehzade </a:t>
            </a:r>
            <a:r>
              <a:rPr lang="tr-TR" sz="2800" b="1" dirty="0" err="1" smtClean="0">
                <a:latin typeface="Blackadder ITC" pitchFamily="82" charset="0"/>
              </a:rPr>
              <a:t>Mehmed’i</a:t>
            </a:r>
            <a:r>
              <a:rPr lang="tr-TR" sz="2800" b="1" dirty="0" smtClean="0">
                <a:latin typeface="Blackadder ITC" pitchFamily="82" charset="0"/>
              </a:rPr>
              <a:t>  </a:t>
            </a:r>
            <a:r>
              <a:rPr lang="tr-TR" sz="2800" b="1" dirty="0" err="1" smtClean="0">
                <a:latin typeface="Blackadder ITC" pitchFamily="82" charset="0"/>
              </a:rPr>
              <a:t>Akşemseddin</a:t>
            </a:r>
            <a:r>
              <a:rPr lang="tr-TR" sz="2800" b="1" dirty="0" smtClean="0">
                <a:latin typeface="Blackadder ITC" pitchFamily="82" charset="0"/>
              </a:rPr>
              <a:t> hazretlerinin manevi terbiyesine teslim etti.</a:t>
            </a:r>
            <a:endParaRPr lang="tr-TR" sz="2800" b="1" dirty="0">
              <a:latin typeface="Blackadder ITC" pitchFamily="82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347864" y="75982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latin typeface="Blackadder ITC" pitchFamily="82" charset="0"/>
              </a:rPr>
              <a:t>-</a:t>
            </a:r>
            <a:r>
              <a:rPr lang="tr-TR" sz="2400" dirty="0" err="1" smtClean="0">
                <a:latin typeface="Blackadder ITC" pitchFamily="82" charset="0"/>
              </a:rPr>
              <a:t>Feth</a:t>
            </a:r>
            <a:r>
              <a:rPr lang="tr-TR" sz="2400" dirty="0" smtClean="0">
                <a:latin typeface="Blackadder ITC" pitchFamily="82" charset="0"/>
              </a:rPr>
              <a:t>-i Mübin Öncesi-</a:t>
            </a:r>
            <a:endParaRPr lang="tr-TR" sz="2400" dirty="0"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14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ndir (1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1043608" y="0"/>
            <a:ext cx="669674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Şehzade Mehmet </a:t>
            </a:r>
            <a:r>
              <a:rPr lang="tr-TR" sz="2800" dirty="0" err="1" smtClean="0">
                <a:solidFill>
                  <a:schemeClr val="bg1"/>
                </a:solidFill>
                <a:latin typeface="Arial Narrow" pitchFamily="34" charset="0"/>
              </a:rPr>
              <a:t>Akşemseddinden</a:t>
            </a:r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 aldığı manevi terbiye yanında :</a:t>
            </a:r>
          </a:p>
          <a:p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 Fıkıhta Molla Hüsrev </a:t>
            </a:r>
          </a:p>
          <a:p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Tefsirde Molla </a:t>
            </a:r>
            <a:r>
              <a:rPr lang="tr-TR" sz="2800" dirty="0" err="1" smtClean="0">
                <a:solidFill>
                  <a:schemeClr val="bg1"/>
                </a:solidFill>
                <a:latin typeface="Arial Narrow" pitchFamily="34" charset="0"/>
              </a:rPr>
              <a:t>Gürani</a:t>
            </a:r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, Molla </a:t>
            </a:r>
            <a:r>
              <a:rPr lang="tr-TR" sz="2800" dirty="0" err="1" smtClean="0">
                <a:solidFill>
                  <a:schemeClr val="bg1"/>
                </a:solidFill>
                <a:latin typeface="Arial Narrow" pitchFamily="34" charset="0"/>
              </a:rPr>
              <a:t>Yegan,Hızır</a:t>
            </a:r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 Bey Çelebi</a:t>
            </a:r>
          </a:p>
          <a:p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Kelamda Hocazade </a:t>
            </a:r>
          </a:p>
          <a:p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Riyaziyede Ali Kuşçu’dan dersler aldı…</a:t>
            </a:r>
          </a:p>
          <a:p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Yaradılışında ki </a:t>
            </a:r>
            <a:r>
              <a:rPr lang="tr-TR" sz="2800" dirty="0" err="1" smtClean="0">
                <a:solidFill>
                  <a:schemeClr val="bg1"/>
                </a:solidFill>
                <a:latin typeface="Arial Narrow" pitchFamily="34" charset="0"/>
              </a:rPr>
              <a:t>istidadlar</a:t>
            </a:r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, almış olduğu maddi ve kalbi eğitimle birleşerek onu </a:t>
            </a:r>
            <a:r>
              <a:rPr lang="tr-TR" sz="2800" dirty="0" err="1" smtClean="0">
                <a:solidFill>
                  <a:schemeClr val="bg1"/>
                </a:solidFill>
                <a:latin typeface="Arial Narrow" pitchFamily="34" charset="0"/>
              </a:rPr>
              <a:t>feth</a:t>
            </a:r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-i </a:t>
            </a:r>
            <a:r>
              <a:rPr lang="tr-TR" sz="2800" dirty="0" err="1" smtClean="0">
                <a:solidFill>
                  <a:schemeClr val="bg1"/>
                </a:solidFill>
                <a:latin typeface="Arial Narrow" pitchFamily="34" charset="0"/>
              </a:rPr>
              <a:t>mübine</a:t>
            </a:r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 çoktan hazırlamış bulunuyordu..</a:t>
            </a:r>
          </a:p>
          <a:p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Şuur altında bununla o kadar doluydu ki çocukluğundan beri elinde kağıt-kalem daima fetih projeleriyle meşgul olmuştu.</a:t>
            </a:r>
          </a:p>
          <a:p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Adeta </a:t>
            </a:r>
            <a:r>
              <a:rPr lang="tr-TR" sz="2800" dirty="0" err="1" smtClean="0">
                <a:solidFill>
                  <a:schemeClr val="bg1"/>
                </a:solidFill>
                <a:latin typeface="Arial Narrow" pitchFamily="34" charset="0"/>
              </a:rPr>
              <a:t>vird</a:t>
            </a:r>
            <a:r>
              <a:rPr lang="tr-TR" sz="2800" dirty="0" smtClean="0">
                <a:solidFill>
                  <a:schemeClr val="bg1"/>
                </a:solidFill>
                <a:latin typeface="Arial Narrow" pitchFamily="34" charset="0"/>
              </a:rPr>
              <a:t> halinde –Ya Bizans bizi alır veya biz Bizans’ı </a:t>
            </a:r>
            <a:r>
              <a:rPr lang="tr-TR" sz="2800" dirty="0" err="1" smtClean="0">
                <a:solidFill>
                  <a:schemeClr val="bg1"/>
                </a:solidFill>
                <a:latin typeface="Arial Narrow" pitchFamily="34" charset="0"/>
              </a:rPr>
              <a:t>alırız!diyordu</a:t>
            </a:r>
            <a:endParaRPr lang="tr-TR" sz="28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53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ndir (4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9" y="67523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2267744" y="3550434"/>
            <a:ext cx="44657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bg1"/>
                </a:solidFill>
              </a:rPr>
              <a:t>21 yaşında padişah olduktan hemen sonra ulemayı toplayıp İstanbul’un fethini istişare etti, ancak toplantıya katılanların </a:t>
            </a:r>
            <a:r>
              <a:rPr lang="tr-TR" sz="2000" b="1" dirty="0" err="1" smtClean="0">
                <a:solidFill>
                  <a:schemeClr val="bg1"/>
                </a:solidFill>
              </a:rPr>
              <a:t>ekserisi</a:t>
            </a:r>
            <a:endParaRPr lang="tr-TR" sz="2000" b="1" dirty="0" smtClean="0">
              <a:solidFill>
                <a:schemeClr val="bg1"/>
              </a:solidFill>
            </a:endParaRPr>
          </a:p>
          <a:p>
            <a:r>
              <a:rPr lang="tr-TR" sz="2000" b="1" dirty="0" smtClean="0">
                <a:solidFill>
                  <a:schemeClr val="bg1"/>
                </a:solidFill>
              </a:rPr>
              <a:t>-</a:t>
            </a:r>
            <a:r>
              <a:rPr lang="tr-TR" sz="2000" b="1" dirty="0" err="1" smtClean="0">
                <a:solidFill>
                  <a:schemeClr val="bg1"/>
                </a:solidFill>
              </a:rPr>
              <a:t>Konstantiniyye’nin</a:t>
            </a:r>
            <a:r>
              <a:rPr lang="tr-TR" sz="2000" b="1" dirty="0" smtClean="0">
                <a:solidFill>
                  <a:schemeClr val="bg1"/>
                </a:solidFill>
              </a:rPr>
              <a:t> fethi ancak Mehdi’nin işidir dediler ve bu işe razı olmadılar.</a:t>
            </a:r>
          </a:p>
          <a:p>
            <a:r>
              <a:rPr lang="tr-TR" sz="2000" b="1" dirty="0" err="1" smtClean="0">
                <a:solidFill>
                  <a:schemeClr val="bg1"/>
                </a:solidFill>
              </a:rPr>
              <a:t>Akşemseddin</a:t>
            </a:r>
            <a:r>
              <a:rPr lang="tr-TR" sz="2000" b="1" dirty="0" smtClean="0">
                <a:solidFill>
                  <a:schemeClr val="bg1"/>
                </a:solidFill>
              </a:rPr>
              <a:t> hazretleri buna müdahale ederek fethe karar verilmesini sağladı.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312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3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8" y="-1"/>
            <a:ext cx="9144000" cy="6823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467544" y="125460"/>
            <a:ext cx="83529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dirty="0" smtClean="0">
                <a:solidFill>
                  <a:schemeClr val="accent6"/>
                </a:solidFill>
                <a:latin typeface="Blackadder ITC" pitchFamily="82" charset="0"/>
              </a:rPr>
              <a:t>Fahri Kainat (sav)’in 900 sene evvel ki müjdesini gerçekleştirerek , onun müjdesinde ki iltifatlara nail olmak için </a:t>
            </a:r>
            <a:r>
              <a:rPr lang="tr-TR" sz="5400" b="1" dirty="0" err="1" smtClean="0">
                <a:solidFill>
                  <a:schemeClr val="accent6"/>
                </a:solidFill>
                <a:latin typeface="Blackadder ITC" pitchFamily="82" charset="0"/>
              </a:rPr>
              <a:t>asker,kumandan,sultan,alim</a:t>
            </a:r>
            <a:r>
              <a:rPr lang="tr-TR" sz="5400" b="1" dirty="0">
                <a:solidFill>
                  <a:schemeClr val="accent6"/>
                </a:solidFill>
                <a:latin typeface="Blackadder ITC" pitchFamily="82" charset="0"/>
              </a:rPr>
              <a:t> </a:t>
            </a:r>
            <a:r>
              <a:rPr lang="tr-TR" sz="5400" b="1" dirty="0" smtClean="0">
                <a:solidFill>
                  <a:schemeClr val="accent6"/>
                </a:solidFill>
                <a:latin typeface="Blackadder ITC" pitchFamily="82" charset="0"/>
              </a:rPr>
              <a:t>ve evliyanın gönülleri büyük bir </a:t>
            </a:r>
            <a:r>
              <a:rPr lang="tr-TR" sz="5400" b="1" dirty="0" err="1" smtClean="0">
                <a:solidFill>
                  <a:schemeClr val="accent6"/>
                </a:solidFill>
                <a:latin typeface="Blackadder ITC" pitchFamily="82" charset="0"/>
              </a:rPr>
              <a:t>vecd</a:t>
            </a:r>
            <a:r>
              <a:rPr lang="tr-TR" sz="5400" b="1" dirty="0" smtClean="0">
                <a:solidFill>
                  <a:schemeClr val="accent6"/>
                </a:solidFill>
                <a:latin typeface="Blackadder ITC" pitchFamily="82" charset="0"/>
              </a:rPr>
              <a:t> ve heyecan çağlayanı haline gelmiş bulunuyordu</a:t>
            </a:r>
            <a:r>
              <a:rPr lang="tr-TR" sz="2800" dirty="0" smtClean="0">
                <a:solidFill>
                  <a:schemeClr val="accent6"/>
                </a:solidFill>
              </a:rPr>
              <a:t>.</a:t>
            </a:r>
            <a:endParaRPr lang="tr-TR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5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2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24" y="111209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179512" y="908720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FF00"/>
                </a:solidFill>
              </a:rPr>
              <a:t>Fatih’in eşsiz dehasının eseri olarak ; gemiler karadan </a:t>
            </a:r>
            <a:r>
              <a:rPr lang="tr-TR" sz="2400" b="1" dirty="0" err="1" smtClean="0">
                <a:solidFill>
                  <a:srgbClr val="FFFF00"/>
                </a:solidFill>
              </a:rPr>
              <a:t>yürütülüyor;havan</a:t>
            </a:r>
            <a:r>
              <a:rPr lang="tr-TR" sz="2400" b="1" dirty="0" smtClean="0">
                <a:solidFill>
                  <a:srgbClr val="FFFF00"/>
                </a:solidFill>
              </a:rPr>
              <a:t> topları menzillerine oturtuluyordu.</a:t>
            </a:r>
          </a:p>
          <a:p>
            <a:pPr algn="ctr"/>
            <a:r>
              <a:rPr lang="tr-TR" sz="2400" b="1" dirty="0" smtClean="0">
                <a:solidFill>
                  <a:srgbClr val="FFFF00"/>
                </a:solidFill>
              </a:rPr>
              <a:t>Gönüller bir an evvel Bizans’a girip Ayasofya’da ezan okuyabilmenin heyecanını duyuyordu.</a:t>
            </a:r>
          </a:p>
          <a:p>
            <a:pPr algn="ctr"/>
            <a:r>
              <a:rPr lang="tr-TR" sz="2400" b="1" dirty="0" smtClean="0">
                <a:solidFill>
                  <a:srgbClr val="FFFF00"/>
                </a:solidFill>
              </a:rPr>
              <a:t>/Fakat bu çok çetin bir </a:t>
            </a:r>
            <a:r>
              <a:rPr lang="tr-TR" sz="2400" b="1" dirty="0" err="1" smtClean="0">
                <a:solidFill>
                  <a:srgbClr val="FFFF00"/>
                </a:solidFill>
              </a:rPr>
              <a:t>süreçti.Fetih</a:t>
            </a:r>
            <a:r>
              <a:rPr lang="tr-TR" sz="2400" b="1" dirty="0" smtClean="0">
                <a:solidFill>
                  <a:srgbClr val="FFFF00"/>
                </a:solidFill>
              </a:rPr>
              <a:t> tam gerçekleşiyor derken boğazdan </a:t>
            </a:r>
            <a:r>
              <a:rPr lang="tr-TR" sz="2400" b="1" dirty="0" err="1" smtClean="0">
                <a:solidFill>
                  <a:srgbClr val="FFFF00"/>
                </a:solidFill>
              </a:rPr>
              <a:t>Bizansa</a:t>
            </a:r>
            <a:r>
              <a:rPr lang="tr-TR" sz="2400" b="1" dirty="0" smtClean="0">
                <a:solidFill>
                  <a:srgbClr val="FFFF00"/>
                </a:solidFill>
              </a:rPr>
              <a:t> erzak ve yardım getiren düşman donanmasına engel olunamaması karşısında Sultan </a:t>
            </a:r>
            <a:r>
              <a:rPr lang="tr-TR" sz="2400" b="1" dirty="0" err="1" smtClean="0">
                <a:solidFill>
                  <a:srgbClr val="FFFF00"/>
                </a:solidFill>
              </a:rPr>
              <a:t>Mehmed</a:t>
            </a:r>
            <a:r>
              <a:rPr lang="tr-TR" sz="2400" b="1" dirty="0" smtClean="0">
                <a:solidFill>
                  <a:srgbClr val="FFFF00"/>
                </a:solidFill>
              </a:rPr>
              <a:t> adeta kendini kaybetti ve atını denize sürdü.)</a:t>
            </a:r>
          </a:p>
          <a:p>
            <a:pPr algn="ctr"/>
            <a:r>
              <a:rPr lang="tr-TR" sz="2400" b="1" dirty="0" smtClean="0">
                <a:solidFill>
                  <a:srgbClr val="FFFF00"/>
                </a:solidFill>
              </a:rPr>
              <a:t>Manevi sahada olduğu kadar zahiri sahada da çok büyük yardımları olan </a:t>
            </a:r>
            <a:r>
              <a:rPr lang="tr-TR" sz="2400" b="1" dirty="0" err="1" smtClean="0">
                <a:solidFill>
                  <a:srgbClr val="FFFF00"/>
                </a:solidFill>
              </a:rPr>
              <a:t>Akşemseddin</a:t>
            </a:r>
            <a:r>
              <a:rPr lang="tr-TR" sz="2400" b="1" dirty="0" smtClean="0">
                <a:solidFill>
                  <a:srgbClr val="FFFF00"/>
                </a:solidFill>
              </a:rPr>
              <a:t> hazretleri yine imdada yetişti ve</a:t>
            </a:r>
          </a:p>
          <a:p>
            <a:pPr algn="ctr"/>
            <a:r>
              <a:rPr lang="tr-TR" sz="2400" b="1" dirty="0" smtClean="0">
                <a:solidFill>
                  <a:srgbClr val="FFFF00"/>
                </a:solidFill>
              </a:rPr>
              <a:t>‘’-İhlasta </a:t>
            </a:r>
            <a:r>
              <a:rPr lang="tr-TR" sz="2400" b="1" dirty="0" err="1" smtClean="0">
                <a:solidFill>
                  <a:srgbClr val="FFFF00"/>
                </a:solidFill>
              </a:rPr>
              <a:t>vegayrette</a:t>
            </a:r>
            <a:r>
              <a:rPr lang="tr-TR" sz="2400" b="1" dirty="0" smtClean="0">
                <a:solidFill>
                  <a:srgbClr val="FFFF00"/>
                </a:solidFill>
              </a:rPr>
              <a:t> bir anlık dahi zafiyet </a:t>
            </a:r>
            <a:r>
              <a:rPr lang="tr-TR" sz="2400" b="1" dirty="0" err="1" smtClean="0">
                <a:solidFill>
                  <a:srgbClr val="FFFF00"/>
                </a:solidFill>
              </a:rPr>
              <a:t>gösterilmesi,idari</a:t>
            </a:r>
            <a:r>
              <a:rPr lang="tr-TR" sz="2400" b="1" dirty="0" smtClean="0">
                <a:solidFill>
                  <a:srgbClr val="FFFF00"/>
                </a:solidFill>
              </a:rPr>
              <a:t> hususlarda ki talimatların ihmali, bu aciz kulun ettiği dua ve manevi işaretlere itibar edilmemesi bu fethi geciktiriyor olmalı dedi ve Sultan </a:t>
            </a:r>
            <a:r>
              <a:rPr lang="tr-TR" sz="2400" b="1" dirty="0" err="1" smtClean="0">
                <a:solidFill>
                  <a:srgbClr val="FFFF00"/>
                </a:solidFill>
              </a:rPr>
              <a:t>Mehmed’i</a:t>
            </a:r>
            <a:r>
              <a:rPr lang="tr-TR" sz="2400" b="1" dirty="0" smtClean="0">
                <a:solidFill>
                  <a:srgbClr val="FFFF00"/>
                </a:solidFill>
              </a:rPr>
              <a:t>  tekrar manevi bir gayrete getirdi…</a:t>
            </a:r>
          </a:p>
        </p:txBody>
      </p:sp>
    </p:spTree>
    <p:extLst>
      <p:ext uri="{BB962C8B-B14F-4D97-AF65-F5344CB8AC3E}">
        <p14:creationId xmlns:p14="http://schemas.microsoft.com/office/powerpoint/2010/main" val="145226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10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561"/>
            <a:ext cx="9144000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-129693" y="3789040"/>
            <a:ext cx="927369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Fethin uzaması başından beri fetih seferine karşı çıkanlar </a:t>
            </a:r>
          </a:p>
          <a:p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arasında huzursuzluk başlattı.</a:t>
            </a:r>
          </a:p>
          <a:p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‘’-</a:t>
            </a:r>
            <a:r>
              <a:rPr lang="tr-TR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Sultanım:Bir</a:t>
            </a:r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 dervişin  sözüyle bu kadar asker helak oldu.</a:t>
            </a:r>
          </a:p>
          <a:p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Hala </a:t>
            </a:r>
            <a:r>
              <a:rPr lang="tr-TR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frengistan’dan</a:t>
            </a:r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 kafire yardım gelir.</a:t>
            </a:r>
          </a:p>
          <a:p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Artık fethin ümidi kalmadı ‘’dediler..</a:t>
            </a:r>
            <a:endParaRPr lang="tr-TR" sz="4000" b="1" dirty="0">
              <a:solidFill>
                <a:schemeClr val="tx1">
                  <a:lumMod val="95000"/>
                  <a:lumOff val="5000"/>
                </a:schemeClr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3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13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58" y="1"/>
            <a:ext cx="9144000" cy="70463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588102" y="153005"/>
            <a:ext cx="7920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  <a:latin typeface="Blackadder ITC" pitchFamily="82" charset="0"/>
              </a:rPr>
              <a:t>Fatih veziri </a:t>
            </a:r>
            <a:r>
              <a:rPr lang="tr-TR" sz="3600" b="1" dirty="0" err="1" smtClean="0">
                <a:solidFill>
                  <a:schemeClr val="accent2">
                    <a:lumMod val="50000"/>
                  </a:schemeClr>
                </a:solidFill>
                <a:latin typeface="Blackadder ITC" pitchFamily="82" charset="0"/>
              </a:rPr>
              <a:t>Ahmed</a:t>
            </a: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  <a:latin typeface="Blackadder ITC" pitchFamily="82" charset="0"/>
              </a:rPr>
              <a:t> Paşa’yı hocası </a:t>
            </a:r>
            <a:r>
              <a:rPr lang="tr-TR" sz="3600" b="1" dirty="0" err="1" smtClean="0">
                <a:solidFill>
                  <a:schemeClr val="accent2">
                    <a:lumMod val="50000"/>
                  </a:schemeClr>
                </a:solidFill>
                <a:latin typeface="Blackadder ITC" pitchFamily="82" charset="0"/>
              </a:rPr>
              <a:t>Akşemseddin’e</a:t>
            </a: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  <a:latin typeface="Blackadder ITC" pitchFamily="82" charset="0"/>
              </a:rPr>
              <a:t> gönderdi.</a:t>
            </a:r>
          </a:p>
          <a:p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  <a:latin typeface="Blackadder ITC" pitchFamily="82" charset="0"/>
              </a:rPr>
              <a:t>-’’Paşa ! Var Şeyh Hazretlerine sor ki, kaleyi fethetmek ve zafere ulaşmak müyesser midir?</a:t>
            </a:r>
          </a:p>
          <a:p>
            <a:r>
              <a:rPr lang="tr-TR" sz="3600" b="1" dirty="0" err="1" smtClean="0">
                <a:solidFill>
                  <a:schemeClr val="accent2">
                    <a:lumMod val="50000"/>
                  </a:schemeClr>
                </a:solidFill>
                <a:latin typeface="Blackadder ITC" pitchFamily="82" charset="0"/>
              </a:rPr>
              <a:t>Akşemseddin</a:t>
            </a: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  <a:latin typeface="Blackadder ITC" pitchFamily="82" charset="0"/>
              </a:rPr>
              <a:t> hazretleri secdede </a:t>
            </a:r>
            <a:r>
              <a:rPr lang="tr-TR" sz="3600" b="1" dirty="0" err="1" smtClean="0">
                <a:solidFill>
                  <a:schemeClr val="accent2">
                    <a:lumMod val="50000"/>
                  </a:schemeClr>
                </a:solidFill>
                <a:latin typeface="Blackadder ITC" pitchFamily="82" charset="0"/>
              </a:rPr>
              <a:t>idi,uzun</a:t>
            </a: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  <a:latin typeface="Blackadder ITC" pitchFamily="82" charset="0"/>
              </a:rPr>
              <a:t> süre bu halde kaldıktan sonra kalktı ve gözleri yaşlı bir şekilde ;</a:t>
            </a:r>
          </a:p>
          <a:p>
            <a:r>
              <a:rPr lang="tr-TR" sz="3600" b="1" dirty="0" smtClean="0">
                <a:solidFill>
                  <a:srgbClr val="00B0F0"/>
                </a:solidFill>
                <a:latin typeface="Blackadder ITC" pitchFamily="82" charset="0"/>
              </a:rPr>
              <a:t>-</a:t>
            </a:r>
            <a:r>
              <a:rPr lang="tr-TR" sz="3200" b="1" dirty="0" err="1" smtClean="0">
                <a:solidFill>
                  <a:srgbClr val="FF0000"/>
                </a:solidFill>
                <a:latin typeface="Arial Narrow" pitchFamily="34" charset="0"/>
              </a:rPr>
              <a:t>Rebiülevvel</a:t>
            </a:r>
            <a:r>
              <a:rPr lang="tr-TR" sz="3200" b="1" dirty="0" smtClean="0">
                <a:solidFill>
                  <a:srgbClr val="FF0000"/>
                </a:solidFill>
                <a:latin typeface="Arial Narrow" pitchFamily="34" charset="0"/>
              </a:rPr>
              <a:t> ayının yirminci günü seher vaktinde </a:t>
            </a:r>
            <a:r>
              <a:rPr lang="tr-TR" sz="3200" b="1" dirty="0" err="1" smtClean="0">
                <a:solidFill>
                  <a:srgbClr val="FF0000"/>
                </a:solidFill>
                <a:latin typeface="Arial Narrow" pitchFamily="34" charset="0"/>
              </a:rPr>
              <a:t>sıdku</a:t>
            </a:r>
            <a:r>
              <a:rPr lang="tr-TR" sz="3200" b="1" dirty="0" smtClean="0">
                <a:solidFill>
                  <a:srgbClr val="FF0000"/>
                </a:solidFill>
                <a:latin typeface="Arial Narrow" pitchFamily="34" charset="0"/>
              </a:rPr>
              <a:t> himmetle hücum </a:t>
            </a:r>
            <a:r>
              <a:rPr lang="tr-TR" sz="3200" b="1" dirty="0" err="1" smtClean="0">
                <a:solidFill>
                  <a:srgbClr val="FF0000"/>
                </a:solidFill>
                <a:latin typeface="Arial Narrow" pitchFamily="34" charset="0"/>
              </a:rPr>
              <a:t>edilsin!Fetih</a:t>
            </a:r>
            <a:r>
              <a:rPr lang="tr-TR" sz="3200" b="1" dirty="0" smtClean="0">
                <a:solidFill>
                  <a:srgbClr val="FF0000"/>
                </a:solidFill>
                <a:latin typeface="Arial Narrow" pitchFamily="34" charset="0"/>
              </a:rPr>
              <a:t> o gün </a:t>
            </a:r>
            <a:r>
              <a:rPr lang="tr-TR" sz="3200" b="1" dirty="0" err="1" smtClean="0">
                <a:solidFill>
                  <a:srgbClr val="FF0000"/>
                </a:solidFill>
                <a:latin typeface="Arial Narrow" pitchFamily="34" charset="0"/>
              </a:rPr>
              <a:t>nasib</a:t>
            </a:r>
            <a:r>
              <a:rPr lang="tr-TR" sz="3200" b="1" dirty="0" smtClean="0">
                <a:solidFill>
                  <a:srgbClr val="FF0000"/>
                </a:solidFill>
                <a:latin typeface="Arial Narrow" pitchFamily="34" charset="0"/>
              </a:rPr>
              <a:t> ola!</a:t>
            </a:r>
          </a:p>
          <a:p>
            <a:r>
              <a:rPr lang="tr-TR" sz="3200" b="1" dirty="0" err="1" smtClean="0">
                <a:solidFill>
                  <a:srgbClr val="FF0000"/>
                </a:solidFill>
                <a:latin typeface="Arial Narrow" pitchFamily="34" charset="0"/>
              </a:rPr>
              <a:t>Konstantiniyye</a:t>
            </a:r>
            <a:r>
              <a:rPr lang="tr-TR" sz="3200" b="1" dirty="0" smtClean="0">
                <a:solidFill>
                  <a:srgbClr val="FF0000"/>
                </a:solidFill>
                <a:latin typeface="Arial Narrow" pitchFamily="34" charset="0"/>
              </a:rPr>
              <a:t> ezan sedalarıyla </a:t>
            </a:r>
            <a:r>
              <a:rPr lang="tr-TR" sz="3200" b="1" dirty="0" err="1" smtClean="0">
                <a:solidFill>
                  <a:srgbClr val="FF0000"/>
                </a:solidFill>
                <a:latin typeface="Arial Narrow" pitchFamily="34" charset="0"/>
              </a:rPr>
              <a:t>dola!dedi</a:t>
            </a:r>
            <a:r>
              <a:rPr lang="tr-TR" sz="3200" b="1" dirty="0" smtClean="0">
                <a:solidFill>
                  <a:srgbClr val="FF0000"/>
                </a:solidFill>
                <a:latin typeface="Arial Narrow" pitchFamily="34" charset="0"/>
              </a:rPr>
              <a:t>…</a:t>
            </a:r>
            <a:endParaRPr lang="tr-TR" sz="3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78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36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4" y="-81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1402854" y="2397137"/>
            <a:ext cx="6336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</a:rPr>
              <a:t>Rabbinizin bağışına ve takva sahipleri için hazırlamış olup genişliği gökler ve yer kadar olan cennete koşun’      Al-i </a:t>
            </a:r>
            <a:r>
              <a:rPr lang="tr-TR" sz="3200" dirty="0" err="1" smtClean="0">
                <a:solidFill>
                  <a:schemeClr val="bg1"/>
                </a:solidFill>
              </a:rPr>
              <a:t>imran</a:t>
            </a:r>
            <a:r>
              <a:rPr lang="tr-TR" sz="3200" dirty="0" smtClean="0">
                <a:solidFill>
                  <a:schemeClr val="bg1"/>
                </a:solidFill>
              </a:rPr>
              <a:t> 133</a:t>
            </a:r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051720" y="260647"/>
            <a:ext cx="5436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</a:rPr>
              <a:t>Takva ile ilgili ayet ve hadisler…</a:t>
            </a:r>
            <a:endParaRPr lang="tr-T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47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9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-18144" y="54083"/>
            <a:ext cx="903649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Bu müjdeyi alan Sultan </a:t>
            </a:r>
            <a:r>
              <a:rPr lang="tr-TR" sz="4000" b="1" i="1" dirty="0" err="1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Mehmed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Han ,</a:t>
            </a:r>
          </a:p>
          <a:p>
            <a:pPr algn="ctr"/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29 Mayıs 1453 sabahı karadan ve denizden görülmemiş bir azimle büyük bir hücum başlattı.</a:t>
            </a:r>
          </a:p>
          <a:p>
            <a:pPr algn="ctr"/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Top gürültüleri arasında göklere yükselen </a:t>
            </a:r>
            <a:r>
              <a:rPr lang="tr-TR" sz="4000" b="1" i="1" dirty="0" err="1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kös,davul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ve mehterin kudretli sesleri  Fatih  ve askerlerini İstanbul’a akıtıyordu…</a:t>
            </a:r>
          </a:p>
          <a:p>
            <a:pPr algn="ctr"/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Böyle bir şevk ve heyecan içinde yapılan hücumla nihayet surların üzerinde </a:t>
            </a:r>
            <a:r>
              <a:rPr lang="tr-TR" sz="4000" b="1" i="1" dirty="0" err="1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Ulubat’lı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Hasan’ın diktiği bayrak dört bir yana dalgalanmaya başladı.</a:t>
            </a:r>
          </a:p>
          <a:p>
            <a:pPr algn="ctr"/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53 günlük zorlu kuşatmanın ardından  </a:t>
            </a:r>
            <a:r>
              <a:rPr lang="tr-TR" sz="4000" b="1" i="1" dirty="0" err="1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Konstantiniyye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artık </a:t>
            </a:r>
            <a:r>
              <a:rPr lang="tr-TR" sz="4000" b="1" i="1" dirty="0" err="1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İslambol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olacaktı…</a:t>
            </a:r>
            <a:endParaRPr lang="tr-TR" sz="4000" b="1" i="1" dirty="0">
              <a:solidFill>
                <a:schemeClr val="accent5">
                  <a:lumMod val="75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077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26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912971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4866881" y="0"/>
            <a:ext cx="391599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Fatih Sultan </a:t>
            </a:r>
            <a:r>
              <a:rPr lang="tr-TR" sz="2400" b="1" i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Mehmed</a:t>
            </a:r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sevinçten şükür secdeleri yapmış sevincin asıl nedeni içinde şöyle demiştir;</a:t>
            </a:r>
          </a:p>
          <a:p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-’’Ben de gördüğünüz bu sevinç ve huzur yalnız bu kalenin fethinden değil ;</a:t>
            </a:r>
            <a:r>
              <a:rPr lang="tr-TR" sz="2400" b="1" i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Akşemseddin</a:t>
            </a:r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gibi aziz ve mübarek bir Allah dostunun benim zamanımda ve benimle beraber olmasındandır.</a:t>
            </a:r>
          </a:p>
          <a:p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‘Bir harp dua askeri ile kılıç askeri </a:t>
            </a:r>
            <a:r>
              <a:rPr lang="tr-TR" sz="2400" b="1" i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müşkerek</a:t>
            </a:r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hareket ederse zafere </a:t>
            </a:r>
            <a:r>
              <a:rPr lang="tr-TR" sz="2400" b="1" i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ulaşır.Duayı</a:t>
            </a:r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bırakanları ahirette cehennem bekler.</a:t>
            </a:r>
            <a:endParaRPr lang="tr-TR" sz="2400" b="1" i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Kılıcı bırakanlara da çok yazık </a:t>
            </a:r>
            <a:r>
              <a:rPr lang="tr-TR" sz="2400" b="1" i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olur.İşte</a:t>
            </a:r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bugün de böyle </a:t>
            </a:r>
            <a:r>
              <a:rPr lang="tr-TR" sz="2400" b="1" i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olmuştur.Hep</a:t>
            </a:r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birlikte hem dua eyledik </a:t>
            </a:r>
            <a:r>
              <a:rPr lang="tr-TR" sz="2400" b="1" i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hemde</a:t>
            </a:r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kılıç salladık zafer müyesser </a:t>
            </a:r>
            <a:r>
              <a:rPr lang="tr-TR" sz="2400" b="1" i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oldu.Zaferin</a:t>
            </a:r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sırrı </a:t>
            </a:r>
            <a:r>
              <a:rPr lang="tr-TR" sz="2400" b="1" i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HZ.Peygamber’in</a:t>
            </a:r>
            <a:r>
              <a:rPr lang="tr-TR" sz="2400" b="1" i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izini takip etmektir…’’dedi…</a:t>
            </a:r>
          </a:p>
        </p:txBody>
      </p:sp>
    </p:spTree>
    <p:extLst>
      <p:ext uri="{BB962C8B-B14F-4D97-AF65-F5344CB8AC3E}">
        <p14:creationId xmlns:p14="http://schemas.microsoft.com/office/powerpoint/2010/main" val="73176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29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9" y="0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454949" y="332656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latin typeface="Harlow Solid Italic" pitchFamily="82" charset="0"/>
              </a:rPr>
              <a:t>Fatih Sultan </a:t>
            </a:r>
            <a:r>
              <a:rPr lang="tr-TR" sz="3600" dirty="0" err="1" smtClean="0">
                <a:latin typeface="Harlow Solid Italic" pitchFamily="82" charset="0"/>
              </a:rPr>
              <a:t>Mehmed</a:t>
            </a:r>
            <a:r>
              <a:rPr lang="tr-TR" sz="3600" dirty="0" smtClean="0">
                <a:latin typeface="Harlow Solid Italic" pitchFamily="82" charset="0"/>
              </a:rPr>
              <a:t> zahiri alemdeki yükselişini kendisinin ve </a:t>
            </a:r>
            <a:r>
              <a:rPr lang="tr-TR" sz="3600" dirty="0" err="1" smtClean="0">
                <a:latin typeface="Harlow Solid Italic" pitchFamily="82" charset="0"/>
              </a:rPr>
              <a:t>teb</a:t>
            </a:r>
            <a:r>
              <a:rPr lang="tr-TR" sz="3600" dirty="0" smtClean="0">
                <a:latin typeface="Harlow Solid Italic" pitchFamily="82" charset="0"/>
              </a:rPr>
              <a:t>-asının manevi manadaki yükselişi ile kazanmıştır.</a:t>
            </a:r>
          </a:p>
          <a:p>
            <a:r>
              <a:rPr lang="tr-TR" sz="3600" dirty="0" err="1" smtClean="0">
                <a:latin typeface="Harlow Solid Italic" pitchFamily="82" charset="0"/>
              </a:rPr>
              <a:t>Kalem,kılıç</a:t>
            </a:r>
            <a:r>
              <a:rPr lang="tr-TR" sz="3600" dirty="0" smtClean="0">
                <a:latin typeface="Harlow Solid Italic" pitchFamily="82" charset="0"/>
              </a:rPr>
              <a:t> iş birliği ve </a:t>
            </a:r>
            <a:r>
              <a:rPr lang="tr-TR" sz="3600" dirty="0" err="1" smtClean="0">
                <a:latin typeface="Harlow Solid Italic" pitchFamily="82" charset="0"/>
              </a:rPr>
              <a:t>ihlas,takva</a:t>
            </a:r>
            <a:r>
              <a:rPr lang="tr-TR" sz="3600" dirty="0" smtClean="0">
                <a:latin typeface="Harlow Solid Italic" pitchFamily="82" charset="0"/>
              </a:rPr>
              <a:t> boyutundaki </a:t>
            </a:r>
            <a:r>
              <a:rPr lang="tr-TR" sz="3600" dirty="0" err="1" smtClean="0">
                <a:latin typeface="Harlow Solid Italic" pitchFamily="82" charset="0"/>
              </a:rPr>
              <a:t>hassasiyet,bir</a:t>
            </a:r>
            <a:r>
              <a:rPr lang="tr-TR" sz="3600" dirty="0" smtClean="0">
                <a:latin typeface="Harlow Solid Italic" pitchFamily="82" charset="0"/>
              </a:rPr>
              <a:t> çağ açıp bir çağ kapattırmıştır.</a:t>
            </a:r>
          </a:p>
          <a:p>
            <a:r>
              <a:rPr lang="tr-TR" sz="3600" dirty="0">
                <a:latin typeface="Harlow Solid Italic" pitchFamily="82" charset="0"/>
              </a:rPr>
              <a:t> </a:t>
            </a:r>
            <a:r>
              <a:rPr lang="tr-TR" sz="3600" dirty="0" smtClean="0">
                <a:latin typeface="Harlow Solid Italic" pitchFamily="82" charset="0"/>
              </a:rPr>
              <a:t>                  </a:t>
            </a:r>
            <a:r>
              <a:rPr lang="tr-TR" sz="3600" dirty="0" smtClean="0">
                <a:solidFill>
                  <a:srgbClr val="FF0000"/>
                </a:solidFill>
                <a:latin typeface="Harlow Solid Italic" pitchFamily="82" charset="0"/>
              </a:rPr>
              <a:t> ‘</a:t>
            </a:r>
            <a:r>
              <a:rPr lang="tr-TR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Kim Allah’tan </a:t>
            </a:r>
            <a:r>
              <a:rPr lang="tr-TR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ittika</a:t>
            </a:r>
            <a:r>
              <a:rPr lang="tr-TR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ederse (sakınırsa) Allah ona bir çıkış (yolu)yaratır ve onu ummadığı yerden </a:t>
            </a:r>
            <a:r>
              <a:rPr lang="tr-TR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mükafatlandırır.Kim</a:t>
            </a:r>
            <a:r>
              <a:rPr lang="tr-TR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Allah’a güvenirse Allah ona yeter’         Talak 2-3</a:t>
            </a:r>
            <a:endParaRPr lang="tr-TR" sz="3600" dirty="0">
              <a:solidFill>
                <a:schemeClr val="accent3">
                  <a:lumMod val="60000"/>
                  <a:lumOff val="40000"/>
                </a:schemeClr>
              </a:solidFill>
              <a:latin typeface="Harlow Solid Ital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5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69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1146190" y="0"/>
            <a:ext cx="685161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Tarih baba  </a:t>
            </a:r>
            <a:r>
              <a:rPr lang="tr-TR" sz="2800" b="1" dirty="0" err="1" smtClean="0">
                <a:solidFill>
                  <a:schemeClr val="bg1"/>
                </a:solidFill>
                <a:latin typeface="Agency FB" pitchFamily="34" charset="0"/>
              </a:rPr>
              <a:t>derki:Osman</a:t>
            </a:r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 Gazi ve nesli gibi </a:t>
            </a:r>
            <a:r>
              <a:rPr lang="tr-TR" sz="2800" b="1" dirty="0" err="1" smtClean="0">
                <a:solidFill>
                  <a:schemeClr val="bg1"/>
                </a:solidFill>
                <a:latin typeface="Agency FB" pitchFamily="34" charset="0"/>
              </a:rPr>
              <a:t>diğergam,gönül</a:t>
            </a:r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 eri ve kendisini </a:t>
            </a:r>
            <a:r>
              <a:rPr lang="tr-TR" sz="2800" b="1" dirty="0" err="1" smtClean="0">
                <a:solidFill>
                  <a:schemeClr val="bg1"/>
                </a:solidFill>
                <a:latin typeface="Agency FB" pitchFamily="34" charset="0"/>
              </a:rPr>
              <a:t>Cenab</a:t>
            </a:r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-ı Hakka adayan abide insanlara sahipsen,</a:t>
            </a:r>
          </a:p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Tebaasıyla mahkemeye çıkarak bütün dünyaya örnek bir adalet anlayışı tevzi eden bir Fatih’in varsa,</a:t>
            </a:r>
          </a:p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Hz. Mevlanalar Yunuslar ve </a:t>
            </a:r>
            <a:r>
              <a:rPr lang="tr-TR" sz="2800" b="1" dirty="0" err="1" smtClean="0">
                <a:solidFill>
                  <a:schemeClr val="bg1"/>
                </a:solidFill>
                <a:latin typeface="Agency FB" pitchFamily="34" charset="0"/>
              </a:rPr>
              <a:t>Hüdayiler</a:t>
            </a:r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 gibi yüreklerini dergah yapan gönül erlerin ve onlardan feyz alarak izlerini takip eden güzel insanların varsa,</a:t>
            </a:r>
          </a:p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Bir karıncanın hukukunu düşünen Kanuni Sultan Süleyman’ın varsa,</a:t>
            </a:r>
          </a:p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Sinesi </a:t>
            </a:r>
            <a:r>
              <a:rPr lang="tr-TR" sz="2800" b="1" dirty="0" err="1" smtClean="0">
                <a:solidFill>
                  <a:schemeClr val="bg1"/>
                </a:solidFill>
                <a:latin typeface="Agency FB" pitchFamily="34" charset="0"/>
              </a:rPr>
              <a:t>Kur’anla</a:t>
            </a:r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 dolmuş analar ,</a:t>
            </a:r>
            <a:r>
              <a:rPr lang="tr-TR" sz="2800" b="1" dirty="0" err="1" smtClean="0">
                <a:solidFill>
                  <a:schemeClr val="bg1"/>
                </a:solidFill>
                <a:latin typeface="Agency FB" pitchFamily="34" charset="0"/>
              </a:rPr>
              <a:t>arslan</a:t>
            </a:r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 yürekli yiğitler doğuruyorsa, </a:t>
            </a:r>
          </a:p>
          <a:p>
            <a:pPr algn="ctr"/>
            <a:r>
              <a:rPr lang="tr-TR" sz="2800" b="1" dirty="0" err="1" smtClean="0">
                <a:solidFill>
                  <a:schemeClr val="bg1"/>
                </a:solidFill>
                <a:latin typeface="Agency FB" pitchFamily="34" charset="0"/>
              </a:rPr>
              <a:t>Dünya,senin</a:t>
            </a:r>
            <a:r>
              <a:rPr lang="tr-TR" sz="2800" b="1" dirty="0" smtClean="0">
                <a:solidFill>
                  <a:schemeClr val="bg1"/>
                </a:solidFill>
                <a:latin typeface="Agency FB" pitchFamily="34" charset="0"/>
              </a:rPr>
              <a:t> gözünde küçülmüş ahiret saadeti ve Allah rızası bir ideal haline gelmişse;</a:t>
            </a:r>
          </a:p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Agency FB" pitchFamily="34" charset="0"/>
              </a:rPr>
              <a:t>SEN BÜYÜK MİLLETSİN…</a:t>
            </a:r>
            <a:endParaRPr lang="tr-TR" sz="28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7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48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935596" y="620687"/>
            <a:ext cx="7272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Ya</a:t>
            </a:r>
            <a:r>
              <a:rPr lang="tr-TR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r-TR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Rabbi! Hz. Peygamber (sav)’in müjdesine nail olmuş büyük cihangir Fatih Sultan </a:t>
            </a:r>
            <a:r>
              <a:rPr lang="tr-TR" sz="4800" b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Mehmed</a:t>
            </a:r>
            <a:r>
              <a:rPr lang="tr-TR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Han’ın ruhundaki ulvi hasletlerden hususiyle din gayretinden ve fetih hamlesinden bizleri de </a:t>
            </a:r>
            <a:r>
              <a:rPr lang="tr-TR" sz="4800" b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ikramlandır</a:t>
            </a:r>
            <a:r>
              <a:rPr lang="tr-TR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, bizlere de gönülleri fethetmeyi </a:t>
            </a:r>
            <a:r>
              <a:rPr lang="tr-TR" sz="4800" b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nasib</a:t>
            </a:r>
            <a:r>
              <a:rPr lang="tr-TR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eyle…!</a:t>
            </a:r>
            <a:endParaRPr lang="tr-TR" sz="48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82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59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461146" y="260648"/>
            <a:ext cx="623439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  <a:latin typeface="Blackadder ITC" pitchFamily="82" charset="0"/>
              </a:rPr>
              <a:t>Hazırlayan:Mesude</a:t>
            </a:r>
            <a:r>
              <a:rPr lang="tr-TR" sz="2800" b="1" dirty="0" smtClean="0">
                <a:solidFill>
                  <a:srgbClr val="FF0000"/>
                </a:solidFill>
                <a:latin typeface="Blackadder ITC" pitchFamily="82" charset="0"/>
              </a:rPr>
              <a:t> ÖZDİL</a:t>
            </a:r>
          </a:p>
          <a:p>
            <a:r>
              <a:rPr lang="tr-TR" sz="2800" b="1" dirty="0" smtClean="0">
                <a:solidFill>
                  <a:srgbClr val="FF0000"/>
                </a:solidFill>
                <a:latin typeface="Blackadder ITC" pitchFamily="82" charset="0"/>
              </a:rPr>
              <a:t>Aziziye Kız </a:t>
            </a:r>
            <a:r>
              <a:rPr lang="tr-TR" sz="2800" b="1" dirty="0">
                <a:solidFill>
                  <a:srgbClr val="FF0000"/>
                </a:solidFill>
                <a:latin typeface="Blackadder ITC" pitchFamily="82" charset="0"/>
              </a:rPr>
              <a:t>K</a:t>
            </a:r>
            <a:r>
              <a:rPr lang="tr-TR" sz="2800" b="1" dirty="0" smtClean="0">
                <a:solidFill>
                  <a:srgbClr val="FF0000"/>
                </a:solidFill>
                <a:latin typeface="Blackadder ITC" pitchFamily="82" charset="0"/>
              </a:rPr>
              <a:t>ur’an </a:t>
            </a:r>
            <a:r>
              <a:rPr lang="tr-TR" sz="2800" b="1" dirty="0">
                <a:solidFill>
                  <a:srgbClr val="FF0000"/>
                </a:solidFill>
                <a:latin typeface="Blackadder ITC" pitchFamily="82" charset="0"/>
              </a:rPr>
              <a:t>K</a:t>
            </a:r>
            <a:r>
              <a:rPr lang="tr-TR" sz="2800" b="1" dirty="0" smtClean="0">
                <a:solidFill>
                  <a:srgbClr val="FF0000"/>
                </a:solidFill>
                <a:latin typeface="Blackadder ITC" pitchFamily="82" charset="0"/>
              </a:rPr>
              <a:t>ursu</a:t>
            </a:r>
          </a:p>
          <a:p>
            <a:r>
              <a:rPr lang="tr-TR" sz="2800" b="1" dirty="0" smtClean="0">
                <a:solidFill>
                  <a:srgbClr val="FF0000"/>
                </a:solidFill>
                <a:latin typeface="Blackadder ITC" pitchFamily="82" charset="0"/>
              </a:rPr>
              <a:t>Kaynaklar:</a:t>
            </a:r>
          </a:p>
          <a:p>
            <a:r>
              <a:rPr lang="tr-TR" sz="2800" b="1" dirty="0" smtClean="0">
                <a:solidFill>
                  <a:srgbClr val="FF0000"/>
                </a:solidFill>
                <a:latin typeface="Blackadder ITC" pitchFamily="82" charset="0"/>
              </a:rPr>
              <a:t>İsmail Hakkı </a:t>
            </a:r>
            <a:r>
              <a:rPr lang="tr-TR" sz="2800" b="1" dirty="0" err="1" smtClean="0">
                <a:solidFill>
                  <a:srgbClr val="FF0000"/>
                </a:solidFill>
                <a:latin typeface="Blackadder ITC" pitchFamily="82" charset="0"/>
              </a:rPr>
              <a:t>Uzunçarşılı</a:t>
            </a:r>
            <a:r>
              <a:rPr lang="tr-TR" sz="2800" b="1" dirty="0" smtClean="0">
                <a:solidFill>
                  <a:srgbClr val="FF0000"/>
                </a:solidFill>
                <a:latin typeface="Blackadder ITC" pitchFamily="82" charset="0"/>
              </a:rPr>
              <a:t> :Osmanlı tarihi </a:t>
            </a:r>
          </a:p>
          <a:p>
            <a:r>
              <a:rPr lang="tr-TR" sz="2800" b="1" dirty="0" smtClean="0">
                <a:solidFill>
                  <a:srgbClr val="FF0000"/>
                </a:solidFill>
                <a:latin typeface="Blackadder ITC" pitchFamily="82" charset="0"/>
              </a:rPr>
              <a:t>Ömer Faruk Yılmaz : Belgelerle Osmanlı Tarihi</a:t>
            </a:r>
          </a:p>
          <a:p>
            <a:r>
              <a:rPr lang="tr-TR" sz="2800" b="1" dirty="0" smtClean="0">
                <a:solidFill>
                  <a:srgbClr val="FF0000"/>
                </a:solidFill>
                <a:latin typeface="Blackadder ITC" pitchFamily="82" charset="0"/>
              </a:rPr>
              <a:t>Osman Nuri </a:t>
            </a:r>
            <a:r>
              <a:rPr lang="tr-TR" sz="2800" b="1" dirty="0" err="1" smtClean="0">
                <a:solidFill>
                  <a:srgbClr val="FF0000"/>
                </a:solidFill>
                <a:latin typeface="Blackadder ITC" pitchFamily="82" charset="0"/>
              </a:rPr>
              <a:t>Topbaş:Osmanlı,Tarihe</a:t>
            </a:r>
            <a:r>
              <a:rPr lang="tr-TR" sz="2800" b="1" dirty="0" smtClean="0">
                <a:solidFill>
                  <a:srgbClr val="FF0000"/>
                </a:solidFill>
                <a:latin typeface="Blackadder ITC" pitchFamily="82" charset="0"/>
              </a:rPr>
              <a:t> Yolculuk…</a:t>
            </a:r>
            <a:endParaRPr lang="tr-TR" sz="2800" b="1" dirty="0">
              <a:solidFill>
                <a:srgbClr val="FF0000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4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44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3" y="0"/>
            <a:ext cx="8753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323527" y="1617621"/>
            <a:ext cx="820891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Girecekleri yer, zemininden ırmaklar akan </a:t>
            </a:r>
            <a:r>
              <a:rPr lang="tr-TR" sz="2800" dirty="0" err="1" smtClean="0">
                <a:solidFill>
                  <a:schemeClr val="bg1"/>
                </a:solidFill>
              </a:rPr>
              <a:t>Adn</a:t>
            </a:r>
            <a:r>
              <a:rPr lang="tr-TR" sz="2800" dirty="0" smtClean="0">
                <a:solidFill>
                  <a:schemeClr val="bg1"/>
                </a:solidFill>
              </a:rPr>
              <a:t> cennetleridir. Onlar için orada kendilerine diledikleri </a:t>
            </a:r>
            <a:r>
              <a:rPr lang="tr-TR" sz="2800" dirty="0" err="1" smtClean="0">
                <a:solidFill>
                  <a:schemeClr val="bg1"/>
                </a:solidFill>
              </a:rPr>
              <a:t>herşey</a:t>
            </a:r>
            <a:r>
              <a:rPr lang="tr-TR" sz="2800" dirty="0" smtClean="0">
                <a:solidFill>
                  <a:schemeClr val="bg1"/>
                </a:solidFill>
              </a:rPr>
              <a:t> vardır. İşte Allah, takva sahiplerini böyle mükafatlandırır.(Onlar) meleklerin ‘size selam olsun. Yapmış olduğunuz işlere karşılık cennete girin’ diyerek tertemiz olarak canlarını aldıkları kimselerdir.             </a:t>
            </a:r>
            <a:r>
              <a:rPr lang="tr-TR" sz="2800" dirty="0" err="1" smtClean="0">
                <a:solidFill>
                  <a:schemeClr val="bg1"/>
                </a:solidFill>
              </a:rPr>
              <a:t>Nahl</a:t>
            </a:r>
            <a:r>
              <a:rPr lang="tr-TR" sz="2800" dirty="0" smtClean="0">
                <a:solidFill>
                  <a:schemeClr val="bg1"/>
                </a:solidFill>
              </a:rPr>
              <a:t> 31-32</a:t>
            </a:r>
            <a:endParaRPr lang="tr-T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0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37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0" y="1566441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Ey iman edenler! Allah’tan ona karşı takvanın gerektirdiği şekilde </a:t>
            </a:r>
            <a:r>
              <a:rPr lang="tr-TR" sz="3200" dirty="0" err="1" smtClean="0">
                <a:solidFill>
                  <a:srgbClr val="C00000"/>
                </a:solidFill>
              </a:rPr>
              <a:t>ittika</a:t>
            </a:r>
            <a:r>
              <a:rPr lang="tr-TR" sz="3200" dirty="0" smtClean="0">
                <a:solidFill>
                  <a:srgbClr val="C00000"/>
                </a:solidFill>
              </a:rPr>
              <a:t> edin ve ancak </a:t>
            </a:r>
            <a:r>
              <a:rPr lang="tr-TR" sz="3200" dirty="0" err="1" smtClean="0">
                <a:solidFill>
                  <a:srgbClr val="C00000"/>
                </a:solidFill>
              </a:rPr>
              <a:t>müslümanlar</a:t>
            </a:r>
            <a:r>
              <a:rPr lang="tr-TR" sz="3200" dirty="0" smtClean="0">
                <a:solidFill>
                  <a:srgbClr val="C00000"/>
                </a:solidFill>
              </a:rPr>
              <a:t> olarak can verin!                      </a:t>
            </a:r>
          </a:p>
          <a:p>
            <a:r>
              <a:rPr lang="tr-TR" sz="3200" dirty="0">
                <a:solidFill>
                  <a:srgbClr val="C00000"/>
                </a:solidFill>
              </a:rPr>
              <a:t> </a:t>
            </a:r>
            <a:r>
              <a:rPr lang="tr-TR" sz="3200" dirty="0" smtClean="0">
                <a:solidFill>
                  <a:srgbClr val="C00000"/>
                </a:solidFill>
              </a:rPr>
              <a:t>            Al-i </a:t>
            </a:r>
            <a:r>
              <a:rPr lang="tr-TR" sz="3200" dirty="0" err="1" smtClean="0">
                <a:solidFill>
                  <a:srgbClr val="C00000"/>
                </a:solidFill>
              </a:rPr>
              <a:t>imran</a:t>
            </a:r>
            <a:r>
              <a:rPr lang="tr-TR" sz="3200" dirty="0" smtClean="0">
                <a:solidFill>
                  <a:srgbClr val="C00000"/>
                </a:solidFill>
              </a:rPr>
              <a:t> 102                                                                                              </a:t>
            </a:r>
            <a:endParaRPr lang="tr-T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0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39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-115931" y="980728"/>
            <a:ext cx="90804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Ebu </a:t>
            </a:r>
            <a:r>
              <a:rPr lang="tr-TR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Zerr</a:t>
            </a:r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tr-TR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r.a</a:t>
            </a:r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tr-TR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anlatıyor;Rasulullah</a:t>
            </a:r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(sav)</a:t>
            </a:r>
            <a:r>
              <a:rPr lang="tr-TR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buyurduklar</a:t>
            </a:r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ki :’’Ben bir ayet biliyorum eğer insanların hepsi onu tutsaydılar hepsine kafi gelirdi.</a:t>
            </a:r>
          </a:p>
          <a:p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Ashabı kiram ‘Ey Allah’ın </a:t>
            </a:r>
            <a:r>
              <a:rPr lang="tr-TR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Rasulü</a:t>
            </a:r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bu hangi ayettir? ’diye sordular</a:t>
            </a:r>
          </a:p>
          <a:p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Efendimiz(sav)’’Kim Allah’tan </a:t>
            </a:r>
            <a:r>
              <a:rPr lang="tr-TR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ittika</a:t>
            </a:r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ederse(sakınırsa)Allah ona bir çıkış(yolu)yaratır ve onu ummadığı yerden rızıklandırır. Kim Allaha güvenirse, O ona yeter</a:t>
            </a:r>
            <a:r>
              <a:rPr lang="tr-T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(et-Talak,2-3)</a:t>
            </a:r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ayet-i kerimelerini okudular.</a:t>
            </a:r>
          </a:p>
          <a:p>
            <a:r>
              <a:rPr lang="tr-T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tr-T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İbn</a:t>
            </a:r>
            <a:r>
              <a:rPr lang="tr-T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-i Mace,Zühd,24)</a:t>
            </a:r>
            <a:endParaRPr 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4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2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" y="0"/>
            <a:ext cx="925026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309039" y="1575400"/>
            <a:ext cx="85689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chemeClr val="bg1"/>
                </a:solidFill>
              </a:rPr>
              <a:t>Allah katında en değerli olanınız O’na karşı gelmekten en çok sakınanınızdır.</a:t>
            </a:r>
          </a:p>
          <a:p>
            <a:r>
              <a:rPr lang="tr-TR" sz="4400" dirty="0">
                <a:solidFill>
                  <a:schemeClr val="bg1"/>
                </a:solidFill>
              </a:rPr>
              <a:t> </a:t>
            </a:r>
            <a:r>
              <a:rPr lang="tr-TR" sz="4400" dirty="0" smtClean="0">
                <a:solidFill>
                  <a:schemeClr val="bg1"/>
                </a:solidFill>
              </a:rPr>
              <a:t>                  </a:t>
            </a:r>
            <a:r>
              <a:rPr lang="tr-TR" sz="4400" dirty="0" err="1" smtClean="0">
                <a:solidFill>
                  <a:schemeClr val="bg1"/>
                </a:solidFill>
              </a:rPr>
              <a:t>Hucurat</a:t>
            </a:r>
            <a:r>
              <a:rPr lang="tr-TR" sz="4400" dirty="0" smtClean="0">
                <a:solidFill>
                  <a:schemeClr val="bg1"/>
                </a:solidFill>
              </a:rPr>
              <a:t> 13</a:t>
            </a:r>
            <a:endParaRPr lang="tr-T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54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823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611561" y="476672"/>
            <a:ext cx="698477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00B0F0"/>
                </a:solidFill>
              </a:rPr>
              <a:t>Takva kelimesi Kur’an’ı Kerim’de muhtelif ayetlerde 258 yerde geçerek önemi vurgulanmıştır…</a:t>
            </a:r>
          </a:p>
          <a:p>
            <a:r>
              <a:rPr lang="tr-TR" sz="2800" dirty="0" smtClean="0">
                <a:solidFill>
                  <a:schemeClr val="accent6"/>
                </a:solidFill>
              </a:rPr>
              <a:t>Peki takva ne demektir?..</a:t>
            </a:r>
          </a:p>
          <a:p>
            <a:r>
              <a:rPr lang="tr-TR" sz="3200" dirty="0" smtClean="0">
                <a:solidFill>
                  <a:srgbClr val="00B0F0"/>
                </a:solidFill>
              </a:rPr>
              <a:t>Takva ‘’vikaye’’ mastarından ‘korumakta çok ileri gitmek manasına gelir’.</a:t>
            </a:r>
          </a:p>
          <a:p>
            <a:r>
              <a:rPr lang="tr-TR" sz="3200" dirty="0" smtClean="0">
                <a:solidFill>
                  <a:srgbClr val="00B0F0"/>
                </a:solidFill>
              </a:rPr>
              <a:t>Bu kökten türetilmiş olan </a:t>
            </a:r>
            <a:r>
              <a:rPr lang="tr-TR" sz="3200" dirty="0" err="1" smtClean="0"/>
              <a:t>ittika</a:t>
            </a:r>
            <a:r>
              <a:rPr lang="tr-TR" sz="3200" dirty="0" smtClean="0"/>
              <a:t> </a:t>
            </a:r>
            <a:r>
              <a:rPr lang="tr-TR" sz="3200" dirty="0" smtClean="0">
                <a:solidFill>
                  <a:srgbClr val="00B0F0"/>
                </a:solidFill>
              </a:rPr>
              <a:t>ve </a:t>
            </a:r>
            <a:r>
              <a:rPr lang="tr-TR" sz="3200" dirty="0" err="1" smtClean="0">
                <a:solidFill>
                  <a:srgbClr val="00B0F0"/>
                </a:solidFill>
              </a:rPr>
              <a:t>ism</a:t>
            </a:r>
            <a:r>
              <a:rPr lang="tr-TR" sz="3200" dirty="0" smtClean="0">
                <a:solidFill>
                  <a:srgbClr val="00B0F0"/>
                </a:solidFill>
              </a:rPr>
              <a:t>-i faili olan </a:t>
            </a:r>
            <a:r>
              <a:rPr lang="tr-TR" sz="3200" dirty="0" smtClean="0"/>
              <a:t>muttaki</a:t>
            </a:r>
            <a:r>
              <a:rPr lang="tr-TR" sz="3200" dirty="0" smtClean="0">
                <a:solidFill>
                  <a:srgbClr val="00B0F0"/>
                </a:solidFill>
              </a:rPr>
              <a:t> kelimesinin terim manası ise:’ günahla arasına set çeken demektir’…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125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49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34"/>
            <a:ext cx="932452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1349896" y="1052736"/>
            <a:ext cx="66247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>
                <a:solidFill>
                  <a:schemeClr val="bg1"/>
                </a:solidFill>
              </a:rPr>
              <a:t>Ubey</a:t>
            </a:r>
            <a:r>
              <a:rPr lang="tr-TR" sz="2800" dirty="0" smtClean="0">
                <a:solidFill>
                  <a:schemeClr val="bg1"/>
                </a:solidFill>
              </a:rPr>
              <a:t> bin </a:t>
            </a:r>
            <a:r>
              <a:rPr lang="tr-TR" sz="2800" dirty="0" err="1" smtClean="0">
                <a:solidFill>
                  <a:schemeClr val="bg1"/>
                </a:solidFill>
              </a:rPr>
              <a:t>Kab,Hz</a:t>
            </a:r>
            <a:r>
              <a:rPr lang="tr-TR" sz="2800" dirty="0" smtClean="0">
                <a:solidFill>
                  <a:schemeClr val="bg1"/>
                </a:solidFill>
              </a:rPr>
              <a:t>. Ömer’in ‘’Takva </a:t>
            </a:r>
            <a:r>
              <a:rPr lang="tr-TR" sz="2800" dirty="0" err="1" smtClean="0">
                <a:solidFill>
                  <a:schemeClr val="bg1"/>
                </a:solidFill>
              </a:rPr>
              <a:t>nedir?’’sorusuna</a:t>
            </a:r>
            <a:r>
              <a:rPr lang="tr-TR" sz="2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tr-TR" sz="2800" dirty="0" smtClean="0">
                <a:solidFill>
                  <a:schemeClr val="bg1"/>
                </a:solidFill>
              </a:rPr>
              <a:t>‘’Dikenli bir arazide insan, nasıl ayağına bir şey batmasın diye bütün dikkatini verirse, takva da Allah’ın sınırları konusunda böyle dikkat </a:t>
            </a:r>
            <a:r>
              <a:rPr lang="tr-TR" sz="2800" dirty="0" err="1" smtClean="0">
                <a:solidFill>
                  <a:schemeClr val="bg1"/>
                </a:solidFill>
              </a:rPr>
              <a:t>göstermektir.’’şeklinde</a:t>
            </a:r>
            <a:r>
              <a:rPr lang="tr-TR" sz="2800" dirty="0" smtClean="0">
                <a:solidFill>
                  <a:schemeClr val="bg1"/>
                </a:solidFill>
              </a:rPr>
              <a:t> cevap vermiştir..</a:t>
            </a:r>
          </a:p>
          <a:p>
            <a:r>
              <a:rPr lang="tr-TR" sz="2000" dirty="0" smtClean="0">
                <a:solidFill>
                  <a:schemeClr val="bg1"/>
                </a:solidFill>
              </a:rPr>
              <a:t>‘’</a:t>
            </a:r>
            <a:r>
              <a:rPr lang="tr-TR" sz="2000" dirty="0" err="1" smtClean="0">
                <a:solidFill>
                  <a:schemeClr val="bg1"/>
                </a:solidFill>
              </a:rPr>
              <a:t>İbn</a:t>
            </a:r>
            <a:r>
              <a:rPr lang="tr-TR" sz="2000" dirty="0" smtClean="0">
                <a:solidFill>
                  <a:schemeClr val="bg1"/>
                </a:solidFill>
              </a:rPr>
              <a:t>-i Kesir, </a:t>
            </a:r>
            <a:r>
              <a:rPr lang="tr-TR" sz="2000" dirty="0" err="1" smtClean="0">
                <a:solidFill>
                  <a:schemeClr val="bg1"/>
                </a:solidFill>
              </a:rPr>
              <a:t>Tefsiru’l</a:t>
            </a:r>
            <a:r>
              <a:rPr lang="tr-TR" sz="2000" dirty="0" smtClean="0">
                <a:solidFill>
                  <a:schemeClr val="bg1"/>
                </a:solidFill>
              </a:rPr>
              <a:t> Kur’an’’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77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mages (4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611560" y="1196752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Yine başka tariflerde takva </a:t>
            </a:r>
          </a:p>
          <a:p>
            <a:r>
              <a:rPr lang="tr-TR" sz="2800" dirty="0" smtClean="0">
                <a:solidFill>
                  <a:schemeClr val="bg1"/>
                </a:solidFill>
              </a:rPr>
              <a:t>‘’Allah’ın murakabesi, yani her an kontrolü altında ihsan duygusu ile </a:t>
            </a:r>
            <a:r>
              <a:rPr lang="tr-TR" sz="2800" dirty="0" err="1" smtClean="0">
                <a:solidFill>
                  <a:schemeClr val="bg1"/>
                </a:solidFill>
              </a:rPr>
              <a:t>yaşamaktır.Çünkü</a:t>
            </a:r>
            <a:r>
              <a:rPr lang="tr-TR" sz="2800" dirty="0" smtClean="0">
                <a:solidFill>
                  <a:schemeClr val="bg1"/>
                </a:solidFill>
              </a:rPr>
              <a:t> ‘’</a:t>
            </a:r>
            <a:r>
              <a:rPr lang="tr-TR" sz="2800" dirty="0" err="1" smtClean="0">
                <a:solidFill>
                  <a:schemeClr val="bg1"/>
                </a:solidFill>
              </a:rPr>
              <a:t>ihsan,Allah’ı</a:t>
            </a:r>
            <a:r>
              <a:rPr lang="tr-TR" sz="2800" dirty="0" smtClean="0">
                <a:solidFill>
                  <a:schemeClr val="bg1"/>
                </a:solidFill>
              </a:rPr>
              <a:t> </a:t>
            </a:r>
            <a:r>
              <a:rPr lang="tr-TR" sz="2800" dirty="0" err="1" smtClean="0">
                <a:solidFill>
                  <a:schemeClr val="bg1"/>
                </a:solidFill>
              </a:rPr>
              <a:t>görmesekte</a:t>
            </a:r>
            <a:r>
              <a:rPr lang="tr-TR" sz="2800" dirty="0" smtClean="0">
                <a:solidFill>
                  <a:schemeClr val="bg1"/>
                </a:solidFill>
              </a:rPr>
              <a:t> onun her an bizi gördüğünü bilmek’’ </a:t>
            </a:r>
            <a:r>
              <a:rPr lang="tr-TR" sz="2000" dirty="0" smtClean="0">
                <a:solidFill>
                  <a:schemeClr val="bg1"/>
                </a:solidFill>
              </a:rPr>
              <a:t>(Buhari, İman, </a:t>
            </a:r>
            <a:r>
              <a:rPr lang="tr-TR" sz="2000" dirty="0" err="1" smtClean="0">
                <a:solidFill>
                  <a:schemeClr val="bg1"/>
                </a:solidFill>
              </a:rPr>
              <a:t>Müslim,İman</a:t>
            </a:r>
            <a:r>
              <a:rPr lang="tr-TR" sz="2000" dirty="0" smtClean="0">
                <a:solidFill>
                  <a:schemeClr val="bg1"/>
                </a:solidFill>
              </a:rPr>
              <a:t>)</a:t>
            </a:r>
            <a:r>
              <a:rPr lang="tr-TR" sz="2800" dirty="0" err="1" smtClean="0">
                <a:solidFill>
                  <a:schemeClr val="bg1"/>
                </a:solidFill>
              </a:rPr>
              <a:t>demektir’’şeklinde</a:t>
            </a:r>
            <a:r>
              <a:rPr lang="tr-TR" sz="2800" dirty="0" smtClean="0">
                <a:solidFill>
                  <a:schemeClr val="bg1"/>
                </a:solidFill>
              </a:rPr>
              <a:t> açıklanmıştır.’’</a:t>
            </a:r>
            <a:endParaRPr lang="tr-T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1344</Words>
  <Application>Microsoft Office PowerPoint</Application>
  <PresentationFormat>Ekran Gösterisi (4:3)</PresentationFormat>
  <Paragraphs>95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Fotoğraf Albümü</dc:title>
  <dc:creator>semra can</dc:creator>
  <cp:lastModifiedBy>semra can</cp:lastModifiedBy>
  <cp:revision>35</cp:revision>
  <dcterms:created xsi:type="dcterms:W3CDTF">2013-05-19T22:16:20Z</dcterms:created>
  <dcterms:modified xsi:type="dcterms:W3CDTF">2013-05-20T10:08:55Z</dcterms:modified>
</cp:coreProperties>
</file>