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397" r:id="rId2"/>
    <p:sldId id="395" r:id="rId3"/>
    <p:sldId id="298" r:id="rId4"/>
    <p:sldId id="299" r:id="rId5"/>
    <p:sldId id="402" r:id="rId6"/>
    <p:sldId id="403" r:id="rId7"/>
    <p:sldId id="274" r:id="rId8"/>
    <p:sldId id="267" r:id="rId9"/>
    <p:sldId id="329" r:id="rId10"/>
    <p:sldId id="396" r:id="rId11"/>
    <p:sldId id="384" r:id="rId12"/>
    <p:sldId id="377" r:id="rId13"/>
    <p:sldId id="399" r:id="rId14"/>
    <p:sldId id="398" r:id="rId15"/>
    <p:sldId id="379" r:id="rId16"/>
    <p:sldId id="388" r:id="rId17"/>
    <p:sldId id="392" r:id="rId18"/>
    <p:sldId id="393" r:id="rId19"/>
    <p:sldId id="333" r:id="rId20"/>
    <p:sldId id="373" r:id="rId21"/>
    <p:sldId id="375" r:id="rId22"/>
    <p:sldId id="334" r:id="rId23"/>
    <p:sldId id="336" r:id="rId24"/>
    <p:sldId id="318" r:id="rId25"/>
    <p:sldId id="279" r:id="rId26"/>
    <p:sldId id="337" r:id="rId27"/>
    <p:sldId id="341" r:id="rId28"/>
    <p:sldId id="280" r:id="rId29"/>
    <p:sldId id="342" r:id="rId30"/>
    <p:sldId id="343" r:id="rId31"/>
    <p:sldId id="347" r:id="rId32"/>
    <p:sldId id="348" r:id="rId33"/>
    <p:sldId id="349" r:id="rId34"/>
    <p:sldId id="350" r:id="rId35"/>
    <p:sldId id="351" r:id="rId36"/>
    <p:sldId id="346" r:id="rId37"/>
    <p:sldId id="356" r:id="rId38"/>
    <p:sldId id="360" r:id="rId39"/>
    <p:sldId id="361" r:id="rId40"/>
    <p:sldId id="363" r:id="rId41"/>
    <p:sldId id="366" r:id="rId42"/>
    <p:sldId id="372" r:id="rId43"/>
    <p:sldId id="368" r:id="rId44"/>
    <p:sldId id="365" r:id="rId45"/>
    <p:sldId id="362" r:id="rId46"/>
    <p:sldId id="386" r:id="rId47"/>
    <p:sldId id="369" r:id="rId48"/>
    <p:sldId id="381" r:id="rId49"/>
    <p:sldId id="401" r:id="rId50"/>
    <p:sldId id="357" r:id="rId51"/>
    <p:sldId id="358" r:id="rId52"/>
    <p:sldId id="359" r:id="rId53"/>
    <p:sldId id="371" r:id="rId54"/>
    <p:sldId id="285" r:id="rId55"/>
    <p:sldId id="340" r:id="rId56"/>
    <p:sldId id="286" r:id="rId57"/>
    <p:sldId id="300" r:id="rId58"/>
    <p:sldId id="301" r:id="rId59"/>
    <p:sldId id="297" r:id="rId60"/>
    <p:sldId id="354" r:id="rId61"/>
    <p:sldId id="292" r:id="rId62"/>
  </p:sldIdLst>
  <p:sldSz cx="9144000" cy="6858000" type="screen4x3"/>
  <p:notesSz cx="4583113" cy="680878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5" d="100"/>
          <a:sy n="45" d="100"/>
        </p:scale>
        <p:origin x="1068" y="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1986016" cy="340439"/>
          </a:xfrm>
          <a:prstGeom prst="rect">
            <a:avLst/>
          </a:prstGeom>
        </p:spPr>
        <p:txBody>
          <a:bodyPr vert="horz" lIns="65096" tIns="32548" rIns="65096" bIns="32548" rtlCol="0"/>
          <a:lstStyle>
            <a:lvl1pPr algn="l">
              <a:defRPr sz="900"/>
            </a:lvl1pPr>
          </a:lstStyle>
          <a:p>
            <a:endParaRPr lang="tr-TR"/>
          </a:p>
        </p:txBody>
      </p:sp>
      <p:sp>
        <p:nvSpPr>
          <p:cNvPr id="3" name="2 Veri Yer Tutucusu"/>
          <p:cNvSpPr>
            <a:spLocks noGrp="1"/>
          </p:cNvSpPr>
          <p:nvPr>
            <p:ph type="dt" idx="1"/>
          </p:nvPr>
        </p:nvSpPr>
        <p:spPr>
          <a:xfrm>
            <a:off x="2596037" y="0"/>
            <a:ext cx="1986016" cy="340439"/>
          </a:xfrm>
          <a:prstGeom prst="rect">
            <a:avLst/>
          </a:prstGeom>
        </p:spPr>
        <p:txBody>
          <a:bodyPr vert="horz" lIns="65096" tIns="32548" rIns="65096" bIns="32548" rtlCol="0"/>
          <a:lstStyle>
            <a:lvl1pPr algn="r">
              <a:defRPr sz="900"/>
            </a:lvl1pPr>
          </a:lstStyle>
          <a:p>
            <a:fld id="{03F9E3B0-D961-4B40-9792-8269CC363937}" type="datetimeFigureOut">
              <a:rPr lang="tr-TR" smtClean="0"/>
              <a:pPr/>
              <a:t>21.12.2015</a:t>
            </a:fld>
            <a:endParaRPr lang="tr-TR"/>
          </a:p>
        </p:txBody>
      </p:sp>
      <p:sp>
        <p:nvSpPr>
          <p:cNvPr id="4" name="3 Slayt Görüntüsü Yer Tutucusu"/>
          <p:cNvSpPr>
            <a:spLocks noGrp="1" noRot="1" noChangeAspect="1"/>
          </p:cNvSpPr>
          <p:nvPr>
            <p:ph type="sldImg" idx="2"/>
          </p:nvPr>
        </p:nvSpPr>
        <p:spPr>
          <a:xfrm>
            <a:off x="590550" y="511175"/>
            <a:ext cx="3402013" cy="2552700"/>
          </a:xfrm>
          <a:prstGeom prst="rect">
            <a:avLst/>
          </a:prstGeom>
          <a:noFill/>
          <a:ln w="12700">
            <a:solidFill>
              <a:prstClr val="black"/>
            </a:solidFill>
          </a:ln>
        </p:spPr>
        <p:txBody>
          <a:bodyPr vert="horz" lIns="65096" tIns="32548" rIns="65096" bIns="32548" rtlCol="0" anchor="ctr"/>
          <a:lstStyle/>
          <a:p>
            <a:endParaRPr lang="tr-TR"/>
          </a:p>
        </p:txBody>
      </p:sp>
      <p:sp>
        <p:nvSpPr>
          <p:cNvPr id="5" name="4 Not Yer Tutucusu"/>
          <p:cNvSpPr>
            <a:spLocks noGrp="1"/>
          </p:cNvSpPr>
          <p:nvPr>
            <p:ph type="body" sz="quarter" idx="3"/>
          </p:nvPr>
        </p:nvSpPr>
        <p:spPr>
          <a:xfrm>
            <a:off x="458312" y="3234174"/>
            <a:ext cx="3666490" cy="3063955"/>
          </a:xfrm>
          <a:prstGeom prst="rect">
            <a:avLst/>
          </a:prstGeom>
        </p:spPr>
        <p:txBody>
          <a:bodyPr vert="horz" lIns="65096" tIns="32548" rIns="65096" bIns="32548"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6467167"/>
            <a:ext cx="1986016" cy="340439"/>
          </a:xfrm>
          <a:prstGeom prst="rect">
            <a:avLst/>
          </a:prstGeom>
        </p:spPr>
        <p:txBody>
          <a:bodyPr vert="horz" lIns="65096" tIns="32548" rIns="65096" bIns="32548" rtlCol="0" anchor="b"/>
          <a:lstStyle>
            <a:lvl1pPr algn="l">
              <a:defRPr sz="900"/>
            </a:lvl1pPr>
          </a:lstStyle>
          <a:p>
            <a:endParaRPr lang="tr-TR"/>
          </a:p>
        </p:txBody>
      </p:sp>
      <p:sp>
        <p:nvSpPr>
          <p:cNvPr id="7" name="6 Slayt Numarası Yer Tutucusu"/>
          <p:cNvSpPr>
            <a:spLocks noGrp="1"/>
          </p:cNvSpPr>
          <p:nvPr>
            <p:ph type="sldNum" sz="quarter" idx="5"/>
          </p:nvPr>
        </p:nvSpPr>
        <p:spPr>
          <a:xfrm>
            <a:off x="2596037" y="6467167"/>
            <a:ext cx="1986016" cy="340439"/>
          </a:xfrm>
          <a:prstGeom prst="rect">
            <a:avLst/>
          </a:prstGeom>
        </p:spPr>
        <p:txBody>
          <a:bodyPr vert="horz" lIns="65096" tIns="32548" rIns="65096" bIns="32548" rtlCol="0" anchor="b"/>
          <a:lstStyle>
            <a:lvl1pPr algn="r">
              <a:defRPr sz="900"/>
            </a:lvl1pPr>
          </a:lstStyle>
          <a:p>
            <a:fld id="{B5D5EA50-9DF4-442F-8366-1B36333139C6}" type="slidenum">
              <a:rPr lang="tr-TR" smtClean="0"/>
              <a:pPr/>
              <a:t>‹#›</a:t>
            </a:fld>
            <a:endParaRPr lang="tr-TR"/>
          </a:p>
        </p:txBody>
      </p:sp>
    </p:spTree>
    <p:extLst>
      <p:ext uri="{BB962C8B-B14F-4D97-AF65-F5344CB8AC3E}">
        <p14:creationId xmlns:p14="http://schemas.microsoft.com/office/powerpoint/2010/main" val="2590071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B5D5EA50-9DF4-442F-8366-1B36333139C6}" type="slidenum">
              <a:rPr lang="tr-TR" smtClean="0"/>
              <a:pPr/>
              <a:t>10</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25EA82C1-239F-4814-A29D-9BBEEFE551AE}" type="datetimeFigureOut">
              <a:rPr lang="tr-TR" smtClean="0"/>
              <a:pPr/>
              <a:t>21.12.2015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BEB5E16-985D-4C55-81A1-7318F08CA9A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25EA82C1-239F-4814-A29D-9BBEEFE551AE}" type="datetimeFigureOut">
              <a:rPr lang="tr-TR" smtClean="0"/>
              <a:pPr/>
              <a:t>21.12.2015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BEB5E16-985D-4C55-81A1-7318F08CA9A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25EA82C1-239F-4814-A29D-9BBEEFE551AE}" type="datetimeFigureOut">
              <a:rPr lang="tr-TR" smtClean="0"/>
              <a:pPr/>
              <a:t>21.12.2015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BEB5E16-985D-4C55-81A1-7318F08CA9A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25EA82C1-239F-4814-A29D-9BBEEFE551AE}" type="datetimeFigureOut">
              <a:rPr lang="tr-TR" smtClean="0"/>
              <a:pPr/>
              <a:t>21.12.2015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BEB5E16-985D-4C55-81A1-7318F08CA9A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25EA82C1-239F-4814-A29D-9BBEEFE551AE}" type="datetimeFigureOut">
              <a:rPr lang="tr-TR" smtClean="0"/>
              <a:pPr/>
              <a:t>21.12.2015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BEB5E16-985D-4C55-81A1-7318F08CA9A6}"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25EA82C1-239F-4814-A29D-9BBEEFE551AE}" type="datetimeFigureOut">
              <a:rPr lang="tr-TR" smtClean="0"/>
              <a:pPr/>
              <a:t>21.12.2015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4BEB5E16-985D-4C55-81A1-7318F08CA9A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25EA82C1-239F-4814-A29D-9BBEEFE551AE}" type="datetimeFigureOut">
              <a:rPr lang="tr-TR" smtClean="0"/>
              <a:pPr/>
              <a:t>21.12.2015</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4BEB5E16-985D-4C55-81A1-7318F08CA9A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25EA82C1-239F-4814-A29D-9BBEEFE551AE}" type="datetimeFigureOut">
              <a:rPr lang="tr-TR" smtClean="0"/>
              <a:pPr/>
              <a:t>21.12.2015</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4BEB5E16-985D-4C55-81A1-7318F08CA9A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25EA82C1-239F-4814-A29D-9BBEEFE551AE}" type="datetimeFigureOut">
              <a:rPr lang="tr-TR" smtClean="0"/>
              <a:pPr/>
              <a:t>21.12.2015</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4BEB5E16-985D-4C55-81A1-7318F08CA9A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25EA82C1-239F-4814-A29D-9BBEEFE551AE}" type="datetimeFigureOut">
              <a:rPr lang="tr-TR" smtClean="0"/>
              <a:pPr/>
              <a:t>21.12.2015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4BEB5E16-985D-4C55-81A1-7318F08CA9A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25EA82C1-239F-4814-A29D-9BBEEFE551AE}" type="datetimeFigureOut">
              <a:rPr lang="tr-TR" smtClean="0"/>
              <a:pPr/>
              <a:t>21.12.2015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4BEB5E16-985D-4C55-81A1-7318F08CA9A6}"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EA82C1-239F-4814-A29D-9BBEEFE551AE}" type="datetimeFigureOut">
              <a:rPr lang="tr-TR" smtClean="0"/>
              <a:pPr/>
              <a:t>21.12.2015</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B5E16-985D-4C55-81A1-7318F08CA9A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www.facebook.com/groups/vaazdokumanlari/"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http://i1054.photobucket.com/albums/s490/forumelele_kuafor_murat/forumelele_guumll_cicek_png_resimleri160_zps5bcb5a9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flipV="1">
            <a:off x="-15697" y="970817"/>
            <a:ext cx="4515689" cy="496855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i1054.photobucket.com/albums/s490/forumelele_kuafor_murat/forumelele_guumll_cicek_png_resimleri160_zps5bcb5a9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29024" y="1124745"/>
            <a:ext cx="4515689" cy="4968552"/>
          </a:xfrm>
          <a:prstGeom prst="rect">
            <a:avLst/>
          </a:prstGeom>
          <a:noFill/>
          <a:extLst>
            <a:ext uri="{909E8E84-426E-40DD-AFC4-6F175D3DCCD1}">
              <a14:hiddenFill xmlns:a14="http://schemas.microsoft.com/office/drawing/2010/main">
                <a:solidFill>
                  <a:srgbClr val="FFFFFF"/>
                </a:solidFill>
              </a14:hiddenFill>
            </a:ext>
          </a:extLst>
        </p:spPr>
      </p:pic>
      <p:sp>
        <p:nvSpPr>
          <p:cNvPr id="5" name="4 Dikdörtgen"/>
          <p:cNvSpPr/>
          <p:nvPr/>
        </p:nvSpPr>
        <p:spPr>
          <a:xfrm>
            <a:off x="479514" y="1772816"/>
            <a:ext cx="8052926" cy="2500330"/>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8000" b="1" dirty="0" smtClean="0">
                <a:solidFill>
                  <a:srgbClr val="C00000"/>
                </a:solidFill>
                <a:effectLst>
                  <a:outerShdw blurRad="38100" dist="38100" dir="2700000" algn="tl">
                    <a:srgbClr val="000000">
                      <a:alpha val="43137"/>
                    </a:srgbClr>
                  </a:outerShdw>
                </a:effectLst>
                <a:latin typeface="Vivaldi" pitchFamily="66" charset="0"/>
              </a:rPr>
              <a:t>Mevlid Kandili</a:t>
            </a:r>
          </a:p>
          <a:p>
            <a:pPr algn="ctr"/>
            <a:r>
              <a:rPr lang="tr-TR" sz="8000" b="1" dirty="0" smtClean="0">
                <a:solidFill>
                  <a:srgbClr val="C00000"/>
                </a:solidFill>
                <a:effectLst>
                  <a:outerShdw blurRad="38100" dist="38100" dir="2700000" algn="tl">
                    <a:srgbClr val="000000">
                      <a:alpha val="43137"/>
                    </a:srgbClr>
                  </a:outerShdw>
                </a:effectLst>
                <a:latin typeface="Vivaldi" pitchFamily="66" charset="0"/>
              </a:rPr>
              <a:t>Peygamber Sevgisi</a:t>
            </a:r>
          </a:p>
        </p:txBody>
      </p:sp>
      <p:sp>
        <p:nvSpPr>
          <p:cNvPr id="13" name="12 Dikdörtgen"/>
          <p:cNvSpPr/>
          <p:nvPr/>
        </p:nvSpPr>
        <p:spPr>
          <a:xfrm>
            <a:off x="4572000" y="5373216"/>
            <a:ext cx="3071834" cy="369332"/>
          </a:xfrm>
          <a:prstGeom prst="rect">
            <a:avLst/>
          </a:prstGeom>
          <a:noFill/>
        </p:spPr>
        <p:txBody>
          <a:bodyPr wrap="square">
            <a:spAutoFit/>
          </a:bodyPr>
          <a:lstStyle/>
          <a:p>
            <a:pPr algn="ctr"/>
            <a:r>
              <a:rPr lang="tr-TR" b="1" dirty="0" err="1" smtClean="0">
                <a:latin typeface="Times New Roman" pitchFamily="18" charset="0"/>
                <a:cs typeface="Times New Roman" pitchFamily="18" charset="0"/>
              </a:rPr>
              <a:t>idrisyavuzyigit</a:t>
            </a:r>
            <a:r>
              <a:rPr lang="tr-TR" b="1" dirty="0" smtClean="0">
                <a:latin typeface="Times New Roman" pitchFamily="18" charset="0"/>
                <a:cs typeface="Times New Roman" pitchFamily="18" charset="0"/>
              </a:rPr>
              <a:t>@</a:t>
            </a:r>
            <a:r>
              <a:rPr lang="tr-TR" b="1" dirty="0" err="1" smtClean="0">
                <a:latin typeface="Times New Roman" pitchFamily="18" charset="0"/>
                <a:cs typeface="Times New Roman" pitchFamily="18" charset="0"/>
              </a:rPr>
              <a:t>hotmail</a:t>
            </a:r>
            <a:r>
              <a:rPr lang="tr-TR" b="1" dirty="0" smtClean="0">
                <a:latin typeface="Times New Roman" pitchFamily="18" charset="0"/>
                <a:cs typeface="Times New Roman" pitchFamily="18" charset="0"/>
              </a:rPr>
              <a:t>.com</a:t>
            </a:r>
          </a:p>
        </p:txBody>
      </p:sp>
      <p:sp>
        <p:nvSpPr>
          <p:cNvPr id="8" name="7 Dikdörtgen"/>
          <p:cNvSpPr/>
          <p:nvPr/>
        </p:nvSpPr>
        <p:spPr>
          <a:xfrm>
            <a:off x="3923928" y="4869160"/>
            <a:ext cx="4464496" cy="646331"/>
          </a:xfrm>
          <a:prstGeom prst="rect">
            <a:avLst/>
          </a:prstGeom>
          <a:noFill/>
        </p:spPr>
        <p:txBody>
          <a:bodyPr wrap="square">
            <a:spAutoFit/>
          </a:bodyPr>
          <a:lstStyle/>
          <a:p>
            <a:pPr algn="ctr"/>
            <a:r>
              <a:rPr lang="tr-TR" sz="3600" b="1" dirty="0" smtClean="0">
                <a:latin typeface="Vivaldi" pitchFamily="66" charset="0"/>
                <a:cs typeface="Times New Roman" pitchFamily="18" charset="0"/>
              </a:rPr>
              <a:t>İ</a:t>
            </a:r>
            <a:r>
              <a:rPr lang="tr-TR" sz="3600" b="1" dirty="0" smtClean="0">
                <a:latin typeface="Times New Roman" pitchFamily="18" charset="0"/>
                <a:cs typeface="Times New Roman" pitchFamily="18" charset="0"/>
              </a:rPr>
              <a:t>dris YAVUZYİĞİT</a:t>
            </a:r>
          </a:p>
        </p:txBody>
      </p:sp>
      <p:grpSp>
        <p:nvGrpSpPr>
          <p:cNvPr id="7" name="Grup 6"/>
          <p:cNvGrpSpPr/>
          <p:nvPr/>
        </p:nvGrpSpPr>
        <p:grpSpPr>
          <a:xfrm>
            <a:off x="5139578" y="5661248"/>
            <a:ext cx="2960814" cy="339835"/>
            <a:chOff x="6254433" y="6237312"/>
            <a:chExt cx="2566039" cy="351061"/>
          </a:xfrm>
        </p:grpSpPr>
        <p:pic>
          <p:nvPicPr>
            <p:cNvPr id="9" name="Picture 2" descr="http://files.softicons.com/download/social-media-icons/new-social-media-icons-by-mohamed-elgharabawy/png/256x256/faceboo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4433" y="6268983"/>
              <a:ext cx="319390" cy="319390"/>
            </a:xfrm>
            <a:prstGeom prst="rect">
              <a:avLst/>
            </a:prstGeom>
            <a:noFill/>
            <a:extLst>
              <a:ext uri="{909E8E84-426E-40DD-AFC4-6F175D3DCCD1}">
                <a14:hiddenFill xmlns:a14="http://schemas.microsoft.com/office/drawing/2010/main">
                  <a:solidFill>
                    <a:srgbClr val="FFFFFF"/>
                  </a:solidFill>
                </a14:hiddenFill>
              </a:ext>
            </a:extLst>
          </p:spPr>
        </p:pic>
        <p:sp>
          <p:nvSpPr>
            <p:cNvPr id="10" name="Metin kutusu 9"/>
            <p:cNvSpPr txBox="1"/>
            <p:nvPr/>
          </p:nvSpPr>
          <p:spPr>
            <a:xfrm>
              <a:off x="6502219" y="6237312"/>
              <a:ext cx="2318253" cy="317944"/>
            </a:xfrm>
            <a:prstGeom prst="rect">
              <a:avLst/>
            </a:prstGeom>
            <a:noFill/>
          </p:spPr>
          <p:txBody>
            <a:bodyPr wrap="square" rtlCol="0">
              <a:spAutoFit/>
            </a:bodyPr>
            <a:lstStyle/>
            <a:p>
              <a:r>
                <a:rPr lang="tr-TR" sz="1400" b="1" dirty="0" smtClean="0">
                  <a:solidFill>
                    <a:srgbClr val="002060"/>
                  </a:solidFill>
                  <a:effectLst>
                    <a:outerShdw blurRad="38100" dist="38100" dir="2700000" algn="tl">
                      <a:srgbClr val="000000">
                        <a:alpha val="43137"/>
                      </a:srgbClr>
                    </a:outerShdw>
                  </a:effectLst>
                  <a:hlinkClick r:id="rId4"/>
                </a:rPr>
                <a:t>VAAZ DOKUMANLARI</a:t>
              </a:r>
              <a:endParaRPr lang="tr-TR" sz="1400" b="1" dirty="0">
                <a:solidFill>
                  <a:srgbClr val="002060"/>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387156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Resim" descr="ateş.gif"/>
          <p:cNvPicPr>
            <a:picLocks noChangeAspect="1"/>
          </p:cNvPicPr>
          <p:nvPr/>
        </p:nvPicPr>
        <p:blipFill>
          <a:blip r:embed="rId3" cstate="print"/>
          <a:stretch>
            <a:fillRect/>
          </a:stretch>
        </p:blipFill>
        <p:spPr>
          <a:xfrm>
            <a:off x="6732240" y="0"/>
            <a:ext cx="2411760" cy="6858000"/>
          </a:xfrm>
          <a:prstGeom prst="rect">
            <a:avLst/>
          </a:prstGeom>
        </p:spPr>
      </p:pic>
      <p:sp>
        <p:nvSpPr>
          <p:cNvPr id="5" name="4 Dikdörtgen"/>
          <p:cNvSpPr/>
          <p:nvPr/>
        </p:nvSpPr>
        <p:spPr>
          <a:xfrm>
            <a:off x="179512" y="1052736"/>
            <a:ext cx="6589966" cy="4896544"/>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sz="2000" b="1" dirty="0" smtClean="0">
                <a:solidFill>
                  <a:schemeClr val="tx1"/>
                </a:solidFill>
                <a:latin typeface="Times New Roman" pitchFamily="18" charset="0"/>
                <a:cs typeface="Times New Roman" pitchFamily="18" charset="0"/>
              </a:rPr>
              <a:t>İslâm </a:t>
            </a:r>
            <a:r>
              <a:rPr lang="tr-TR" sz="2000" b="1" dirty="0" err="1" smtClean="0">
                <a:solidFill>
                  <a:schemeClr val="tx1"/>
                </a:solidFill>
                <a:latin typeface="Times New Roman" pitchFamily="18" charset="0"/>
                <a:cs typeface="Times New Roman" pitchFamily="18" charset="0"/>
              </a:rPr>
              <a:t>târihçileri</a:t>
            </a:r>
            <a:r>
              <a:rPr lang="tr-TR" sz="2000" b="1" dirty="0" smtClean="0">
                <a:solidFill>
                  <a:schemeClr val="tx1"/>
                </a:solidFill>
                <a:latin typeface="Times New Roman" pitchFamily="18" charset="0"/>
                <a:cs typeface="Times New Roman" pitchFamily="18" charset="0"/>
              </a:rPr>
              <a:t>, Peygamberimiz (s.a.s.)'in doğduğu gece bir takım </a:t>
            </a:r>
            <a:r>
              <a:rPr lang="tr-TR" sz="2000" b="1" dirty="0" smtClean="0">
                <a:solidFill>
                  <a:srgbClr val="7030A0"/>
                </a:solidFill>
                <a:latin typeface="Times New Roman" pitchFamily="18" charset="0"/>
                <a:cs typeface="Times New Roman" pitchFamily="18" charset="0"/>
              </a:rPr>
              <a:t>olağanüstü olayların </a:t>
            </a:r>
            <a:r>
              <a:rPr lang="tr-TR" sz="2000" b="1" dirty="0" smtClean="0">
                <a:solidFill>
                  <a:schemeClr val="tx1"/>
                </a:solidFill>
                <a:latin typeface="Times New Roman" pitchFamily="18" charset="0"/>
                <a:cs typeface="Times New Roman" pitchFamily="18" charset="0"/>
              </a:rPr>
              <a:t>meydana geldiğini naklederler</a:t>
            </a:r>
            <a:r>
              <a:rPr lang="tr-TR" sz="2000" dirty="0" smtClean="0">
                <a:solidFill>
                  <a:schemeClr val="tx1"/>
                </a:solidFill>
                <a:latin typeface="Times New Roman" pitchFamily="18" charset="0"/>
                <a:cs typeface="Times New Roman" pitchFamily="18" charset="0"/>
              </a:rPr>
              <a:t>. </a:t>
            </a:r>
          </a:p>
          <a:p>
            <a:pPr marL="457200" indent="-457200" algn="just">
              <a:buFont typeface="+mj-lt"/>
              <a:buAutoNum type="arabicPeriod"/>
            </a:pPr>
            <a:r>
              <a:rPr lang="tr-TR" sz="2000" dirty="0" smtClean="0">
                <a:solidFill>
                  <a:schemeClr val="tx1"/>
                </a:solidFill>
                <a:latin typeface="Times New Roman" pitchFamily="18" charset="0"/>
                <a:cs typeface="Times New Roman" pitchFamily="18" charset="0"/>
              </a:rPr>
              <a:t>O gece gökyüzünü aydınlatan bir yıldız doğmuş,</a:t>
            </a:r>
          </a:p>
          <a:p>
            <a:pPr marL="457200" indent="-457200" algn="just">
              <a:buFont typeface="+mj-lt"/>
              <a:buAutoNum type="arabicPeriod"/>
            </a:pPr>
            <a:r>
              <a:rPr lang="tr-TR" sz="2000" dirty="0" smtClean="0">
                <a:solidFill>
                  <a:srgbClr val="FF0000"/>
                </a:solidFill>
                <a:latin typeface="Times New Roman" pitchFamily="18" charset="0"/>
                <a:cs typeface="Times New Roman" pitchFamily="18" charset="0"/>
              </a:rPr>
              <a:t>O gece </a:t>
            </a:r>
            <a:r>
              <a:rPr lang="tr-TR" sz="2000" dirty="0" err="1" smtClean="0">
                <a:solidFill>
                  <a:srgbClr val="FF0000"/>
                </a:solidFill>
                <a:latin typeface="Times New Roman" pitchFamily="18" charset="0"/>
                <a:cs typeface="Times New Roman" pitchFamily="18" charset="0"/>
              </a:rPr>
              <a:t>iran</a:t>
            </a:r>
            <a:r>
              <a:rPr lang="tr-TR" sz="2000" dirty="0" smtClean="0">
                <a:solidFill>
                  <a:srgbClr val="FF0000"/>
                </a:solidFill>
                <a:latin typeface="Times New Roman" pitchFamily="18" charset="0"/>
                <a:cs typeface="Times New Roman" pitchFamily="18" charset="0"/>
              </a:rPr>
              <a:t> </a:t>
            </a:r>
            <a:r>
              <a:rPr lang="tr-TR" sz="2000" dirty="0" err="1" smtClean="0">
                <a:solidFill>
                  <a:srgbClr val="FF0000"/>
                </a:solidFill>
                <a:latin typeface="Times New Roman" pitchFamily="18" charset="0"/>
                <a:cs typeface="Times New Roman" pitchFamily="18" charset="0"/>
              </a:rPr>
              <a:t>kisrâsı</a:t>
            </a:r>
            <a:r>
              <a:rPr lang="tr-TR" sz="2000" dirty="0" smtClean="0">
                <a:solidFill>
                  <a:srgbClr val="FF0000"/>
                </a:solidFill>
                <a:latin typeface="Times New Roman" pitchFamily="18" charset="0"/>
                <a:cs typeface="Times New Roman" pitchFamily="18" charset="0"/>
              </a:rPr>
              <a:t> (hükümdarı)'</a:t>
            </a:r>
            <a:r>
              <a:rPr lang="tr-TR" sz="2000" dirty="0" err="1" smtClean="0">
                <a:solidFill>
                  <a:srgbClr val="FF0000"/>
                </a:solidFill>
                <a:latin typeface="Times New Roman" pitchFamily="18" charset="0"/>
                <a:cs typeface="Times New Roman" pitchFamily="18" charset="0"/>
              </a:rPr>
              <a:t>nın</a:t>
            </a:r>
            <a:r>
              <a:rPr lang="tr-TR" sz="2000" dirty="0" smtClean="0">
                <a:solidFill>
                  <a:srgbClr val="FF0000"/>
                </a:solidFill>
                <a:latin typeface="Times New Roman" pitchFamily="18" charset="0"/>
                <a:cs typeface="Times New Roman" pitchFamily="18" charset="0"/>
              </a:rPr>
              <a:t> </a:t>
            </a:r>
            <a:r>
              <a:rPr lang="tr-TR" sz="2000" dirty="0" err="1" smtClean="0">
                <a:solidFill>
                  <a:srgbClr val="FF0000"/>
                </a:solidFill>
                <a:latin typeface="Times New Roman" pitchFamily="18" charset="0"/>
                <a:cs typeface="Times New Roman" pitchFamily="18" charset="0"/>
              </a:rPr>
              <a:t>medâyin</a:t>
            </a:r>
            <a:r>
              <a:rPr lang="tr-TR" sz="2000" dirty="0" smtClean="0">
                <a:solidFill>
                  <a:srgbClr val="FF0000"/>
                </a:solidFill>
                <a:latin typeface="Times New Roman" pitchFamily="18" charset="0"/>
                <a:cs typeface="Times New Roman" pitchFamily="18" charset="0"/>
              </a:rPr>
              <a:t> şehrindeki sarayının 14 </a:t>
            </a:r>
            <a:r>
              <a:rPr lang="tr-TR" sz="2000" dirty="0" err="1" smtClean="0">
                <a:solidFill>
                  <a:srgbClr val="FF0000"/>
                </a:solidFill>
                <a:latin typeface="Times New Roman" pitchFamily="18" charset="0"/>
                <a:cs typeface="Times New Roman" pitchFamily="18" charset="0"/>
              </a:rPr>
              <a:t>sütûnu</a:t>
            </a:r>
            <a:r>
              <a:rPr lang="tr-TR" sz="2000" dirty="0" smtClean="0">
                <a:solidFill>
                  <a:srgbClr val="FF0000"/>
                </a:solidFill>
                <a:latin typeface="Times New Roman" pitchFamily="18" charset="0"/>
                <a:cs typeface="Times New Roman" pitchFamily="18" charset="0"/>
              </a:rPr>
              <a:t> yıkılmış, </a:t>
            </a:r>
          </a:p>
          <a:p>
            <a:pPr marL="457200" indent="-457200" algn="just">
              <a:buFont typeface="+mj-lt"/>
              <a:buAutoNum type="arabicPeriod"/>
            </a:pPr>
            <a:r>
              <a:rPr lang="tr-TR" sz="2000" dirty="0" err="1" smtClean="0">
                <a:solidFill>
                  <a:schemeClr val="tx1"/>
                </a:solidFill>
                <a:latin typeface="Times New Roman" pitchFamily="18" charset="0"/>
                <a:cs typeface="Times New Roman" pitchFamily="18" charset="0"/>
              </a:rPr>
              <a:t>Mecûsîlerin</a:t>
            </a:r>
            <a:r>
              <a:rPr lang="tr-TR" sz="2000" dirty="0" smtClean="0">
                <a:solidFill>
                  <a:schemeClr val="tx1"/>
                </a:solidFill>
                <a:latin typeface="Times New Roman" pitchFamily="18" charset="0"/>
                <a:cs typeface="Times New Roman" pitchFamily="18" charset="0"/>
              </a:rPr>
              <a:t> </a:t>
            </a:r>
            <a:r>
              <a:rPr lang="tr-TR" sz="2000" dirty="0" err="1" smtClean="0">
                <a:solidFill>
                  <a:schemeClr val="tx1"/>
                </a:solidFill>
                <a:latin typeface="Times New Roman" pitchFamily="18" charset="0"/>
                <a:cs typeface="Times New Roman" pitchFamily="18" charset="0"/>
              </a:rPr>
              <a:t>iran'da</a:t>
            </a:r>
            <a:r>
              <a:rPr lang="tr-TR" sz="2000" dirty="0" smtClean="0">
                <a:solidFill>
                  <a:schemeClr val="tx1"/>
                </a:solidFill>
                <a:latin typeface="Times New Roman" pitchFamily="18" charset="0"/>
                <a:cs typeface="Times New Roman" pitchFamily="18" charset="0"/>
              </a:rPr>
              <a:t> </a:t>
            </a:r>
            <a:r>
              <a:rPr lang="tr-TR" sz="2000" dirty="0" err="1" smtClean="0">
                <a:solidFill>
                  <a:schemeClr val="tx1"/>
                </a:solidFill>
                <a:latin typeface="Times New Roman" pitchFamily="18" charset="0"/>
                <a:cs typeface="Times New Roman" pitchFamily="18" charset="0"/>
              </a:rPr>
              <a:t>ıstahrâbat</a:t>
            </a:r>
            <a:r>
              <a:rPr lang="tr-TR" sz="2000" dirty="0" smtClean="0">
                <a:solidFill>
                  <a:schemeClr val="tx1"/>
                </a:solidFill>
                <a:latin typeface="Times New Roman" pitchFamily="18" charset="0"/>
                <a:cs typeface="Times New Roman" pitchFamily="18" charset="0"/>
              </a:rPr>
              <a:t> şehrinde bin yıldır yanmakta olan "</a:t>
            </a:r>
            <a:r>
              <a:rPr lang="tr-TR" sz="2000" dirty="0" err="1" smtClean="0">
                <a:solidFill>
                  <a:schemeClr val="tx1"/>
                </a:solidFill>
                <a:latin typeface="Times New Roman" pitchFamily="18" charset="0"/>
                <a:cs typeface="Times New Roman" pitchFamily="18" charset="0"/>
              </a:rPr>
              <a:t>ateşgede"leri</a:t>
            </a:r>
            <a:r>
              <a:rPr lang="tr-TR" sz="2000" dirty="0" smtClean="0">
                <a:solidFill>
                  <a:schemeClr val="tx1"/>
                </a:solidFill>
                <a:latin typeface="Times New Roman" pitchFamily="18" charset="0"/>
                <a:cs typeface="Times New Roman" pitchFamily="18" charset="0"/>
              </a:rPr>
              <a:t> sönmüş, </a:t>
            </a:r>
          </a:p>
          <a:p>
            <a:pPr marL="457200" indent="-457200" algn="just">
              <a:buFont typeface="+mj-lt"/>
              <a:buAutoNum type="arabicPeriod"/>
            </a:pPr>
            <a:r>
              <a:rPr lang="tr-TR" sz="2000" dirty="0" err="1" smtClean="0">
                <a:solidFill>
                  <a:srgbClr val="FF0000"/>
                </a:solidFill>
                <a:latin typeface="Times New Roman" pitchFamily="18" charset="0"/>
                <a:cs typeface="Times New Roman" pitchFamily="18" charset="0"/>
              </a:rPr>
              <a:t>Sâve</a:t>
            </a:r>
            <a:r>
              <a:rPr lang="tr-TR" sz="2000" dirty="0" smtClean="0">
                <a:solidFill>
                  <a:srgbClr val="FF0000"/>
                </a:solidFill>
                <a:latin typeface="Times New Roman" pitchFamily="18" charset="0"/>
                <a:cs typeface="Times New Roman" pitchFamily="18" charset="0"/>
              </a:rPr>
              <a:t> (</a:t>
            </a:r>
            <a:r>
              <a:rPr lang="tr-TR" sz="2000" dirty="0" err="1" smtClean="0">
                <a:solidFill>
                  <a:srgbClr val="FF0000"/>
                </a:solidFill>
                <a:latin typeface="Times New Roman" pitchFamily="18" charset="0"/>
                <a:cs typeface="Times New Roman" pitchFamily="18" charset="0"/>
              </a:rPr>
              <a:t>taberiyye</a:t>
            </a:r>
            <a:r>
              <a:rPr lang="tr-TR" sz="2000" dirty="0" smtClean="0">
                <a:solidFill>
                  <a:srgbClr val="FF0000"/>
                </a:solidFill>
                <a:latin typeface="Times New Roman" pitchFamily="18" charset="0"/>
                <a:cs typeface="Times New Roman" pitchFamily="18" charset="0"/>
              </a:rPr>
              <a:t>) gölü yere batmış, </a:t>
            </a:r>
          </a:p>
          <a:p>
            <a:pPr marL="457200" indent="-457200" algn="just">
              <a:buFont typeface="+mj-lt"/>
              <a:buAutoNum type="arabicPeriod"/>
            </a:pPr>
            <a:r>
              <a:rPr lang="tr-TR" sz="2000" dirty="0" smtClean="0">
                <a:solidFill>
                  <a:schemeClr val="tx1"/>
                </a:solidFill>
                <a:latin typeface="Times New Roman" pitchFamily="18" charset="0"/>
                <a:cs typeface="Times New Roman" pitchFamily="18" charset="0"/>
              </a:rPr>
              <a:t>Bin yıldan beri kurumuş olan </a:t>
            </a:r>
            <a:r>
              <a:rPr lang="tr-TR" sz="2000" dirty="0" err="1" smtClean="0">
                <a:solidFill>
                  <a:schemeClr val="tx1"/>
                </a:solidFill>
                <a:latin typeface="Times New Roman" pitchFamily="18" charset="0"/>
                <a:cs typeface="Times New Roman" pitchFamily="18" charset="0"/>
              </a:rPr>
              <a:t>semâve</a:t>
            </a:r>
            <a:r>
              <a:rPr lang="tr-TR" sz="2000" dirty="0" smtClean="0">
                <a:solidFill>
                  <a:schemeClr val="tx1"/>
                </a:solidFill>
                <a:latin typeface="Times New Roman" pitchFamily="18" charset="0"/>
                <a:cs typeface="Times New Roman" pitchFamily="18" charset="0"/>
              </a:rPr>
              <a:t> deresinin suları taşmış, </a:t>
            </a:r>
          </a:p>
          <a:p>
            <a:pPr marL="457200" indent="-457200" algn="just">
              <a:buFont typeface="+mj-lt"/>
              <a:buAutoNum type="arabicPeriod"/>
            </a:pPr>
            <a:r>
              <a:rPr lang="tr-TR" sz="2000" dirty="0" smtClean="0">
                <a:solidFill>
                  <a:srgbClr val="FF0000"/>
                </a:solidFill>
                <a:latin typeface="Times New Roman" pitchFamily="18" charset="0"/>
                <a:cs typeface="Times New Roman" pitchFamily="18" charset="0"/>
              </a:rPr>
              <a:t>Dönemin önde gelen insanları çok ilginç rüyalar görmüşlerdir. </a:t>
            </a:r>
          </a:p>
          <a:p>
            <a:pPr marL="457200" indent="-457200" algn="just">
              <a:buFont typeface="+mj-lt"/>
              <a:buAutoNum type="arabicPeriod"/>
            </a:pPr>
            <a:r>
              <a:rPr lang="tr-TR" sz="2000" dirty="0" smtClean="0">
                <a:solidFill>
                  <a:schemeClr val="tx1"/>
                </a:solidFill>
                <a:latin typeface="Times New Roman" pitchFamily="18" charset="0"/>
                <a:cs typeface="Times New Roman" pitchFamily="18" charset="0"/>
              </a:rPr>
              <a:t>Kâbe'deki 360 put yüz üstü yere devrilmişler.</a:t>
            </a:r>
          </a:p>
        </p:txBody>
      </p:sp>
    </p:spTree>
    <p:extLst>
      <p:ext uri="{BB962C8B-B14F-4D97-AF65-F5344CB8AC3E}">
        <p14:creationId xmlns:p14="http://schemas.microsoft.com/office/powerpoint/2010/main" val="96738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07504" y="1124744"/>
            <a:ext cx="8928992" cy="475252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b="1" dirty="0" smtClean="0">
                <a:solidFill>
                  <a:schemeClr val="tx1"/>
                </a:solidFill>
              </a:rPr>
              <a:t>Peygamberin doğduğu Cahiliye Döneminde Mekke</a:t>
            </a:r>
            <a:endParaRPr lang="tr-TR" dirty="0" smtClean="0">
              <a:solidFill>
                <a:schemeClr val="tx1"/>
              </a:solidFill>
            </a:endParaRPr>
          </a:p>
          <a:p>
            <a:pPr marL="342900" indent="-342900">
              <a:buFont typeface="+mj-lt"/>
              <a:buAutoNum type="arabicPeriod"/>
            </a:pPr>
            <a:r>
              <a:rPr lang="tr-TR" dirty="0" smtClean="0">
                <a:solidFill>
                  <a:schemeClr val="tx1"/>
                </a:solidFill>
              </a:rPr>
              <a:t>Devir cehalet çağını yaşıyordu, tam bir karanlık vardı.  </a:t>
            </a:r>
          </a:p>
          <a:p>
            <a:pPr marL="342900" indent="-342900">
              <a:buFont typeface="+mj-lt"/>
              <a:buAutoNum type="arabicPeriod"/>
            </a:pPr>
            <a:r>
              <a:rPr lang="tr-TR" dirty="0" smtClean="0">
                <a:solidFill>
                  <a:srgbClr val="FF0000"/>
                </a:solidFill>
              </a:rPr>
              <a:t>Mekkeliler Hz İbrahim’in öğrettiği dinin bozulmuş halini yaşamaya devam ediyorlardı. </a:t>
            </a:r>
          </a:p>
          <a:p>
            <a:pPr marL="342900" indent="-342900">
              <a:buFont typeface="+mj-lt"/>
              <a:buAutoNum type="arabicPeriod"/>
            </a:pPr>
            <a:r>
              <a:rPr lang="tr-TR" dirty="0" smtClean="0">
                <a:solidFill>
                  <a:schemeClr val="tx1"/>
                </a:solidFill>
              </a:rPr>
              <a:t>Allah’a inanıyorlar ama putların, Allah ile aralarında aracı olduğuna inanıyorlardı. (Yunus 18/</a:t>
            </a:r>
            <a:r>
              <a:rPr lang="tr-TR" dirty="0" err="1" smtClean="0">
                <a:solidFill>
                  <a:schemeClr val="tx1"/>
                </a:solidFill>
              </a:rPr>
              <a:t>zümer</a:t>
            </a:r>
            <a:r>
              <a:rPr lang="tr-TR" dirty="0" smtClean="0">
                <a:solidFill>
                  <a:schemeClr val="tx1"/>
                </a:solidFill>
              </a:rPr>
              <a:t> 3)</a:t>
            </a:r>
          </a:p>
          <a:p>
            <a:pPr marL="342900" indent="-342900">
              <a:buFont typeface="+mj-lt"/>
              <a:buAutoNum type="arabicPeriod"/>
            </a:pPr>
            <a:r>
              <a:rPr lang="tr-TR" dirty="0" smtClean="0">
                <a:solidFill>
                  <a:srgbClr val="FF0000"/>
                </a:solidFill>
              </a:rPr>
              <a:t>Hakka batıl bulaştırdıkları için müşrik olmuşlardı. </a:t>
            </a:r>
          </a:p>
          <a:p>
            <a:pPr marL="342900" indent="-342900">
              <a:buFont typeface="+mj-lt"/>
              <a:buAutoNum type="arabicPeriod"/>
            </a:pPr>
            <a:r>
              <a:rPr lang="tr-TR" dirty="0" smtClean="0">
                <a:solidFill>
                  <a:schemeClr val="tx1"/>
                </a:solidFill>
              </a:rPr>
              <a:t>Meleklere inanıyorlar ancak melekleri </a:t>
            </a:r>
            <a:r>
              <a:rPr lang="tr-TR" dirty="0" err="1" smtClean="0">
                <a:solidFill>
                  <a:schemeClr val="tx1"/>
                </a:solidFill>
              </a:rPr>
              <a:t>allahın</a:t>
            </a:r>
            <a:r>
              <a:rPr lang="tr-TR" dirty="0" smtClean="0">
                <a:solidFill>
                  <a:schemeClr val="tx1"/>
                </a:solidFill>
              </a:rPr>
              <a:t> kızları olarak görüyorlardı. </a:t>
            </a:r>
          </a:p>
          <a:p>
            <a:pPr marL="342900" indent="-342900">
              <a:buFont typeface="+mj-lt"/>
              <a:buAutoNum type="arabicPeriod"/>
            </a:pPr>
            <a:r>
              <a:rPr lang="tr-TR" dirty="0" smtClean="0">
                <a:solidFill>
                  <a:srgbClr val="FF0000"/>
                </a:solidFill>
              </a:rPr>
              <a:t>İnsanlar birbirlerini öldürmekten dolayı şeref duyuyorlardı.</a:t>
            </a:r>
          </a:p>
          <a:p>
            <a:pPr marL="342900" indent="-342900">
              <a:buFont typeface="+mj-lt"/>
              <a:buAutoNum type="arabicPeriod"/>
            </a:pPr>
            <a:r>
              <a:rPr lang="tr-TR" b="1" dirty="0" smtClean="0">
                <a:solidFill>
                  <a:schemeClr val="tx1"/>
                </a:solidFill>
              </a:rPr>
              <a:t>Kız çocukları</a:t>
            </a:r>
            <a:r>
              <a:rPr lang="tr-TR" dirty="0" smtClean="0">
                <a:solidFill>
                  <a:schemeClr val="tx1"/>
                </a:solidFill>
              </a:rPr>
              <a:t> kendilerinden utanç duyulduğu için toprağa diri diri gömülüyorlardı. (</a:t>
            </a:r>
            <a:r>
              <a:rPr lang="tr-TR" dirty="0" err="1" smtClean="0">
                <a:solidFill>
                  <a:schemeClr val="tx1"/>
                </a:solidFill>
              </a:rPr>
              <a:t>Nahl</a:t>
            </a:r>
            <a:r>
              <a:rPr lang="tr-TR" dirty="0" smtClean="0">
                <a:solidFill>
                  <a:schemeClr val="tx1"/>
                </a:solidFill>
              </a:rPr>
              <a:t> 58-59/</a:t>
            </a:r>
            <a:r>
              <a:rPr lang="tr-TR" dirty="0" err="1" smtClean="0">
                <a:solidFill>
                  <a:schemeClr val="tx1"/>
                </a:solidFill>
              </a:rPr>
              <a:t>Tekvir</a:t>
            </a:r>
            <a:r>
              <a:rPr lang="tr-TR" dirty="0" smtClean="0">
                <a:solidFill>
                  <a:schemeClr val="tx1"/>
                </a:solidFill>
              </a:rPr>
              <a:t> 8-9/ ) (Bunu giydir dayısına götüreceğim)</a:t>
            </a:r>
          </a:p>
          <a:p>
            <a:pPr marL="342900" indent="-342900">
              <a:buFont typeface="+mj-lt"/>
              <a:buAutoNum type="arabicPeriod"/>
            </a:pPr>
            <a:r>
              <a:rPr lang="tr-TR" b="1" dirty="0" smtClean="0">
                <a:solidFill>
                  <a:srgbClr val="FF0000"/>
                </a:solidFill>
              </a:rPr>
              <a:t>Kadınlara</a:t>
            </a:r>
            <a:r>
              <a:rPr lang="tr-TR" dirty="0" smtClean="0">
                <a:solidFill>
                  <a:srgbClr val="FF0000"/>
                </a:solidFill>
              </a:rPr>
              <a:t> hak, miras verilmek bir yana kendileri mirasa konu oluyorlardı. </a:t>
            </a:r>
          </a:p>
          <a:p>
            <a:pPr marL="342900" indent="-342900">
              <a:buFont typeface="+mj-lt"/>
              <a:buAutoNum type="arabicPeriod"/>
            </a:pPr>
            <a:r>
              <a:rPr lang="tr-TR" b="1" dirty="0" smtClean="0">
                <a:solidFill>
                  <a:schemeClr val="tx1"/>
                </a:solidFill>
              </a:rPr>
              <a:t>Ahlaksızlık, alkol tüketimi</a:t>
            </a:r>
            <a:r>
              <a:rPr lang="tr-TR" dirty="0" smtClean="0">
                <a:solidFill>
                  <a:schemeClr val="tx1"/>
                </a:solidFill>
              </a:rPr>
              <a:t>, kumar ve </a:t>
            </a:r>
            <a:r>
              <a:rPr lang="tr-TR" b="1" dirty="0" smtClean="0">
                <a:solidFill>
                  <a:schemeClr val="tx1"/>
                </a:solidFill>
              </a:rPr>
              <a:t>fuhuş</a:t>
            </a:r>
            <a:r>
              <a:rPr lang="tr-TR" dirty="0" smtClean="0">
                <a:solidFill>
                  <a:schemeClr val="tx1"/>
                </a:solidFill>
              </a:rPr>
              <a:t> yayılmıştı. </a:t>
            </a:r>
          </a:p>
          <a:p>
            <a:pPr marL="342900" indent="-342900">
              <a:buFont typeface="+mj-lt"/>
              <a:buAutoNum type="arabicPeriod"/>
            </a:pPr>
            <a:r>
              <a:rPr lang="tr-TR" dirty="0" smtClean="0">
                <a:solidFill>
                  <a:srgbClr val="FF0000"/>
                </a:solidFill>
              </a:rPr>
              <a:t>Bazen doğan çocukların babası tahmini olarak tespit ediliyordu. </a:t>
            </a:r>
          </a:p>
          <a:p>
            <a:pPr marL="342900" indent="-342900">
              <a:buFont typeface="+mj-lt"/>
              <a:buAutoNum type="arabicPeriod"/>
            </a:pPr>
            <a:r>
              <a:rPr lang="tr-TR" dirty="0" smtClean="0">
                <a:solidFill>
                  <a:schemeClr val="tx1"/>
                </a:solidFill>
              </a:rPr>
              <a:t>Haksızlık, kibir, gasp, yağma, kaos almış başını gitmişti. </a:t>
            </a:r>
          </a:p>
          <a:p>
            <a:pPr marL="342900" indent="-342900">
              <a:buFont typeface="+mj-lt"/>
              <a:buAutoNum type="arabicPeriod"/>
            </a:pPr>
            <a:r>
              <a:rPr lang="tr-TR" b="1" dirty="0" smtClean="0">
                <a:solidFill>
                  <a:srgbClr val="FF0000"/>
                </a:solidFill>
              </a:rPr>
              <a:t>Kabilecilik</a:t>
            </a:r>
            <a:r>
              <a:rPr lang="tr-TR" dirty="0" smtClean="0">
                <a:solidFill>
                  <a:srgbClr val="FF0000"/>
                </a:solidFill>
              </a:rPr>
              <a:t> duygusuyla haram aylar dışında durmadan savaşıyorlardı. (Bakara 170)</a:t>
            </a:r>
          </a:p>
          <a:p>
            <a:pPr marL="342900" indent="-342900">
              <a:buFont typeface="+mj-lt"/>
              <a:buAutoNum type="arabicPeriod"/>
            </a:pPr>
            <a:r>
              <a:rPr lang="tr-TR" b="1" dirty="0" smtClean="0">
                <a:solidFill>
                  <a:schemeClr val="tx1"/>
                </a:solidFill>
              </a:rPr>
              <a:t>Ticaret kervanları soyuluyor</a:t>
            </a:r>
            <a:r>
              <a:rPr lang="tr-TR" dirty="0" smtClean="0">
                <a:solidFill>
                  <a:schemeClr val="tx1"/>
                </a:solidFill>
              </a:rPr>
              <a:t>, zorba ve zalimlerin yaptıkları yanına kalıyordu. </a:t>
            </a:r>
          </a:p>
        </p:txBody>
      </p:sp>
    </p:spTree>
    <p:extLst>
      <p:ext uri="{BB962C8B-B14F-4D97-AF65-F5344CB8AC3E}">
        <p14:creationId xmlns:p14="http://schemas.microsoft.com/office/powerpoint/2010/main" val="3944914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User\Desktop\ISRA VE MİRAC\mirac.jpg"/>
          <p:cNvPicPr>
            <a:picLocks noChangeAspect="1" noChangeArrowheads="1"/>
          </p:cNvPicPr>
          <p:nvPr/>
        </p:nvPicPr>
        <p:blipFill>
          <a:blip r:embed="rId2" cstate="print"/>
          <a:srcRect l="20879" r="10989" b="6965"/>
          <a:stretch>
            <a:fillRect/>
          </a:stretch>
        </p:blipFill>
        <p:spPr bwMode="auto">
          <a:xfrm>
            <a:off x="0" y="1772816"/>
            <a:ext cx="2515852" cy="3240360"/>
          </a:xfrm>
          <a:prstGeom prst="ellipse">
            <a:avLst/>
          </a:prstGeom>
          <a:ln>
            <a:noFill/>
          </a:ln>
          <a:effectLst>
            <a:softEdge rad="112500"/>
          </a:effectLst>
        </p:spPr>
      </p:pic>
      <p:sp>
        <p:nvSpPr>
          <p:cNvPr id="5" name="4 Dikdörtgen"/>
          <p:cNvSpPr/>
          <p:nvPr/>
        </p:nvSpPr>
        <p:spPr>
          <a:xfrm>
            <a:off x="2339752" y="1124744"/>
            <a:ext cx="6552728" cy="4824536"/>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rtl="1"/>
            <a:r>
              <a:rPr lang="ar-SA" sz="2800" dirty="0">
                <a:solidFill>
                  <a:schemeClr val="tx1"/>
                </a:solidFill>
                <a:latin typeface="HASENAT" panose="01000600020000020003" pitchFamily="2" charset="-78"/>
                <a:ea typeface="Times New Roman"/>
                <a:cs typeface="HASENAT" panose="01000600020000020003" pitchFamily="2" charset="-78"/>
              </a:rPr>
              <a:t>لَقَدْ مَنَّ اللّهُ عَلَى الْمُؤمِنِينَ إِذْ بَعَثَ فِيهِمْ رَسُولاً مِّنْ أَنفُسِهِمْ يَتْلُو عَلَيْهِمْ آيَاتِهِ وَيُزَكِّيهِمْ وَيُعَلِّمُهُمُ الْكِتَابَ وَالْحِكْمَةَ وَإِن كَانُواْ مِن قَبْلُ لَفِي ضَلالٍ مُّبِينٍ</a:t>
            </a:r>
            <a:endParaRPr lang="tr-TR" sz="2800" dirty="0">
              <a:solidFill>
                <a:schemeClr val="tx1"/>
              </a:solidFill>
              <a:latin typeface="HASENAT" panose="01000600020000020003" pitchFamily="2" charset="-78"/>
              <a:ea typeface="SimSun"/>
              <a:cs typeface="HASENAT" panose="01000600020000020003" pitchFamily="2" charset="-78"/>
            </a:endParaRPr>
          </a:p>
          <a:p>
            <a:pPr algn="just"/>
            <a:r>
              <a:rPr lang="tr-TR" sz="2400" b="1" dirty="0" smtClean="0">
                <a:solidFill>
                  <a:srgbClr val="FF0000"/>
                </a:solidFill>
                <a:latin typeface="Times New Roman"/>
                <a:ea typeface="SimSun"/>
              </a:rPr>
              <a:t>“</a:t>
            </a:r>
            <a:r>
              <a:rPr lang="tr-TR" sz="2400" b="1" dirty="0">
                <a:solidFill>
                  <a:srgbClr val="FF0000"/>
                </a:solidFill>
                <a:latin typeface="Times New Roman"/>
                <a:ea typeface="SimSun"/>
              </a:rPr>
              <a:t>İçlerinden, kendilerine Allah’ın ayetlerini okuyan, kendilerini temizleyen, kendilerine kitap ve hikmeti öğreten bir peygamber göndermekle Allah, </a:t>
            </a:r>
            <a:r>
              <a:rPr lang="tr-TR" sz="2400" b="1" dirty="0" smtClean="0">
                <a:solidFill>
                  <a:srgbClr val="FF0000"/>
                </a:solidFill>
                <a:latin typeface="Times New Roman"/>
                <a:ea typeface="SimSun"/>
              </a:rPr>
              <a:t>Müminlere </a:t>
            </a:r>
            <a:r>
              <a:rPr lang="tr-TR" sz="2400" b="1" dirty="0">
                <a:solidFill>
                  <a:srgbClr val="FF0000"/>
                </a:solidFill>
                <a:latin typeface="Times New Roman"/>
                <a:ea typeface="SimSun"/>
              </a:rPr>
              <a:t>büyük bir lütufta bulunmuştur. Hâlbuki onlar önceleri apaçık bir sapıklık içindeydiler.”</a:t>
            </a:r>
            <a:r>
              <a:rPr lang="tr-TR" sz="2400" b="1" dirty="0">
                <a:latin typeface="Times New Roman"/>
                <a:ea typeface="SimSun"/>
              </a:rPr>
              <a:t>  </a:t>
            </a:r>
            <a:r>
              <a:rPr lang="tr-TR" sz="2000" b="1" dirty="0" smtClean="0">
                <a:solidFill>
                  <a:schemeClr val="tx1"/>
                </a:solidFill>
                <a:latin typeface="Times New Roman"/>
                <a:ea typeface="SimSun"/>
              </a:rPr>
              <a:t>(</a:t>
            </a:r>
            <a:r>
              <a:rPr lang="tr-TR" sz="2000" b="1" dirty="0">
                <a:solidFill>
                  <a:schemeClr val="tx1"/>
                </a:solidFill>
                <a:latin typeface="Times New Roman"/>
                <a:ea typeface="SimSun"/>
              </a:rPr>
              <a:t>Ali-</a:t>
            </a:r>
            <a:r>
              <a:rPr lang="tr-TR" sz="2000" b="1" dirty="0" err="1">
                <a:solidFill>
                  <a:schemeClr val="tx1"/>
                </a:solidFill>
                <a:latin typeface="Times New Roman"/>
                <a:ea typeface="SimSun"/>
              </a:rPr>
              <a:t>imran</a:t>
            </a:r>
            <a:r>
              <a:rPr lang="tr-TR" sz="2000" b="1" dirty="0">
                <a:solidFill>
                  <a:schemeClr val="tx1"/>
                </a:solidFill>
                <a:latin typeface="Times New Roman"/>
                <a:ea typeface="SimSun"/>
              </a:rPr>
              <a:t> 164)  </a:t>
            </a:r>
            <a:endParaRPr lang="tr-TR" sz="2000" dirty="0">
              <a:solidFill>
                <a:schemeClr val="tx1"/>
              </a:solidFill>
              <a:latin typeface="Times New Roman"/>
              <a:ea typeface="SimSun"/>
            </a:endParaRPr>
          </a:p>
        </p:txBody>
      </p:sp>
    </p:spTree>
    <p:extLst>
      <p:ext uri="{BB962C8B-B14F-4D97-AF65-F5344CB8AC3E}">
        <p14:creationId xmlns:p14="http://schemas.microsoft.com/office/powerpoint/2010/main" val="562079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herhayat1sorudur\Desktop\icazet davetiye\KURAN\RAHLE.png"/>
          <p:cNvPicPr>
            <a:picLocks noChangeAspect="1" noChangeArrowheads="1"/>
          </p:cNvPicPr>
          <p:nvPr/>
        </p:nvPicPr>
        <p:blipFill>
          <a:blip r:embed="rId2" cstate="print"/>
          <a:srcRect l="17014" r="17198"/>
          <a:stretch>
            <a:fillRect/>
          </a:stretch>
        </p:blipFill>
        <p:spPr bwMode="auto">
          <a:xfrm>
            <a:off x="0" y="188640"/>
            <a:ext cx="2144900" cy="1826338"/>
          </a:xfrm>
          <a:prstGeom prst="rect">
            <a:avLst/>
          </a:prstGeom>
          <a:noFill/>
          <a:ln w="9525">
            <a:noFill/>
            <a:miter lim="800000"/>
            <a:headEnd/>
            <a:tailEnd/>
          </a:ln>
        </p:spPr>
      </p:pic>
      <p:sp>
        <p:nvSpPr>
          <p:cNvPr id="5" name="4 Dikdörtgen"/>
          <p:cNvSpPr/>
          <p:nvPr/>
        </p:nvSpPr>
        <p:spPr>
          <a:xfrm>
            <a:off x="-36512" y="1101809"/>
            <a:ext cx="9326270" cy="4775464"/>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rtl="1"/>
            <a:r>
              <a:rPr lang="ar-SA" sz="4000" dirty="0" smtClean="0">
                <a:solidFill>
                  <a:srgbClr val="C00000"/>
                </a:solidFill>
                <a:latin typeface="HASENAT" panose="01000600020000020003" pitchFamily="2" charset="-78"/>
                <a:cs typeface="HASENAT" panose="01000600020000020003" pitchFamily="2" charset="-78"/>
              </a:rPr>
              <a:t>وَمَا اَرْسَلْنَاكَ اِلَّا رَحْمَةً لِلْعَالَمينَ</a:t>
            </a:r>
            <a:endParaRPr lang="tr-TR" sz="4000" dirty="0" smtClean="0">
              <a:solidFill>
                <a:srgbClr val="C00000"/>
              </a:solidFill>
              <a:latin typeface="HASENAT" panose="01000600020000020003" pitchFamily="2" charset="-78"/>
              <a:cs typeface="HASENAT" panose="01000600020000020003" pitchFamily="2" charset="-78"/>
            </a:endParaRPr>
          </a:p>
          <a:p>
            <a:pPr algn="ctr"/>
            <a:r>
              <a:rPr lang="tr-TR" sz="2800" b="1" dirty="0" smtClean="0">
                <a:solidFill>
                  <a:schemeClr val="tx1"/>
                </a:solidFill>
              </a:rPr>
              <a:t>“Biz Seni ancak alemlere rahmet olarak gönderdik”</a:t>
            </a:r>
            <a:r>
              <a:rPr lang="tr-TR" sz="4000" b="1" dirty="0" smtClean="0">
                <a:solidFill>
                  <a:schemeClr val="tx1"/>
                </a:solidFill>
              </a:rPr>
              <a:t>.</a:t>
            </a:r>
            <a:r>
              <a:rPr lang="tr-TR" sz="1400" dirty="0" smtClean="0">
                <a:solidFill>
                  <a:schemeClr val="tx1"/>
                </a:solidFill>
              </a:rPr>
              <a:t>(</a:t>
            </a:r>
            <a:r>
              <a:rPr lang="tr-TR" sz="1400" dirty="0" err="1" smtClean="0">
                <a:solidFill>
                  <a:schemeClr val="tx1"/>
                </a:solidFill>
              </a:rPr>
              <a:t>Enbiyâ</a:t>
            </a:r>
            <a:r>
              <a:rPr lang="tr-TR" sz="1400" dirty="0" smtClean="0">
                <a:solidFill>
                  <a:schemeClr val="tx1"/>
                </a:solidFill>
              </a:rPr>
              <a:t>, 21/107) </a:t>
            </a:r>
            <a:endParaRPr lang="tr-TR" dirty="0" smtClean="0">
              <a:solidFill>
                <a:schemeClr val="tx1"/>
              </a:solidFill>
            </a:endParaRPr>
          </a:p>
          <a:p>
            <a:pPr marL="457200" indent="-457200" algn="just">
              <a:buFont typeface="Wingdings" panose="05000000000000000000" pitchFamily="2" charset="2"/>
              <a:buChar char="q"/>
            </a:pPr>
            <a:r>
              <a:rPr lang="tr-TR" sz="2000" b="1" dirty="0" smtClean="0">
                <a:solidFill>
                  <a:srgbClr val="7030A0"/>
                </a:solidFill>
              </a:rPr>
              <a:t>Gerçekten </a:t>
            </a:r>
            <a:r>
              <a:rPr lang="tr-TR" sz="2000" b="1" dirty="0" err="1" smtClean="0">
                <a:solidFill>
                  <a:srgbClr val="7030A0"/>
                </a:solidFill>
              </a:rPr>
              <a:t>hz.</a:t>
            </a:r>
            <a:r>
              <a:rPr lang="tr-TR" sz="2000" b="1" dirty="0" smtClean="0">
                <a:solidFill>
                  <a:srgbClr val="7030A0"/>
                </a:solidFill>
              </a:rPr>
              <a:t> Peygamber (</a:t>
            </a:r>
            <a:r>
              <a:rPr lang="tr-TR" sz="2000" b="1" dirty="0" err="1" smtClean="0">
                <a:solidFill>
                  <a:srgbClr val="7030A0"/>
                </a:solidFill>
              </a:rPr>
              <a:t>s.A.S</a:t>
            </a:r>
            <a:r>
              <a:rPr lang="tr-TR" sz="2000" b="1" dirty="0" smtClean="0">
                <a:solidFill>
                  <a:srgbClr val="7030A0"/>
                </a:solidFill>
              </a:rPr>
              <a:t>.) Efendimizin yaşama getirdiği ilahi kaynaklı prensipler ile bütün dünyada hüküm sürmekte olan </a:t>
            </a:r>
            <a:r>
              <a:rPr lang="tr-TR" sz="2000" b="1" dirty="0" err="1" smtClean="0">
                <a:solidFill>
                  <a:srgbClr val="7030A0"/>
                </a:solidFill>
              </a:rPr>
              <a:t>cehâlet</a:t>
            </a:r>
            <a:r>
              <a:rPr lang="tr-TR" sz="2000" b="1" dirty="0" smtClean="0">
                <a:solidFill>
                  <a:srgbClr val="7030A0"/>
                </a:solidFill>
              </a:rPr>
              <a:t> ve küfür ateşi sönmüş, </a:t>
            </a:r>
          </a:p>
          <a:p>
            <a:pPr marL="457200" indent="-457200" algn="just">
              <a:buFont typeface="Wingdings" panose="05000000000000000000" pitchFamily="2" charset="2"/>
              <a:buChar char="q"/>
            </a:pPr>
            <a:r>
              <a:rPr lang="tr-TR" sz="2000" b="1" dirty="0" smtClean="0">
                <a:solidFill>
                  <a:schemeClr val="tx1"/>
                </a:solidFill>
              </a:rPr>
              <a:t>Putperestlik yıkılmış, zulmün baskısı son bulmuştur. </a:t>
            </a:r>
          </a:p>
          <a:p>
            <a:pPr marL="457200" indent="-457200" algn="just">
              <a:buFont typeface="Wingdings" panose="05000000000000000000" pitchFamily="2" charset="2"/>
              <a:buChar char="q"/>
            </a:pPr>
            <a:r>
              <a:rPr lang="tr-TR" sz="2000" b="1" dirty="0" smtClean="0">
                <a:solidFill>
                  <a:srgbClr val="FF0000"/>
                </a:solidFill>
              </a:rPr>
              <a:t>Karanlıklar içerisinde kalan insanlık o’nun öğretileriyle doğru yol olan hidayeti bulmuş,</a:t>
            </a:r>
            <a:r>
              <a:rPr lang="tr-TR" sz="2000" b="1" dirty="0" smtClean="0">
                <a:solidFill>
                  <a:schemeClr val="tx1"/>
                </a:solidFill>
              </a:rPr>
              <a:t> </a:t>
            </a:r>
          </a:p>
          <a:p>
            <a:pPr marL="457200" indent="-457200" algn="just">
              <a:buFont typeface="Wingdings" panose="05000000000000000000" pitchFamily="2" charset="2"/>
              <a:buChar char="q"/>
            </a:pPr>
            <a:r>
              <a:rPr lang="tr-TR" sz="2000" b="1" dirty="0" smtClean="0">
                <a:solidFill>
                  <a:schemeClr val="tx1"/>
                </a:solidFill>
              </a:rPr>
              <a:t>Kız çocuklarına reva görülen insanlık dışı muamele son bulmuş, </a:t>
            </a:r>
          </a:p>
          <a:p>
            <a:pPr marL="457200" indent="-457200" algn="just">
              <a:buFont typeface="Wingdings" panose="05000000000000000000" pitchFamily="2" charset="2"/>
              <a:buChar char="q"/>
            </a:pPr>
            <a:r>
              <a:rPr lang="tr-TR" sz="2000" b="1" dirty="0" smtClean="0">
                <a:solidFill>
                  <a:srgbClr val="0070C0"/>
                </a:solidFill>
              </a:rPr>
              <a:t>Kadınlara yapılan haksızlıklar haktan gelen ilahi mesajlarla hak sahiplerine iletilmiş, </a:t>
            </a:r>
          </a:p>
          <a:p>
            <a:pPr marL="457200" indent="-457200" algn="just">
              <a:buFont typeface="Wingdings" panose="05000000000000000000" pitchFamily="2" charset="2"/>
              <a:buChar char="q"/>
            </a:pPr>
            <a:r>
              <a:rPr lang="tr-TR" sz="2000" b="1" dirty="0" smtClean="0">
                <a:solidFill>
                  <a:srgbClr val="FF0000"/>
                </a:solidFill>
              </a:rPr>
              <a:t>Haksız yere kan akmasının önüne geçilmiş, </a:t>
            </a:r>
          </a:p>
          <a:p>
            <a:pPr marL="457200" indent="-457200" algn="just">
              <a:buFont typeface="Wingdings" panose="05000000000000000000" pitchFamily="2" charset="2"/>
              <a:buChar char="q"/>
            </a:pPr>
            <a:r>
              <a:rPr lang="tr-TR" sz="2000" b="1" dirty="0" smtClean="0">
                <a:solidFill>
                  <a:srgbClr val="7030A0"/>
                </a:solidFill>
              </a:rPr>
              <a:t>Zulüm </a:t>
            </a:r>
            <a:r>
              <a:rPr lang="tr-TR" sz="2000" b="1" dirty="0" err="1" smtClean="0">
                <a:solidFill>
                  <a:srgbClr val="7030A0"/>
                </a:solidFill>
              </a:rPr>
              <a:t>islam’ın</a:t>
            </a:r>
            <a:r>
              <a:rPr lang="tr-TR" sz="2000" b="1" dirty="0" smtClean="0">
                <a:solidFill>
                  <a:srgbClr val="7030A0"/>
                </a:solidFill>
              </a:rPr>
              <a:t> yaşandığı  coğrafyada yaşam alanı bulamamış, </a:t>
            </a:r>
          </a:p>
          <a:p>
            <a:pPr marL="457200" indent="-457200" algn="just">
              <a:buFont typeface="Wingdings" panose="05000000000000000000" pitchFamily="2" charset="2"/>
              <a:buChar char="q"/>
            </a:pPr>
            <a:r>
              <a:rPr lang="tr-TR" sz="2000" b="1" dirty="0" smtClean="0">
                <a:solidFill>
                  <a:srgbClr val="FF0000"/>
                </a:solidFill>
              </a:rPr>
              <a:t>Ve hayat bütün canlılar için yaşanılabilir bir hayata dönüştürülmüştür.</a:t>
            </a:r>
          </a:p>
        </p:txBody>
      </p:sp>
    </p:spTree>
    <p:extLst>
      <p:ext uri="{BB962C8B-B14F-4D97-AF65-F5344CB8AC3E}">
        <p14:creationId xmlns:p14="http://schemas.microsoft.com/office/powerpoint/2010/main" val="805141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img-fotki.yandex.ru/get/5802/jlipeiton.246/0_502fd_8314f3f4_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6290841" y="2348259"/>
            <a:ext cx="4762500" cy="2295526"/>
          </a:xfrm>
          <a:prstGeom prst="rect">
            <a:avLst/>
          </a:prstGeom>
          <a:noFill/>
          <a:extLst>
            <a:ext uri="{909E8E84-426E-40DD-AFC4-6F175D3DCCD1}">
              <a14:hiddenFill xmlns:a14="http://schemas.microsoft.com/office/drawing/2010/main">
                <a:solidFill>
                  <a:srgbClr val="FFFFFF"/>
                </a:solidFill>
              </a14:hiddenFill>
            </a:ext>
          </a:extLst>
        </p:spPr>
      </p:pic>
      <p:sp>
        <p:nvSpPr>
          <p:cNvPr id="5" name="4 Dikdörtgen"/>
          <p:cNvSpPr/>
          <p:nvPr/>
        </p:nvSpPr>
        <p:spPr>
          <a:xfrm>
            <a:off x="-36512" y="1124744"/>
            <a:ext cx="8857710" cy="4824536"/>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marL="514350" indent="-514350" algn="just">
              <a:buFont typeface="Arial" panose="020B0604020202020204" pitchFamily="34" charset="0"/>
              <a:buChar char="•"/>
            </a:pPr>
            <a:r>
              <a:rPr lang="tr-TR" sz="3200" b="1" dirty="0" smtClean="0">
                <a:solidFill>
                  <a:schemeClr val="tx1"/>
                </a:solidFill>
              </a:rPr>
              <a:t>O’nu Allah seçti ve peygamber kıldı. </a:t>
            </a:r>
            <a:r>
              <a:rPr lang="tr-TR" sz="1600" b="1" dirty="0" smtClean="0">
                <a:solidFill>
                  <a:schemeClr val="tx1"/>
                </a:solidFill>
              </a:rPr>
              <a:t>(Enam 87)</a:t>
            </a:r>
            <a:endParaRPr lang="tr-TR" sz="3200" b="1" dirty="0" smtClean="0">
              <a:solidFill>
                <a:schemeClr val="tx1"/>
              </a:solidFill>
            </a:endParaRPr>
          </a:p>
          <a:p>
            <a:pPr marL="514350" indent="-514350" algn="just">
              <a:buFont typeface="Arial" panose="020B0604020202020204" pitchFamily="34" charset="0"/>
              <a:buChar char="•"/>
            </a:pPr>
            <a:r>
              <a:rPr lang="tr-TR" sz="3200" b="1" dirty="0" smtClean="0">
                <a:solidFill>
                  <a:schemeClr val="tx1"/>
                </a:solidFill>
              </a:rPr>
              <a:t>Vahyi o’nun aracılığıyla bize ulaştırdı.</a:t>
            </a:r>
            <a:r>
              <a:rPr lang="tr-TR" sz="1600" b="1" dirty="0" smtClean="0">
                <a:solidFill>
                  <a:schemeClr val="tx1"/>
                </a:solidFill>
              </a:rPr>
              <a:t>(</a:t>
            </a:r>
            <a:r>
              <a:rPr lang="tr-TR" sz="1600" b="1" dirty="0" err="1" smtClean="0">
                <a:solidFill>
                  <a:schemeClr val="tx1"/>
                </a:solidFill>
              </a:rPr>
              <a:t>Nahl</a:t>
            </a:r>
            <a:r>
              <a:rPr lang="tr-TR" sz="1600" b="1" dirty="0" smtClean="0">
                <a:solidFill>
                  <a:schemeClr val="tx1"/>
                </a:solidFill>
              </a:rPr>
              <a:t> 44)</a:t>
            </a:r>
            <a:endParaRPr lang="tr-TR" sz="3200" b="1" dirty="0" smtClean="0">
              <a:solidFill>
                <a:schemeClr val="tx1"/>
              </a:solidFill>
            </a:endParaRPr>
          </a:p>
          <a:p>
            <a:pPr marL="514350" indent="-514350" algn="just">
              <a:buFont typeface="Arial" panose="020B0604020202020204" pitchFamily="34" charset="0"/>
              <a:buChar char="•"/>
            </a:pPr>
            <a:r>
              <a:rPr lang="tr-TR" sz="3200" b="1" dirty="0" smtClean="0">
                <a:solidFill>
                  <a:schemeClr val="tx1"/>
                </a:solidFill>
              </a:rPr>
              <a:t>Vahyi tebliğ etti, uygulamaya koydu. </a:t>
            </a:r>
            <a:r>
              <a:rPr lang="tr-TR" b="1" dirty="0" smtClean="0">
                <a:solidFill>
                  <a:schemeClr val="tx1"/>
                </a:solidFill>
              </a:rPr>
              <a:t>(</a:t>
            </a:r>
            <a:r>
              <a:rPr lang="tr-TR" b="1" dirty="0" err="1" smtClean="0">
                <a:solidFill>
                  <a:schemeClr val="tx1"/>
                </a:solidFill>
              </a:rPr>
              <a:t>Nahl</a:t>
            </a:r>
            <a:r>
              <a:rPr lang="tr-TR" b="1" dirty="0" smtClean="0">
                <a:solidFill>
                  <a:schemeClr val="tx1"/>
                </a:solidFill>
              </a:rPr>
              <a:t> 64)</a:t>
            </a:r>
            <a:endParaRPr lang="tr-TR" sz="3200" b="1" dirty="0" smtClean="0">
              <a:solidFill>
                <a:schemeClr val="tx1"/>
              </a:solidFill>
            </a:endParaRPr>
          </a:p>
          <a:p>
            <a:pPr marL="514350" indent="-514350" algn="just">
              <a:buFont typeface="Arial" panose="020B0604020202020204" pitchFamily="34" charset="0"/>
              <a:buChar char="•"/>
            </a:pPr>
            <a:r>
              <a:rPr lang="tr-TR" sz="3200" b="1" dirty="0" smtClean="0">
                <a:solidFill>
                  <a:schemeClr val="tx1"/>
                </a:solidFill>
              </a:rPr>
              <a:t>Örnektir. </a:t>
            </a:r>
            <a:r>
              <a:rPr lang="tr-TR" sz="1600" b="1" dirty="0" smtClean="0">
                <a:solidFill>
                  <a:schemeClr val="tx1"/>
                </a:solidFill>
              </a:rPr>
              <a:t>(</a:t>
            </a:r>
            <a:r>
              <a:rPr lang="tr-TR" sz="1600" b="1" dirty="0" err="1" smtClean="0">
                <a:solidFill>
                  <a:schemeClr val="tx1"/>
                </a:solidFill>
              </a:rPr>
              <a:t>Ahzab</a:t>
            </a:r>
            <a:r>
              <a:rPr lang="tr-TR" sz="1600" b="1" dirty="0" smtClean="0">
                <a:solidFill>
                  <a:schemeClr val="tx1"/>
                </a:solidFill>
              </a:rPr>
              <a:t> 21)</a:t>
            </a:r>
            <a:endParaRPr lang="tr-TR" sz="3200" b="1" dirty="0" smtClean="0">
              <a:solidFill>
                <a:schemeClr val="tx1"/>
              </a:solidFill>
            </a:endParaRPr>
          </a:p>
          <a:p>
            <a:pPr marL="514350" indent="-514350" algn="just">
              <a:buFont typeface="Arial" panose="020B0604020202020204" pitchFamily="34" charset="0"/>
              <a:buChar char="•"/>
            </a:pPr>
            <a:r>
              <a:rPr lang="tr-TR" sz="3200" b="1" dirty="0" smtClean="0">
                <a:solidFill>
                  <a:schemeClr val="tx1"/>
                </a:solidFill>
              </a:rPr>
              <a:t>Allah sevgisinin anahtarı </a:t>
            </a:r>
            <a:r>
              <a:rPr lang="tr-TR" sz="3200" b="1" dirty="0">
                <a:solidFill>
                  <a:schemeClr val="tx1"/>
                </a:solidFill>
              </a:rPr>
              <a:t>kılındı. </a:t>
            </a:r>
            <a:r>
              <a:rPr lang="tr-TR" sz="1400" b="1" dirty="0" smtClean="0">
                <a:solidFill>
                  <a:schemeClr val="tx1"/>
                </a:solidFill>
              </a:rPr>
              <a:t>(Ali İmran 31-32/</a:t>
            </a:r>
            <a:r>
              <a:rPr lang="tr-TR" sz="1400" b="1" dirty="0" err="1" smtClean="0">
                <a:solidFill>
                  <a:schemeClr val="tx1"/>
                </a:solidFill>
              </a:rPr>
              <a:t>Tevbe</a:t>
            </a:r>
            <a:r>
              <a:rPr lang="tr-TR" sz="1400" b="1" dirty="0" smtClean="0">
                <a:solidFill>
                  <a:schemeClr val="tx1"/>
                </a:solidFill>
              </a:rPr>
              <a:t> 24)</a:t>
            </a:r>
            <a:endParaRPr lang="tr-TR" sz="1600" b="1" dirty="0" smtClean="0">
              <a:solidFill>
                <a:schemeClr val="tx1"/>
              </a:solidFill>
            </a:endParaRPr>
          </a:p>
          <a:p>
            <a:pPr marL="514350" indent="-514350" algn="just">
              <a:buFont typeface="Arial" panose="020B0604020202020204" pitchFamily="34" charset="0"/>
              <a:buChar char="•"/>
            </a:pPr>
            <a:r>
              <a:rPr lang="tr-TR" sz="3200" b="1" dirty="0" smtClean="0">
                <a:solidFill>
                  <a:schemeClr val="tx1"/>
                </a:solidFill>
              </a:rPr>
              <a:t>Hüküm koyma yetkisine sahip oldu. </a:t>
            </a:r>
            <a:r>
              <a:rPr lang="tr-TR" sz="1400" b="1" dirty="0" smtClean="0">
                <a:solidFill>
                  <a:schemeClr val="tx1"/>
                </a:solidFill>
              </a:rPr>
              <a:t>(</a:t>
            </a:r>
            <a:r>
              <a:rPr lang="tr-TR" sz="1400" b="1" dirty="0" err="1" smtClean="0">
                <a:solidFill>
                  <a:schemeClr val="tx1"/>
                </a:solidFill>
              </a:rPr>
              <a:t>Haşr</a:t>
            </a:r>
            <a:r>
              <a:rPr lang="tr-TR" sz="1400" b="1" dirty="0" smtClean="0">
                <a:solidFill>
                  <a:schemeClr val="tx1"/>
                </a:solidFill>
              </a:rPr>
              <a:t> 7/</a:t>
            </a:r>
            <a:r>
              <a:rPr lang="tr-TR" sz="1400" b="1" dirty="0" err="1" smtClean="0">
                <a:solidFill>
                  <a:schemeClr val="tx1"/>
                </a:solidFill>
              </a:rPr>
              <a:t>tevbe</a:t>
            </a:r>
            <a:r>
              <a:rPr lang="tr-TR" sz="1400" b="1" dirty="0" smtClean="0">
                <a:solidFill>
                  <a:schemeClr val="tx1"/>
                </a:solidFill>
              </a:rPr>
              <a:t> 29)</a:t>
            </a:r>
            <a:endParaRPr lang="tr-TR" sz="3200" b="1" dirty="0" smtClean="0">
              <a:solidFill>
                <a:schemeClr val="tx1"/>
              </a:solidFill>
            </a:endParaRPr>
          </a:p>
          <a:p>
            <a:pPr marL="514350" indent="-514350" algn="just">
              <a:buFont typeface="Arial" panose="020B0604020202020204" pitchFamily="34" charset="0"/>
              <a:buChar char="•"/>
            </a:pPr>
            <a:r>
              <a:rPr lang="tr-TR" sz="3200" b="1" dirty="0" smtClean="0">
                <a:solidFill>
                  <a:schemeClr val="tx1"/>
                </a:solidFill>
              </a:rPr>
              <a:t>Cennet için biletimiz kabul edildi. </a:t>
            </a:r>
            <a:r>
              <a:rPr lang="tr-TR" sz="1600" b="1" dirty="0" smtClean="0">
                <a:solidFill>
                  <a:schemeClr val="tx1"/>
                </a:solidFill>
              </a:rPr>
              <a:t>(Nisa 13-14)</a:t>
            </a:r>
            <a:endParaRPr lang="tr-TR" sz="3200" b="1" dirty="0" smtClean="0">
              <a:solidFill>
                <a:schemeClr val="tx1"/>
              </a:solidFill>
            </a:endParaRPr>
          </a:p>
          <a:p>
            <a:pPr marL="514350" indent="-514350" algn="just">
              <a:buFont typeface="Arial" panose="020B0604020202020204" pitchFamily="34" charset="0"/>
              <a:buChar char="•"/>
            </a:pPr>
            <a:r>
              <a:rPr lang="tr-TR" sz="3200" b="1" dirty="0" smtClean="0">
                <a:solidFill>
                  <a:schemeClr val="tx1"/>
                </a:solidFill>
              </a:rPr>
              <a:t>Müminlere yakındır. </a:t>
            </a:r>
            <a:r>
              <a:rPr lang="tr-TR" sz="1600" b="1" dirty="0" smtClean="0">
                <a:solidFill>
                  <a:schemeClr val="tx1"/>
                </a:solidFill>
              </a:rPr>
              <a:t>(</a:t>
            </a:r>
            <a:r>
              <a:rPr lang="tr-TR" sz="1600" b="1" dirty="0" err="1" smtClean="0">
                <a:solidFill>
                  <a:schemeClr val="tx1"/>
                </a:solidFill>
              </a:rPr>
              <a:t>Ahzab</a:t>
            </a:r>
            <a:r>
              <a:rPr lang="tr-TR" sz="1600" b="1" dirty="0" smtClean="0">
                <a:solidFill>
                  <a:schemeClr val="tx1"/>
                </a:solidFill>
              </a:rPr>
              <a:t> 6)</a:t>
            </a:r>
            <a:endParaRPr lang="tr-TR" sz="3200" b="1" dirty="0" smtClean="0">
              <a:solidFill>
                <a:schemeClr val="tx1"/>
              </a:solidFill>
            </a:endParaRPr>
          </a:p>
          <a:p>
            <a:pPr marL="514350" indent="-514350" algn="just">
              <a:buFont typeface="Arial" panose="020B0604020202020204" pitchFamily="34" charset="0"/>
              <a:buChar char="•"/>
            </a:pPr>
            <a:r>
              <a:rPr lang="tr-TR" sz="3200" b="1" dirty="0" smtClean="0">
                <a:solidFill>
                  <a:schemeClr val="tx1"/>
                </a:solidFill>
              </a:rPr>
              <a:t>Şefaat makamındadır.</a:t>
            </a:r>
          </a:p>
          <a:p>
            <a:pPr marL="514350" indent="-514350" algn="just">
              <a:buFont typeface="Arial" panose="020B0604020202020204" pitchFamily="34" charset="0"/>
              <a:buChar char="•"/>
            </a:pPr>
            <a:r>
              <a:rPr lang="tr-TR" sz="3200" b="1" dirty="0" smtClean="0">
                <a:solidFill>
                  <a:schemeClr val="tx1"/>
                </a:solidFill>
              </a:rPr>
              <a:t>Kendisi de müminlere düşkündü.</a:t>
            </a:r>
            <a:r>
              <a:rPr lang="tr-TR" sz="1600" b="1" dirty="0" smtClean="0">
                <a:solidFill>
                  <a:schemeClr val="tx1"/>
                </a:solidFill>
              </a:rPr>
              <a:t>(</a:t>
            </a:r>
            <a:r>
              <a:rPr lang="tr-TR" sz="1600" b="1" dirty="0" err="1" smtClean="0">
                <a:solidFill>
                  <a:schemeClr val="tx1"/>
                </a:solidFill>
              </a:rPr>
              <a:t>Tevbe</a:t>
            </a:r>
            <a:r>
              <a:rPr lang="tr-TR" sz="1600" b="1" dirty="0" smtClean="0">
                <a:solidFill>
                  <a:schemeClr val="tx1"/>
                </a:solidFill>
              </a:rPr>
              <a:t> 128)</a:t>
            </a:r>
            <a:endParaRPr lang="tr-TR" sz="2000" dirty="0">
              <a:solidFill>
                <a:schemeClr val="tx1"/>
              </a:solidFill>
            </a:endParaRPr>
          </a:p>
        </p:txBody>
      </p:sp>
    </p:spTree>
    <p:extLst>
      <p:ext uri="{BB962C8B-B14F-4D97-AF65-F5344CB8AC3E}">
        <p14:creationId xmlns:p14="http://schemas.microsoft.com/office/powerpoint/2010/main" val="978504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User\Belgelerim\mim_koprusu.jpg"/>
          <p:cNvPicPr>
            <a:picLocks noChangeAspect="1" noChangeArrowheads="1"/>
          </p:cNvPicPr>
          <p:nvPr/>
        </p:nvPicPr>
        <p:blipFill>
          <a:blip r:embed="rId2" cstate="print"/>
          <a:srcRect/>
          <a:stretch>
            <a:fillRect/>
          </a:stretch>
        </p:blipFill>
        <p:spPr bwMode="auto">
          <a:xfrm>
            <a:off x="0" y="1844824"/>
            <a:ext cx="9144000" cy="5013176"/>
          </a:xfrm>
          <a:prstGeom prst="rect">
            <a:avLst/>
          </a:prstGeom>
          <a:noFill/>
        </p:spPr>
      </p:pic>
      <p:sp>
        <p:nvSpPr>
          <p:cNvPr id="5" name="4 Dikdörtgen"/>
          <p:cNvSpPr/>
          <p:nvPr/>
        </p:nvSpPr>
        <p:spPr>
          <a:xfrm>
            <a:off x="35496" y="908720"/>
            <a:ext cx="8496944" cy="3240360"/>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sz="2800" b="1" dirty="0" err="1">
                <a:solidFill>
                  <a:schemeClr val="tx1"/>
                </a:solidFill>
                <a:latin typeface="Times New Roman" panose="02020603050405020304" pitchFamily="18" charset="0"/>
                <a:cs typeface="Times New Roman" panose="02020603050405020304" pitchFamily="18" charset="0"/>
              </a:rPr>
              <a:t>İ</a:t>
            </a:r>
            <a:r>
              <a:rPr lang="fr-FR" sz="2800" b="1" dirty="0" err="1" smtClean="0">
                <a:solidFill>
                  <a:schemeClr val="tx1"/>
                </a:solidFill>
                <a:latin typeface="Times New Roman" panose="02020603050405020304" pitchFamily="18" charset="0"/>
                <a:cs typeface="Times New Roman" panose="02020603050405020304" pitchFamily="18" charset="0"/>
              </a:rPr>
              <a:t>nsanları</a:t>
            </a:r>
            <a:r>
              <a:rPr lang="fr-FR" sz="2800" b="1" dirty="0" smtClean="0">
                <a:solidFill>
                  <a:schemeClr val="tx1"/>
                </a:solidFill>
                <a:latin typeface="Times New Roman" panose="02020603050405020304" pitchFamily="18" charset="0"/>
                <a:cs typeface="Times New Roman" panose="02020603050405020304" pitchFamily="18" charset="0"/>
              </a:rPr>
              <a:t> </a:t>
            </a:r>
            <a:r>
              <a:rPr lang="fr-FR" sz="2800" b="1" dirty="0" err="1" smtClean="0">
                <a:solidFill>
                  <a:schemeClr val="tx1"/>
                </a:solidFill>
                <a:latin typeface="Times New Roman" panose="02020603050405020304" pitchFamily="18" charset="0"/>
                <a:cs typeface="Times New Roman" panose="02020603050405020304" pitchFamily="18" charset="0"/>
              </a:rPr>
              <a:t>Aydınlı</a:t>
            </a:r>
            <a:r>
              <a:rPr lang="tr-TR" sz="2800" b="1" dirty="0" smtClean="0">
                <a:solidFill>
                  <a:schemeClr val="tx1"/>
                </a:solidFill>
                <a:latin typeface="Times New Roman" panose="02020603050405020304" pitchFamily="18" charset="0"/>
                <a:cs typeface="Times New Roman" panose="02020603050405020304" pitchFamily="18" charset="0"/>
              </a:rPr>
              <a:t>ğ</a:t>
            </a:r>
            <a:r>
              <a:rPr lang="fr-FR" sz="2800" b="1" dirty="0" smtClean="0">
                <a:solidFill>
                  <a:schemeClr val="tx1"/>
                </a:solidFill>
                <a:latin typeface="Times New Roman" panose="02020603050405020304" pitchFamily="18" charset="0"/>
                <a:cs typeface="Times New Roman" panose="02020603050405020304" pitchFamily="18" charset="0"/>
              </a:rPr>
              <a:t>a </a:t>
            </a:r>
            <a:r>
              <a:rPr lang="tr-TR" sz="2800" b="1" dirty="0" err="1">
                <a:solidFill>
                  <a:schemeClr val="tx1"/>
                </a:solidFill>
                <a:latin typeface="Times New Roman" panose="02020603050405020304" pitchFamily="18" charset="0"/>
                <a:cs typeface="Times New Roman" panose="02020603050405020304" pitchFamily="18" charset="0"/>
              </a:rPr>
              <a:t>Ç</a:t>
            </a:r>
            <a:r>
              <a:rPr lang="fr-FR" sz="2800" b="1" dirty="0" err="1" smtClean="0">
                <a:solidFill>
                  <a:schemeClr val="tx1"/>
                </a:solidFill>
                <a:latin typeface="Times New Roman" panose="02020603050405020304" pitchFamily="18" charset="0"/>
                <a:cs typeface="Times New Roman" panose="02020603050405020304" pitchFamily="18" charset="0"/>
              </a:rPr>
              <a:t>ıkar</a:t>
            </a:r>
            <a:r>
              <a:rPr lang="tr-TR" sz="2800" b="1" dirty="0" err="1" smtClean="0">
                <a:solidFill>
                  <a:schemeClr val="tx1"/>
                </a:solidFill>
                <a:latin typeface="Times New Roman" panose="02020603050405020304" pitchFamily="18" charset="0"/>
                <a:cs typeface="Times New Roman" panose="02020603050405020304" pitchFamily="18" charset="0"/>
              </a:rPr>
              <a:t>mak</a:t>
            </a:r>
            <a:r>
              <a:rPr lang="tr-TR" sz="2800" b="1" dirty="0" smtClean="0">
                <a:solidFill>
                  <a:schemeClr val="tx1"/>
                </a:solidFill>
                <a:latin typeface="Times New Roman" panose="02020603050405020304" pitchFamily="18" charset="0"/>
                <a:cs typeface="Times New Roman" panose="02020603050405020304" pitchFamily="18" charset="0"/>
              </a:rPr>
              <a:t> İçin Gelen </a:t>
            </a:r>
            <a:r>
              <a:rPr lang="fr-FR" sz="2800" b="1" dirty="0" err="1" smtClean="0">
                <a:solidFill>
                  <a:schemeClr val="tx1"/>
                </a:solidFill>
                <a:latin typeface="Times New Roman" panose="02020603050405020304" pitchFamily="18" charset="0"/>
                <a:cs typeface="Times New Roman" panose="02020603050405020304" pitchFamily="18" charset="0"/>
              </a:rPr>
              <a:t>Peygamber</a:t>
            </a:r>
            <a:r>
              <a:rPr lang="fr-FR" sz="2800" b="1" dirty="0" smtClean="0">
                <a:solidFill>
                  <a:schemeClr val="tx1"/>
                </a:solidFill>
                <a:latin typeface="Times New Roman" panose="02020603050405020304" pitchFamily="18" charset="0"/>
                <a:cs typeface="Times New Roman" panose="02020603050405020304" pitchFamily="18" charset="0"/>
              </a:rPr>
              <a:t> </a:t>
            </a:r>
            <a:endParaRPr lang="tr-TR" sz="2800" b="1" dirty="0" smtClean="0">
              <a:solidFill>
                <a:schemeClr val="tx1"/>
              </a:solidFill>
              <a:latin typeface="Times New Roman" panose="02020603050405020304" pitchFamily="18" charset="0"/>
              <a:ea typeface="SimSun"/>
              <a:cs typeface="Times New Roman" panose="02020603050405020304" pitchFamily="18" charset="0"/>
            </a:endParaRPr>
          </a:p>
          <a:p>
            <a:pPr algn="ctr"/>
            <a:r>
              <a:rPr lang="ar-SA" sz="4000" dirty="0" smtClean="0">
                <a:solidFill>
                  <a:schemeClr val="tx1"/>
                </a:solidFill>
                <a:latin typeface="HASENAT" panose="01000600020000020003" pitchFamily="2" charset="-78"/>
                <a:ea typeface="Majalla UI"/>
                <a:cs typeface="HASENAT" panose="01000600020000020003" pitchFamily="2" charset="-78"/>
              </a:rPr>
              <a:t>وَدَاعِيا </a:t>
            </a:r>
            <a:r>
              <a:rPr lang="ar-SA" sz="4000" dirty="0">
                <a:solidFill>
                  <a:schemeClr val="tx1"/>
                </a:solidFill>
                <a:latin typeface="HASENAT" panose="01000600020000020003" pitchFamily="2" charset="-78"/>
                <a:ea typeface="Majalla UI"/>
                <a:cs typeface="HASENAT" panose="01000600020000020003" pitchFamily="2" charset="-78"/>
              </a:rPr>
              <a:t>ً إِلَى اللَّهِ بِإِذ ْنِهِ وَسِرَاجًا </a:t>
            </a:r>
            <a:r>
              <a:rPr lang="ar-SA" sz="4000" dirty="0" smtClean="0">
                <a:solidFill>
                  <a:schemeClr val="tx1"/>
                </a:solidFill>
                <a:latin typeface="HASENAT" panose="01000600020000020003" pitchFamily="2" charset="-78"/>
                <a:ea typeface="Majalla UI"/>
                <a:cs typeface="HASENAT" panose="01000600020000020003" pitchFamily="2" charset="-78"/>
              </a:rPr>
              <a:t>مُّنِيرا</a:t>
            </a:r>
            <a:endParaRPr lang="fr-FR" sz="2800" dirty="0">
              <a:latin typeface="Comic Sans MS" pitchFamily="66" charset="0"/>
            </a:endParaRPr>
          </a:p>
          <a:p>
            <a:pPr algn="ctr"/>
            <a:r>
              <a:rPr lang="tr-TR" sz="2800" dirty="0">
                <a:solidFill>
                  <a:schemeClr val="tx1"/>
                </a:solidFill>
                <a:latin typeface="Times New Roman" panose="02020603050405020304" pitchFamily="18" charset="0"/>
                <a:cs typeface="Times New Roman" panose="02020603050405020304" pitchFamily="18" charset="0"/>
              </a:rPr>
              <a:t>“Allah’ın izniyle bir </a:t>
            </a:r>
            <a:r>
              <a:rPr lang="tr-TR" sz="2800" dirty="0" err="1">
                <a:solidFill>
                  <a:schemeClr val="tx1"/>
                </a:solidFill>
                <a:latin typeface="Times New Roman" panose="02020603050405020304" pitchFamily="18" charset="0"/>
                <a:cs typeface="Times New Roman" panose="02020603050405020304" pitchFamily="18" charset="0"/>
              </a:rPr>
              <a:t>dâvetçi</a:t>
            </a:r>
            <a:r>
              <a:rPr lang="tr-TR" sz="2800" dirty="0">
                <a:solidFill>
                  <a:schemeClr val="tx1"/>
                </a:solidFill>
                <a:latin typeface="Times New Roman" panose="02020603050405020304" pitchFamily="18" charset="0"/>
                <a:cs typeface="Times New Roman" panose="02020603050405020304" pitchFamily="18" charset="0"/>
              </a:rPr>
              <a:t> ve nur saçan bir kandil” (</a:t>
            </a:r>
            <a:r>
              <a:rPr lang="tr-TR" sz="2800" dirty="0" err="1">
                <a:solidFill>
                  <a:schemeClr val="tx1"/>
                </a:solidFill>
                <a:latin typeface="Times New Roman" panose="02020603050405020304" pitchFamily="18" charset="0"/>
                <a:cs typeface="Times New Roman" panose="02020603050405020304" pitchFamily="18" charset="0"/>
              </a:rPr>
              <a:t>Ahzâb</a:t>
            </a:r>
            <a:r>
              <a:rPr lang="tr-TR" sz="2800" dirty="0">
                <a:solidFill>
                  <a:schemeClr val="tx1"/>
                </a:solidFill>
                <a:latin typeface="Times New Roman" panose="02020603050405020304" pitchFamily="18" charset="0"/>
                <a:cs typeface="Times New Roman" panose="02020603050405020304" pitchFamily="18" charset="0"/>
              </a:rPr>
              <a:t>, 33/46) </a:t>
            </a:r>
            <a:endParaRPr lang="fr-FR" sz="2800" dirty="0">
              <a:solidFill>
                <a:schemeClr val="tx1"/>
              </a:solidFill>
              <a:latin typeface="Times New Roman" panose="02020603050405020304" pitchFamily="18" charset="0"/>
              <a:cs typeface="Times New Roman" panose="02020603050405020304" pitchFamily="18" charset="0"/>
            </a:endParaRPr>
          </a:p>
          <a:p>
            <a:pPr algn="just"/>
            <a:endParaRPr lang="tr-TR" sz="2800" b="1" dirty="0">
              <a:solidFill>
                <a:srgbClr val="FF0000"/>
              </a:solidFill>
              <a:latin typeface="Times New Roman"/>
              <a:ea typeface="SimSun"/>
            </a:endParaRPr>
          </a:p>
        </p:txBody>
      </p:sp>
    </p:spTree>
    <p:extLst>
      <p:ext uri="{BB962C8B-B14F-4D97-AF65-F5344CB8AC3E}">
        <p14:creationId xmlns:p14="http://schemas.microsoft.com/office/powerpoint/2010/main" val="508684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79512" y="1124744"/>
            <a:ext cx="8785702" cy="4824536"/>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sz="2800" b="1" dirty="0" smtClean="0">
                <a:solidFill>
                  <a:srgbClr val="FF0000"/>
                </a:solidFill>
              </a:rPr>
              <a:t>ROL MODEL İNSAN</a:t>
            </a:r>
          </a:p>
          <a:p>
            <a:pPr algn="just"/>
            <a:r>
              <a:rPr lang="tr-TR" sz="2800" dirty="0" smtClean="0">
                <a:solidFill>
                  <a:srgbClr val="0070C0"/>
                </a:solidFill>
              </a:rPr>
              <a:t>Yüce Allah, insan için gerekli olan her şeyi, bir taraftan vahiy ile bildirmiş; diğer taraftan da peygamberler vasıtasıyla, bildirdiklerinin sosyal hayata nasıl geçirileceğinin somut örneğini göstermiştir. </a:t>
            </a:r>
          </a:p>
          <a:p>
            <a:pPr algn="just"/>
            <a:r>
              <a:rPr lang="tr-TR" sz="2800" dirty="0" smtClean="0">
                <a:solidFill>
                  <a:srgbClr val="C00000"/>
                </a:solidFill>
              </a:rPr>
              <a:t>Dinin </a:t>
            </a:r>
            <a:r>
              <a:rPr lang="tr-TR" sz="2800" dirty="0">
                <a:solidFill>
                  <a:srgbClr val="C00000"/>
                </a:solidFill>
              </a:rPr>
              <a:t>insana ulaşması ve öğretilmesi konusunda peygamberin önemi son derece büyüktür. Dini koyan Allah'tır, ama onu eksiksiz bir şekilde insanlığa sunan peygamberdir. </a:t>
            </a:r>
          </a:p>
          <a:p>
            <a:pPr algn="just"/>
            <a:r>
              <a:rPr lang="tr-TR" sz="2800" dirty="0" smtClean="0">
                <a:solidFill>
                  <a:schemeClr val="tx1"/>
                </a:solidFill>
              </a:rPr>
              <a:t>Dini </a:t>
            </a:r>
            <a:r>
              <a:rPr lang="tr-TR" sz="2800" dirty="0">
                <a:solidFill>
                  <a:schemeClr val="tx1"/>
                </a:solidFill>
              </a:rPr>
              <a:t>değerleri hayatında yaşantı haline dönüştürebilmesi için de insanın, peygamberin örnekliğine ihtiyacı vardır.</a:t>
            </a:r>
            <a:endParaRPr lang="tr-TR" sz="2800" dirty="0" smtClean="0">
              <a:solidFill>
                <a:schemeClr val="tx1"/>
              </a:solidFill>
            </a:endParaRPr>
          </a:p>
        </p:txBody>
      </p:sp>
    </p:spTree>
    <p:extLst>
      <p:ext uri="{BB962C8B-B14F-4D97-AF65-F5344CB8AC3E}">
        <p14:creationId xmlns:p14="http://schemas.microsoft.com/office/powerpoint/2010/main" val="1156526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250794" y="1196752"/>
            <a:ext cx="8785702" cy="475252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sz="2800" dirty="0" smtClean="0">
                <a:solidFill>
                  <a:schemeClr val="tx1"/>
                </a:solidFill>
              </a:rPr>
              <a:t> </a:t>
            </a:r>
          </a:p>
          <a:p>
            <a:pPr algn="ctr" rtl="1"/>
            <a:r>
              <a:rPr lang="ar-AE" sz="3600" dirty="0">
                <a:solidFill>
                  <a:schemeClr val="tx1"/>
                </a:solidFill>
                <a:latin typeface="HASENAT" panose="01000600020000020003" pitchFamily="2" charset="-78"/>
                <a:cs typeface="HASENAT" panose="01000600020000020003" pitchFamily="2" charset="-78"/>
              </a:rPr>
              <a:t>وَمَا اَرْسَلْنَاكَ اِلَّا كَافَّةً لِلنَّاسِ بَشٖيرًا وَنَذٖيرًا وَلٰكِنَّ اَكْثَرَ النَّاسِ لَا </a:t>
            </a:r>
            <a:r>
              <a:rPr lang="ar-AE" sz="3600" dirty="0" smtClean="0">
                <a:solidFill>
                  <a:schemeClr val="tx1"/>
                </a:solidFill>
                <a:latin typeface="HASENAT" panose="01000600020000020003" pitchFamily="2" charset="-78"/>
                <a:cs typeface="HASENAT" panose="01000600020000020003" pitchFamily="2" charset="-78"/>
              </a:rPr>
              <a:t>يَعْلَمُونَ</a:t>
            </a:r>
            <a:endParaRPr lang="tr-TR" sz="3600" dirty="0" smtClean="0">
              <a:solidFill>
                <a:schemeClr val="tx1"/>
              </a:solidFill>
              <a:latin typeface="HASENAT" panose="01000600020000020003" pitchFamily="2" charset="-78"/>
              <a:cs typeface="HASENAT" panose="01000600020000020003" pitchFamily="2" charset="-78"/>
            </a:endParaRPr>
          </a:p>
          <a:p>
            <a:pPr algn="ctr" rtl="1"/>
            <a:r>
              <a:rPr lang="tr-TR" sz="3600" b="1" dirty="0" smtClean="0">
                <a:solidFill>
                  <a:schemeClr val="tx1"/>
                </a:solidFill>
              </a:rPr>
              <a:t>“</a:t>
            </a:r>
            <a:r>
              <a:rPr lang="tr-TR" sz="3600" dirty="0">
                <a:solidFill>
                  <a:schemeClr val="tx1"/>
                </a:solidFill>
              </a:rPr>
              <a:t>Biz </a:t>
            </a:r>
            <a:r>
              <a:rPr lang="tr-TR" sz="4800" dirty="0" smtClean="0">
                <a:solidFill>
                  <a:schemeClr val="tx1"/>
                </a:solidFill>
              </a:rPr>
              <a:t>seni, </a:t>
            </a:r>
            <a:r>
              <a:rPr lang="tr-TR" sz="4800" b="1" dirty="0">
                <a:solidFill>
                  <a:srgbClr val="FF0000"/>
                </a:solidFill>
              </a:rPr>
              <a:t>bütün </a:t>
            </a:r>
            <a:r>
              <a:rPr lang="tr-TR" sz="4800" b="1" dirty="0" smtClean="0">
                <a:solidFill>
                  <a:srgbClr val="FF0000"/>
                </a:solidFill>
              </a:rPr>
              <a:t>insanlara</a:t>
            </a:r>
            <a:r>
              <a:rPr lang="tr-TR" sz="3600" dirty="0" smtClean="0">
                <a:solidFill>
                  <a:schemeClr val="tx1"/>
                </a:solidFill>
              </a:rPr>
              <a:t>, </a:t>
            </a:r>
            <a:r>
              <a:rPr lang="tr-TR" sz="3600" dirty="0">
                <a:solidFill>
                  <a:schemeClr val="tx1"/>
                </a:solidFill>
              </a:rPr>
              <a:t>ancak </a:t>
            </a:r>
            <a:r>
              <a:rPr lang="tr-TR" sz="4000" b="1" dirty="0" smtClean="0">
                <a:solidFill>
                  <a:srgbClr val="0070C0"/>
                </a:solidFill>
              </a:rPr>
              <a:t>müjdeleyici ve </a:t>
            </a:r>
            <a:r>
              <a:rPr lang="tr-TR" sz="4000" b="1" dirty="0">
                <a:solidFill>
                  <a:srgbClr val="0070C0"/>
                </a:solidFill>
              </a:rPr>
              <a:t>uyarıcı</a:t>
            </a:r>
            <a:r>
              <a:rPr lang="tr-TR" sz="4000" dirty="0">
                <a:solidFill>
                  <a:schemeClr val="tx1"/>
                </a:solidFill>
              </a:rPr>
              <a:t> </a:t>
            </a:r>
            <a:r>
              <a:rPr lang="tr-TR" sz="3600" dirty="0">
                <a:solidFill>
                  <a:schemeClr val="tx1"/>
                </a:solidFill>
              </a:rPr>
              <a:t>olarak gönderdik; fakat </a:t>
            </a:r>
            <a:r>
              <a:rPr lang="tr-TR" sz="4000" b="1" dirty="0">
                <a:solidFill>
                  <a:srgbClr val="7030A0"/>
                </a:solidFill>
              </a:rPr>
              <a:t>insanların çoğu bunu bilmezler</a:t>
            </a:r>
            <a:r>
              <a:rPr lang="tr-TR" sz="3600" dirty="0">
                <a:solidFill>
                  <a:schemeClr val="tx1"/>
                </a:solidFill>
              </a:rPr>
              <a:t>. </a:t>
            </a:r>
            <a:r>
              <a:rPr lang="tr-TR" sz="3600" b="1" dirty="0" smtClean="0">
                <a:solidFill>
                  <a:schemeClr val="tx1"/>
                </a:solidFill>
              </a:rPr>
              <a:t>”</a:t>
            </a:r>
            <a:r>
              <a:rPr lang="tr-TR" sz="3600" dirty="0" smtClean="0">
                <a:solidFill>
                  <a:schemeClr val="tx1"/>
                </a:solidFill>
              </a:rPr>
              <a:t> </a:t>
            </a:r>
          </a:p>
          <a:p>
            <a:pPr algn="ctr"/>
            <a:r>
              <a:rPr lang="tr-TR" dirty="0" smtClean="0">
                <a:solidFill>
                  <a:schemeClr val="tx1"/>
                </a:solidFill>
              </a:rPr>
              <a:t>(</a:t>
            </a:r>
            <a:r>
              <a:rPr lang="tr-TR" dirty="0" err="1" smtClean="0">
                <a:solidFill>
                  <a:schemeClr val="tx1"/>
                </a:solidFill>
              </a:rPr>
              <a:t>Sebe</a:t>
            </a:r>
            <a:r>
              <a:rPr lang="tr-TR" dirty="0" smtClean="0">
                <a:solidFill>
                  <a:schemeClr val="tx1"/>
                </a:solidFill>
              </a:rPr>
              <a:t> 28) </a:t>
            </a:r>
            <a:endParaRPr lang="tr-TR" sz="3200" dirty="0">
              <a:solidFill>
                <a:schemeClr val="tx1"/>
              </a:solidFill>
            </a:endParaRPr>
          </a:p>
        </p:txBody>
      </p:sp>
    </p:spTree>
    <p:extLst>
      <p:ext uri="{BB962C8B-B14F-4D97-AF65-F5344CB8AC3E}">
        <p14:creationId xmlns:p14="http://schemas.microsoft.com/office/powerpoint/2010/main" val="1281057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323528" y="1196752"/>
            <a:ext cx="8496944" cy="4824536"/>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sz="2800" dirty="0" smtClean="0">
                <a:solidFill>
                  <a:schemeClr val="tx1"/>
                </a:solidFill>
              </a:rPr>
              <a:t> </a:t>
            </a:r>
            <a:r>
              <a:rPr lang="ar-SA" sz="3200" dirty="0" smtClean="0">
                <a:solidFill>
                  <a:schemeClr val="tx1"/>
                </a:solidFill>
                <a:latin typeface="HASENAT" panose="01000600020000020003" pitchFamily="2" charset="-78"/>
                <a:cs typeface="HASENAT" panose="01000600020000020003" pitchFamily="2" charset="-78"/>
              </a:rPr>
              <a:t>مَنِ اهْتَدَى فَإِنَّمَا يَهْتَدي لِنَفْسِهِ وَمَن ضَلَّ فَإِنَّمَا يَضِلُّ عَلَيْهَا وَلاَ تَزِرُ وَازِرَةٌ وِزْرَ أُخْرَى وَمَا كُنَّا مُعَذِّبِينَ حَتَّى نَبْعَثَ رَسُولاً</a:t>
            </a:r>
            <a:endParaRPr lang="tr-TR" sz="3200" dirty="0" smtClean="0">
              <a:solidFill>
                <a:schemeClr val="tx1"/>
              </a:solidFill>
              <a:latin typeface="HASENAT" panose="01000600020000020003" pitchFamily="2" charset="-78"/>
              <a:cs typeface="HASENAT" panose="01000600020000020003" pitchFamily="2" charset="-78"/>
            </a:endParaRPr>
          </a:p>
          <a:p>
            <a:pPr algn="ctr"/>
            <a:r>
              <a:rPr lang="tr-TR" sz="2800" b="1" dirty="0" smtClean="0">
                <a:solidFill>
                  <a:schemeClr val="tx1"/>
                </a:solidFill>
              </a:rPr>
              <a:t>“</a:t>
            </a:r>
            <a:r>
              <a:rPr lang="tr-TR" sz="2800" b="1" dirty="0" smtClean="0">
                <a:solidFill>
                  <a:srgbClr val="0070C0"/>
                </a:solidFill>
              </a:rPr>
              <a:t>Kim hidayete gelirse kendisi için hidayete gelmiş olur</a:t>
            </a:r>
            <a:r>
              <a:rPr lang="tr-TR" sz="2800" b="1" dirty="0" smtClean="0">
                <a:solidFill>
                  <a:schemeClr val="tx1"/>
                </a:solidFill>
              </a:rPr>
              <a:t>, </a:t>
            </a:r>
            <a:r>
              <a:rPr lang="tr-TR" sz="2800" b="1" dirty="0" smtClean="0">
                <a:solidFill>
                  <a:srgbClr val="7030A0"/>
                </a:solidFill>
              </a:rPr>
              <a:t>kim de saparsa kendi aleyhine sapar. </a:t>
            </a:r>
            <a:r>
              <a:rPr lang="tr-TR" sz="2800" b="1" dirty="0" smtClean="0">
                <a:solidFill>
                  <a:schemeClr val="tx1"/>
                </a:solidFill>
              </a:rPr>
              <a:t>Hiçbir </a:t>
            </a:r>
            <a:r>
              <a:rPr lang="tr-TR" sz="2800" b="1" dirty="0" err="1" smtClean="0">
                <a:solidFill>
                  <a:schemeClr val="tx1"/>
                </a:solidFill>
              </a:rPr>
              <a:t>günâhkâr</a:t>
            </a:r>
            <a:r>
              <a:rPr lang="tr-TR" sz="2800" b="1" dirty="0" smtClean="0">
                <a:solidFill>
                  <a:schemeClr val="tx1"/>
                </a:solidFill>
              </a:rPr>
              <a:t>, başkasının </a:t>
            </a:r>
            <a:r>
              <a:rPr lang="tr-TR" sz="2800" b="1" dirty="0" err="1" smtClean="0">
                <a:solidFill>
                  <a:schemeClr val="tx1"/>
                </a:solidFill>
              </a:rPr>
              <a:t>günâh</a:t>
            </a:r>
            <a:r>
              <a:rPr lang="tr-TR" sz="2800" b="1" dirty="0" smtClean="0">
                <a:solidFill>
                  <a:schemeClr val="tx1"/>
                </a:solidFill>
              </a:rPr>
              <a:t> yükünü taşımaz. </a:t>
            </a:r>
          </a:p>
          <a:p>
            <a:pPr algn="ctr"/>
            <a:r>
              <a:rPr lang="tr-TR" sz="4000" b="1" dirty="0" smtClean="0">
                <a:solidFill>
                  <a:srgbClr val="C00000"/>
                </a:solidFill>
              </a:rPr>
              <a:t>Biz elçi göndermedikçe </a:t>
            </a:r>
            <a:r>
              <a:rPr lang="tr-TR" sz="4000" b="1" dirty="0" err="1" smtClean="0">
                <a:solidFill>
                  <a:srgbClr val="C00000"/>
                </a:solidFill>
              </a:rPr>
              <a:t>azâb</a:t>
            </a:r>
            <a:r>
              <a:rPr lang="tr-TR" sz="4000" b="1" dirty="0" smtClean="0">
                <a:solidFill>
                  <a:srgbClr val="C00000"/>
                </a:solidFill>
              </a:rPr>
              <a:t> edecek değiliz</a:t>
            </a:r>
            <a:r>
              <a:rPr lang="tr-TR" sz="2800" b="1" dirty="0" smtClean="0">
                <a:solidFill>
                  <a:schemeClr val="tx1"/>
                </a:solidFill>
              </a:rPr>
              <a:t>.”</a:t>
            </a:r>
            <a:r>
              <a:rPr lang="tr-TR" sz="2800" dirty="0" smtClean="0">
                <a:solidFill>
                  <a:schemeClr val="tx1"/>
                </a:solidFill>
              </a:rPr>
              <a:t> </a:t>
            </a:r>
            <a:r>
              <a:rPr lang="tr-TR" dirty="0" smtClean="0">
                <a:solidFill>
                  <a:schemeClr val="tx1"/>
                </a:solidFill>
              </a:rPr>
              <a:t>(</a:t>
            </a:r>
            <a:r>
              <a:rPr lang="tr-TR" dirty="0" err="1" smtClean="0">
                <a:solidFill>
                  <a:schemeClr val="tx1"/>
                </a:solidFill>
              </a:rPr>
              <a:t>İsra</a:t>
            </a:r>
            <a:r>
              <a:rPr lang="tr-TR" dirty="0" smtClean="0">
                <a:solidFill>
                  <a:schemeClr val="tx1"/>
                </a:solidFill>
              </a:rPr>
              <a:t>, 17/15) </a:t>
            </a:r>
            <a:endParaRPr lang="tr-TR" sz="3200" dirty="0">
              <a:solidFill>
                <a:schemeClr val="tx1"/>
              </a:solidFill>
            </a:endParaRPr>
          </a:p>
        </p:txBody>
      </p:sp>
    </p:spTree>
    <p:extLst>
      <p:ext uri="{BB962C8B-B14F-4D97-AF65-F5344CB8AC3E}">
        <p14:creationId xmlns:p14="http://schemas.microsoft.com/office/powerpoint/2010/main" val="2967241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79512" y="1124744"/>
            <a:ext cx="8857710" cy="4896544"/>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sz="2000" b="1" dirty="0" smtClean="0">
                <a:solidFill>
                  <a:schemeClr val="tx1"/>
                </a:solidFill>
              </a:rPr>
              <a:t>Peygamberimizin; ona inananlar için eşsiz bir model ve ideal örnek olduğu son derece açıktır</a:t>
            </a:r>
            <a:r>
              <a:rPr lang="tr-TR" sz="2000" dirty="0" smtClean="0">
                <a:solidFill>
                  <a:schemeClr val="tx1"/>
                </a:solidFill>
              </a:rPr>
              <a:t>. Zira peygamberlerin </a:t>
            </a:r>
            <a:r>
              <a:rPr lang="tr-TR" sz="2000" b="1" u="sng" dirty="0" smtClean="0">
                <a:solidFill>
                  <a:schemeClr val="tx1"/>
                </a:solidFill>
              </a:rPr>
              <a:t>en önemli gönderiliş gayelerinden birisi de insanlığa örnek ve model olma</a:t>
            </a:r>
            <a:r>
              <a:rPr lang="tr-TR" sz="2000" dirty="0" smtClean="0">
                <a:solidFill>
                  <a:schemeClr val="tx1"/>
                </a:solidFill>
              </a:rPr>
              <a:t> konumlarıdır. </a:t>
            </a:r>
          </a:p>
          <a:p>
            <a:pPr algn="ctr" rtl="1"/>
            <a:r>
              <a:rPr lang="ar-SA" sz="3600" dirty="0" smtClean="0">
                <a:solidFill>
                  <a:srgbClr val="C00000"/>
                </a:solidFill>
                <a:latin typeface="HASENAT" panose="01000600020000020003" pitchFamily="2" charset="-78"/>
                <a:cs typeface="HASENAT" panose="01000600020000020003" pitchFamily="2" charset="-78"/>
              </a:rPr>
              <a:t>لَقَدْ كَانَ لَكُمْ فى رَسُولِ اللّهِ اُسْوَةٌ حَسَنَةٌ لِمَنْ كَانَ يَرْجُوا اللّهَ وَالْيَوْمَ الْاخِرَ وَذَكَرَ اللّهَ كَثيرًا</a:t>
            </a:r>
            <a:endParaRPr lang="tr-TR" sz="3600" dirty="0" smtClean="0">
              <a:solidFill>
                <a:srgbClr val="C00000"/>
              </a:solidFill>
              <a:latin typeface="HASENAT" panose="01000600020000020003" pitchFamily="2" charset="-78"/>
              <a:cs typeface="HASENAT" panose="01000600020000020003" pitchFamily="2" charset="-78"/>
            </a:endParaRPr>
          </a:p>
          <a:p>
            <a:pPr algn="ctr"/>
            <a:r>
              <a:rPr lang="tr-TR" sz="2400" b="1" dirty="0" smtClean="0">
                <a:solidFill>
                  <a:schemeClr val="tx1"/>
                </a:solidFill>
              </a:rPr>
              <a:t>"Gerçekten sizin için, Allah'a ve </a:t>
            </a:r>
            <a:r>
              <a:rPr lang="tr-TR" sz="2400" b="1" dirty="0" err="1" smtClean="0">
                <a:solidFill>
                  <a:schemeClr val="tx1"/>
                </a:solidFill>
              </a:rPr>
              <a:t>Ahiret</a:t>
            </a:r>
            <a:r>
              <a:rPr lang="tr-TR" sz="2400" b="1" dirty="0" smtClean="0">
                <a:solidFill>
                  <a:schemeClr val="tx1"/>
                </a:solidFill>
              </a:rPr>
              <a:t> gününe kavuşmayı umanlar ve Allah'ı çok zikredenler için </a:t>
            </a:r>
            <a:r>
              <a:rPr lang="tr-TR" sz="2400" b="1" u="sng" dirty="0" smtClean="0">
                <a:solidFill>
                  <a:schemeClr val="tx1"/>
                </a:solidFill>
              </a:rPr>
              <a:t>Allah'ın </a:t>
            </a:r>
            <a:r>
              <a:rPr lang="tr-TR" sz="2400" b="1" u="sng" dirty="0" err="1" smtClean="0">
                <a:solidFill>
                  <a:schemeClr val="tx1"/>
                </a:solidFill>
              </a:rPr>
              <a:t>Rasülü'nde</a:t>
            </a:r>
            <a:r>
              <a:rPr lang="tr-TR" sz="2400" b="1" u="sng" dirty="0" smtClean="0">
                <a:solidFill>
                  <a:schemeClr val="tx1"/>
                </a:solidFill>
              </a:rPr>
              <a:t> çok güzel bir örnek vardır</a:t>
            </a:r>
            <a:r>
              <a:rPr lang="tr-TR" sz="2400" b="1" dirty="0" smtClean="0">
                <a:solidFill>
                  <a:schemeClr val="tx1"/>
                </a:solidFill>
              </a:rPr>
              <a:t>."</a:t>
            </a:r>
            <a:r>
              <a:rPr lang="tr-TR" sz="2400" dirty="0" smtClean="0">
                <a:solidFill>
                  <a:schemeClr val="tx1"/>
                </a:solidFill>
              </a:rPr>
              <a:t> </a:t>
            </a:r>
          </a:p>
          <a:p>
            <a:pPr algn="ctr"/>
            <a:r>
              <a:rPr lang="tr-TR" sz="1200" dirty="0" smtClean="0">
                <a:solidFill>
                  <a:schemeClr val="tx1"/>
                </a:solidFill>
              </a:rPr>
              <a:t>(</a:t>
            </a:r>
            <a:r>
              <a:rPr lang="tr-TR" sz="1200" dirty="0" err="1" smtClean="0">
                <a:solidFill>
                  <a:schemeClr val="tx1"/>
                </a:solidFill>
              </a:rPr>
              <a:t>Ahzab</a:t>
            </a:r>
            <a:r>
              <a:rPr lang="tr-TR" sz="1200" dirty="0" smtClean="0">
                <a:solidFill>
                  <a:schemeClr val="tx1"/>
                </a:solidFill>
              </a:rPr>
              <a:t>, 33/21) </a:t>
            </a:r>
            <a:endParaRPr lang="tr-TR" sz="1100" dirty="0" smtClean="0">
              <a:solidFill>
                <a:schemeClr val="tx1"/>
              </a:solidFill>
            </a:endParaRPr>
          </a:p>
          <a:p>
            <a:pPr algn="ctr"/>
            <a:r>
              <a:rPr lang="ar-SA" sz="4000" dirty="0" smtClean="0">
                <a:solidFill>
                  <a:srgbClr val="C00000"/>
                </a:solidFill>
                <a:latin typeface="HASENAT" panose="01000600020000020003" pitchFamily="2" charset="-78"/>
                <a:cs typeface="HASENAT" panose="01000600020000020003" pitchFamily="2" charset="-78"/>
              </a:rPr>
              <a:t>وَاِنَّكَ لَعَلى خُلُقٍ عَظيمٍ</a:t>
            </a:r>
            <a:endParaRPr lang="tr-TR" sz="4000" dirty="0" smtClean="0">
              <a:solidFill>
                <a:srgbClr val="C00000"/>
              </a:solidFill>
              <a:latin typeface="HASENAT" panose="01000600020000020003" pitchFamily="2" charset="-78"/>
              <a:cs typeface="HASENAT" panose="01000600020000020003" pitchFamily="2" charset="-78"/>
            </a:endParaRPr>
          </a:p>
          <a:p>
            <a:pPr algn="ctr"/>
            <a:r>
              <a:rPr lang="tr-TR" sz="3200" b="1" dirty="0" smtClean="0">
                <a:solidFill>
                  <a:schemeClr val="tx1"/>
                </a:solidFill>
              </a:rPr>
              <a:t>"Muhakkak sen çok yüce bir ahlâk üzeresin" </a:t>
            </a:r>
          </a:p>
          <a:p>
            <a:pPr algn="ctr"/>
            <a:r>
              <a:rPr lang="tr-TR" sz="1200" dirty="0" smtClean="0">
                <a:solidFill>
                  <a:schemeClr val="tx1"/>
                </a:solidFill>
              </a:rPr>
              <a:t>(Kalem, 68/4).</a:t>
            </a:r>
            <a:endParaRPr lang="tr-TR" sz="2000" dirty="0">
              <a:solidFill>
                <a:schemeClr val="tx1"/>
              </a:solidFill>
            </a:endParaRPr>
          </a:p>
        </p:txBody>
      </p:sp>
    </p:spTree>
    <p:extLst>
      <p:ext uri="{BB962C8B-B14F-4D97-AF65-F5344CB8AC3E}">
        <p14:creationId xmlns:p14="http://schemas.microsoft.com/office/powerpoint/2010/main" val="211838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79512" y="1124744"/>
            <a:ext cx="8784976" cy="475252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sz="3600" dirty="0" smtClean="0">
                <a:solidFill>
                  <a:schemeClr val="tx1"/>
                </a:solidFill>
              </a:rPr>
              <a:t>İslam Dünyası Olarak </a:t>
            </a:r>
            <a:r>
              <a:rPr lang="tr-TR" sz="3600" b="1" dirty="0" smtClean="0">
                <a:solidFill>
                  <a:srgbClr val="FF0000"/>
                </a:solidFill>
              </a:rPr>
              <a:t>22 Aralık 2015 Salı Günü</a:t>
            </a:r>
            <a:r>
              <a:rPr lang="tr-TR" sz="3600" dirty="0" smtClean="0">
                <a:solidFill>
                  <a:schemeClr val="tx1"/>
                </a:solidFill>
              </a:rPr>
              <a:t> Kâinatın Sultanı, Âlemlerin Efendisi Peygamberlik Halkasının Son Noktası, Hazreti Muhammed Mustafa </a:t>
            </a:r>
            <a:r>
              <a:rPr lang="tr-TR" sz="3600" dirty="0" err="1" smtClean="0">
                <a:solidFill>
                  <a:schemeClr val="tx1"/>
                </a:solidFill>
              </a:rPr>
              <a:t>Sallelahu</a:t>
            </a:r>
            <a:r>
              <a:rPr lang="tr-TR" sz="3600" dirty="0" smtClean="0">
                <a:solidFill>
                  <a:schemeClr val="tx1"/>
                </a:solidFill>
              </a:rPr>
              <a:t> Aleyhi Ve </a:t>
            </a:r>
            <a:r>
              <a:rPr lang="tr-TR" sz="3600" dirty="0" err="1" smtClean="0">
                <a:solidFill>
                  <a:schemeClr val="tx1"/>
                </a:solidFill>
              </a:rPr>
              <a:t>Sellemin</a:t>
            </a:r>
            <a:r>
              <a:rPr lang="tr-TR" sz="3600" dirty="0" smtClean="0">
                <a:solidFill>
                  <a:schemeClr val="tx1"/>
                </a:solidFill>
              </a:rPr>
              <a:t> </a:t>
            </a:r>
            <a:r>
              <a:rPr lang="tr-TR" sz="3600" b="1" dirty="0" smtClean="0">
                <a:solidFill>
                  <a:srgbClr val="FF0000"/>
                </a:solidFill>
              </a:rPr>
              <a:t>Doğumunun 1445. Yıldönümünü </a:t>
            </a:r>
            <a:r>
              <a:rPr lang="tr-TR" sz="3600" dirty="0" smtClean="0">
                <a:solidFill>
                  <a:schemeClr val="tx1"/>
                </a:solidFill>
              </a:rPr>
              <a:t>Heyecanla Kutluyoruz/kutlayacağız inşallah.</a:t>
            </a:r>
            <a:endParaRPr lang="tr-TR" sz="12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41047077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79512" y="1124744"/>
            <a:ext cx="8785702" cy="4824536"/>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a:r>
              <a:rPr lang="tr-TR" sz="2400" b="1" u="sng" dirty="0" smtClean="0">
                <a:solidFill>
                  <a:schemeClr val="tx1"/>
                </a:solidFill>
              </a:rPr>
              <a:t>Hz. Peygamber'i örnek almak</a:t>
            </a:r>
            <a:r>
              <a:rPr lang="tr-TR" sz="2400" dirty="0" smtClean="0">
                <a:solidFill>
                  <a:schemeClr val="tx1"/>
                </a:solidFill>
              </a:rPr>
              <a:t>, bir Müslüman için öncelikli dini bir görev durumundadır. </a:t>
            </a:r>
          </a:p>
          <a:p>
            <a:pPr algn="just"/>
            <a:r>
              <a:rPr lang="tr-TR" sz="2400" dirty="0" smtClean="0">
                <a:solidFill>
                  <a:srgbClr val="C00000"/>
                </a:solidFill>
              </a:rPr>
              <a:t>Hz. Peygamberin kişiliği kendi döneminde olduğu gibi, kendisinden sonraki dönemlerde de Müslüman toplumların yaşayışı için örnek olmuştur. </a:t>
            </a:r>
            <a:r>
              <a:rPr lang="tr-TR" sz="2400" dirty="0" smtClean="0">
                <a:solidFill>
                  <a:schemeClr val="tx1"/>
                </a:solidFill>
              </a:rPr>
              <a:t> </a:t>
            </a:r>
          </a:p>
          <a:p>
            <a:pPr algn="just"/>
            <a:r>
              <a:rPr lang="tr-TR" sz="2400" dirty="0" smtClean="0">
                <a:solidFill>
                  <a:schemeClr val="tx1"/>
                </a:solidFill>
              </a:rPr>
              <a:t>Müslüman, </a:t>
            </a:r>
            <a:r>
              <a:rPr lang="tr-TR" sz="2400" b="1" dirty="0" smtClean="0">
                <a:solidFill>
                  <a:schemeClr val="tx1"/>
                </a:solidFill>
              </a:rPr>
              <a:t>hangi makam, statü, konum ve mevkide olursa olsun </a:t>
            </a:r>
            <a:r>
              <a:rPr lang="tr-TR" sz="2400" dirty="0" err="1" smtClean="0">
                <a:solidFill>
                  <a:schemeClr val="tx1"/>
                </a:solidFill>
              </a:rPr>
              <a:t>Rasülullah’ı</a:t>
            </a:r>
            <a:r>
              <a:rPr lang="tr-TR" sz="2400" dirty="0" smtClean="0">
                <a:solidFill>
                  <a:schemeClr val="tx1"/>
                </a:solidFill>
              </a:rPr>
              <a:t> örnek olarak almalıdır: </a:t>
            </a:r>
          </a:p>
          <a:p>
            <a:pPr algn="just"/>
            <a:r>
              <a:rPr lang="tr-TR" sz="2400" b="1" dirty="0" smtClean="0">
                <a:solidFill>
                  <a:srgbClr val="FF0000"/>
                </a:solidFill>
              </a:rPr>
              <a:t>Bir eğitimci olarak, bir anne-baba olarak, bir lider-yönetici olarak, tüccar olarak vb.</a:t>
            </a:r>
          </a:p>
          <a:p>
            <a:pPr algn="just"/>
            <a:r>
              <a:rPr lang="tr-TR" sz="2400" dirty="0" smtClean="0">
                <a:solidFill>
                  <a:schemeClr val="tx1"/>
                </a:solidFill>
              </a:rPr>
              <a:t>Müslümanlar için örnek alınması ve hayata geçirilmesi için gereken şeyler Hz. Muhammed (s.a.v)’in şekli yönüyle ilgili hususlardan ziyade; </a:t>
            </a:r>
          </a:p>
        </p:txBody>
      </p:sp>
    </p:spTree>
    <p:extLst>
      <p:ext uri="{BB962C8B-B14F-4D97-AF65-F5344CB8AC3E}">
        <p14:creationId xmlns:p14="http://schemas.microsoft.com/office/powerpoint/2010/main" val="35094425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79512" y="1124744"/>
            <a:ext cx="8857710" cy="4824536"/>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a:r>
              <a:rPr lang="tr-TR" sz="2000" b="1" dirty="0" smtClean="0">
                <a:solidFill>
                  <a:schemeClr val="tx1"/>
                </a:solidFill>
              </a:rPr>
              <a:t>Günümüz insanı</a:t>
            </a:r>
            <a:r>
              <a:rPr lang="tr-TR" sz="2000" dirty="0" smtClean="0">
                <a:solidFill>
                  <a:schemeClr val="tx1"/>
                </a:solidFill>
              </a:rPr>
              <a:t>, peygamberimizi örnek almayı, </a:t>
            </a:r>
          </a:p>
          <a:p>
            <a:pPr algn="just"/>
            <a:r>
              <a:rPr lang="tr-TR" sz="2400" b="1" i="1" u="sng" dirty="0" smtClean="0">
                <a:solidFill>
                  <a:srgbClr val="C00000"/>
                </a:solidFill>
              </a:rPr>
              <a:t>onun gibi eş</a:t>
            </a:r>
            <a:r>
              <a:rPr lang="tr-TR" sz="2400" i="1" u="sng" dirty="0" smtClean="0">
                <a:solidFill>
                  <a:srgbClr val="C00000"/>
                </a:solidFill>
              </a:rPr>
              <a:t>, </a:t>
            </a:r>
            <a:r>
              <a:rPr lang="tr-TR" sz="2400" b="1" i="1" u="sng" dirty="0" smtClean="0">
                <a:solidFill>
                  <a:srgbClr val="C00000"/>
                </a:solidFill>
              </a:rPr>
              <a:t>onun gibi baba</a:t>
            </a:r>
            <a:r>
              <a:rPr lang="tr-TR" sz="2400" i="1" u="sng" dirty="0" smtClean="0">
                <a:solidFill>
                  <a:srgbClr val="C00000"/>
                </a:solidFill>
              </a:rPr>
              <a:t>, </a:t>
            </a:r>
            <a:r>
              <a:rPr lang="tr-TR" sz="2400" b="1" i="1" u="sng" dirty="0" smtClean="0">
                <a:solidFill>
                  <a:srgbClr val="C00000"/>
                </a:solidFill>
              </a:rPr>
              <a:t>onun gibi komşu</a:t>
            </a:r>
            <a:r>
              <a:rPr lang="tr-TR" sz="2400" i="1" u="sng" dirty="0" smtClean="0">
                <a:solidFill>
                  <a:srgbClr val="C00000"/>
                </a:solidFill>
              </a:rPr>
              <a:t>, </a:t>
            </a:r>
            <a:r>
              <a:rPr lang="tr-TR" sz="2400" b="1" i="1" u="sng" dirty="0" smtClean="0">
                <a:solidFill>
                  <a:srgbClr val="C00000"/>
                </a:solidFill>
              </a:rPr>
              <a:t>onun gibi vatandaş</a:t>
            </a:r>
            <a:r>
              <a:rPr lang="tr-TR" sz="2400" dirty="0" smtClean="0">
                <a:solidFill>
                  <a:srgbClr val="C00000"/>
                </a:solidFill>
              </a:rPr>
              <a:t>, kısaca </a:t>
            </a:r>
            <a:r>
              <a:rPr lang="tr-TR" sz="2400" b="1" u="sng" dirty="0" smtClean="0">
                <a:solidFill>
                  <a:srgbClr val="C00000"/>
                </a:solidFill>
              </a:rPr>
              <a:t>onun gibi insan olmak</a:t>
            </a:r>
            <a:r>
              <a:rPr lang="tr-TR" sz="2400" dirty="0" smtClean="0">
                <a:solidFill>
                  <a:srgbClr val="C00000"/>
                </a:solidFill>
              </a:rPr>
              <a:t> </a:t>
            </a:r>
            <a:r>
              <a:rPr lang="tr-TR" sz="2000" dirty="0" smtClean="0">
                <a:solidFill>
                  <a:schemeClr val="tx1"/>
                </a:solidFill>
              </a:rPr>
              <a:t>şeklinde anladığı ve bunu gerçekleştirmeye koyulduğu zaman, gündelik hayatı da dahil, toplum hayatında ne kadar büyük bir değişikliğin ve </a:t>
            </a:r>
            <a:r>
              <a:rPr lang="tr-TR" sz="2000" dirty="0" err="1" smtClean="0">
                <a:solidFill>
                  <a:schemeClr val="tx1"/>
                </a:solidFill>
              </a:rPr>
              <a:t>mânevi</a:t>
            </a:r>
            <a:r>
              <a:rPr lang="tr-TR" sz="2000" dirty="0" smtClean="0">
                <a:solidFill>
                  <a:schemeClr val="tx1"/>
                </a:solidFill>
              </a:rPr>
              <a:t> zenginliğin meydana geldiğini kendiliğinden fark edecektir. </a:t>
            </a:r>
          </a:p>
          <a:p>
            <a:pPr algn="just"/>
            <a:r>
              <a:rPr lang="tr-TR" sz="2000" b="1" dirty="0" smtClean="0">
                <a:solidFill>
                  <a:schemeClr val="tx1"/>
                </a:solidFill>
              </a:rPr>
              <a:t>İslam toplumlarının bugün karşı karşıya bulunduğu problemlerin çözümünde, ifade etmeye çalıştığımız bu örnek almanın çok büyük rolü olacaktır. </a:t>
            </a:r>
          </a:p>
          <a:p>
            <a:pPr algn="just"/>
            <a:r>
              <a:rPr lang="tr-TR" sz="2000" dirty="0" smtClean="0">
                <a:solidFill>
                  <a:schemeClr val="tx1"/>
                </a:solidFill>
              </a:rPr>
              <a:t>Ancak, peygamberimizi örnek alma işinin söylendiği kadar kolay bir iş olmadığı da açıktır. </a:t>
            </a:r>
          </a:p>
          <a:p>
            <a:pPr algn="just"/>
            <a:r>
              <a:rPr lang="tr-TR" sz="2000" b="1" dirty="0" smtClean="0">
                <a:solidFill>
                  <a:schemeClr val="tx1"/>
                </a:solidFill>
              </a:rPr>
              <a:t>Ama dindar insandan beklenen</a:t>
            </a:r>
            <a:r>
              <a:rPr lang="tr-TR" sz="2000" dirty="0" smtClean="0">
                <a:solidFill>
                  <a:schemeClr val="tx1"/>
                </a:solidFill>
              </a:rPr>
              <a:t>, </a:t>
            </a:r>
            <a:r>
              <a:rPr lang="tr-TR" sz="2000" b="1" u="sng" dirty="0" smtClean="0">
                <a:solidFill>
                  <a:schemeClr val="tx1"/>
                </a:solidFill>
              </a:rPr>
              <a:t>öncelikle onun hayatının iyi öğrenilmesi ve doğru değerlendirilmesidir.</a:t>
            </a:r>
            <a:r>
              <a:rPr lang="tr-TR" sz="2000" dirty="0" smtClean="0">
                <a:solidFill>
                  <a:schemeClr val="tx1"/>
                </a:solidFill>
              </a:rPr>
              <a:t> Çünkü bir şeyin </a:t>
            </a:r>
            <a:r>
              <a:rPr lang="tr-TR" sz="2000" u="sng" dirty="0" smtClean="0">
                <a:solidFill>
                  <a:schemeClr val="tx1"/>
                </a:solidFill>
              </a:rPr>
              <a:t>örneğini, çıkarma işleminde olduğu gibi, bir insanı örnek alma hususunda da, örneği alınacak insanın doğru tanınması ve hakkında yeterli bilgi sahibi olunması zaruridir. </a:t>
            </a:r>
            <a:endParaRPr lang="tr-TR" sz="2000" dirty="0">
              <a:solidFill>
                <a:schemeClr val="tx1"/>
              </a:solidFill>
            </a:endParaRPr>
          </a:p>
        </p:txBody>
      </p:sp>
    </p:spTree>
    <p:extLst>
      <p:ext uri="{BB962C8B-B14F-4D97-AF65-F5344CB8AC3E}">
        <p14:creationId xmlns:p14="http://schemas.microsoft.com/office/powerpoint/2010/main" val="2751412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i1054.photobucket.com/albums/s490/forumelele_kuafor_murat/forumelele_guumll_cicek_png_resimleri160_zps5bcb5a9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29024" y="1124745"/>
            <a:ext cx="4515689" cy="4968552"/>
          </a:xfrm>
          <a:prstGeom prst="rect">
            <a:avLst/>
          </a:prstGeom>
          <a:noFill/>
          <a:extLst>
            <a:ext uri="{909E8E84-426E-40DD-AFC4-6F175D3DCCD1}">
              <a14:hiddenFill xmlns:a14="http://schemas.microsoft.com/office/drawing/2010/main">
                <a:solidFill>
                  <a:srgbClr val="FFFFFF"/>
                </a:solidFill>
              </a14:hiddenFill>
            </a:ext>
          </a:extLst>
        </p:spPr>
      </p:pic>
      <p:sp>
        <p:nvSpPr>
          <p:cNvPr id="5" name="4 Dikdörtgen"/>
          <p:cNvSpPr/>
          <p:nvPr/>
        </p:nvSpPr>
        <p:spPr>
          <a:xfrm>
            <a:off x="35496" y="1124744"/>
            <a:ext cx="8390166" cy="475252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sz="3600" b="1" u="sng" dirty="0" smtClean="0">
                <a:solidFill>
                  <a:schemeClr val="tx1"/>
                </a:solidFill>
              </a:rPr>
              <a:t>Örnek alınacak </a:t>
            </a:r>
            <a:r>
              <a:rPr lang="tr-TR" sz="6000" b="1" u="sng" dirty="0" smtClean="0">
                <a:solidFill>
                  <a:srgbClr val="FF0000"/>
                </a:solidFill>
              </a:rPr>
              <a:t>model insan </a:t>
            </a:r>
            <a:endParaRPr lang="tr-TR" sz="3600" b="1" u="sng" dirty="0" smtClean="0">
              <a:solidFill>
                <a:srgbClr val="FF0000"/>
              </a:solidFill>
            </a:endParaRPr>
          </a:p>
          <a:p>
            <a:pPr algn="ctr"/>
            <a:r>
              <a:rPr lang="tr-TR" sz="3600" b="1" u="sng" dirty="0" smtClean="0">
                <a:solidFill>
                  <a:schemeClr val="tx1"/>
                </a:solidFill>
              </a:rPr>
              <a:t>bilinmeli ve doğru tanınmalıdır</a:t>
            </a:r>
            <a:endParaRPr lang="tr-TR" sz="2000" b="1" u="sng" dirty="0">
              <a:solidFill>
                <a:schemeClr val="tx1"/>
              </a:solidFill>
            </a:endParaRPr>
          </a:p>
          <a:p>
            <a:pPr marL="457200" indent="-457200">
              <a:buFont typeface="Wingdings" panose="05000000000000000000" pitchFamily="2" charset="2"/>
              <a:buChar char="v"/>
            </a:pPr>
            <a:r>
              <a:rPr lang="tr-TR" sz="2800" b="1" u="sng" dirty="0" smtClean="0">
                <a:solidFill>
                  <a:srgbClr val="7030A0"/>
                </a:solidFill>
              </a:rPr>
              <a:t>Örnek çıkarmak için elde bir model olmalı</a:t>
            </a:r>
          </a:p>
          <a:p>
            <a:pPr marL="457200" indent="-457200">
              <a:buFont typeface="Wingdings" panose="05000000000000000000" pitchFamily="2" charset="2"/>
              <a:buChar char="v"/>
            </a:pPr>
            <a:r>
              <a:rPr lang="tr-TR" sz="2800" b="1" u="sng" dirty="0" smtClean="0">
                <a:solidFill>
                  <a:srgbClr val="00B050"/>
                </a:solidFill>
              </a:rPr>
              <a:t>Hanımlar oya yaparken örnekten hareket ederler</a:t>
            </a:r>
          </a:p>
          <a:p>
            <a:pPr marL="457200" indent="-457200">
              <a:buFont typeface="Wingdings" panose="05000000000000000000" pitchFamily="2" charset="2"/>
              <a:buChar char="v"/>
            </a:pPr>
            <a:r>
              <a:rPr lang="tr-TR" sz="2800" b="1" u="sng" dirty="0" smtClean="0">
                <a:solidFill>
                  <a:srgbClr val="FF0000"/>
                </a:solidFill>
              </a:rPr>
              <a:t>Yemek yaparken bir tariften istifade edilir</a:t>
            </a:r>
          </a:p>
          <a:p>
            <a:pPr marL="457200" indent="-457200">
              <a:buFont typeface="Wingdings" panose="05000000000000000000" pitchFamily="2" charset="2"/>
              <a:buChar char="v"/>
            </a:pPr>
            <a:r>
              <a:rPr lang="tr-TR" sz="2800" b="1" u="sng" dirty="0" smtClean="0">
                <a:solidFill>
                  <a:srgbClr val="7030A0"/>
                </a:solidFill>
              </a:rPr>
              <a:t>Bina yaparken projeden, mimardan istifade edilir</a:t>
            </a:r>
          </a:p>
          <a:p>
            <a:pPr marL="457200" indent="-457200">
              <a:buFont typeface="Wingdings" panose="05000000000000000000" pitchFamily="2" charset="2"/>
              <a:buChar char="v"/>
            </a:pPr>
            <a:r>
              <a:rPr lang="tr-TR" sz="2800" b="1" u="sng" dirty="0" smtClean="0">
                <a:solidFill>
                  <a:schemeClr val="tx1"/>
                </a:solidFill>
              </a:rPr>
              <a:t>Elektrik kabloları kopunca bir bilen aranır</a:t>
            </a:r>
          </a:p>
          <a:p>
            <a:pPr marL="457200" indent="-457200">
              <a:buFont typeface="Wingdings" panose="05000000000000000000" pitchFamily="2" charset="2"/>
              <a:buChar char="v"/>
            </a:pPr>
            <a:r>
              <a:rPr lang="tr-TR" sz="2800" b="1" u="sng" dirty="0" smtClean="0">
                <a:solidFill>
                  <a:srgbClr val="00B050"/>
                </a:solidFill>
              </a:rPr>
              <a:t>Buzdolabı arızalanınca marangoza götürülmez</a:t>
            </a:r>
            <a:endParaRPr lang="tr-TR" sz="2800" dirty="0">
              <a:solidFill>
                <a:srgbClr val="00B050"/>
              </a:solidFill>
            </a:endParaRPr>
          </a:p>
        </p:txBody>
      </p:sp>
    </p:spTree>
    <p:extLst>
      <p:ext uri="{BB962C8B-B14F-4D97-AF65-F5344CB8AC3E}">
        <p14:creationId xmlns:p14="http://schemas.microsoft.com/office/powerpoint/2010/main" val="21440724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malackaoldala.weebly.com/uploads/1/3/2/7/13272868/8148268_ori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96030" y="2132856"/>
            <a:ext cx="5960546" cy="4474832"/>
          </a:xfrm>
          <a:prstGeom prst="rect">
            <a:avLst/>
          </a:prstGeom>
          <a:noFill/>
          <a:extLst>
            <a:ext uri="{909E8E84-426E-40DD-AFC4-6F175D3DCCD1}">
              <a14:hiddenFill xmlns:a14="http://schemas.microsoft.com/office/drawing/2010/main">
                <a:solidFill>
                  <a:srgbClr val="FFFFFF"/>
                </a:solidFill>
              </a14:hiddenFill>
            </a:ext>
          </a:extLst>
        </p:spPr>
      </p:pic>
      <p:sp>
        <p:nvSpPr>
          <p:cNvPr id="5" name="4 Dikdörtgen"/>
          <p:cNvSpPr/>
          <p:nvPr/>
        </p:nvSpPr>
        <p:spPr>
          <a:xfrm>
            <a:off x="107504" y="1052736"/>
            <a:ext cx="8825789" cy="4896544"/>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a:r>
              <a:rPr lang="tr-TR" sz="2000" b="1" u="sng" dirty="0" smtClean="0">
                <a:solidFill>
                  <a:schemeClr val="tx1"/>
                </a:solidFill>
              </a:rPr>
              <a:t>O'nu örnek almak demek;</a:t>
            </a:r>
            <a:endParaRPr lang="tr-TR" sz="2000" dirty="0" smtClean="0">
              <a:solidFill>
                <a:schemeClr val="tx1"/>
              </a:solidFill>
            </a:endParaRPr>
          </a:p>
          <a:p>
            <a:pPr marL="342900" indent="-342900" algn="just">
              <a:buFont typeface="Wingdings" pitchFamily="2" charset="2"/>
              <a:buChar char="q"/>
            </a:pPr>
            <a:r>
              <a:rPr lang="tr-TR" sz="2000" b="1" u="sng" dirty="0" smtClean="0">
                <a:solidFill>
                  <a:srgbClr val="C00000"/>
                </a:solidFill>
              </a:rPr>
              <a:t>Güvenilir olmak demek,</a:t>
            </a:r>
            <a:r>
              <a:rPr lang="tr-TR" sz="2000" b="1" dirty="0" smtClean="0">
                <a:solidFill>
                  <a:srgbClr val="C00000"/>
                </a:solidFill>
              </a:rPr>
              <a:t> </a:t>
            </a:r>
            <a:r>
              <a:rPr lang="tr-TR" sz="2000" dirty="0" smtClean="0">
                <a:solidFill>
                  <a:schemeClr val="tx1"/>
                </a:solidFill>
              </a:rPr>
              <a:t>(Emanetlerini O'na veriyorlar, "Emin" diyorlardı.)</a:t>
            </a:r>
          </a:p>
          <a:p>
            <a:pPr marL="342900" indent="-342900" algn="just">
              <a:buFont typeface="Wingdings" pitchFamily="2" charset="2"/>
              <a:buChar char="q"/>
            </a:pPr>
            <a:r>
              <a:rPr lang="tr-TR" sz="2000" b="1" u="sng" dirty="0" smtClean="0">
                <a:solidFill>
                  <a:srgbClr val="C00000"/>
                </a:solidFill>
              </a:rPr>
              <a:t>Affedici </a:t>
            </a:r>
            <a:r>
              <a:rPr lang="tr-TR" sz="2000" b="1" dirty="0" smtClean="0">
                <a:solidFill>
                  <a:srgbClr val="C00000"/>
                </a:solidFill>
              </a:rPr>
              <a:t>olmak demek</a:t>
            </a:r>
            <a:r>
              <a:rPr lang="tr-TR" sz="2000" dirty="0" smtClean="0">
                <a:solidFill>
                  <a:srgbClr val="C00000"/>
                </a:solidFill>
              </a:rPr>
              <a:t>, </a:t>
            </a:r>
            <a:r>
              <a:rPr lang="tr-TR" sz="2000" dirty="0" smtClean="0">
                <a:solidFill>
                  <a:schemeClr val="tx1"/>
                </a:solidFill>
              </a:rPr>
              <a:t>(</a:t>
            </a:r>
            <a:r>
              <a:rPr lang="tr-TR" sz="2000" dirty="0" err="1" smtClean="0">
                <a:solidFill>
                  <a:schemeClr val="tx1"/>
                </a:solidFill>
              </a:rPr>
              <a:t>Mekkenin</a:t>
            </a:r>
            <a:r>
              <a:rPr lang="tr-TR" sz="2000" dirty="0" smtClean="0">
                <a:solidFill>
                  <a:schemeClr val="tx1"/>
                </a:solidFill>
              </a:rPr>
              <a:t> fethinde Mekkelileri toptan affetmişti.)</a:t>
            </a:r>
          </a:p>
          <a:p>
            <a:pPr marL="342900" indent="-342900" algn="just">
              <a:buFont typeface="Wingdings" pitchFamily="2" charset="2"/>
              <a:buChar char="q"/>
            </a:pPr>
            <a:r>
              <a:rPr lang="tr-TR" sz="2000" b="1" u="sng" dirty="0" smtClean="0">
                <a:solidFill>
                  <a:srgbClr val="C00000"/>
                </a:solidFill>
              </a:rPr>
              <a:t>Merhametli</a:t>
            </a:r>
            <a:r>
              <a:rPr lang="tr-TR" sz="2000" b="1" dirty="0" smtClean="0">
                <a:solidFill>
                  <a:srgbClr val="C00000"/>
                </a:solidFill>
              </a:rPr>
              <a:t> olmak demek</a:t>
            </a:r>
            <a:r>
              <a:rPr lang="tr-TR" sz="2000" dirty="0" smtClean="0">
                <a:solidFill>
                  <a:srgbClr val="C00000"/>
                </a:solidFill>
              </a:rPr>
              <a:t>, </a:t>
            </a:r>
            <a:r>
              <a:rPr lang="tr-TR" dirty="0" smtClean="0">
                <a:solidFill>
                  <a:schemeClr val="tx1"/>
                </a:solidFill>
              </a:rPr>
              <a:t>(</a:t>
            </a:r>
            <a:r>
              <a:rPr lang="tr-TR" sz="2000" dirty="0" smtClean="0">
                <a:solidFill>
                  <a:schemeClr val="tx1"/>
                </a:solidFill>
              </a:rPr>
              <a:t>Ağır tahriklere rağmen  beddua etmemiştir. </a:t>
            </a:r>
            <a:r>
              <a:rPr lang="tr-TR" sz="2000" dirty="0" err="1" smtClean="0">
                <a:solidFill>
                  <a:schemeClr val="tx1"/>
                </a:solidFill>
              </a:rPr>
              <a:t>Taif</a:t>
            </a:r>
            <a:r>
              <a:rPr lang="tr-TR" sz="2000" dirty="0" smtClean="0">
                <a:solidFill>
                  <a:schemeClr val="tx1"/>
                </a:solidFill>
              </a:rPr>
              <a:t>.</a:t>
            </a:r>
            <a:r>
              <a:rPr lang="tr-TR" dirty="0" smtClean="0">
                <a:solidFill>
                  <a:schemeClr val="tx1"/>
                </a:solidFill>
              </a:rPr>
              <a:t>.)</a:t>
            </a:r>
            <a:endParaRPr lang="tr-TR" sz="2000" dirty="0" smtClean="0">
              <a:solidFill>
                <a:schemeClr val="tx1"/>
              </a:solidFill>
            </a:endParaRPr>
          </a:p>
          <a:p>
            <a:pPr marL="342900" indent="-342900" algn="just">
              <a:buFont typeface="Wingdings" pitchFamily="2" charset="2"/>
              <a:buChar char="q"/>
            </a:pPr>
            <a:r>
              <a:rPr lang="tr-TR" sz="2000" b="1" u="sng" dirty="0" smtClean="0">
                <a:solidFill>
                  <a:srgbClr val="C00000"/>
                </a:solidFill>
              </a:rPr>
              <a:t>Hoşgörülü</a:t>
            </a:r>
            <a:r>
              <a:rPr lang="tr-TR" sz="2000" b="1" dirty="0" smtClean="0">
                <a:solidFill>
                  <a:srgbClr val="C00000"/>
                </a:solidFill>
              </a:rPr>
              <a:t> olmak demek</a:t>
            </a:r>
            <a:r>
              <a:rPr lang="tr-TR" sz="2000" dirty="0" smtClean="0">
                <a:solidFill>
                  <a:srgbClr val="C00000"/>
                </a:solidFill>
              </a:rPr>
              <a:t>, </a:t>
            </a:r>
            <a:r>
              <a:rPr lang="tr-TR" sz="2000" dirty="0" smtClean="0">
                <a:solidFill>
                  <a:schemeClr val="tx1"/>
                </a:solidFill>
              </a:rPr>
              <a:t>(Mescide </a:t>
            </a:r>
            <a:r>
              <a:rPr lang="tr-TR" sz="2000" dirty="0" err="1" smtClean="0">
                <a:solidFill>
                  <a:schemeClr val="tx1"/>
                </a:solidFill>
              </a:rPr>
              <a:t>bevl</a:t>
            </a:r>
            <a:r>
              <a:rPr lang="tr-TR" sz="2000" dirty="0" smtClean="0">
                <a:solidFill>
                  <a:schemeClr val="tx1"/>
                </a:solidFill>
              </a:rPr>
              <a:t>, zinaya müsaade isteyen genç…)</a:t>
            </a:r>
          </a:p>
          <a:p>
            <a:pPr marL="342900" indent="-342900" algn="just">
              <a:buFont typeface="Wingdings" pitchFamily="2" charset="2"/>
              <a:buChar char="q"/>
            </a:pPr>
            <a:r>
              <a:rPr lang="tr-TR" sz="2000" b="1" u="sng" dirty="0" smtClean="0">
                <a:solidFill>
                  <a:srgbClr val="C00000"/>
                </a:solidFill>
              </a:rPr>
              <a:t>Sözünde durmak</a:t>
            </a:r>
            <a:r>
              <a:rPr lang="tr-TR" sz="2000" b="1" dirty="0" smtClean="0">
                <a:solidFill>
                  <a:srgbClr val="C00000"/>
                </a:solidFill>
              </a:rPr>
              <a:t> demek</a:t>
            </a:r>
            <a:r>
              <a:rPr lang="tr-TR" sz="2000" dirty="0" smtClean="0">
                <a:solidFill>
                  <a:srgbClr val="C00000"/>
                </a:solidFill>
              </a:rPr>
              <a:t>, </a:t>
            </a:r>
            <a:r>
              <a:rPr lang="tr-TR" sz="2000" dirty="0" smtClean="0">
                <a:solidFill>
                  <a:schemeClr val="tx1"/>
                </a:solidFill>
              </a:rPr>
              <a:t>(</a:t>
            </a:r>
            <a:r>
              <a:rPr lang="tr-TR" sz="2000" dirty="0" err="1" smtClean="0">
                <a:solidFill>
                  <a:schemeClr val="tx1"/>
                </a:solidFill>
              </a:rPr>
              <a:t>Hudeybiye</a:t>
            </a:r>
            <a:r>
              <a:rPr lang="tr-TR" sz="2000" dirty="0" smtClean="0">
                <a:solidFill>
                  <a:schemeClr val="tx1"/>
                </a:solidFill>
              </a:rPr>
              <a:t> günü Ebu </a:t>
            </a:r>
            <a:r>
              <a:rPr lang="tr-TR" sz="2000" dirty="0" err="1" smtClean="0">
                <a:solidFill>
                  <a:schemeClr val="tx1"/>
                </a:solidFill>
              </a:rPr>
              <a:t>Cendel'i</a:t>
            </a:r>
            <a:r>
              <a:rPr lang="tr-TR" sz="2000" dirty="0" smtClean="0">
                <a:solidFill>
                  <a:schemeClr val="tx1"/>
                </a:solidFill>
              </a:rPr>
              <a:t> geri vermesi.)</a:t>
            </a:r>
          </a:p>
          <a:p>
            <a:pPr marL="342900" indent="-342900" algn="just">
              <a:buFont typeface="Wingdings" pitchFamily="2" charset="2"/>
              <a:buChar char="q"/>
            </a:pPr>
            <a:r>
              <a:rPr lang="tr-TR" sz="2000" b="1" u="sng" dirty="0" smtClean="0">
                <a:solidFill>
                  <a:srgbClr val="C00000"/>
                </a:solidFill>
              </a:rPr>
              <a:t>Cömert olmak</a:t>
            </a:r>
            <a:r>
              <a:rPr lang="tr-TR" sz="2000" b="1" dirty="0" smtClean="0">
                <a:solidFill>
                  <a:srgbClr val="C00000"/>
                </a:solidFill>
              </a:rPr>
              <a:t> demek, </a:t>
            </a:r>
            <a:r>
              <a:rPr lang="tr-TR" dirty="0" smtClean="0">
                <a:solidFill>
                  <a:schemeClr val="tx1"/>
                </a:solidFill>
              </a:rPr>
              <a:t>(</a:t>
            </a:r>
            <a:r>
              <a:rPr lang="tr-TR" sz="2000" dirty="0" smtClean="0">
                <a:solidFill>
                  <a:schemeClr val="tx1"/>
                </a:solidFill>
              </a:rPr>
              <a:t>Ölüm hastalığında yanında bulunan üç dinarı dağıtmak</a:t>
            </a:r>
            <a:r>
              <a:rPr lang="tr-TR" dirty="0" smtClean="0">
                <a:solidFill>
                  <a:schemeClr val="tx1"/>
                </a:solidFill>
              </a:rPr>
              <a:t>..)</a:t>
            </a:r>
            <a:endParaRPr lang="tr-TR" sz="2000" dirty="0" smtClean="0">
              <a:solidFill>
                <a:schemeClr val="tx1"/>
              </a:solidFill>
            </a:endParaRPr>
          </a:p>
          <a:p>
            <a:pPr marL="342900" indent="-342900" algn="just">
              <a:buFont typeface="Wingdings" pitchFamily="2" charset="2"/>
              <a:buChar char="q"/>
            </a:pPr>
            <a:r>
              <a:rPr lang="tr-TR" sz="2000" b="1" u="sng" dirty="0" smtClean="0">
                <a:solidFill>
                  <a:srgbClr val="C00000"/>
                </a:solidFill>
              </a:rPr>
              <a:t>Alçakgönüllü</a:t>
            </a:r>
            <a:r>
              <a:rPr lang="tr-TR" sz="2000" b="1" dirty="0" smtClean="0">
                <a:solidFill>
                  <a:srgbClr val="C00000"/>
                </a:solidFill>
              </a:rPr>
              <a:t> olmak demek, </a:t>
            </a:r>
            <a:r>
              <a:rPr lang="tr-TR" dirty="0" smtClean="0">
                <a:solidFill>
                  <a:schemeClr val="tx1"/>
                </a:solidFill>
              </a:rPr>
              <a:t>(</a:t>
            </a:r>
            <a:r>
              <a:rPr lang="tr-TR" sz="2000" dirty="0" smtClean="0">
                <a:solidFill>
                  <a:schemeClr val="tx1"/>
                </a:solidFill>
              </a:rPr>
              <a:t>Ben kurutulmuş et yiyen bir kadının oğluyum</a:t>
            </a:r>
            <a:r>
              <a:rPr lang="tr-TR" dirty="0" smtClean="0">
                <a:solidFill>
                  <a:schemeClr val="tx1"/>
                </a:solidFill>
              </a:rPr>
              <a:t>…)</a:t>
            </a:r>
            <a:endParaRPr lang="tr-TR" sz="2000" dirty="0" smtClean="0">
              <a:solidFill>
                <a:schemeClr val="tx1"/>
              </a:solidFill>
            </a:endParaRPr>
          </a:p>
          <a:p>
            <a:pPr marL="342900" indent="-342900" algn="just">
              <a:buFont typeface="Wingdings" pitchFamily="2" charset="2"/>
              <a:buChar char="q"/>
            </a:pPr>
            <a:r>
              <a:rPr lang="tr-TR" sz="2000" b="1" u="sng" dirty="0" smtClean="0">
                <a:solidFill>
                  <a:srgbClr val="C00000"/>
                </a:solidFill>
              </a:rPr>
              <a:t>Çalışkan</a:t>
            </a:r>
            <a:r>
              <a:rPr lang="tr-TR" sz="2000" b="1" dirty="0" smtClean="0">
                <a:solidFill>
                  <a:srgbClr val="C00000"/>
                </a:solidFill>
              </a:rPr>
              <a:t> olmak demek, </a:t>
            </a:r>
            <a:r>
              <a:rPr lang="tr-TR" dirty="0" smtClean="0">
                <a:solidFill>
                  <a:schemeClr val="tx1"/>
                </a:solidFill>
              </a:rPr>
              <a:t>(</a:t>
            </a:r>
            <a:r>
              <a:rPr lang="tr-TR" sz="2000" dirty="0" smtClean="0">
                <a:solidFill>
                  <a:schemeClr val="tx1"/>
                </a:solidFill>
              </a:rPr>
              <a:t>İşlerini kendisi yapmak isterdi, söküğünü dikerdi..)</a:t>
            </a:r>
          </a:p>
          <a:p>
            <a:pPr marL="342900" indent="-342900" algn="just">
              <a:buFont typeface="Wingdings" pitchFamily="2" charset="2"/>
              <a:buChar char="q"/>
            </a:pPr>
            <a:r>
              <a:rPr lang="tr-TR" sz="2000" b="1" u="sng" dirty="0" smtClean="0">
                <a:solidFill>
                  <a:srgbClr val="C00000"/>
                </a:solidFill>
              </a:rPr>
              <a:t>Dosdoğru olmak</a:t>
            </a:r>
            <a:r>
              <a:rPr lang="tr-TR" sz="2000" b="1" dirty="0" smtClean="0">
                <a:solidFill>
                  <a:srgbClr val="C00000"/>
                </a:solidFill>
              </a:rPr>
              <a:t> demek, </a:t>
            </a:r>
            <a:r>
              <a:rPr lang="tr-TR" sz="1600" dirty="0" smtClean="0">
                <a:solidFill>
                  <a:schemeClr val="tx1"/>
                </a:solidFill>
              </a:rPr>
              <a:t>(</a:t>
            </a:r>
            <a:r>
              <a:rPr lang="tr-TR" dirty="0" smtClean="0">
                <a:solidFill>
                  <a:schemeClr val="tx1"/>
                </a:solidFill>
              </a:rPr>
              <a:t>Size bir düşman saldıracak desem bana inanır mısınız</a:t>
            </a:r>
            <a:r>
              <a:rPr lang="tr-TR" sz="1600" dirty="0" smtClean="0">
                <a:solidFill>
                  <a:schemeClr val="tx1"/>
                </a:solidFill>
              </a:rPr>
              <a:t>?)</a:t>
            </a:r>
            <a:endParaRPr lang="tr-TR" sz="2000" dirty="0" smtClean="0">
              <a:solidFill>
                <a:schemeClr val="tx1"/>
              </a:solidFill>
            </a:endParaRPr>
          </a:p>
          <a:p>
            <a:pPr marL="342900" indent="-342900" algn="just">
              <a:buFont typeface="Wingdings" pitchFamily="2" charset="2"/>
              <a:buChar char="q"/>
            </a:pPr>
            <a:r>
              <a:rPr lang="tr-TR" sz="2000" b="1" u="sng" dirty="0" smtClean="0">
                <a:solidFill>
                  <a:srgbClr val="C00000"/>
                </a:solidFill>
              </a:rPr>
              <a:t>Adaletli </a:t>
            </a:r>
            <a:r>
              <a:rPr lang="tr-TR" sz="2000" b="1" dirty="0" smtClean="0">
                <a:solidFill>
                  <a:srgbClr val="C00000"/>
                </a:solidFill>
              </a:rPr>
              <a:t>olmak demek</a:t>
            </a:r>
            <a:r>
              <a:rPr lang="tr-TR" sz="2000" dirty="0" smtClean="0">
                <a:solidFill>
                  <a:srgbClr val="C00000"/>
                </a:solidFill>
              </a:rPr>
              <a:t>, </a:t>
            </a:r>
            <a:r>
              <a:rPr lang="tr-TR" sz="2000" dirty="0" smtClean="0">
                <a:solidFill>
                  <a:schemeClr val="tx1"/>
                </a:solidFill>
              </a:rPr>
              <a:t>(Kızım </a:t>
            </a:r>
            <a:r>
              <a:rPr lang="tr-TR" sz="2000" dirty="0" err="1" smtClean="0">
                <a:solidFill>
                  <a:schemeClr val="tx1"/>
                </a:solidFill>
              </a:rPr>
              <a:t>Fatıma</a:t>
            </a:r>
            <a:r>
              <a:rPr lang="tr-TR" sz="2000" dirty="0" smtClean="0">
                <a:solidFill>
                  <a:schemeClr val="tx1"/>
                </a:solidFill>
              </a:rPr>
              <a:t> dahi çalsa… </a:t>
            </a:r>
            <a:r>
              <a:rPr lang="tr-TR" sz="2000" dirty="0" err="1" smtClean="0">
                <a:solidFill>
                  <a:schemeClr val="tx1"/>
                </a:solidFill>
              </a:rPr>
              <a:t>Taif</a:t>
            </a:r>
            <a:r>
              <a:rPr lang="tr-TR" sz="2000" dirty="0" smtClean="0">
                <a:solidFill>
                  <a:schemeClr val="tx1"/>
                </a:solidFill>
              </a:rPr>
              <a:t> Dönüşü sırasında Çaban </a:t>
            </a:r>
            <a:r>
              <a:rPr lang="tr-TR" sz="2000" dirty="0" err="1" smtClean="0">
                <a:solidFill>
                  <a:schemeClr val="tx1"/>
                </a:solidFill>
              </a:rPr>
              <a:t>Addas’a</a:t>
            </a:r>
            <a:r>
              <a:rPr lang="tr-TR" sz="2000" dirty="0" smtClean="0">
                <a:solidFill>
                  <a:schemeClr val="tx1"/>
                </a:solidFill>
              </a:rPr>
              <a:t> koyunları sahibine vermesini istemesi)</a:t>
            </a:r>
          </a:p>
          <a:p>
            <a:pPr marL="342900" indent="-342900" algn="just">
              <a:buFont typeface="Wingdings" pitchFamily="2" charset="2"/>
              <a:buChar char="q"/>
            </a:pPr>
            <a:r>
              <a:rPr lang="tr-TR" sz="2000" b="1" u="sng" dirty="0" smtClean="0">
                <a:solidFill>
                  <a:srgbClr val="C00000"/>
                </a:solidFill>
              </a:rPr>
              <a:t>Vefakar</a:t>
            </a:r>
            <a:r>
              <a:rPr lang="tr-TR" sz="2000" b="1" dirty="0" smtClean="0">
                <a:solidFill>
                  <a:srgbClr val="C00000"/>
                </a:solidFill>
              </a:rPr>
              <a:t> olmak demek</a:t>
            </a:r>
            <a:r>
              <a:rPr lang="tr-TR" sz="2000" dirty="0" smtClean="0">
                <a:solidFill>
                  <a:srgbClr val="C00000"/>
                </a:solidFill>
              </a:rPr>
              <a:t>, </a:t>
            </a:r>
            <a:r>
              <a:rPr lang="tr-TR" sz="2000" dirty="0" smtClean="0">
                <a:solidFill>
                  <a:schemeClr val="tx1"/>
                </a:solidFill>
              </a:rPr>
              <a:t>(Geceler boyu ayakta durup ibadet etmek.)</a:t>
            </a:r>
            <a:endParaRPr lang="tr-TR" sz="2000" dirty="0">
              <a:solidFill>
                <a:schemeClr val="tx1"/>
              </a:solidFill>
            </a:endParaRPr>
          </a:p>
        </p:txBody>
      </p:sp>
      <p:pic>
        <p:nvPicPr>
          <p:cNvPr id="4" name="Picture 4" descr="kutludog"/>
          <p:cNvPicPr>
            <a:picLocks noChangeAspect="1" noChangeArrowheads="1"/>
          </p:cNvPicPr>
          <p:nvPr/>
        </p:nvPicPr>
        <p:blipFill>
          <a:blip r:embed="rId3" cstate="print"/>
          <a:srcRect/>
          <a:stretch>
            <a:fillRect/>
          </a:stretch>
        </p:blipFill>
        <p:spPr bwMode="auto">
          <a:xfrm>
            <a:off x="7759370" y="5589239"/>
            <a:ext cx="1384629" cy="1268761"/>
          </a:xfrm>
          <a:prstGeom prst="rect">
            <a:avLst/>
          </a:prstGeom>
          <a:noFill/>
          <a:ln w="9525">
            <a:noFill/>
            <a:miter lim="800000"/>
            <a:headEnd/>
            <a:tailEnd/>
          </a:ln>
        </p:spPr>
      </p:pic>
    </p:spTree>
    <p:extLst>
      <p:ext uri="{BB962C8B-B14F-4D97-AF65-F5344CB8AC3E}">
        <p14:creationId xmlns:p14="http://schemas.microsoft.com/office/powerpoint/2010/main" val="11364210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evodevcim.com/wp-content/uploads/2012/02/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73161" y="4784305"/>
            <a:ext cx="3888432" cy="207937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0" name="Picture 2" descr="http://img-fotki.yandex.ru/get/5636/112424586.7aa/0_bd63b_973c2cb1_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0260" y="4221088"/>
            <a:ext cx="9474308" cy="2708631"/>
          </a:xfrm>
          <a:prstGeom prst="rect">
            <a:avLst/>
          </a:prstGeom>
          <a:noFill/>
          <a:extLst>
            <a:ext uri="{909E8E84-426E-40DD-AFC4-6F175D3DCCD1}">
              <a14:hiddenFill xmlns:a14="http://schemas.microsoft.com/office/drawing/2010/main">
                <a:solidFill>
                  <a:srgbClr val="FFFFFF"/>
                </a:solidFill>
              </a14:hiddenFill>
            </a:ext>
          </a:extLst>
        </p:spPr>
      </p:pic>
      <p:sp>
        <p:nvSpPr>
          <p:cNvPr id="5" name="4 Dikdörtgen"/>
          <p:cNvSpPr/>
          <p:nvPr/>
        </p:nvSpPr>
        <p:spPr>
          <a:xfrm>
            <a:off x="179512" y="1137591"/>
            <a:ext cx="8136904" cy="3731569"/>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rtl="1"/>
            <a:r>
              <a:rPr lang="ar-SA" sz="4000" dirty="0">
                <a:solidFill>
                  <a:srgbClr val="002060"/>
                </a:solidFill>
                <a:latin typeface="HASENAT" panose="01000600020000020003" pitchFamily="2" charset="-78"/>
                <a:cs typeface="HASENAT" panose="01000600020000020003" pitchFamily="2" charset="-78"/>
              </a:rPr>
              <a:t>تركتُ فِيكُمْ أمرينِ لَنْ تَضِلُّوا ما تَمَسّكتُمْ بِهِمَا: كِتَابَ اللّهِ تَعالَى، وَسُنّةَ رَسُولِهِ</a:t>
            </a:r>
            <a:r>
              <a:rPr lang="tr-TR" sz="4000" dirty="0">
                <a:solidFill>
                  <a:srgbClr val="002060"/>
                </a:solidFill>
                <a:latin typeface="HASENAT" panose="01000600020000020003" pitchFamily="2" charset="-78"/>
                <a:cs typeface="HASENAT" panose="01000600020000020003" pitchFamily="2" charset="-78"/>
              </a:rPr>
              <a:t>.</a:t>
            </a:r>
          </a:p>
          <a:p>
            <a:r>
              <a:rPr lang="tr-TR" sz="2400" dirty="0">
                <a:solidFill>
                  <a:srgbClr val="002060"/>
                </a:solidFill>
              </a:rPr>
              <a:t>  </a:t>
            </a:r>
            <a:r>
              <a:rPr lang="tr-TR" sz="3200" dirty="0">
                <a:solidFill>
                  <a:srgbClr val="002060"/>
                </a:solidFill>
                <a:cs typeface="Times New Roman" pitchFamily="18" charset="0"/>
              </a:rPr>
              <a:t>Hz. Peygamber (</a:t>
            </a:r>
            <a:r>
              <a:rPr lang="tr-TR" sz="3200" dirty="0" err="1">
                <a:solidFill>
                  <a:srgbClr val="002060"/>
                </a:solidFill>
                <a:cs typeface="Times New Roman" pitchFamily="18" charset="0"/>
              </a:rPr>
              <a:t>s.a.v</a:t>
            </a:r>
            <a:r>
              <a:rPr lang="tr-TR" sz="3200" dirty="0">
                <a:solidFill>
                  <a:srgbClr val="002060"/>
                </a:solidFill>
                <a:cs typeface="Times New Roman" pitchFamily="18" charset="0"/>
              </a:rPr>
              <a:t>) şöyle buyurmuştur:</a:t>
            </a:r>
            <a:br>
              <a:rPr lang="tr-TR" sz="3200" dirty="0">
                <a:solidFill>
                  <a:srgbClr val="002060"/>
                </a:solidFill>
                <a:cs typeface="Times New Roman" pitchFamily="18" charset="0"/>
              </a:rPr>
            </a:br>
            <a:r>
              <a:rPr lang="tr-TR" sz="3200" dirty="0">
                <a:solidFill>
                  <a:srgbClr val="002060"/>
                </a:solidFill>
                <a:cs typeface="Times New Roman" pitchFamily="18" charset="0"/>
              </a:rPr>
              <a:t> "</a:t>
            </a:r>
            <a:r>
              <a:rPr lang="tr-TR" sz="3200" b="1" dirty="0">
                <a:solidFill>
                  <a:srgbClr val="FF0000"/>
                </a:solidFill>
                <a:cs typeface="Times New Roman" pitchFamily="18" charset="0"/>
              </a:rPr>
              <a:t>Size iki şey bırakıyorum. Bunlara uyduğunuz müddetçe asla sapıtmayacaksınız:</a:t>
            </a:r>
            <a:r>
              <a:rPr lang="tr-TR" sz="3200" dirty="0">
                <a:solidFill>
                  <a:srgbClr val="002060"/>
                </a:solidFill>
                <a:cs typeface="Times New Roman" pitchFamily="18" charset="0"/>
              </a:rPr>
              <a:t/>
            </a:r>
            <a:br>
              <a:rPr lang="tr-TR" sz="3200" dirty="0">
                <a:solidFill>
                  <a:srgbClr val="002060"/>
                </a:solidFill>
                <a:cs typeface="Times New Roman" pitchFamily="18" charset="0"/>
              </a:rPr>
            </a:br>
            <a:r>
              <a:rPr lang="tr-TR" sz="3200" dirty="0">
                <a:solidFill>
                  <a:srgbClr val="002060"/>
                </a:solidFill>
                <a:cs typeface="Times New Roman" pitchFamily="18" charset="0"/>
              </a:rPr>
              <a:t> </a:t>
            </a:r>
            <a:r>
              <a:rPr lang="tr-TR" sz="3600" b="1" dirty="0">
                <a:solidFill>
                  <a:srgbClr val="7030A0"/>
                </a:solidFill>
                <a:cs typeface="Times New Roman" pitchFamily="18" charset="0"/>
              </a:rPr>
              <a:t>Allah'ın </a:t>
            </a:r>
            <a:r>
              <a:rPr lang="tr-TR" sz="3600" b="1" dirty="0" err="1">
                <a:solidFill>
                  <a:srgbClr val="7030A0"/>
                </a:solidFill>
                <a:cs typeface="Times New Roman" pitchFamily="18" charset="0"/>
              </a:rPr>
              <a:t>Kitab'ı</a:t>
            </a:r>
            <a:r>
              <a:rPr lang="tr-TR" sz="3600" b="1" dirty="0">
                <a:solidFill>
                  <a:srgbClr val="7030A0"/>
                </a:solidFill>
                <a:cs typeface="Times New Roman" pitchFamily="18" charset="0"/>
              </a:rPr>
              <a:t> ve </a:t>
            </a:r>
            <a:r>
              <a:rPr lang="tr-TR" sz="3600" b="1" dirty="0" err="1">
                <a:solidFill>
                  <a:srgbClr val="7030A0"/>
                </a:solidFill>
                <a:cs typeface="Times New Roman" pitchFamily="18" charset="0"/>
              </a:rPr>
              <a:t>Resûlünün</a:t>
            </a:r>
            <a:r>
              <a:rPr lang="tr-TR" sz="3600" b="1" dirty="0">
                <a:solidFill>
                  <a:srgbClr val="7030A0"/>
                </a:solidFill>
                <a:cs typeface="Times New Roman" pitchFamily="18" charset="0"/>
              </a:rPr>
              <a:t> sünneti</a:t>
            </a:r>
            <a:r>
              <a:rPr lang="tr-TR" sz="3200" dirty="0">
                <a:solidFill>
                  <a:srgbClr val="002060"/>
                </a:solidFill>
                <a:cs typeface="Times New Roman" pitchFamily="18" charset="0"/>
              </a:rPr>
              <a:t>.</a:t>
            </a:r>
          </a:p>
          <a:p>
            <a:r>
              <a:rPr lang="tr-TR" sz="2000" dirty="0">
                <a:solidFill>
                  <a:srgbClr val="002060"/>
                </a:solidFill>
                <a:cs typeface="Times New Roman" pitchFamily="18" charset="0"/>
              </a:rPr>
              <a:t>(</a:t>
            </a:r>
            <a:r>
              <a:rPr lang="tr-TR" sz="2000" dirty="0" err="1">
                <a:solidFill>
                  <a:srgbClr val="002060"/>
                </a:solidFill>
                <a:cs typeface="Times New Roman" pitchFamily="18" charset="0"/>
              </a:rPr>
              <a:t>Muvatta</a:t>
            </a:r>
            <a:r>
              <a:rPr lang="tr-TR" sz="2000" dirty="0">
                <a:solidFill>
                  <a:srgbClr val="002060"/>
                </a:solidFill>
                <a:cs typeface="Times New Roman" pitchFamily="18" charset="0"/>
              </a:rPr>
              <a:t>, Kader, 46, II, 899)</a:t>
            </a:r>
            <a:endParaRPr lang="en-US" sz="3200" dirty="0">
              <a:solidFill>
                <a:srgbClr val="002060"/>
              </a:solidFill>
            </a:endParaRPr>
          </a:p>
        </p:txBody>
      </p:sp>
      <p:pic>
        <p:nvPicPr>
          <p:cNvPr id="40962" name="Picture 2" descr="http://1.bp.blogspot.com/-y7zw9eYYz94/UjA1JpAFyzI/AAAAAAAABfI/5Zt_p_pq8og/s1600/forumgazel_cicekpngler+(4).png"/>
          <p:cNvPicPr>
            <a:picLocks noChangeAspect="1" noChangeArrowheads="1"/>
          </p:cNvPicPr>
          <p:nvPr/>
        </p:nvPicPr>
        <p:blipFill>
          <a:blip r:embed="rId4" cstate="print"/>
          <a:srcRect/>
          <a:stretch>
            <a:fillRect/>
          </a:stretch>
        </p:blipFill>
        <p:spPr bwMode="auto">
          <a:xfrm rot="5400000" flipH="1" flipV="1">
            <a:off x="6119391" y="2169641"/>
            <a:ext cx="4762500" cy="1952625"/>
          </a:xfrm>
          <a:prstGeom prst="rect">
            <a:avLst/>
          </a:prstGeom>
          <a:noFill/>
        </p:spPr>
      </p:pic>
    </p:spTree>
    <p:extLst>
      <p:ext uri="{BB962C8B-B14F-4D97-AF65-F5344CB8AC3E}">
        <p14:creationId xmlns:p14="http://schemas.microsoft.com/office/powerpoint/2010/main" val="2248978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79512" y="1052736"/>
            <a:ext cx="8748464" cy="4968552"/>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numCol="2" rtlCol="0" anchor="ctr"/>
          <a:lstStyle/>
          <a:p>
            <a:pPr marL="342900" indent="-342900" algn="just">
              <a:buFont typeface="Wingdings" pitchFamily="2" charset="2"/>
              <a:buChar char="q"/>
            </a:pPr>
            <a:r>
              <a:rPr lang="tr-TR" sz="2000" b="1" dirty="0" smtClean="0">
                <a:solidFill>
                  <a:srgbClr val="C00000"/>
                </a:solidFill>
                <a:latin typeface="Times New Roman" pitchFamily="18" charset="0"/>
                <a:cs typeface="Times New Roman" pitchFamily="18" charset="0"/>
              </a:rPr>
              <a:t>Her işe besmele ile başlardı…</a:t>
            </a:r>
          </a:p>
          <a:p>
            <a:pPr marL="342900" indent="-342900" algn="just">
              <a:buFont typeface="Wingdings" pitchFamily="2" charset="2"/>
              <a:buChar char="q"/>
            </a:pPr>
            <a:r>
              <a:rPr lang="tr-TR" sz="2000" b="1" dirty="0" smtClean="0">
                <a:solidFill>
                  <a:srgbClr val="0070C0"/>
                </a:solidFill>
                <a:latin typeface="Times New Roman" pitchFamily="18" charset="0"/>
                <a:cs typeface="Times New Roman" pitchFamily="18" charset="0"/>
              </a:rPr>
              <a:t>Herkese selam verirdi…</a:t>
            </a:r>
          </a:p>
          <a:p>
            <a:pPr marL="342900" indent="-342900" algn="just">
              <a:buFont typeface="Wingdings" pitchFamily="2" charset="2"/>
              <a:buChar char="q"/>
            </a:pPr>
            <a:r>
              <a:rPr lang="tr-TR" sz="2000" b="1" dirty="0" smtClean="0">
                <a:solidFill>
                  <a:schemeClr val="tx1"/>
                </a:solidFill>
                <a:latin typeface="Times New Roman" pitchFamily="18" charset="0"/>
                <a:cs typeface="Times New Roman" pitchFamily="18" charset="0"/>
              </a:rPr>
              <a:t>İlim öğrenenlere destek verirdi</a:t>
            </a:r>
          </a:p>
          <a:p>
            <a:pPr marL="342900" indent="-342900" algn="just">
              <a:buFont typeface="Wingdings" pitchFamily="2" charset="2"/>
              <a:buChar char="q"/>
            </a:pPr>
            <a:r>
              <a:rPr lang="tr-TR" sz="2000" b="1" dirty="0" smtClean="0">
                <a:solidFill>
                  <a:srgbClr val="C00000"/>
                </a:solidFill>
                <a:latin typeface="Times New Roman" pitchFamily="18" charset="0"/>
                <a:cs typeface="Times New Roman" pitchFamily="18" charset="0"/>
              </a:rPr>
              <a:t>Her konuda güvenilirdi…</a:t>
            </a:r>
          </a:p>
          <a:p>
            <a:pPr marL="342900" indent="-342900" algn="just">
              <a:buFont typeface="Wingdings" pitchFamily="2" charset="2"/>
              <a:buChar char="q"/>
            </a:pPr>
            <a:r>
              <a:rPr lang="tr-TR" sz="2000" b="1" dirty="0" smtClean="0">
                <a:solidFill>
                  <a:srgbClr val="0070C0"/>
                </a:solidFill>
                <a:latin typeface="Times New Roman" pitchFamily="18" charset="0"/>
                <a:cs typeface="Times New Roman" pitchFamily="18" charset="0"/>
              </a:rPr>
              <a:t>Komşu ilişkilerinde çok hassastı…</a:t>
            </a:r>
          </a:p>
          <a:p>
            <a:pPr marL="342900" indent="-342900" algn="just">
              <a:buFont typeface="Wingdings" pitchFamily="2" charset="2"/>
              <a:buChar char="q"/>
            </a:pPr>
            <a:r>
              <a:rPr lang="tr-TR" sz="2000" b="1" dirty="0" smtClean="0">
                <a:solidFill>
                  <a:schemeClr val="tx1"/>
                </a:solidFill>
                <a:latin typeface="Times New Roman" pitchFamily="18" charset="0"/>
                <a:cs typeface="Times New Roman" pitchFamily="18" charset="0"/>
              </a:rPr>
              <a:t>Ayıpları asla yüze vurmazdı…</a:t>
            </a:r>
          </a:p>
          <a:p>
            <a:pPr marL="342900" indent="-342900" algn="just">
              <a:buFont typeface="Wingdings" pitchFamily="2" charset="2"/>
              <a:buChar char="q"/>
            </a:pPr>
            <a:r>
              <a:rPr lang="tr-TR" sz="2000" b="1" dirty="0" smtClean="0">
                <a:solidFill>
                  <a:srgbClr val="C00000"/>
                </a:solidFill>
                <a:latin typeface="Times New Roman" pitchFamily="18" charset="0"/>
                <a:cs typeface="Times New Roman" pitchFamily="18" charset="0"/>
              </a:rPr>
              <a:t>İnsanlar arasında ayrım yapmazdı…</a:t>
            </a:r>
          </a:p>
          <a:p>
            <a:pPr marL="342900" indent="-342900" algn="just">
              <a:buFont typeface="Wingdings" pitchFamily="2" charset="2"/>
              <a:buChar char="q"/>
            </a:pPr>
            <a:r>
              <a:rPr lang="tr-TR" sz="2000" b="1" dirty="0" smtClean="0">
                <a:solidFill>
                  <a:srgbClr val="0070C0"/>
                </a:solidFill>
                <a:latin typeface="Times New Roman" pitchFamily="18" charset="0"/>
                <a:cs typeface="Times New Roman" pitchFamily="18" charset="0"/>
              </a:rPr>
              <a:t>Evine selam vererek girerdi… </a:t>
            </a:r>
          </a:p>
          <a:p>
            <a:pPr marL="342900" indent="-342900" algn="just">
              <a:buFont typeface="Wingdings" pitchFamily="2" charset="2"/>
              <a:buChar char="q"/>
            </a:pPr>
            <a:r>
              <a:rPr lang="tr-TR" sz="2000" b="1" dirty="0" smtClean="0">
                <a:solidFill>
                  <a:schemeClr val="tx1"/>
                </a:solidFill>
                <a:latin typeface="Times New Roman" pitchFamily="18" charset="0"/>
                <a:cs typeface="Times New Roman" pitchFamily="18" charset="0"/>
              </a:rPr>
              <a:t>Temizliğe çok önem verirdi…</a:t>
            </a:r>
          </a:p>
          <a:p>
            <a:pPr marL="342900" indent="-342900" algn="just">
              <a:buFont typeface="Wingdings" pitchFamily="2" charset="2"/>
              <a:buChar char="q"/>
            </a:pPr>
            <a:r>
              <a:rPr lang="tr-TR" sz="2000" b="1" dirty="0" smtClean="0">
                <a:solidFill>
                  <a:srgbClr val="C00000"/>
                </a:solidFill>
                <a:latin typeface="Times New Roman" pitchFamily="18" charset="0"/>
                <a:cs typeface="Times New Roman" pitchFamily="18" charset="0"/>
              </a:rPr>
              <a:t>Çocuklarla şakalaşırdı.</a:t>
            </a:r>
          </a:p>
          <a:p>
            <a:pPr marL="342900" indent="-342900" algn="just">
              <a:buFont typeface="Wingdings" pitchFamily="2" charset="2"/>
              <a:buChar char="q"/>
            </a:pPr>
            <a:r>
              <a:rPr lang="tr-TR" sz="2000" b="1" dirty="0" smtClean="0">
                <a:solidFill>
                  <a:srgbClr val="0070C0"/>
                </a:solidFill>
                <a:latin typeface="Times New Roman" pitchFamily="18" charset="0"/>
                <a:cs typeface="Times New Roman" pitchFamily="18" charset="0"/>
              </a:rPr>
              <a:t>Çocukları  çok severdi…</a:t>
            </a:r>
          </a:p>
          <a:p>
            <a:pPr marL="342900" indent="-342900" algn="just">
              <a:buFont typeface="Wingdings" pitchFamily="2" charset="2"/>
              <a:buChar char="q"/>
            </a:pPr>
            <a:r>
              <a:rPr lang="tr-TR" sz="2000" b="1" dirty="0" smtClean="0">
                <a:solidFill>
                  <a:schemeClr val="tx1"/>
                </a:solidFill>
                <a:latin typeface="Times New Roman" pitchFamily="18" charset="0"/>
                <a:cs typeface="Times New Roman" pitchFamily="18" charset="0"/>
              </a:rPr>
              <a:t>Hayrı ve iyiliği tavsiye ederdi…</a:t>
            </a:r>
          </a:p>
          <a:p>
            <a:pPr marL="342900" indent="-342900" algn="just">
              <a:buFont typeface="Wingdings" pitchFamily="2" charset="2"/>
              <a:buChar char="q"/>
            </a:pPr>
            <a:r>
              <a:rPr lang="tr-TR" sz="2000" b="1" dirty="0" smtClean="0">
                <a:solidFill>
                  <a:srgbClr val="C00000"/>
                </a:solidFill>
                <a:latin typeface="Times New Roman" pitchFamily="18" charset="0"/>
                <a:cs typeface="Times New Roman" pitchFamily="18" charset="0"/>
              </a:rPr>
              <a:t>Hasta ziyaretini ihmal etmezdi…</a:t>
            </a:r>
          </a:p>
          <a:p>
            <a:pPr marL="342900" indent="-342900" algn="just">
              <a:buFont typeface="Wingdings" pitchFamily="2" charset="2"/>
              <a:buChar char="q"/>
            </a:pPr>
            <a:r>
              <a:rPr lang="tr-TR" sz="2000" b="1" dirty="0" smtClean="0">
                <a:solidFill>
                  <a:srgbClr val="0070C0"/>
                </a:solidFill>
                <a:latin typeface="Times New Roman" pitchFamily="18" charset="0"/>
                <a:cs typeface="Times New Roman" pitchFamily="18" charset="0"/>
              </a:rPr>
              <a:t>Misafire ikram etmeyi severdi…</a:t>
            </a:r>
          </a:p>
          <a:p>
            <a:pPr marL="342900" indent="-342900" algn="just">
              <a:buFont typeface="Wingdings" pitchFamily="2" charset="2"/>
              <a:buChar char="q"/>
            </a:pPr>
            <a:r>
              <a:rPr lang="tr-TR" sz="2000" b="1" dirty="0" smtClean="0">
                <a:solidFill>
                  <a:srgbClr val="00B050"/>
                </a:solidFill>
                <a:latin typeface="Times New Roman" pitchFamily="18" charset="0"/>
                <a:cs typeface="Times New Roman" pitchFamily="18" charset="0"/>
              </a:rPr>
              <a:t>Güler yüzlüydü…</a:t>
            </a:r>
          </a:p>
          <a:p>
            <a:pPr marL="342900" indent="-342900" algn="just">
              <a:buFont typeface="Wingdings" pitchFamily="2" charset="2"/>
              <a:buChar char="q"/>
            </a:pPr>
            <a:r>
              <a:rPr lang="tr-TR" sz="2000" b="1" dirty="0" smtClean="0">
                <a:solidFill>
                  <a:srgbClr val="C00000"/>
                </a:solidFill>
                <a:latin typeface="Times New Roman" pitchFamily="18" charset="0"/>
                <a:cs typeface="Times New Roman" pitchFamily="18" charset="0"/>
              </a:rPr>
              <a:t>Yemeğin sonunda şükrederdi… </a:t>
            </a:r>
          </a:p>
          <a:p>
            <a:pPr marL="342900" indent="-342900" algn="just">
              <a:buFont typeface="Wingdings" pitchFamily="2" charset="2"/>
              <a:buChar char="q"/>
            </a:pPr>
            <a:r>
              <a:rPr lang="tr-TR" sz="2000" b="1" dirty="0" smtClean="0">
                <a:solidFill>
                  <a:srgbClr val="0070C0"/>
                </a:solidFill>
                <a:latin typeface="Times New Roman" pitchFamily="18" charset="0"/>
                <a:cs typeface="Times New Roman" pitchFamily="18" charset="0"/>
              </a:rPr>
              <a:t>Yoksullara yardım ederdi…</a:t>
            </a:r>
          </a:p>
          <a:p>
            <a:pPr marL="342900" indent="-342900" algn="just">
              <a:buFont typeface="Wingdings" pitchFamily="2" charset="2"/>
              <a:buChar char="q"/>
            </a:pPr>
            <a:r>
              <a:rPr lang="tr-TR" sz="2000" b="1" dirty="0" smtClean="0">
                <a:solidFill>
                  <a:schemeClr val="tx1"/>
                </a:solidFill>
                <a:latin typeface="Times New Roman" pitchFamily="18" charset="0"/>
                <a:cs typeface="Times New Roman" pitchFamily="18" charset="0"/>
              </a:rPr>
              <a:t>Arkadaşlarının hatırını sorardı… </a:t>
            </a:r>
          </a:p>
          <a:p>
            <a:pPr marL="342900" indent="-342900" algn="just">
              <a:buFont typeface="Wingdings" pitchFamily="2" charset="2"/>
              <a:buChar char="q"/>
            </a:pPr>
            <a:r>
              <a:rPr lang="tr-TR" sz="2000" b="1" dirty="0" smtClean="0">
                <a:solidFill>
                  <a:srgbClr val="C00000"/>
                </a:solidFill>
                <a:latin typeface="Times New Roman" pitchFamily="18" charset="0"/>
                <a:cs typeface="Times New Roman" pitchFamily="18" charset="0"/>
              </a:rPr>
              <a:t>Verdiği sözde dururdu…</a:t>
            </a:r>
          </a:p>
          <a:p>
            <a:pPr marL="342900" indent="-342900" algn="just">
              <a:buFont typeface="Wingdings" pitchFamily="2" charset="2"/>
              <a:buChar char="q"/>
            </a:pPr>
            <a:r>
              <a:rPr lang="tr-TR" sz="2000" b="1" dirty="0" smtClean="0">
                <a:solidFill>
                  <a:srgbClr val="0070C0"/>
                </a:solidFill>
                <a:latin typeface="Times New Roman" pitchFamily="18" charset="0"/>
                <a:cs typeface="Times New Roman" pitchFamily="18" charset="0"/>
              </a:rPr>
              <a:t>Merhametliydi, </a:t>
            </a:r>
          </a:p>
          <a:p>
            <a:pPr marL="342900" indent="-342900" algn="just">
              <a:buFont typeface="Wingdings" pitchFamily="2" charset="2"/>
              <a:buChar char="q"/>
            </a:pPr>
            <a:r>
              <a:rPr lang="tr-TR" sz="2000" b="1" dirty="0" smtClean="0">
                <a:solidFill>
                  <a:srgbClr val="0070C0"/>
                </a:solidFill>
                <a:latin typeface="Times New Roman" pitchFamily="18" charset="0"/>
                <a:cs typeface="Times New Roman" pitchFamily="18" charset="0"/>
              </a:rPr>
              <a:t>Affetmeyi severdi…</a:t>
            </a:r>
          </a:p>
          <a:p>
            <a:pPr marL="342900" indent="-342900" algn="just">
              <a:buFont typeface="Wingdings" pitchFamily="2" charset="2"/>
              <a:buChar char="q"/>
            </a:pPr>
            <a:r>
              <a:rPr lang="tr-TR" sz="2000" b="1" dirty="0" smtClean="0">
                <a:solidFill>
                  <a:schemeClr val="tx1"/>
                </a:solidFill>
                <a:latin typeface="Times New Roman" pitchFamily="18" charset="0"/>
                <a:cs typeface="Times New Roman" pitchFamily="18" charset="0"/>
              </a:rPr>
              <a:t>İyi bir eş… Şefkatli bir babaydı…</a:t>
            </a:r>
          </a:p>
          <a:p>
            <a:pPr marL="342900" indent="-342900" algn="just">
              <a:buFont typeface="Wingdings" pitchFamily="2" charset="2"/>
              <a:buChar char="q"/>
            </a:pPr>
            <a:r>
              <a:rPr lang="tr-TR" sz="2000" b="1" dirty="0" smtClean="0">
                <a:solidFill>
                  <a:srgbClr val="C00000"/>
                </a:solidFill>
                <a:latin typeface="Times New Roman" pitchFamily="18" charset="0"/>
                <a:cs typeface="Times New Roman" pitchFamily="18" charset="0"/>
              </a:rPr>
              <a:t>Emanete ihanet etmezdi…</a:t>
            </a:r>
          </a:p>
          <a:p>
            <a:pPr marL="342900" indent="-342900" algn="just">
              <a:buFont typeface="Wingdings" pitchFamily="2" charset="2"/>
              <a:buChar char="q"/>
            </a:pPr>
            <a:r>
              <a:rPr lang="tr-TR" sz="2000" b="1" dirty="0" smtClean="0">
                <a:solidFill>
                  <a:schemeClr val="tx1"/>
                </a:solidFill>
                <a:latin typeface="Times New Roman" pitchFamily="18" charset="0"/>
                <a:cs typeface="Times New Roman" pitchFamily="18" charset="0"/>
              </a:rPr>
              <a:t>Kötü söz söylemezdi.</a:t>
            </a:r>
          </a:p>
          <a:p>
            <a:pPr marL="342900" indent="-342900" algn="just">
              <a:buFont typeface="Wingdings" pitchFamily="2" charset="2"/>
              <a:buChar char="q"/>
            </a:pPr>
            <a:r>
              <a:rPr lang="tr-TR" sz="2000" b="1" dirty="0" smtClean="0">
                <a:solidFill>
                  <a:srgbClr val="C00000"/>
                </a:solidFill>
                <a:latin typeface="Times New Roman" pitchFamily="18" charset="0"/>
                <a:cs typeface="Times New Roman" pitchFamily="18" charset="0"/>
              </a:rPr>
              <a:t>Kimseyle çekişmezdi.</a:t>
            </a:r>
          </a:p>
          <a:p>
            <a:pPr marL="342900" indent="-342900" algn="just">
              <a:buFont typeface="Wingdings" pitchFamily="2" charset="2"/>
              <a:buChar char="q"/>
            </a:pPr>
            <a:r>
              <a:rPr lang="tr-TR" sz="2000" b="1" dirty="0" smtClean="0">
                <a:solidFill>
                  <a:srgbClr val="0070C0"/>
                </a:solidFill>
                <a:latin typeface="Times New Roman" pitchFamily="18" charset="0"/>
                <a:cs typeface="Times New Roman" pitchFamily="18" charset="0"/>
              </a:rPr>
              <a:t>Kapısına yardım için gelen kimseyi geri çevirmezdi.</a:t>
            </a:r>
          </a:p>
          <a:p>
            <a:pPr algn="just"/>
            <a:r>
              <a:rPr lang="tr-TR" sz="2000" b="1" dirty="0" smtClean="0">
                <a:solidFill>
                  <a:schemeClr val="tx1"/>
                </a:solidFill>
                <a:latin typeface="Times New Roman" pitchFamily="18" charset="0"/>
                <a:cs typeface="Times New Roman" pitchFamily="18" charset="0"/>
              </a:rPr>
              <a:t>O’na salat ve selam olsun…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251520" y="908720"/>
            <a:ext cx="8646278" cy="331236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a:r>
              <a:rPr lang="tr-TR" sz="2400" dirty="0" smtClean="0">
                <a:solidFill>
                  <a:srgbClr val="C00000"/>
                </a:solidFill>
              </a:rPr>
              <a:t>Sevgili peygamberimizin hayatının; inanan insan için özel bir anlamı vardır, çünkü inanan kişi, dini hükümlerin yaşantı haline dönüştüğünü, ahlaki değerlerin de somutlaştığını Hz. Peygamberin hayatında görür.</a:t>
            </a:r>
          </a:p>
          <a:p>
            <a:pPr marL="342900" indent="-342900" algn="ctr"/>
            <a:r>
              <a:rPr lang="ar-SA" sz="3600" dirty="0" smtClean="0">
                <a:solidFill>
                  <a:schemeClr val="tx1"/>
                </a:solidFill>
                <a:latin typeface="HASENAT" panose="01000600020000020003" pitchFamily="2" charset="-78"/>
                <a:cs typeface="HASENAT" panose="01000600020000020003" pitchFamily="2" charset="-78"/>
              </a:rPr>
              <a:t>م</a:t>
            </a:r>
            <a:r>
              <a:rPr lang="ar-SY" sz="3600" dirty="0" smtClean="0">
                <a:solidFill>
                  <a:schemeClr val="tx1"/>
                </a:solidFill>
                <a:latin typeface="HASENAT" panose="01000600020000020003" pitchFamily="2" charset="-78"/>
                <a:cs typeface="HASENAT" panose="01000600020000020003" pitchFamily="2" charset="-78"/>
              </a:rPr>
              <a:t>َنْ اَحْيَا سُنَّتِى فَقَدْ اَحَبّنى وَمنْ اَحَبَّنِى كَانَ مَعِى فِى الْجَنَّةِ</a:t>
            </a:r>
            <a:endParaRPr lang="tr-TR" sz="3600" dirty="0" smtClean="0">
              <a:solidFill>
                <a:schemeClr val="tx1"/>
              </a:solidFill>
              <a:latin typeface="HASENAT" panose="01000600020000020003" pitchFamily="2" charset="-78"/>
              <a:cs typeface="HASENAT" panose="01000600020000020003" pitchFamily="2" charset="-78"/>
            </a:endParaRPr>
          </a:p>
          <a:p>
            <a:pPr marL="342900" indent="-342900" algn="just"/>
            <a:r>
              <a:rPr lang="tr-TR" sz="2800" dirty="0" smtClean="0">
                <a:solidFill>
                  <a:schemeClr val="tx1"/>
                </a:solidFill>
              </a:rPr>
              <a:t>“Kim benim sünnetimi ihya ederse beni sevmiş olur. Beni seven de cennette benimle beraber olur.” </a:t>
            </a:r>
            <a:r>
              <a:rPr lang="tr-TR" sz="1200" dirty="0" smtClean="0">
                <a:solidFill>
                  <a:schemeClr val="tx1"/>
                </a:solidFill>
              </a:rPr>
              <a:t>(</a:t>
            </a:r>
            <a:r>
              <a:rPr lang="tr-TR" sz="1200" dirty="0" err="1" smtClean="0">
                <a:solidFill>
                  <a:schemeClr val="tx1"/>
                </a:solidFill>
              </a:rPr>
              <a:t>Tirmizi</a:t>
            </a:r>
            <a:r>
              <a:rPr lang="tr-TR" sz="1200" dirty="0" smtClean="0">
                <a:solidFill>
                  <a:schemeClr val="tx1"/>
                </a:solidFill>
              </a:rPr>
              <a:t>, Sünen, İlim, 39/16 )</a:t>
            </a:r>
            <a:endParaRPr lang="tr-TR" dirty="0">
              <a:solidFill>
                <a:schemeClr val="tx1"/>
              </a:solidFill>
            </a:endParaRPr>
          </a:p>
        </p:txBody>
      </p:sp>
      <p:pic>
        <p:nvPicPr>
          <p:cNvPr id="8194" name="Picture 2" descr="http://pic4you.ru/allimage/y2011/09-04/12216/116088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5976" y="4221088"/>
            <a:ext cx="3384376" cy="29049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pic4you.ru/allimage/y2011/09-04/12216/116088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3953077"/>
            <a:ext cx="3384376" cy="2904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30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6" name="Picture 8" descr="http://yid.ydicagri.org/images/teraz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10453" y="2708920"/>
            <a:ext cx="2433548" cy="1944216"/>
          </a:xfrm>
          <a:prstGeom prst="rect">
            <a:avLst/>
          </a:prstGeom>
          <a:noFill/>
          <a:extLst>
            <a:ext uri="{909E8E84-426E-40DD-AFC4-6F175D3DCCD1}">
              <a14:hiddenFill xmlns:a14="http://schemas.microsoft.com/office/drawing/2010/main">
                <a:solidFill>
                  <a:srgbClr val="FFFFFF"/>
                </a:solidFill>
              </a14:hiddenFill>
            </a:ext>
          </a:extLst>
        </p:spPr>
      </p:pic>
      <p:sp>
        <p:nvSpPr>
          <p:cNvPr id="5" name="4 Dikdörtgen"/>
          <p:cNvSpPr/>
          <p:nvPr/>
        </p:nvSpPr>
        <p:spPr>
          <a:xfrm>
            <a:off x="107504" y="1196752"/>
            <a:ext cx="7488832" cy="4804004"/>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a:r>
              <a:rPr lang="tr-TR" sz="2800" dirty="0" smtClean="0">
                <a:solidFill>
                  <a:schemeClr val="tx1"/>
                </a:solidFill>
              </a:rPr>
              <a:t>Süfyan B. Üyeyne (R.a.) Derki:</a:t>
            </a:r>
          </a:p>
          <a:p>
            <a:pPr algn="just"/>
            <a:r>
              <a:rPr lang="tr-TR" sz="2800" dirty="0" smtClean="0">
                <a:solidFill>
                  <a:srgbClr val="FF0000"/>
                </a:solidFill>
              </a:rPr>
              <a:t>“</a:t>
            </a:r>
            <a:r>
              <a:rPr lang="tr-TR" sz="3600" b="1" dirty="0" smtClean="0">
                <a:solidFill>
                  <a:srgbClr val="FF0000"/>
                </a:solidFill>
              </a:rPr>
              <a:t>Şüphesiz ki Rasulüllah efendimiz en büyük terazidir. Her şey onun ahlakına, hayatına ve yoluna arz edilir.</a:t>
            </a:r>
          </a:p>
          <a:p>
            <a:pPr algn="just"/>
            <a:r>
              <a:rPr lang="tr-TR" sz="3600" b="1" dirty="0" smtClean="0">
                <a:solidFill>
                  <a:schemeClr val="tx1"/>
                </a:solidFill>
              </a:rPr>
              <a:t> O’nun terazisinde tartılır. </a:t>
            </a:r>
          </a:p>
          <a:p>
            <a:pPr algn="just"/>
            <a:r>
              <a:rPr lang="tr-TR" sz="3600" b="1" dirty="0" smtClean="0">
                <a:solidFill>
                  <a:schemeClr val="tx1"/>
                </a:solidFill>
              </a:rPr>
              <a:t>Uygun geleni haktır,gelmeyen batıldır</a:t>
            </a:r>
            <a:r>
              <a:rPr lang="tr-TR" sz="3600" dirty="0" smtClean="0">
                <a:solidFill>
                  <a:schemeClr val="tx1"/>
                </a:solidFill>
              </a:rPr>
              <a:t>.” </a:t>
            </a:r>
            <a:endParaRPr lang="tr-TR" sz="2800" dirty="0">
              <a:solidFill>
                <a:schemeClr val="tx1"/>
              </a:solidFill>
            </a:endParaRPr>
          </a:p>
        </p:txBody>
      </p:sp>
    </p:spTree>
    <p:extLst>
      <p:ext uri="{BB962C8B-B14F-4D97-AF65-F5344CB8AC3E}">
        <p14:creationId xmlns:p14="http://schemas.microsoft.com/office/powerpoint/2010/main" val="282197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img2.blogcu.com/images/e/y/l/eylulguz/alev.gif"/>
          <p:cNvPicPr>
            <a:picLocks noChangeAspect="1" noChangeArrowheads="1"/>
          </p:cNvPicPr>
          <p:nvPr/>
        </p:nvPicPr>
        <p:blipFill>
          <a:blip r:embed="rId2" cstate="print"/>
          <a:srcRect/>
          <a:stretch>
            <a:fillRect/>
          </a:stretch>
        </p:blipFill>
        <p:spPr bwMode="auto">
          <a:xfrm>
            <a:off x="0" y="4953000"/>
            <a:ext cx="9144000" cy="1905000"/>
          </a:xfrm>
          <a:prstGeom prst="rect">
            <a:avLst/>
          </a:prstGeom>
          <a:noFill/>
        </p:spPr>
      </p:pic>
      <p:sp>
        <p:nvSpPr>
          <p:cNvPr id="5" name="4 Dikdörtgen"/>
          <p:cNvSpPr/>
          <p:nvPr/>
        </p:nvSpPr>
        <p:spPr>
          <a:xfrm>
            <a:off x="107504" y="1124744"/>
            <a:ext cx="8857710" cy="3816424"/>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rtl="1"/>
            <a:r>
              <a:rPr lang="ar-SA" sz="2800" dirty="0">
                <a:solidFill>
                  <a:schemeClr val="tx1"/>
                </a:solidFill>
                <a:latin typeface="HASENAT" panose="01000600020000020003" pitchFamily="2" charset="-78"/>
                <a:cs typeface="HASENAT" panose="01000600020000020003" pitchFamily="2" charset="-78"/>
              </a:rPr>
              <a:t>مَثَلِي كَمَثَلِ رَجُلٍ اسْتَوْقَدَ نَارًا فَلَمَّا أَضَاءَتْ مَا حَوْلَهَا جَعَلَ الْفَرَاشُ وَهَذِهِ الدَّوَابُّ الَّتِي فِي النَّارِ يَقَعْنَ فِيهَا وَجَعَلَ يَحْجُزُهُنَّ وَيَغْلِبْنَهُ فَيَتَقَحَّمْنَ فِيهَا قَالَ فَذَلِكُمْ مَثَلِي وَمَثَلُكُمْ أَنَا آخِذٌ بِحُجَزِكُمْ عَنِ النَّارِ هَلُمَّ عَنِ النَّارِ هَلُمَّ عَنِ النَّارِ فَتَغْلِبُونِي تَقَحَّمُونَ فِيهَا </a:t>
            </a:r>
            <a:endParaRPr lang="tr-TR" sz="2800" dirty="0">
              <a:solidFill>
                <a:schemeClr val="tx1"/>
              </a:solidFill>
              <a:latin typeface="HASENAT" panose="01000600020000020003" pitchFamily="2" charset="-78"/>
              <a:cs typeface="HASENAT" panose="01000600020000020003" pitchFamily="2" charset="-78"/>
            </a:endParaRPr>
          </a:p>
          <a:p>
            <a:pPr algn="just"/>
            <a:r>
              <a:rPr lang="tr-TR" sz="2000" dirty="0">
                <a:solidFill>
                  <a:srgbClr val="002060"/>
                </a:solidFill>
                <a:latin typeface="Times New Roman" pitchFamily="18" charset="0"/>
                <a:cs typeface="Times New Roman" pitchFamily="18" charset="0"/>
              </a:rPr>
              <a:t>Ebu </a:t>
            </a:r>
            <a:r>
              <a:rPr lang="tr-TR" sz="2000" dirty="0" err="1">
                <a:solidFill>
                  <a:srgbClr val="002060"/>
                </a:solidFill>
                <a:latin typeface="Times New Roman" pitchFamily="18" charset="0"/>
                <a:cs typeface="Times New Roman" pitchFamily="18" charset="0"/>
              </a:rPr>
              <a:t>Hüreyre</a:t>
            </a:r>
            <a:r>
              <a:rPr lang="tr-TR" sz="2000" dirty="0">
                <a:solidFill>
                  <a:srgbClr val="002060"/>
                </a:solidFill>
                <a:latin typeface="Times New Roman" pitchFamily="18" charset="0"/>
                <a:cs typeface="Times New Roman" pitchFamily="18" charset="0"/>
              </a:rPr>
              <a:t> (</a:t>
            </a:r>
            <a:r>
              <a:rPr lang="tr-TR" sz="2000" dirty="0" err="1">
                <a:solidFill>
                  <a:srgbClr val="002060"/>
                </a:solidFill>
                <a:latin typeface="Times New Roman" pitchFamily="18" charset="0"/>
                <a:cs typeface="Times New Roman" pitchFamily="18" charset="0"/>
              </a:rPr>
              <a:t>r.a</a:t>
            </a:r>
            <a:r>
              <a:rPr lang="tr-TR" sz="2000" dirty="0">
                <a:solidFill>
                  <a:srgbClr val="002060"/>
                </a:solidFill>
                <a:latin typeface="Times New Roman" pitchFamily="18" charset="0"/>
                <a:cs typeface="Times New Roman" pitchFamily="18" charset="0"/>
              </a:rPr>
              <a:t>.), "Hz. Peygamber (</a:t>
            </a:r>
            <a:r>
              <a:rPr lang="tr-TR" sz="2000" dirty="0" err="1">
                <a:solidFill>
                  <a:srgbClr val="002060"/>
                </a:solidFill>
                <a:latin typeface="Times New Roman" pitchFamily="18" charset="0"/>
                <a:cs typeface="Times New Roman" pitchFamily="18" charset="0"/>
              </a:rPr>
              <a:t>s.a.s</a:t>
            </a:r>
            <a:r>
              <a:rPr lang="tr-TR" sz="2000" dirty="0">
                <a:solidFill>
                  <a:srgbClr val="002060"/>
                </a:solidFill>
                <a:latin typeface="Times New Roman" pitchFamily="18" charset="0"/>
                <a:cs typeface="Times New Roman" pitchFamily="18" charset="0"/>
              </a:rPr>
              <a:t>.)'in şöyle buyurduğunu rivayet etmiştir: </a:t>
            </a:r>
            <a:r>
              <a:rPr lang="tr-TR" sz="2000" b="1" u="sng" dirty="0">
                <a:solidFill>
                  <a:srgbClr val="FF0000"/>
                </a:solidFill>
                <a:latin typeface="Times New Roman" pitchFamily="18" charset="0"/>
                <a:cs typeface="Times New Roman" pitchFamily="18" charset="0"/>
              </a:rPr>
              <a:t>Benim </a:t>
            </a:r>
            <a:r>
              <a:rPr lang="tr-TR" sz="2000" b="1" u="sng" dirty="0" err="1">
                <a:solidFill>
                  <a:srgbClr val="FF0000"/>
                </a:solidFill>
                <a:latin typeface="Times New Roman" pitchFamily="18" charset="0"/>
                <a:cs typeface="Times New Roman" pitchFamily="18" charset="0"/>
              </a:rPr>
              <a:t>misâlimle</a:t>
            </a:r>
            <a:r>
              <a:rPr lang="tr-TR" sz="2000" b="1" u="sng" dirty="0">
                <a:solidFill>
                  <a:srgbClr val="FF0000"/>
                </a:solidFill>
                <a:latin typeface="Times New Roman" pitchFamily="18" charset="0"/>
                <a:cs typeface="Times New Roman" pitchFamily="18" charset="0"/>
              </a:rPr>
              <a:t> sizin </a:t>
            </a:r>
            <a:r>
              <a:rPr lang="tr-TR" sz="2000" b="1" u="sng" dirty="0" err="1">
                <a:solidFill>
                  <a:srgbClr val="FF0000"/>
                </a:solidFill>
                <a:latin typeface="Times New Roman" pitchFamily="18" charset="0"/>
                <a:cs typeface="Times New Roman" pitchFamily="18" charset="0"/>
              </a:rPr>
              <a:t>misâliniz</a:t>
            </a:r>
            <a:r>
              <a:rPr lang="tr-TR" sz="2000" dirty="0">
                <a:solidFill>
                  <a:srgbClr val="002060"/>
                </a:solidFill>
                <a:latin typeface="Times New Roman" pitchFamily="18" charset="0"/>
                <a:cs typeface="Times New Roman" pitchFamily="18" charset="0"/>
              </a:rPr>
              <a:t>, şu temsile benzer: </a:t>
            </a:r>
            <a:r>
              <a:rPr lang="tr-TR" sz="2000" dirty="0">
                <a:solidFill>
                  <a:srgbClr val="7030A0"/>
                </a:solidFill>
                <a:latin typeface="Times New Roman" pitchFamily="18" charset="0"/>
                <a:cs typeface="Times New Roman" pitchFamily="18" charset="0"/>
              </a:rPr>
              <a:t>Bir adam var ateş yakmış. Ateş etrafı aydınlatınca, pervaneler (gece kelebekleri) ve aydınlığı seven bir kısım hayvanlar bu ateşe kendilerini atmaya başlarlar. </a:t>
            </a:r>
            <a:r>
              <a:rPr lang="tr-TR" sz="2000" b="1" dirty="0">
                <a:solidFill>
                  <a:srgbClr val="FF0000"/>
                </a:solidFill>
                <a:latin typeface="Times New Roman" pitchFamily="18" charset="0"/>
                <a:cs typeface="Times New Roman" pitchFamily="18" charset="0"/>
              </a:rPr>
              <a:t>Adamcağız onları kurtarmaya (mâni olmaya) çalışır. Ancak hayvanlar galebe çalarak çoklukla ateşe atılırlar.</a:t>
            </a:r>
            <a:r>
              <a:rPr lang="tr-TR" sz="2000" dirty="0">
                <a:solidFill>
                  <a:srgbClr val="7030A0"/>
                </a:solidFill>
                <a:latin typeface="Times New Roman" pitchFamily="18" charset="0"/>
                <a:cs typeface="Times New Roman" pitchFamily="18" charset="0"/>
              </a:rPr>
              <a:t> </a:t>
            </a:r>
            <a:r>
              <a:rPr lang="tr-TR" sz="2000" b="1" u="sng" dirty="0">
                <a:solidFill>
                  <a:srgbClr val="002060"/>
                </a:solidFill>
                <a:latin typeface="Times New Roman" pitchFamily="18" charset="0"/>
                <a:cs typeface="Times New Roman" pitchFamily="18" charset="0"/>
              </a:rPr>
              <a:t>Ben (tıpkı o adam gibi) ateşe düşmememiz için belinizden yakalıyorum, ancak siz ateşe </a:t>
            </a:r>
            <a:r>
              <a:rPr lang="tr-TR" sz="2000" b="1" u="sng" dirty="0" err="1">
                <a:solidFill>
                  <a:srgbClr val="002060"/>
                </a:solidFill>
                <a:latin typeface="Times New Roman" pitchFamily="18" charset="0"/>
                <a:cs typeface="Times New Roman" pitchFamily="18" charset="0"/>
              </a:rPr>
              <a:t>ateşe</a:t>
            </a:r>
            <a:r>
              <a:rPr lang="tr-TR" sz="2000" b="1" u="sng" dirty="0">
                <a:solidFill>
                  <a:srgbClr val="002060"/>
                </a:solidFill>
                <a:latin typeface="Times New Roman" pitchFamily="18" charset="0"/>
                <a:cs typeface="Times New Roman" pitchFamily="18" charset="0"/>
              </a:rPr>
              <a:t> </a:t>
            </a:r>
            <a:r>
              <a:rPr lang="tr-TR" sz="2000" b="1" u="sng" dirty="0" smtClean="0">
                <a:solidFill>
                  <a:srgbClr val="002060"/>
                </a:solidFill>
                <a:latin typeface="Times New Roman" pitchFamily="18" charset="0"/>
                <a:cs typeface="Times New Roman" pitchFamily="18" charset="0"/>
              </a:rPr>
              <a:t>koşuyorsunuz» </a:t>
            </a:r>
            <a:r>
              <a:rPr lang="tr-TR" sz="900" dirty="0" err="1" smtClean="0">
                <a:solidFill>
                  <a:srgbClr val="002060"/>
                </a:solidFill>
                <a:latin typeface="Times New Roman" pitchFamily="18" charset="0"/>
                <a:cs typeface="Times New Roman" pitchFamily="18" charset="0"/>
              </a:rPr>
              <a:t>Buhârî</a:t>
            </a:r>
            <a:r>
              <a:rPr lang="tr-TR" sz="900" dirty="0">
                <a:solidFill>
                  <a:srgbClr val="002060"/>
                </a:solidFill>
                <a:latin typeface="Times New Roman" pitchFamily="18" charset="0"/>
                <a:cs typeface="Times New Roman" pitchFamily="18" charset="0"/>
              </a:rPr>
              <a:t>, </a:t>
            </a:r>
            <a:r>
              <a:rPr lang="tr-TR" sz="900" dirty="0" err="1">
                <a:solidFill>
                  <a:srgbClr val="002060"/>
                </a:solidFill>
                <a:latin typeface="Times New Roman" pitchFamily="18" charset="0"/>
                <a:cs typeface="Times New Roman" pitchFamily="18" charset="0"/>
              </a:rPr>
              <a:t>Rikâk</a:t>
            </a:r>
            <a:r>
              <a:rPr lang="tr-TR" sz="900" dirty="0">
                <a:solidFill>
                  <a:srgbClr val="002060"/>
                </a:solidFill>
                <a:latin typeface="Times New Roman" pitchFamily="18" charset="0"/>
                <a:cs typeface="Times New Roman" pitchFamily="18" charset="0"/>
              </a:rPr>
              <a:t>: 26, Enbiya: 40; Müslim, </a:t>
            </a:r>
            <a:r>
              <a:rPr lang="tr-TR" sz="900" dirty="0" err="1">
                <a:solidFill>
                  <a:srgbClr val="002060"/>
                </a:solidFill>
                <a:latin typeface="Times New Roman" pitchFamily="18" charset="0"/>
                <a:cs typeface="Times New Roman" pitchFamily="18" charset="0"/>
              </a:rPr>
              <a:t>Fezâil</a:t>
            </a:r>
            <a:r>
              <a:rPr lang="tr-TR" sz="900" dirty="0">
                <a:solidFill>
                  <a:srgbClr val="002060"/>
                </a:solidFill>
                <a:latin typeface="Times New Roman" pitchFamily="18" charset="0"/>
                <a:cs typeface="Times New Roman" pitchFamily="18" charset="0"/>
              </a:rPr>
              <a:t>: 17, (2284); </a:t>
            </a:r>
            <a:r>
              <a:rPr lang="tr-TR" sz="900" dirty="0" err="1">
                <a:solidFill>
                  <a:srgbClr val="002060"/>
                </a:solidFill>
                <a:latin typeface="Times New Roman" pitchFamily="18" charset="0"/>
                <a:cs typeface="Times New Roman" pitchFamily="18" charset="0"/>
              </a:rPr>
              <a:t>Tirmizî</a:t>
            </a:r>
            <a:r>
              <a:rPr lang="tr-TR" sz="900" dirty="0">
                <a:solidFill>
                  <a:srgbClr val="002060"/>
                </a:solidFill>
                <a:latin typeface="Times New Roman" pitchFamily="18" charset="0"/>
                <a:cs typeface="Times New Roman" pitchFamily="18" charset="0"/>
              </a:rPr>
              <a:t>, </a:t>
            </a:r>
            <a:r>
              <a:rPr lang="tr-TR" sz="900" dirty="0" err="1">
                <a:solidFill>
                  <a:srgbClr val="002060"/>
                </a:solidFill>
                <a:latin typeface="Times New Roman" pitchFamily="18" charset="0"/>
                <a:cs typeface="Times New Roman" pitchFamily="18" charset="0"/>
              </a:rPr>
              <a:t>Emsâl</a:t>
            </a:r>
            <a:r>
              <a:rPr lang="tr-TR" sz="900" dirty="0">
                <a:solidFill>
                  <a:srgbClr val="002060"/>
                </a:solidFill>
                <a:latin typeface="Times New Roman" pitchFamily="18" charset="0"/>
                <a:cs typeface="Times New Roman" pitchFamily="18" charset="0"/>
              </a:rPr>
              <a:t>: 7, (2877</a:t>
            </a:r>
            <a:endParaRPr lang="en-US" dirty="0">
              <a:solidFill>
                <a:srgbClr val="00206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68281" y="1124744"/>
            <a:ext cx="8868215" cy="3816424"/>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a:r>
              <a:rPr lang="tr-TR" sz="2400" b="1" dirty="0" smtClean="0">
                <a:solidFill>
                  <a:schemeClr val="tx1"/>
                </a:solidFill>
              </a:rPr>
              <a:t>Hz. Peygamber </a:t>
            </a:r>
            <a:r>
              <a:rPr lang="tr-TR" sz="2400" b="1" dirty="0" err="1" smtClean="0">
                <a:solidFill>
                  <a:schemeClr val="tx1"/>
                </a:solidFill>
              </a:rPr>
              <a:t>aleyhisselamı</a:t>
            </a:r>
            <a:r>
              <a:rPr lang="tr-TR" sz="2400" b="1" dirty="0" smtClean="0">
                <a:solidFill>
                  <a:schemeClr val="tx1"/>
                </a:solidFill>
              </a:rPr>
              <a:t> tanımak yetmez. Örnek alıp itaat etmek ve sevmek gerekir…</a:t>
            </a:r>
          </a:p>
          <a:p>
            <a:pPr algn="ctr"/>
            <a:r>
              <a:rPr lang="ar-AE" sz="3200" dirty="0">
                <a:solidFill>
                  <a:schemeClr val="tx1"/>
                </a:solidFill>
                <a:latin typeface="HASENAT" panose="01000600020000020003" pitchFamily="2" charset="-78"/>
                <a:cs typeface="HASENAT" panose="01000600020000020003" pitchFamily="2" charset="-78"/>
              </a:rPr>
              <a:t>اَلَّذٖينَ اٰتَيْنَاهُمُ الْكِتَابَ يَعْرِفُونَهُ كَمَا يَعْرِفُونَ اَبْنَاءَهُمْ وَاِنَّ فَرٖيقًا مِنْهُمْ لَيَكْتُمُونَ الْحَقَّ وَهُمْ يَعْلَمُونَ</a:t>
            </a:r>
            <a:endParaRPr lang="tr-TR" sz="3200" dirty="0" smtClean="0">
              <a:solidFill>
                <a:schemeClr val="tx1"/>
              </a:solidFill>
              <a:latin typeface="HASENAT" panose="01000600020000020003" pitchFamily="2" charset="-78"/>
              <a:cs typeface="HASENAT" panose="01000600020000020003" pitchFamily="2" charset="-78"/>
            </a:endParaRPr>
          </a:p>
          <a:p>
            <a:pPr algn="just"/>
            <a:r>
              <a:rPr lang="tr-TR" sz="2400" dirty="0" smtClean="0">
                <a:solidFill>
                  <a:schemeClr val="tx1"/>
                </a:solidFill>
              </a:rPr>
              <a:t>“</a:t>
            </a:r>
            <a:r>
              <a:rPr lang="tr-TR" sz="2400" dirty="0">
                <a:solidFill>
                  <a:schemeClr val="tx1"/>
                </a:solidFill>
              </a:rPr>
              <a:t>Kendilerine kitap verdiklerimiz onu (o kitaptaki peygamberi), öz oğullarını tanıdıkları gibi tanırlar. Buna rağmen onlardan bir gurup bile bile gerçeği gizler</a:t>
            </a:r>
            <a:r>
              <a:rPr lang="tr-TR" sz="2400" dirty="0" smtClean="0">
                <a:solidFill>
                  <a:schemeClr val="tx1"/>
                </a:solidFill>
              </a:rPr>
              <a:t>”.    (Bakara 146)</a:t>
            </a:r>
          </a:p>
          <a:p>
            <a:pPr algn="just"/>
            <a:endParaRPr lang="tr-TR" sz="2400" dirty="0" smtClean="0">
              <a:solidFill>
                <a:schemeClr val="tx1"/>
              </a:solidFill>
            </a:endParaRPr>
          </a:p>
          <a:p>
            <a:pPr algn="just"/>
            <a:endParaRPr lang="tr-TR" dirty="0">
              <a:solidFill>
                <a:schemeClr val="tx1"/>
              </a:solidFill>
            </a:endParaRPr>
          </a:p>
        </p:txBody>
      </p:sp>
      <p:pic>
        <p:nvPicPr>
          <p:cNvPr id="3074" name="Picture 2" descr="http://www.kanal04.com.tr/wp-content/uploads/2009/06/hz-muhammed-elbis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778427"/>
            <a:ext cx="1870571" cy="207957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img89.imageshack.us/img89/9493/37382009062507520245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0571" y="4778427"/>
            <a:ext cx="2483072" cy="207957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2.bp.blogspot.com/-Xv1i0ICHGEY/T5KbI8SZCdI/AAAAAAAABbU/lD2NBJ5EAPs/s1600/Hz.+Muhammed(S.A.V)'in+Kiliclar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53643" y="4795775"/>
            <a:ext cx="2738637" cy="2053978"/>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www.ceddimizosmanli.net/wp-content/galeri/hz-muhammedin-esyalari/hz-muhammed-hirkasi.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17256" y="4795775"/>
            <a:ext cx="2226744" cy="2062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9146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755576" y="1124744"/>
            <a:ext cx="8208912" cy="4824536"/>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lvl="0" algn="ctr"/>
            <a:r>
              <a:rPr lang="tr-TR" sz="2000" b="1" u="sng" dirty="0" smtClean="0">
                <a:solidFill>
                  <a:srgbClr val="C00000"/>
                </a:solidFill>
                <a:latin typeface="Times New Roman" pitchFamily="18" charset="0"/>
                <a:cs typeface="Times New Roman" pitchFamily="18" charset="0"/>
              </a:rPr>
              <a:t>SALÂT VE SELÂM SANADIR YA RASULELLAH</a:t>
            </a:r>
          </a:p>
          <a:p>
            <a:pPr lvl="0" algn="ctr"/>
            <a:r>
              <a:rPr lang="tr-TR" sz="800" b="1" u="sng" dirty="0" smtClean="0">
                <a:solidFill>
                  <a:schemeClr val="tx1"/>
                </a:solidFill>
                <a:latin typeface="Times New Roman" pitchFamily="18" charset="0"/>
                <a:cs typeface="Times New Roman" pitchFamily="18" charset="0"/>
              </a:rPr>
              <a:t> </a:t>
            </a:r>
            <a:endParaRPr lang="tr-TR" sz="800" u="sng" dirty="0" smtClean="0">
              <a:solidFill>
                <a:schemeClr val="tx1"/>
              </a:solidFill>
              <a:latin typeface="Times New Roman" pitchFamily="18" charset="0"/>
              <a:cs typeface="Times New Roman" pitchFamily="18" charset="0"/>
            </a:endParaRPr>
          </a:p>
          <a:p>
            <a:pPr algn="just"/>
            <a:r>
              <a:rPr lang="tr-TR" sz="2400" dirty="0" smtClean="0">
                <a:solidFill>
                  <a:schemeClr val="tx1"/>
                </a:solidFill>
                <a:latin typeface="Times New Roman" pitchFamily="18" charset="0"/>
                <a:cs typeface="Times New Roman" pitchFamily="18" charset="0"/>
              </a:rPr>
              <a:t>	Alemlere rahmet olarak gönderilen Sevgililer Sevgilisi Efendimiz Hz. Muhammed Mustafa (s.a.s.) salat ve selam olsun. Her daim kendisine yapılan selama karşılık veren Sevgili Peygamberimize bu gecelerde olan bağlılığımızı ve O’na olan sevgimizi çokça salat ve selam getirmekle ifade edeceğiz. </a:t>
            </a:r>
          </a:p>
          <a:p>
            <a:pPr algn="just"/>
            <a:endParaRPr lang="tr-TR" sz="1400" dirty="0" smtClean="0">
              <a:solidFill>
                <a:schemeClr val="tx1"/>
              </a:solidFill>
              <a:latin typeface="Times New Roman" pitchFamily="18" charset="0"/>
              <a:cs typeface="Times New Roman" pitchFamily="18" charset="0"/>
            </a:endParaRPr>
          </a:p>
          <a:p>
            <a:pPr algn="ctr" rtl="1"/>
            <a:r>
              <a:rPr lang="ar-SA" sz="4000" dirty="0" smtClean="0">
                <a:solidFill>
                  <a:srgbClr val="C00000"/>
                </a:solidFill>
                <a:latin typeface="HASENAT" panose="01000600020000020003" pitchFamily="2" charset="-78"/>
                <a:cs typeface="HASENAT" panose="01000600020000020003" pitchFamily="2" charset="-78"/>
              </a:rPr>
              <a:t>إِنَّ اللَّهَ وَمَلَائِكَتَهُ يُصَلُّونَ عَلَى النَّبِيِّ يَا أَيُّهَا الَّذِينَ آمَنُوا صَلُّوا عَلَيْهِ وَسَلِّمُوا تَسْلِيماً</a:t>
            </a:r>
            <a:endParaRPr lang="tr-TR" sz="4000" dirty="0" smtClean="0">
              <a:solidFill>
                <a:srgbClr val="C00000"/>
              </a:solidFill>
              <a:latin typeface="HASENAT" panose="01000600020000020003" pitchFamily="2" charset="-78"/>
              <a:cs typeface="HASENAT" panose="01000600020000020003" pitchFamily="2" charset="-78"/>
            </a:endParaRPr>
          </a:p>
          <a:p>
            <a:r>
              <a:rPr lang="tr-TR" sz="2400" dirty="0" smtClean="0">
                <a:solidFill>
                  <a:schemeClr val="tx1"/>
                </a:solidFill>
                <a:latin typeface="Times New Roman" pitchFamily="18" charset="0"/>
                <a:cs typeface="Times New Roman" pitchFamily="18" charset="0"/>
              </a:rPr>
              <a:t>	“</a:t>
            </a:r>
            <a:r>
              <a:rPr lang="tr-TR" sz="2400" b="1" dirty="0" smtClean="0">
                <a:solidFill>
                  <a:srgbClr val="002060"/>
                </a:solidFill>
                <a:latin typeface="Times New Roman" pitchFamily="18" charset="0"/>
                <a:cs typeface="Times New Roman" pitchFamily="18" charset="0"/>
              </a:rPr>
              <a:t>Şüphesiz Allah ve melekleri Peygamber’e salât ediyorlar. Ey iman edenler! Siz de ona salât edin, selam edin</a:t>
            </a:r>
            <a:r>
              <a:rPr lang="tr-TR" sz="2400" dirty="0" smtClean="0">
                <a:solidFill>
                  <a:srgbClr val="002060"/>
                </a:solidFill>
                <a:latin typeface="Times New Roman" pitchFamily="18" charset="0"/>
                <a:cs typeface="Times New Roman" pitchFamily="18" charset="0"/>
              </a:rPr>
              <a:t>.” </a:t>
            </a:r>
            <a:r>
              <a:rPr lang="tr-TR" sz="1400" dirty="0" smtClean="0">
                <a:solidFill>
                  <a:schemeClr val="tx1"/>
                </a:solidFill>
              </a:rPr>
              <a:t>(</a:t>
            </a:r>
            <a:r>
              <a:rPr lang="tr-TR" sz="1400" dirty="0" err="1" smtClean="0">
                <a:solidFill>
                  <a:schemeClr val="tx1"/>
                </a:solidFill>
              </a:rPr>
              <a:t>Ahzâb</a:t>
            </a:r>
            <a:r>
              <a:rPr lang="tr-TR" sz="1400" dirty="0" smtClean="0">
                <a:solidFill>
                  <a:schemeClr val="tx1"/>
                </a:solidFill>
              </a:rPr>
              <a:t> Suresi 56. Ayet)</a:t>
            </a:r>
            <a:endParaRPr lang="tr-TR" sz="2400" dirty="0" smtClean="0"/>
          </a:p>
        </p:txBody>
      </p:sp>
      <p:pic>
        <p:nvPicPr>
          <p:cNvPr id="63490" name="Picture 2" descr="http://img13.dreamies.de/img/349/b/3unckp4dea4.gif"/>
          <p:cNvPicPr>
            <a:picLocks noChangeAspect="1" noChangeArrowheads="1" noCrop="1"/>
          </p:cNvPicPr>
          <p:nvPr/>
        </p:nvPicPr>
        <p:blipFill>
          <a:blip r:embed="rId2" cstate="print"/>
          <a:srcRect/>
          <a:stretch>
            <a:fillRect/>
          </a:stretch>
        </p:blipFill>
        <p:spPr bwMode="auto">
          <a:xfrm>
            <a:off x="-252536" y="1268760"/>
            <a:ext cx="1162050" cy="45720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79512" y="1196752"/>
            <a:ext cx="8823354" cy="4680520"/>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a:r>
              <a:rPr lang="tr-TR" sz="3600" b="1" dirty="0">
                <a:solidFill>
                  <a:srgbClr val="7030A0"/>
                </a:solidFill>
              </a:rPr>
              <a:t>Peygamber sevgisi imandan gelir…</a:t>
            </a:r>
            <a:endParaRPr lang="tr-TR" sz="3600" dirty="0">
              <a:solidFill>
                <a:srgbClr val="7030A0"/>
              </a:solidFill>
            </a:endParaRPr>
          </a:p>
          <a:p>
            <a:pPr algn="just"/>
            <a:r>
              <a:rPr lang="tr-TR" sz="3600" b="1" dirty="0" smtClean="0">
                <a:solidFill>
                  <a:schemeClr val="tx1"/>
                </a:solidFill>
              </a:rPr>
              <a:t>Allah’a ve peygamberine olan  sevgimiz, emirlerine uymak ve yasaklarından kaçınmakla mümkündür. </a:t>
            </a:r>
          </a:p>
          <a:p>
            <a:pPr algn="just"/>
            <a:r>
              <a:rPr lang="tr-TR" sz="3600" b="1" dirty="0" smtClean="0">
                <a:solidFill>
                  <a:schemeClr val="tx1"/>
                </a:solidFill>
              </a:rPr>
              <a:t>Nitekim Kuran’ı Kerim bu sevgiyi ispatlamanın yolunun Resulüne itaatten geçtiğini şöyle vurgulamaktadır.</a:t>
            </a:r>
          </a:p>
        </p:txBody>
      </p:sp>
      <p:pic>
        <p:nvPicPr>
          <p:cNvPr id="34818" name="Picture 2" descr="http://s4.pic4you.ru/y2014/04-11/12216/4323974.png"/>
          <p:cNvPicPr>
            <a:picLocks noChangeAspect="1" noChangeArrowheads="1"/>
          </p:cNvPicPr>
          <p:nvPr/>
        </p:nvPicPr>
        <p:blipFill>
          <a:blip r:embed="rId2" cstate="print"/>
          <a:srcRect/>
          <a:stretch>
            <a:fillRect/>
          </a:stretch>
        </p:blipFill>
        <p:spPr bwMode="auto">
          <a:xfrm>
            <a:off x="2952750" y="857250"/>
            <a:ext cx="6191250" cy="6000750"/>
          </a:xfrm>
          <a:prstGeom prst="rect">
            <a:avLst/>
          </a:prstGeom>
          <a:noFill/>
        </p:spPr>
      </p:pic>
    </p:spTree>
    <p:extLst>
      <p:ext uri="{BB962C8B-B14F-4D97-AF65-F5344CB8AC3E}">
        <p14:creationId xmlns:p14="http://schemas.microsoft.com/office/powerpoint/2010/main" val="7912010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2.bp.blogspot.com/-Mh2t0e7PMs4/UpH023s4eRI/AAAAAAAAMc8/-0xJWEiZQys/s1600/61b4597cd560.png"/>
          <p:cNvPicPr>
            <a:picLocks noChangeAspect="1" noChangeArrowheads="1"/>
          </p:cNvPicPr>
          <p:nvPr/>
        </p:nvPicPr>
        <p:blipFill>
          <a:blip r:embed="rId2" cstate="print"/>
          <a:srcRect t="4000" r="31216"/>
          <a:stretch>
            <a:fillRect/>
          </a:stretch>
        </p:blipFill>
        <p:spPr bwMode="auto">
          <a:xfrm flipH="1">
            <a:off x="35496" y="0"/>
            <a:ext cx="3275856" cy="6858000"/>
          </a:xfrm>
          <a:prstGeom prst="rect">
            <a:avLst/>
          </a:prstGeom>
          <a:noFill/>
        </p:spPr>
      </p:pic>
      <p:sp>
        <p:nvSpPr>
          <p:cNvPr id="5" name="4 Dikdörtgen"/>
          <p:cNvSpPr/>
          <p:nvPr/>
        </p:nvSpPr>
        <p:spPr>
          <a:xfrm>
            <a:off x="1187624" y="1124743"/>
            <a:ext cx="7632848" cy="4896545"/>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rtl="1"/>
            <a:r>
              <a:rPr lang="ar-SA" sz="3600" kern="0" dirty="0">
                <a:solidFill>
                  <a:srgbClr val="000000"/>
                </a:solidFill>
                <a:latin typeface="HASENAT" panose="01000600020000020003" pitchFamily="2" charset="-78"/>
                <a:cs typeface="HASENAT" panose="01000600020000020003" pitchFamily="2" charset="-78"/>
              </a:rPr>
              <a:t>قُلْ اِنْ كُنْتُمْ تُحِبُّونَ اللّٰهَ فَاتَّبِعُوني يُحْبِبْكُمُ اللّٰهُ </a:t>
            </a:r>
            <a:br>
              <a:rPr lang="ar-SA" sz="3600" kern="0" dirty="0">
                <a:solidFill>
                  <a:srgbClr val="000000"/>
                </a:solidFill>
                <a:latin typeface="HASENAT" panose="01000600020000020003" pitchFamily="2" charset="-78"/>
                <a:cs typeface="HASENAT" panose="01000600020000020003" pitchFamily="2" charset="-78"/>
              </a:rPr>
            </a:br>
            <a:r>
              <a:rPr lang="ar-SA" sz="3600" kern="0" dirty="0">
                <a:solidFill>
                  <a:srgbClr val="000000"/>
                </a:solidFill>
                <a:latin typeface="HASENAT" panose="01000600020000020003" pitchFamily="2" charset="-78"/>
                <a:cs typeface="HASENAT" panose="01000600020000020003" pitchFamily="2" charset="-78"/>
              </a:rPr>
              <a:t>وَيَغْفِرْ لَكُمْ ذُنُوبَكُمْ وَاللّٰهُ غَفُورٌ رَحيمٌ </a:t>
            </a:r>
            <a:endParaRPr lang="tr-TR" sz="3600" kern="0" dirty="0">
              <a:solidFill>
                <a:srgbClr val="000000"/>
              </a:solidFill>
              <a:latin typeface="HASENAT" panose="01000600020000020003" pitchFamily="2" charset="-78"/>
              <a:cs typeface="HASENAT" panose="01000600020000020003" pitchFamily="2" charset="-78"/>
            </a:endParaRPr>
          </a:p>
          <a:p>
            <a:pPr algn="ctr"/>
            <a:r>
              <a:rPr lang="tr-TR" sz="2400" kern="0" dirty="0">
                <a:solidFill>
                  <a:srgbClr val="000000"/>
                </a:solidFill>
                <a:cs typeface="Times New Roman" pitchFamily="18" charset="0"/>
              </a:rPr>
              <a:t>“(</a:t>
            </a:r>
            <a:r>
              <a:rPr lang="tr-TR" sz="2400" kern="0" dirty="0" err="1">
                <a:solidFill>
                  <a:srgbClr val="000000"/>
                </a:solidFill>
                <a:cs typeface="Times New Roman" pitchFamily="18" charset="0"/>
              </a:rPr>
              <a:t>Resûlüm</a:t>
            </a:r>
            <a:r>
              <a:rPr lang="tr-TR" sz="2400" kern="0" dirty="0">
                <a:solidFill>
                  <a:srgbClr val="000000"/>
                </a:solidFill>
                <a:cs typeface="Times New Roman" pitchFamily="18" charset="0"/>
              </a:rPr>
              <a:t>!) De ki</a:t>
            </a:r>
            <a:r>
              <a:rPr lang="tr-TR" sz="3200" b="1" kern="0" dirty="0">
                <a:solidFill>
                  <a:srgbClr val="FF0000"/>
                </a:solidFill>
                <a:cs typeface="Times New Roman" pitchFamily="18" charset="0"/>
              </a:rPr>
              <a:t>: </a:t>
            </a:r>
            <a:r>
              <a:rPr lang="tr-TR" sz="3200" b="1" kern="0" dirty="0" smtClean="0">
                <a:solidFill>
                  <a:srgbClr val="FF0000"/>
                </a:solidFill>
                <a:cs typeface="Times New Roman" pitchFamily="18" charset="0"/>
              </a:rPr>
              <a:t>Eğer </a:t>
            </a:r>
            <a:r>
              <a:rPr lang="tr-TR" sz="3200" b="1" kern="0" dirty="0">
                <a:solidFill>
                  <a:srgbClr val="FF0000"/>
                </a:solidFill>
                <a:cs typeface="Times New Roman" pitchFamily="18" charset="0"/>
              </a:rPr>
              <a:t>Allah'ı seviyorsanız bana uyunuz ki, </a:t>
            </a:r>
            <a:r>
              <a:rPr lang="tr-TR" sz="4800" b="1" kern="0" dirty="0">
                <a:solidFill>
                  <a:srgbClr val="0070C0"/>
                </a:solidFill>
                <a:cs typeface="Times New Roman" pitchFamily="18" charset="0"/>
              </a:rPr>
              <a:t>Allah da sizi sevsin </a:t>
            </a:r>
            <a:r>
              <a:rPr lang="tr-TR" sz="2400" kern="0" dirty="0">
                <a:solidFill>
                  <a:srgbClr val="000000"/>
                </a:solidFill>
                <a:cs typeface="Times New Roman" pitchFamily="18" charset="0"/>
              </a:rPr>
              <a:t>ve </a:t>
            </a:r>
            <a:r>
              <a:rPr lang="tr-TR" sz="4400" kern="0" dirty="0">
                <a:solidFill>
                  <a:srgbClr val="7030A0"/>
                </a:solidFill>
                <a:cs typeface="Times New Roman" pitchFamily="18" charset="0"/>
              </a:rPr>
              <a:t>günahlarınızı bağışlasın</a:t>
            </a:r>
            <a:r>
              <a:rPr lang="tr-TR" sz="2400" kern="0" dirty="0">
                <a:solidFill>
                  <a:srgbClr val="000000"/>
                </a:solidFill>
                <a:cs typeface="Times New Roman" pitchFamily="18" charset="0"/>
              </a:rPr>
              <a:t>. Allah bağışlayandır, çok merhamet edendir.”</a:t>
            </a:r>
          </a:p>
          <a:p>
            <a:pPr algn="ctr"/>
            <a:r>
              <a:rPr lang="tr-TR" sz="1200" kern="0" dirty="0">
                <a:solidFill>
                  <a:srgbClr val="000000"/>
                </a:solidFill>
                <a:cs typeface="Times New Roman" pitchFamily="18" charset="0"/>
              </a:rPr>
              <a:t>(Al-i İmran, 31)</a:t>
            </a:r>
            <a:endParaRPr lang="en-US" sz="1200" dirty="0"/>
          </a:p>
        </p:txBody>
      </p:sp>
    </p:spTree>
    <p:extLst>
      <p:ext uri="{BB962C8B-B14F-4D97-AF65-F5344CB8AC3E}">
        <p14:creationId xmlns:p14="http://schemas.microsoft.com/office/powerpoint/2010/main" val="9041449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encrypted-tbn3.gstatic.com/images?q=tbn:ANd9GcT31_eqiwkytXc2__dj8CvUDvzPdOX38i27WMUH_Ydrk9Acivq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59720"/>
            <a:ext cx="9128657" cy="4766344"/>
          </a:xfrm>
          <a:prstGeom prst="rect">
            <a:avLst/>
          </a:prstGeom>
          <a:noFill/>
          <a:extLst>
            <a:ext uri="{909E8E84-426E-40DD-AFC4-6F175D3DCCD1}">
              <a14:hiddenFill xmlns:a14="http://schemas.microsoft.com/office/drawing/2010/main">
                <a:solidFill>
                  <a:srgbClr val="FFFFFF"/>
                </a:solidFill>
              </a14:hiddenFill>
            </a:ext>
          </a:extLst>
        </p:spPr>
      </p:pic>
      <p:sp>
        <p:nvSpPr>
          <p:cNvPr id="5" name="4 Dikdörtgen"/>
          <p:cNvSpPr/>
          <p:nvPr/>
        </p:nvSpPr>
        <p:spPr>
          <a:xfrm>
            <a:off x="286290" y="1196751"/>
            <a:ext cx="8462174" cy="4536505"/>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rtl="1"/>
            <a:r>
              <a:rPr lang="ar-SA" sz="4800" dirty="0">
                <a:solidFill>
                  <a:schemeClr val="tx1"/>
                </a:solidFill>
                <a:latin typeface="HASENAT" panose="01000600020000020003" pitchFamily="2" charset="-78"/>
                <a:cs typeface="HASENAT" panose="01000600020000020003" pitchFamily="2" charset="-78"/>
              </a:rPr>
              <a:t>النَّبِيُّ أَوْلَى بِالْمُؤْمِنِينَ مِنْ أَنفُسِهِمْ وَأَزْوَاجُهُ أُمَّهَاتُهُمْ</a:t>
            </a:r>
            <a:endParaRPr lang="tr-TR" sz="4800" dirty="0">
              <a:solidFill>
                <a:schemeClr val="tx1"/>
              </a:solidFill>
              <a:latin typeface="HASENAT" panose="01000600020000020003" pitchFamily="2" charset="-78"/>
              <a:cs typeface="HASENAT" panose="01000600020000020003" pitchFamily="2" charset="-78"/>
            </a:endParaRPr>
          </a:p>
          <a:p>
            <a:pPr algn="ctr"/>
            <a:r>
              <a:rPr lang="tr-TR" sz="4400" b="1" dirty="0">
                <a:ln w="17780" cmpd="sng">
                  <a:solidFill>
                    <a:schemeClr val="accent1">
                      <a:tint val="3000"/>
                    </a:schemeClr>
                  </a:solidFill>
                  <a:prstDash val="solid"/>
                  <a:miter lim="800000"/>
                </a:ln>
                <a:solidFill>
                  <a:schemeClr val="tx1"/>
                </a:solidFill>
                <a:effectLst>
                  <a:outerShdw blurRad="55000" dist="50800" dir="5400000" algn="tl">
                    <a:srgbClr val="000000">
                      <a:alpha val="33000"/>
                    </a:srgbClr>
                  </a:outerShdw>
                </a:effectLst>
              </a:rPr>
              <a:t>“Peygamber, </a:t>
            </a:r>
            <a:r>
              <a:rPr lang="tr-TR" sz="4400" b="1" dirty="0" err="1">
                <a:ln w="17780" cmpd="sng">
                  <a:solidFill>
                    <a:schemeClr val="accent1">
                      <a:tint val="3000"/>
                    </a:schemeClr>
                  </a:solidFill>
                  <a:prstDash val="solid"/>
                  <a:miter lim="800000"/>
                </a:ln>
                <a:solidFill>
                  <a:schemeClr val="tx1"/>
                </a:solidFill>
                <a:effectLst>
                  <a:outerShdw blurRad="55000" dist="50800" dir="5400000" algn="tl">
                    <a:srgbClr val="000000">
                      <a:alpha val="33000"/>
                    </a:srgbClr>
                  </a:outerShdw>
                </a:effectLst>
              </a:rPr>
              <a:t>M</a:t>
            </a:r>
            <a:r>
              <a:rPr lang="tr-TR" sz="4400" b="1" dirty="0" err="1" smtClean="0">
                <a:ln w="17780" cmpd="sng">
                  <a:solidFill>
                    <a:schemeClr val="accent1">
                      <a:tint val="3000"/>
                    </a:schemeClr>
                  </a:solidFill>
                  <a:prstDash val="solid"/>
                  <a:miter lim="800000"/>
                </a:ln>
                <a:solidFill>
                  <a:schemeClr val="tx1"/>
                </a:solidFill>
                <a:effectLst>
                  <a:outerShdw blurRad="55000" dist="50800" dir="5400000" algn="tl">
                    <a:srgbClr val="000000">
                      <a:alpha val="33000"/>
                    </a:srgbClr>
                  </a:outerShdw>
                </a:effectLst>
              </a:rPr>
              <a:t>ü’minler</a:t>
            </a:r>
            <a:r>
              <a:rPr lang="tr-TR" sz="4400" b="1" dirty="0" smtClean="0">
                <a:ln w="17780" cmpd="sng">
                  <a:solidFill>
                    <a:schemeClr val="accent1">
                      <a:tint val="3000"/>
                    </a:schemeClr>
                  </a:solidFill>
                  <a:prstDash val="solid"/>
                  <a:miter lim="800000"/>
                </a:ln>
                <a:solidFill>
                  <a:schemeClr val="tx1"/>
                </a:solidFill>
                <a:effectLst>
                  <a:outerShdw blurRad="55000" dist="50800" dir="5400000" algn="tl">
                    <a:srgbClr val="000000">
                      <a:alpha val="33000"/>
                    </a:srgbClr>
                  </a:outerShdw>
                </a:effectLst>
              </a:rPr>
              <a:t> </a:t>
            </a:r>
            <a:r>
              <a:rPr lang="tr-TR" sz="4400" b="1" dirty="0">
                <a:ln w="17780" cmpd="sng">
                  <a:solidFill>
                    <a:schemeClr val="accent1">
                      <a:tint val="3000"/>
                    </a:schemeClr>
                  </a:solidFill>
                  <a:prstDash val="solid"/>
                  <a:miter lim="800000"/>
                </a:ln>
                <a:solidFill>
                  <a:schemeClr val="tx1"/>
                </a:solidFill>
                <a:effectLst>
                  <a:outerShdw blurRad="55000" dist="50800" dir="5400000" algn="tl">
                    <a:srgbClr val="000000">
                      <a:alpha val="33000"/>
                    </a:srgbClr>
                  </a:outerShdw>
                </a:effectLst>
              </a:rPr>
              <a:t>için </a:t>
            </a:r>
            <a:endParaRPr lang="tr-TR" sz="4400" b="1" dirty="0" smtClean="0">
              <a:ln w="17780" cmpd="sng">
                <a:solidFill>
                  <a:schemeClr val="accent1">
                    <a:tint val="3000"/>
                  </a:schemeClr>
                </a:solidFill>
                <a:prstDash val="solid"/>
                <a:miter lim="800000"/>
              </a:ln>
              <a:solidFill>
                <a:schemeClr val="tx1"/>
              </a:solidFill>
              <a:effectLst>
                <a:outerShdw blurRad="55000" dist="50800" dir="5400000" algn="tl">
                  <a:srgbClr val="000000">
                    <a:alpha val="33000"/>
                  </a:srgbClr>
                </a:outerShdw>
              </a:effectLst>
            </a:endParaRPr>
          </a:p>
          <a:p>
            <a:pPr algn="ctr"/>
            <a:r>
              <a:rPr lang="tr-TR" sz="5400" b="1" spc="50" dirty="0" smtClean="0">
                <a:ln w="12700" cmpd="sng">
                  <a:solidFill>
                    <a:schemeClr val="accent6">
                      <a:satMod val="120000"/>
                      <a:shade val="80000"/>
                    </a:schemeClr>
                  </a:solidFill>
                  <a:prstDash val="solid"/>
                </a:ln>
                <a:solidFill>
                  <a:schemeClr val="tx1"/>
                </a:solidFill>
                <a:effectLst>
                  <a:glow rad="53100">
                    <a:schemeClr val="accent6">
                      <a:satMod val="180000"/>
                      <a:alpha val="30000"/>
                    </a:schemeClr>
                  </a:glow>
                </a:effectLst>
              </a:rPr>
              <a:t>kendi </a:t>
            </a:r>
            <a:r>
              <a:rPr lang="tr-TR" sz="5400" b="1" spc="50" dirty="0">
                <a:ln w="12700" cmpd="sng">
                  <a:solidFill>
                    <a:schemeClr val="accent6">
                      <a:satMod val="120000"/>
                      <a:shade val="80000"/>
                    </a:schemeClr>
                  </a:solidFill>
                  <a:prstDash val="solid"/>
                </a:ln>
                <a:solidFill>
                  <a:schemeClr val="tx1"/>
                </a:solidFill>
                <a:effectLst>
                  <a:glow rad="53100">
                    <a:schemeClr val="accent6">
                      <a:satMod val="180000"/>
                      <a:alpha val="30000"/>
                    </a:schemeClr>
                  </a:glow>
                </a:effectLst>
              </a:rPr>
              <a:t>canlarından ileridir</a:t>
            </a:r>
            <a:r>
              <a:rPr lang="tr-TR" sz="4400" b="1" dirty="0">
                <a:ln w="17780" cmpd="sng">
                  <a:solidFill>
                    <a:schemeClr val="accent1">
                      <a:tint val="3000"/>
                    </a:schemeClr>
                  </a:solidFill>
                  <a:prstDash val="solid"/>
                  <a:miter lim="800000"/>
                </a:ln>
                <a:solidFill>
                  <a:schemeClr val="tx1"/>
                </a:solidFill>
                <a:effectLst>
                  <a:outerShdw blurRad="55000" dist="50800" dir="5400000" algn="tl">
                    <a:srgbClr val="000000">
                      <a:alpha val="33000"/>
                    </a:srgbClr>
                  </a:outerShdw>
                </a:effectLst>
              </a:rPr>
              <a:t>. </a:t>
            </a:r>
            <a:endParaRPr lang="tr-TR" sz="4400" b="1" dirty="0" smtClean="0">
              <a:ln w="17780" cmpd="sng">
                <a:solidFill>
                  <a:schemeClr val="accent1">
                    <a:tint val="3000"/>
                  </a:schemeClr>
                </a:solidFill>
                <a:prstDash val="solid"/>
                <a:miter lim="800000"/>
              </a:ln>
              <a:solidFill>
                <a:schemeClr val="tx1"/>
              </a:solidFill>
              <a:effectLst>
                <a:outerShdw blurRad="55000" dist="50800" dir="5400000" algn="tl">
                  <a:srgbClr val="000000">
                    <a:alpha val="33000"/>
                  </a:srgbClr>
                </a:outerShdw>
              </a:effectLst>
            </a:endParaRPr>
          </a:p>
          <a:p>
            <a:pPr algn="ctr"/>
            <a:r>
              <a:rPr lang="tr-TR" sz="4400" b="1" dirty="0" smtClean="0">
                <a:ln w="17780" cmpd="sng">
                  <a:solidFill>
                    <a:schemeClr val="accent1">
                      <a:tint val="3000"/>
                    </a:schemeClr>
                  </a:solidFill>
                  <a:prstDash val="solid"/>
                  <a:miter lim="800000"/>
                </a:ln>
                <a:solidFill>
                  <a:schemeClr val="tx1"/>
                </a:solidFill>
                <a:effectLst>
                  <a:outerShdw blurRad="55000" dist="50800" dir="5400000" algn="tl">
                    <a:srgbClr val="000000">
                      <a:alpha val="33000"/>
                    </a:srgbClr>
                  </a:outerShdw>
                </a:effectLst>
              </a:rPr>
              <a:t>Onun </a:t>
            </a:r>
            <a:r>
              <a:rPr lang="tr-TR" sz="4400" b="1" dirty="0">
                <a:ln w="17780" cmpd="sng">
                  <a:solidFill>
                    <a:schemeClr val="accent1">
                      <a:tint val="3000"/>
                    </a:schemeClr>
                  </a:solidFill>
                  <a:prstDash val="solid"/>
                  <a:miter lim="800000"/>
                </a:ln>
                <a:solidFill>
                  <a:schemeClr val="tx1"/>
                </a:solidFill>
                <a:effectLst>
                  <a:outerShdw blurRad="55000" dist="50800" dir="5400000" algn="tl">
                    <a:srgbClr val="000000">
                      <a:alpha val="33000"/>
                    </a:srgbClr>
                  </a:outerShdw>
                </a:effectLst>
              </a:rPr>
              <a:t>eşleri de onların anneleridir.”</a:t>
            </a:r>
            <a:r>
              <a:rPr lang="tr-TR" sz="4400" dirty="0">
                <a:solidFill>
                  <a:schemeClr val="tx1"/>
                </a:solidFill>
              </a:rPr>
              <a:t> </a:t>
            </a:r>
          </a:p>
          <a:p>
            <a:pPr algn="ctr"/>
            <a:r>
              <a:rPr lang="tr-TR" sz="2000" dirty="0" err="1">
                <a:solidFill>
                  <a:srgbClr val="002060"/>
                </a:solidFill>
              </a:rPr>
              <a:t>Ahzab</a:t>
            </a:r>
            <a:r>
              <a:rPr lang="tr-TR" sz="2000" dirty="0">
                <a:solidFill>
                  <a:srgbClr val="002060"/>
                </a:solidFill>
              </a:rPr>
              <a:t>,   33/6</a:t>
            </a:r>
            <a:endParaRPr lang="en-US" sz="2000" dirty="0">
              <a:solidFill>
                <a:srgbClr val="002060"/>
              </a:solidFill>
            </a:endParaRPr>
          </a:p>
        </p:txBody>
      </p:sp>
    </p:spTree>
    <p:extLst>
      <p:ext uri="{BB962C8B-B14F-4D97-AF65-F5344CB8AC3E}">
        <p14:creationId xmlns:p14="http://schemas.microsoft.com/office/powerpoint/2010/main" val="34744054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78786" y="1196752"/>
            <a:ext cx="8857710" cy="475252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rtl="1"/>
            <a:r>
              <a:rPr lang="ar-SA" sz="4000" dirty="0">
                <a:solidFill>
                  <a:schemeClr val="tx1"/>
                </a:solidFill>
                <a:latin typeface="HASENAT" panose="01000600020000020003" pitchFamily="2" charset="-78"/>
                <a:cs typeface="HASENAT" panose="01000600020000020003" pitchFamily="2" charset="-78"/>
              </a:rPr>
              <a:t>لاَ يُؤْمِنُ أَحَدُكُمْ حَتَّى أَكُونَ أَحَبَّ إِلَيْهِ مِنْ وَالِدِهِ وَوَلَدِهِ وَالنَّاسِ أَجْمَعِينَ </a:t>
            </a:r>
            <a:endParaRPr lang="tr-TR" sz="4000" dirty="0">
              <a:solidFill>
                <a:schemeClr val="tx1"/>
              </a:solidFill>
              <a:latin typeface="HASENAT" panose="01000600020000020003" pitchFamily="2" charset="-78"/>
              <a:cs typeface="HASENAT" panose="01000600020000020003" pitchFamily="2" charset="-78"/>
            </a:endParaRPr>
          </a:p>
          <a:p>
            <a:pPr algn="ctr"/>
            <a:r>
              <a:rPr lang="tr-TR" sz="3600" dirty="0">
                <a:solidFill>
                  <a:srgbClr val="002060"/>
                </a:solidFill>
                <a:cs typeface="Times New Roman" pitchFamily="18" charset="0"/>
              </a:rPr>
              <a:t>“Sizden biriniz, beni </a:t>
            </a:r>
            <a:endParaRPr lang="tr-TR" sz="3600" dirty="0" smtClean="0">
              <a:solidFill>
                <a:srgbClr val="002060"/>
              </a:solidFill>
              <a:cs typeface="Times New Roman" pitchFamily="18" charset="0"/>
            </a:endParaRPr>
          </a:p>
          <a:p>
            <a:pPr algn="ctr"/>
            <a:r>
              <a:rPr lang="tr-TR" sz="4000" b="1" dirty="0" smtClean="0">
                <a:solidFill>
                  <a:srgbClr val="FF0000"/>
                </a:solidFill>
                <a:cs typeface="Times New Roman" pitchFamily="18" charset="0"/>
              </a:rPr>
              <a:t>anasından-babasından</a:t>
            </a:r>
            <a:r>
              <a:rPr lang="tr-TR" sz="4000" b="1" dirty="0">
                <a:solidFill>
                  <a:srgbClr val="FF0000"/>
                </a:solidFill>
                <a:cs typeface="Times New Roman" pitchFamily="18" charset="0"/>
              </a:rPr>
              <a:t>, </a:t>
            </a:r>
            <a:r>
              <a:rPr lang="tr-TR" sz="4000" b="1" dirty="0" smtClean="0">
                <a:solidFill>
                  <a:srgbClr val="0070C0"/>
                </a:solidFill>
                <a:cs typeface="Times New Roman" pitchFamily="18" charset="0"/>
              </a:rPr>
              <a:t>çoluk-çocuğundan </a:t>
            </a:r>
            <a:r>
              <a:rPr lang="tr-TR" sz="4000" b="1" dirty="0">
                <a:solidFill>
                  <a:srgbClr val="FF0000"/>
                </a:solidFill>
                <a:cs typeface="Times New Roman" pitchFamily="18" charset="0"/>
              </a:rPr>
              <a:t>ve </a:t>
            </a:r>
            <a:r>
              <a:rPr lang="tr-TR" sz="4000" b="1" dirty="0" smtClean="0">
                <a:solidFill>
                  <a:srgbClr val="00B050"/>
                </a:solidFill>
                <a:cs typeface="Times New Roman" pitchFamily="18" charset="0"/>
              </a:rPr>
              <a:t>bütün </a:t>
            </a:r>
            <a:r>
              <a:rPr lang="tr-TR" sz="4000" b="1" dirty="0">
                <a:solidFill>
                  <a:srgbClr val="00B050"/>
                </a:solidFill>
                <a:cs typeface="Times New Roman" pitchFamily="18" charset="0"/>
              </a:rPr>
              <a:t>insanlardan</a:t>
            </a:r>
            <a:r>
              <a:rPr lang="tr-TR" sz="4000" b="1" dirty="0">
                <a:solidFill>
                  <a:srgbClr val="FF0000"/>
                </a:solidFill>
                <a:cs typeface="Times New Roman" pitchFamily="18" charset="0"/>
              </a:rPr>
              <a:t> </a:t>
            </a:r>
            <a:r>
              <a:rPr lang="tr-TR" sz="4000" b="1" u="sng" dirty="0" smtClean="0">
                <a:solidFill>
                  <a:srgbClr val="FF0000"/>
                </a:solidFill>
                <a:effectLst>
                  <a:outerShdw blurRad="38100" dist="38100" dir="2700000" algn="tl">
                    <a:srgbClr val="000000">
                      <a:alpha val="43137"/>
                    </a:srgbClr>
                  </a:outerShdw>
                </a:effectLst>
                <a:cs typeface="Times New Roman" pitchFamily="18" charset="0"/>
              </a:rPr>
              <a:t>daha </a:t>
            </a:r>
            <a:r>
              <a:rPr lang="tr-TR" sz="4000" b="1" u="sng" dirty="0">
                <a:solidFill>
                  <a:srgbClr val="FF0000"/>
                </a:solidFill>
                <a:effectLst>
                  <a:outerShdw blurRad="38100" dist="38100" dir="2700000" algn="tl">
                    <a:srgbClr val="000000">
                      <a:alpha val="43137"/>
                    </a:srgbClr>
                  </a:outerShdw>
                </a:effectLst>
                <a:cs typeface="Times New Roman" pitchFamily="18" charset="0"/>
              </a:rPr>
              <a:t>çok sevmedikçe </a:t>
            </a:r>
            <a:endParaRPr lang="tr-TR" sz="4000" b="1" u="sng" dirty="0" smtClean="0">
              <a:solidFill>
                <a:srgbClr val="FF0000"/>
              </a:solidFill>
              <a:effectLst>
                <a:outerShdw blurRad="38100" dist="38100" dir="2700000" algn="tl">
                  <a:srgbClr val="000000">
                    <a:alpha val="43137"/>
                  </a:srgbClr>
                </a:outerShdw>
              </a:effectLst>
              <a:cs typeface="Times New Roman" pitchFamily="18" charset="0"/>
            </a:endParaRPr>
          </a:p>
          <a:p>
            <a:pPr algn="ctr"/>
            <a:r>
              <a:rPr lang="tr-TR" sz="5400" b="1" dirty="0" smtClean="0">
                <a:solidFill>
                  <a:srgbClr val="7030A0"/>
                </a:solidFill>
                <a:cs typeface="Times New Roman" pitchFamily="18" charset="0"/>
              </a:rPr>
              <a:t>iman </a:t>
            </a:r>
            <a:r>
              <a:rPr lang="tr-TR" sz="5400" b="1" dirty="0">
                <a:solidFill>
                  <a:srgbClr val="7030A0"/>
                </a:solidFill>
                <a:cs typeface="Times New Roman" pitchFamily="18" charset="0"/>
              </a:rPr>
              <a:t>etmiş olmaz</a:t>
            </a:r>
            <a:r>
              <a:rPr lang="tr-TR" sz="3600" dirty="0">
                <a:solidFill>
                  <a:srgbClr val="002060"/>
                </a:solidFill>
                <a:cs typeface="Times New Roman" pitchFamily="18" charset="0"/>
              </a:rPr>
              <a:t>”</a:t>
            </a:r>
          </a:p>
          <a:p>
            <a:pPr algn="ctr"/>
            <a:r>
              <a:rPr lang="tr-TR" sz="1600" dirty="0">
                <a:solidFill>
                  <a:srgbClr val="002060"/>
                </a:solidFill>
                <a:cs typeface="Times New Roman" pitchFamily="18" charset="0"/>
              </a:rPr>
              <a:t>(</a:t>
            </a:r>
            <a:r>
              <a:rPr lang="tr-TR" sz="1600" dirty="0" err="1">
                <a:solidFill>
                  <a:srgbClr val="002060"/>
                </a:solidFill>
                <a:cs typeface="Times New Roman" pitchFamily="18" charset="0"/>
              </a:rPr>
              <a:t>Buhâri,İman</a:t>
            </a:r>
            <a:r>
              <a:rPr lang="tr-TR" sz="1600" dirty="0">
                <a:solidFill>
                  <a:srgbClr val="002060"/>
                </a:solidFill>
                <a:cs typeface="Times New Roman" pitchFamily="18" charset="0"/>
              </a:rPr>
              <a:t> 8;Müslim,İmân 70)</a:t>
            </a:r>
            <a:endParaRPr lang="en-US" sz="3200" dirty="0">
              <a:solidFill>
                <a:srgbClr val="002060"/>
              </a:solidFill>
            </a:endParaRPr>
          </a:p>
        </p:txBody>
      </p:sp>
    </p:spTree>
    <p:extLst>
      <p:ext uri="{BB962C8B-B14F-4D97-AF65-F5344CB8AC3E}">
        <p14:creationId xmlns:p14="http://schemas.microsoft.com/office/powerpoint/2010/main" val="38900674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78786" y="1124743"/>
            <a:ext cx="8857710" cy="4752529"/>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rtl="1"/>
            <a:r>
              <a:rPr lang="ar-SA" sz="3200" dirty="0">
                <a:solidFill>
                  <a:schemeClr val="tx1"/>
                </a:solidFill>
                <a:latin typeface="HASENAT" panose="01000600020000020003" pitchFamily="2" charset="-78"/>
                <a:cs typeface="HASENAT" panose="01000600020000020003" pitchFamily="2" charset="-78"/>
              </a:rPr>
              <a:t>ثَلاثٌ مَنْ كُنَّ فِيهِ وَجَدَ بِهِنَّ حَلاَوَةَ الإِيَمَانِ:</a:t>
            </a:r>
            <a:r>
              <a:rPr lang="tr-TR" sz="3200" dirty="0">
                <a:solidFill>
                  <a:schemeClr val="tx1"/>
                </a:solidFill>
                <a:latin typeface="HASENAT" panose="01000600020000020003" pitchFamily="2" charset="-78"/>
                <a:cs typeface="HASENAT" panose="01000600020000020003" pitchFamily="2" charset="-78"/>
              </a:rPr>
              <a:t> </a:t>
            </a:r>
            <a:r>
              <a:rPr lang="ar-SA" sz="3200" dirty="0">
                <a:solidFill>
                  <a:schemeClr val="tx1"/>
                </a:solidFill>
                <a:latin typeface="HASENAT" panose="01000600020000020003" pitchFamily="2" charset="-78"/>
                <a:cs typeface="HASENAT" panose="01000600020000020003" pitchFamily="2" charset="-78"/>
              </a:rPr>
              <a:t> أَنْ يَكُونَ اللَّهُ وَرَسُولُهُ</a:t>
            </a:r>
            <a:r>
              <a:rPr lang="tr-TR" sz="3200" dirty="0">
                <a:solidFill>
                  <a:schemeClr val="tx1"/>
                </a:solidFill>
                <a:latin typeface="HASENAT" panose="01000600020000020003" pitchFamily="2" charset="-78"/>
                <a:cs typeface="HASENAT" panose="01000600020000020003" pitchFamily="2" charset="-78"/>
              </a:rPr>
              <a:t> </a:t>
            </a:r>
            <a:r>
              <a:rPr lang="ar-SA" sz="3200" dirty="0">
                <a:solidFill>
                  <a:schemeClr val="tx1"/>
                </a:solidFill>
                <a:latin typeface="HASENAT" panose="01000600020000020003" pitchFamily="2" charset="-78"/>
                <a:cs typeface="HASENAT" panose="01000600020000020003" pitchFamily="2" charset="-78"/>
              </a:rPr>
              <a:t>أَحَبَّ إِلَيْهِ مِمَّا سِواهُما ،</a:t>
            </a:r>
            <a:r>
              <a:rPr lang="tr-TR" sz="3200" dirty="0">
                <a:solidFill>
                  <a:schemeClr val="tx1"/>
                </a:solidFill>
                <a:latin typeface="HASENAT" panose="01000600020000020003" pitchFamily="2" charset="-78"/>
                <a:cs typeface="HASENAT" panose="01000600020000020003" pitchFamily="2" charset="-78"/>
              </a:rPr>
              <a:t> </a:t>
            </a:r>
            <a:r>
              <a:rPr lang="ar-SA" sz="3200" dirty="0">
                <a:solidFill>
                  <a:schemeClr val="tx1"/>
                </a:solidFill>
                <a:latin typeface="HASENAT" panose="01000600020000020003" pitchFamily="2" charset="-78"/>
                <a:cs typeface="HASENAT" panose="01000600020000020003" pitchFamily="2" charset="-78"/>
              </a:rPr>
              <a:t>وأَنْ يُحِبَّ المَرْءَ لا يُحِبُّهُ إِلاَّ للَّهِ ، وَأَنْ يَكْرَه أَنْ يَعُودَ في الكُفْرِ</a:t>
            </a:r>
            <a:r>
              <a:rPr lang="tr-TR" sz="3200" dirty="0">
                <a:solidFill>
                  <a:schemeClr val="tx1"/>
                </a:solidFill>
                <a:latin typeface="HASENAT" panose="01000600020000020003" pitchFamily="2" charset="-78"/>
                <a:cs typeface="HASENAT" panose="01000600020000020003" pitchFamily="2" charset="-78"/>
              </a:rPr>
              <a:t> </a:t>
            </a:r>
            <a:r>
              <a:rPr lang="ar-SA" sz="3200" dirty="0">
                <a:solidFill>
                  <a:schemeClr val="tx1"/>
                </a:solidFill>
                <a:latin typeface="HASENAT" panose="01000600020000020003" pitchFamily="2" charset="-78"/>
                <a:cs typeface="HASENAT" panose="01000600020000020003" pitchFamily="2" charset="-78"/>
              </a:rPr>
              <a:t> بَعْدَ أَنْ أَنْقَذَهُ اللَّهُ مِنْهُ، كَمَا يَكْرَهُ أَنْ يُقْذَفَ في النَّارِ</a:t>
            </a:r>
            <a:r>
              <a:rPr lang="tr-TR" sz="3200" dirty="0">
                <a:solidFill>
                  <a:schemeClr val="tx1"/>
                </a:solidFill>
                <a:latin typeface="HASENAT" panose="01000600020000020003" pitchFamily="2" charset="-78"/>
                <a:cs typeface="HASENAT" panose="01000600020000020003" pitchFamily="2" charset="-78"/>
              </a:rPr>
              <a:t>. </a:t>
            </a:r>
          </a:p>
          <a:p>
            <a:pPr algn="just"/>
            <a:r>
              <a:rPr lang="tr-TR" sz="3200" dirty="0">
                <a:solidFill>
                  <a:srgbClr val="002060"/>
                </a:solidFill>
                <a:latin typeface="Times New Roman" pitchFamily="18" charset="0"/>
                <a:cs typeface="Times New Roman" pitchFamily="18" charset="0"/>
              </a:rPr>
              <a:t>“</a:t>
            </a:r>
            <a:r>
              <a:rPr lang="tr-TR" sz="3200" b="1" dirty="0">
                <a:solidFill>
                  <a:srgbClr val="C00000"/>
                </a:solidFill>
                <a:latin typeface="Times New Roman" pitchFamily="18" charset="0"/>
                <a:cs typeface="Times New Roman" pitchFamily="18" charset="0"/>
              </a:rPr>
              <a:t>Şu üç özellik kimde bulunursa o kişi, imanın zevkine ermiş olur</a:t>
            </a:r>
            <a:r>
              <a:rPr lang="tr-TR" sz="3200" dirty="0">
                <a:solidFill>
                  <a:srgbClr val="002060"/>
                </a:solidFill>
                <a:latin typeface="Times New Roman" pitchFamily="18" charset="0"/>
                <a:cs typeface="Times New Roman" pitchFamily="18" charset="0"/>
              </a:rPr>
              <a:t>. </a:t>
            </a:r>
            <a:r>
              <a:rPr lang="tr-TR" sz="3200" b="1" dirty="0">
                <a:solidFill>
                  <a:srgbClr val="0070C0"/>
                </a:solidFill>
                <a:latin typeface="Times New Roman" pitchFamily="18" charset="0"/>
                <a:cs typeface="Times New Roman" pitchFamily="18" charset="0"/>
              </a:rPr>
              <a:t>Allah ve Resulünü, her şeyden daha çok sevmek, </a:t>
            </a:r>
            <a:r>
              <a:rPr lang="tr-TR" sz="3200" dirty="0">
                <a:solidFill>
                  <a:srgbClr val="002060"/>
                </a:solidFill>
                <a:latin typeface="Times New Roman" pitchFamily="18" charset="0"/>
                <a:cs typeface="Times New Roman" pitchFamily="18" charset="0"/>
              </a:rPr>
              <a:t>sevdiği kimseyi sadece Allah için sevmek, Allah’ın kendisine iman nasip etmesinden sonra inançsızlığa düşmeyi, ateşe atılıyormuş gibi kötü görmek</a:t>
            </a:r>
            <a:r>
              <a:rPr lang="tr-TR" sz="3200" dirty="0" smtClean="0">
                <a:solidFill>
                  <a:srgbClr val="002060"/>
                </a:solidFill>
                <a:latin typeface="Times New Roman" pitchFamily="18" charset="0"/>
                <a:cs typeface="Times New Roman" pitchFamily="18" charset="0"/>
              </a:rPr>
              <a:t>.” </a:t>
            </a:r>
            <a:r>
              <a:rPr lang="tr-TR" sz="1200" dirty="0" smtClean="0">
                <a:solidFill>
                  <a:srgbClr val="002060"/>
                </a:solidFill>
                <a:latin typeface="Times New Roman" pitchFamily="18" charset="0"/>
                <a:cs typeface="Times New Roman" pitchFamily="18" charset="0"/>
              </a:rPr>
              <a:t>(</a:t>
            </a:r>
            <a:r>
              <a:rPr lang="tr-TR" sz="1200" dirty="0" err="1">
                <a:solidFill>
                  <a:srgbClr val="002060"/>
                </a:solidFill>
                <a:latin typeface="Times New Roman" pitchFamily="18" charset="0"/>
                <a:cs typeface="Times New Roman" pitchFamily="18" charset="0"/>
              </a:rPr>
              <a:t>Buhârî</a:t>
            </a:r>
            <a:r>
              <a:rPr lang="tr-TR" sz="1200" dirty="0">
                <a:solidFill>
                  <a:srgbClr val="002060"/>
                </a:solidFill>
                <a:latin typeface="Times New Roman" pitchFamily="18" charset="0"/>
                <a:cs typeface="Times New Roman" pitchFamily="18" charset="0"/>
              </a:rPr>
              <a:t>, İman, 9, 14, </a:t>
            </a:r>
            <a:r>
              <a:rPr lang="tr-TR" sz="1200" dirty="0" err="1">
                <a:solidFill>
                  <a:srgbClr val="002060"/>
                </a:solidFill>
                <a:latin typeface="Times New Roman" pitchFamily="18" charset="0"/>
                <a:cs typeface="Times New Roman" pitchFamily="18" charset="0"/>
              </a:rPr>
              <a:t>İkrâh</a:t>
            </a:r>
            <a:r>
              <a:rPr lang="tr-TR" sz="1200" dirty="0">
                <a:solidFill>
                  <a:srgbClr val="002060"/>
                </a:solidFill>
                <a:latin typeface="Times New Roman" pitchFamily="18" charset="0"/>
                <a:cs typeface="Times New Roman" pitchFamily="18" charset="0"/>
              </a:rPr>
              <a:t>, 1; Müslim, İman, 67)</a:t>
            </a:r>
            <a:endParaRPr lang="en-US" sz="4400" dirty="0">
              <a:solidFill>
                <a:srgbClr val="002060"/>
              </a:solidFill>
            </a:endParaRPr>
          </a:p>
        </p:txBody>
      </p:sp>
    </p:spTree>
    <p:extLst>
      <p:ext uri="{BB962C8B-B14F-4D97-AF65-F5344CB8AC3E}">
        <p14:creationId xmlns:p14="http://schemas.microsoft.com/office/powerpoint/2010/main" val="19008974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79512" y="1196751"/>
            <a:ext cx="8857710" cy="4680521"/>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rtl="1"/>
            <a:r>
              <a:rPr lang="ar-SA" sz="2800" dirty="0">
                <a:solidFill>
                  <a:srgbClr val="002060"/>
                </a:solidFill>
                <a:latin typeface="HASENAT" panose="01000600020000020003" pitchFamily="2" charset="-78"/>
                <a:cs typeface="HASENAT" panose="01000600020000020003" pitchFamily="2" charset="-78"/>
              </a:rPr>
              <a:t>أَن أَعرابياً قال لرسول اللَّه صَلّى اللهُ عَلَيْهِ وسَلَّم : مَتَى السَّاعَةُ ؟ قال رسولُ اللَّه صَلّى اللهُ عَلَيْهِ وسَلَّم : « مَا أَعْدَدْتَ لَهَا ؟ » قال : حُب اللَّهِ ورسولِهِ قال : « أَنْتَ مَعَ مَنْ أَحْبَبْتَ » .</a:t>
            </a:r>
            <a:endParaRPr lang="tr-TR" sz="2800" dirty="0">
              <a:solidFill>
                <a:srgbClr val="002060"/>
              </a:solidFill>
              <a:latin typeface="HASENAT" panose="01000600020000020003" pitchFamily="2" charset="-78"/>
              <a:cs typeface="HASENAT" panose="01000600020000020003" pitchFamily="2" charset="-78"/>
            </a:endParaRPr>
          </a:p>
          <a:p>
            <a:r>
              <a:rPr lang="en-US" sz="2000" dirty="0">
                <a:solidFill>
                  <a:srgbClr val="002060"/>
                </a:solidFill>
              </a:rPr>
              <a:t>  </a:t>
            </a:r>
            <a:r>
              <a:rPr lang="en-US" sz="2400" dirty="0" err="1">
                <a:solidFill>
                  <a:srgbClr val="002060"/>
                </a:solidFill>
              </a:rPr>
              <a:t>Enes</a:t>
            </a:r>
            <a:r>
              <a:rPr lang="en-US" sz="2400" dirty="0">
                <a:solidFill>
                  <a:srgbClr val="002060"/>
                </a:solidFill>
              </a:rPr>
              <a:t> (</a:t>
            </a:r>
            <a:r>
              <a:rPr lang="en-US" sz="2400" dirty="0" err="1">
                <a:solidFill>
                  <a:srgbClr val="002060"/>
                </a:solidFill>
              </a:rPr>
              <a:t>r.a</a:t>
            </a:r>
            <a:r>
              <a:rPr lang="en-US" sz="2400" dirty="0">
                <a:solidFill>
                  <a:srgbClr val="002060"/>
                </a:solidFill>
              </a:rPr>
              <a:t>)’den </a:t>
            </a:r>
            <a:r>
              <a:rPr lang="en-US" sz="2400" dirty="0" err="1">
                <a:solidFill>
                  <a:srgbClr val="002060"/>
                </a:solidFill>
              </a:rPr>
              <a:t>şöyle</a:t>
            </a:r>
            <a:r>
              <a:rPr lang="en-US" sz="2400" dirty="0">
                <a:solidFill>
                  <a:srgbClr val="002060"/>
                </a:solidFill>
              </a:rPr>
              <a:t> </a:t>
            </a:r>
            <a:r>
              <a:rPr lang="en-US" sz="2400" dirty="0" err="1">
                <a:solidFill>
                  <a:srgbClr val="002060"/>
                </a:solidFill>
              </a:rPr>
              <a:t>dediği</a:t>
            </a:r>
            <a:r>
              <a:rPr lang="en-US" sz="2400" dirty="0">
                <a:solidFill>
                  <a:srgbClr val="002060"/>
                </a:solidFill>
              </a:rPr>
              <a:t> </a:t>
            </a:r>
            <a:r>
              <a:rPr lang="en-US" sz="2400" dirty="0" err="1">
                <a:solidFill>
                  <a:srgbClr val="002060"/>
                </a:solidFill>
              </a:rPr>
              <a:t>rivayet</a:t>
            </a:r>
            <a:r>
              <a:rPr lang="en-US" sz="2400" dirty="0">
                <a:solidFill>
                  <a:srgbClr val="002060"/>
                </a:solidFill>
              </a:rPr>
              <a:t> </a:t>
            </a:r>
            <a:r>
              <a:rPr lang="en-US" sz="2400" dirty="0" err="1">
                <a:solidFill>
                  <a:srgbClr val="002060"/>
                </a:solidFill>
              </a:rPr>
              <a:t>olunmuştur</a:t>
            </a:r>
            <a:r>
              <a:rPr lang="en-US" sz="2400" dirty="0">
                <a:solidFill>
                  <a:srgbClr val="002060"/>
                </a:solidFill>
              </a:rPr>
              <a:t>: </a:t>
            </a:r>
            <a:r>
              <a:rPr lang="en-US" sz="2400" dirty="0" err="1">
                <a:solidFill>
                  <a:srgbClr val="002060"/>
                </a:solidFill>
              </a:rPr>
              <a:t>Bir</a:t>
            </a:r>
            <a:r>
              <a:rPr lang="en-US" sz="2400" dirty="0">
                <a:solidFill>
                  <a:srgbClr val="002060"/>
                </a:solidFill>
              </a:rPr>
              <a:t> </a:t>
            </a:r>
            <a:r>
              <a:rPr lang="en-US" sz="2400" dirty="0" err="1">
                <a:solidFill>
                  <a:srgbClr val="002060"/>
                </a:solidFill>
              </a:rPr>
              <a:t>bedevi</a:t>
            </a:r>
            <a:r>
              <a:rPr lang="en-US" sz="2400" dirty="0">
                <a:solidFill>
                  <a:srgbClr val="002060"/>
                </a:solidFill>
              </a:rPr>
              <a:t> </a:t>
            </a:r>
            <a:r>
              <a:rPr lang="en-US" sz="2400" dirty="0" err="1">
                <a:solidFill>
                  <a:srgbClr val="002060"/>
                </a:solidFill>
              </a:rPr>
              <a:t>Resûlullah</a:t>
            </a:r>
            <a:r>
              <a:rPr lang="en-US" sz="2400" i="1" dirty="0">
                <a:solidFill>
                  <a:srgbClr val="002060"/>
                </a:solidFill>
              </a:rPr>
              <a:t> </a:t>
            </a:r>
            <a:r>
              <a:rPr lang="en-US" sz="2400" dirty="0">
                <a:solidFill>
                  <a:srgbClr val="002060"/>
                </a:solidFill>
              </a:rPr>
              <a:t>(</a:t>
            </a:r>
            <a:r>
              <a:rPr lang="en-US" sz="2400" dirty="0" err="1">
                <a:solidFill>
                  <a:srgbClr val="002060"/>
                </a:solidFill>
              </a:rPr>
              <a:t>s.a.s</a:t>
            </a:r>
            <a:r>
              <a:rPr lang="en-US" sz="2400" dirty="0">
                <a:solidFill>
                  <a:srgbClr val="002060"/>
                </a:solidFill>
              </a:rPr>
              <a:t>)’e</a:t>
            </a:r>
            <a:r>
              <a:rPr lang="en-US" sz="2400" dirty="0" smtClean="0">
                <a:solidFill>
                  <a:srgbClr val="002060"/>
                </a:solidFill>
              </a:rPr>
              <a:t>:</a:t>
            </a:r>
            <a:r>
              <a:rPr lang="tr-TR" sz="2400" dirty="0" smtClean="0">
                <a:solidFill>
                  <a:srgbClr val="002060"/>
                </a:solidFill>
              </a:rPr>
              <a:t> «</a:t>
            </a:r>
            <a:r>
              <a:rPr lang="en-US" sz="3200" b="1" dirty="0" err="1" smtClean="0">
                <a:solidFill>
                  <a:srgbClr val="C00000"/>
                </a:solidFill>
              </a:rPr>
              <a:t>Kıyamet</a:t>
            </a:r>
            <a:r>
              <a:rPr lang="en-US" sz="3200" b="1" dirty="0" smtClean="0">
                <a:solidFill>
                  <a:srgbClr val="C00000"/>
                </a:solidFill>
              </a:rPr>
              <a:t> </a:t>
            </a:r>
            <a:r>
              <a:rPr lang="en-US" sz="3200" b="1" dirty="0">
                <a:solidFill>
                  <a:srgbClr val="C00000"/>
                </a:solidFill>
              </a:rPr>
              <a:t>ne </a:t>
            </a:r>
            <a:r>
              <a:rPr lang="en-US" sz="3200" b="1" dirty="0" err="1">
                <a:solidFill>
                  <a:srgbClr val="C00000"/>
                </a:solidFill>
              </a:rPr>
              <a:t>zaman</a:t>
            </a:r>
            <a:r>
              <a:rPr lang="en-US" sz="3200" b="1" dirty="0">
                <a:solidFill>
                  <a:srgbClr val="C00000"/>
                </a:solidFill>
              </a:rPr>
              <a:t> </a:t>
            </a:r>
            <a:r>
              <a:rPr lang="en-US" sz="3200" b="1" dirty="0" err="1">
                <a:solidFill>
                  <a:srgbClr val="C00000"/>
                </a:solidFill>
              </a:rPr>
              <a:t>kopacak</a:t>
            </a:r>
            <a:r>
              <a:rPr lang="en-US" sz="3200" b="1" dirty="0" smtClean="0">
                <a:solidFill>
                  <a:srgbClr val="C00000"/>
                </a:solidFill>
              </a:rPr>
              <a:t>?</a:t>
            </a:r>
            <a:r>
              <a:rPr lang="tr-TR" sz="3200" b="1" dirty="0" smtClean="0">
                <a:solidFill>
                  <a:srgbClr val="C00000"/>
                </a:solidFill>
              </a:rPr>
              <a:t>»</a:t>
            </a:r>
            <a:r>
              <a:rPr lang="en-US" sz="3200" b="1" dirty="0" smtClean="0">
                <a:solidFill>
                  <a:srgbClr val="C00000"/>
                </a:solidFill>
              </a:rPr>
              <a:t> </a:t>
            </a:r>
            <a:r>
              <a:rPr lang="en-US" sz="2400" dirty="0" err="1">
                <a:solidFill>
                  <a:srgbClr val="002060"/>
                </a:solidFill>
              </a:rPr>
              <a:t>diye</a:t>
            </a:r>
            <a:r>
              <a:rPr lang="en-US" sz="2400" dirty="0">
                <a:solidFill>
                  <a:srgbClr val="002060"/>
                </a:solidFill>
              </a:rPr>
              <a:t> </a:t>
            </a:r>
            <a:r>
              <a:rPr lang="en-US" sz="2400" dirty="0" err="1">
                <a:solidFill>
                  <a:srgbClr val="002060"/>
                </a:solidFill>
              </a:rPr>
              <a:t>sordu</a:t>
            </a:r>
            <a:r>
              <a:rPr lang="en-US" sz="2400" dirty="0">
                <a:solidFill>
                  <a:srgbClr val="002060"/>
                </a:solidFill>
              </a:rPr>
              <a:t>. </a:t>
            </a:r>
            <a:endParaRPr lang="tr-TR" sz="2400" dirty="0" smtClean="0">
              <a:solidFill>
                <a:srgbClr val="002060"/>
              </a:solidFill>
            </a:endParaRPr>
          </a:p>
          <a:p>
            <a:r>
              <a:rPr lang="en-US" sz="2400" dirty="0" err="1" smtClean="0">
                <a:solidFill>
                  <a:srgbClr val="002060"/>
                </a:solidFill>
              </a:rPr>
              <a:t>Efendimiz</a:t>
            </a:r>
            <a:r>
              <a:rPr lang="en-US" sz="2400" dirty="0" smtClean="0">
                <a:solidFill>
                  <a:srgbClr val="002060"/>
                </a:solidFill>
              </a:rPr>
              <a:t>: </a:t>
            </a:r>
            <a:r>
              <a:rPr lang="en-US" sz="2400" dirty="0">
                <a:solidFill>
                  <a:srgbClr val="002060"/>
                </a:solidFill>
              </a:rPr>
              <a:t>“</a:t>
            </a:r>
            <a:r>
              <a:rPr lang="en-US" sz="2400" b="1" dirty="0" err="1">
                <a:solidFill>
                  <a:srgbClr val="C00000"/>
                </a:solidFill>
              </a:rPr>
              <a:t>Kıyamet</a:t>
            </a:r>
            <a:r>
              <a:rPr lang="en-US" sz="2400" b="1" dirty="0">
                <a:solidFill>
                  <a:srgbClr val="C00000"/>
                </a:solidFill>
              </a:rPr>
              <a:t> </a:t>
            </a:r>
            <a:r>
              <a:rPr lang="en-US" sz="2400" b="1" dirty="0" err="1">
                <a:solidFill>
                  <a:srgbClr val="C00000"/>
                </a:solidFill>
              </a:rPr>
              <a:t>için</a:t>
            </a:r>
            <a:r>
              <a:rPr lang="en-US" sz="2400" b="1" dirty="0">
                <a:solidFill>
                  <a:srgbClr val="C00000"/>
                </a:solidFill>
              </a:rPr>
              <a:t> ne </a:t>
            </a:r>
            <a:r>
              <a:rPr lang="en-US" sz="2400" b="1" dirty="0" err="1">
                <a:solidFill>
                  <a:srgbClr val="C00000"/>
                </a:solidFill>
              </a:rPr>
              <a:t>hazırladın</a:t>
            </a:r>
            <a:r>
              <a:rPr lang="en-US" sz="2400" b="1" dirty="0">
                <a:solidFill>
                  <a:srgbClr val="C00000"/>
                </a:solidFill>
              </a:rPr>
              <a:t>?” </a:t>
            </a:r>
            <a:r>
              <a:rPr lang="en-US" sz="2400" dirty="0" err="1">
                <a:solidFill>
                  <a:srgbClr val="002060"/>
                </a:solidFill>
              </a:rPr>
              <a:t>buyurdu</a:t>
            </a:r>
            <a:r>
              <a:rPr lang="en-US" sz="2400" dirty="0">
                <a:solidFill>
                  <a:srgbClr val="002060"/>
                </a:solidFill>
              </a:rPr>
              <a:t>. </a:t>
            </a:r>
            <a:endParaRPr lang="tr-TR" sz="2400" dirty="0" smtClean="0">
              <a:solidFill>
                <a:srgbClr val="002060"/>
              </a:solidFill>
            </a:endParaRPr>
          </a:p>
          <a:p>
            <a:r>
              <a:rPr lang="en-US" sz="2000" dirty="0" smtClean="0">
                <a:solidFill>
                  <a:srgbClr val="002060"/>
                </a:solidFill>
              </a:rPr>
              <a:t>– </a:t>
            </a:r>
            <a:r>
              <a:rPr lang="en-US" sz="3600" b="1" dirty="0">
                <a:solidFill>
                  <a:srgbClr val="7030A0"/>
                </a:solidFill>
              </a:rPr>
              <a:t>Allah </a:t>
            </a:r>
            <a:r>
              <a:rPr lang="en-US" sz="3600" b="1" dirty="0" err="1">
                <a:solidFill>
                  <a:srgbClr val="7030A0"/>
                </a:solidFill>
              </a:rPr>
              <a:t>ve</a:t>
            </a:r>
            <a:r>
              <a:rPr lang="en-US" sz="3600" b="1" dirty="0">
                <a:solidFill>
                  <a:srgbClr val="7030A0"/>
                </a:solidFill>
              </a:rPr>
              <a:t> </a:t>
            </a:r>
            <a:r>
              <a:rPr lang="en-US" sz="3600" b="1" dirty="0" err="1">
                <a:solidFill>
                  <a:srgbClr val="7030A0"/>
                </a:solidFill>
              </a:rPr>
              <a:t>Resûlünün</a:t>
            </a:r>
            <a:r>
              <a:rPr lang="en-US" sz="3600" b="1" dirty="0">
                <a:solidFill>
                  <a:srgbClr val="7030A0"/>
                </a:solidFill>
              </a:rPr>
              <a:t> </a:t>
            </a:r>
            <a:r>
              <a:rPr lang="en-US" sz="3600" b="1" dirty="0" err="1">
                <a:solidFill>
                  <a:srgbClr val="7030A0"/>
                </a:solidFill>
              </a:rPr>
              <a:t>sevgisini</a:t>
            </a:r>
            <a:r>
              <a:rPr lang="en-US" sz="2000" dirty="0">
                <a:solidFill>
                  <a:srgbClr val="002060"/>
                </a:solidFill>
              </a:rPr>
              <a:t>, </a:t>
            </a:r>
            <a:r>
              <a:rPr lang="en-US" sz="2000" dirty="0" err="1">
                <a:solidFill>
                  <a:srgbClr val="002060"/>
                </a:solidFill>
              </a:rPr>
              <a:t>dedi</a:t>
            </a:r>
            <a:r>
              <a:rPr lang="en-US" sz="2000" dirty="0">
                <a:solidFill>
                  <a:srgbClr val="002060"/>
                </a:solidFill>
              </a:rPr>
              <a:t>. </a:t>
            </a:r>
            <a:endParaRPr lang="tr-TR" sz="2000" dirty="0" smtClean="0">
              <a:solidFill>
                <a:srgbClr val="002060"/>
              </a:solidFill>
            </a:endParaRPr>
          </a:p>
          <a:p>
            <a:r>
              <a:rPr lang="en-US" sz="2000" dirty="0" err="1" smtClean="0">
                <a:solidFill>
                  <a:srgbClr val="002060"/>
                </a:solidFill>
              </a:rPr>
              <a:t>Bunun</a:t>
            </a:r>
            <a:r>
              <a:rPr lang="en-US" sz="2000" dirty="0" smtClean="0">
                <a:solidFill>
                  <a:srgbClr val="002060"/>
                </a:solidFill>
              </a:rPr>
              <a:t> </a:t>
            </a:r>
            <a:r>
              <a:rPr lang="en-US" sz="2000" dirty="0" err="1">
                <a:solidFill>
                  <a:srgbClr val="002060"/>
                </a:solidFill>
              </a:rPr>
              <a:t>üzerine</a:t>
            </a:r>
            <a:r>
              <a:rPr lang="en-US" sz="2000" dirty="0">
                <a:solidFill>
                  <a:srgbClr val="002060"/>
                </a:solidFill>
              </a:rPr>
              <a:t> Hz. </a:t>
            </a:r>
            <a:r>
              <a:rPr lang="en-US" sz="2000" dirty="0" err="1">
                <a:solidFill>
                  <a:srgbClr val="002060"/>
                </a:solidFill>
              </a:rPr>
              <a:t>Peygamber</a:t>
            </a:r>
            <a:r>
              <a:rPr lang="en-US" sz="2000" dirty="0" smtClean="0">
                <a:solidFill>
                  <a:srgbClr val="002060"/>
                </a:solidFill>
              </a:rPr>
              <a:t>:</a:t>
            </a:r>
            <a:r>
              <a:rPr lang="tr-TR" sz="2000" dirty="0" smtClean="0">
                <a:solidFill>
                  <a:srgbClr val="002060"/>
                </a:solidFill>
              </a:rPr>
              <a:t> </a:t>
            </a:r>
          </a:p>
          <a:p>
            <a:r>
              <a:rPr lang="en-US" sz="2000" dirty="0" smtClean="0">
                <a:solidFill>
                  <a:srgbClr val="002060"/>
                </a:solidFill>
              </a:rPr>
              <a:t>“</a:t>
            </a:r>
            <a:r>
              <a:rPr lang="en-US" sz="3200" b="1" dirty="0">
                <a:solidFill>
                  <a:srgbClr val="002060"/>
                </a:solidFill>
              </a:rPr>
              <a:t>O </a:t>
            </a:r>
            <a:r>
              <a:rPr lang="en-US" sz="3200" b="1" dirty="0" err="1">
                <a:solidFill>
                  <a:srgbClr val="002060"/>
                </a:solidFill>
              </a:rPr>
              <a:t>halde</a:t>
            </a:r>
            <a:r>
              <a:rPr lang="en-US" sz="3200" b="1" dirty="0">
                <a:solidFill>
                  <a:srgbClr val="002060"/>
                </a:solidFill>
              </a:rPr>
              <a:t> </a:t>
            </a:r>
            <a:r>
              <a:rPr lang="en-US" sz="3200" b="1" dirty="0" err="1">
                <a:solidFill>
                  <a:srgbClr val="002060"/>
                </a:solidFill>
              </a:rPr>
              <a:t>sen</a:t>
            </a:r>
            <a:r>
              <a:rPr lang="en-US" sz="3200" b="1" dirty="0">
                <a:solidFill>
                  <a:srgbClr val="002060"/>
                </a:solidFill>
              </a:rPr>
              <a:t>, </a:t>
            </a:r>
            <a:r>
              <a:rPr lang="en-US" sz="3200" b="1" dirty="0" err="1">
                <a:solidFill>
                  <a:srgbClr val="002060"/>
                </a:solidFill>
              </a:rPr>
              <a:t>sevdiğin</a:t>
            </a:r>
            <a:r>
              <a:rPr lang="en-US" sz="3200" b="1" dirty="0">
                <a:solidFill>
                  <a:srgbClr val="002060"/>
                </a:solidFill>
              </a:rPr>
              <a:t> </a:t>
            </a:r>
            <a:r>
              <a:rPr lang="en-US" sz="3200" b="1" dirty="0" err="1">
                <a:solidFill>
                  <a:srgbClr val="002060"/>
                </a:solidFill>
              </a:rPr>
              <a:t>ile</a:t>
            </a:r>
            <a:r>
              <a:rPr lang="en-US" sz="3200" b="1" dirty="0">
                <a:solidFill>
                  <a:srgbClr val="002060"/>
                </a:solidFill>
              </a:rPr>
              <a:t> </a:t>
            </a:r>
            <a:r>
              <a:rPr lang="en-US" sz="3200" b="1" dirty="0" err="1">
                <a:solidFill>
                  <a:srgbClr val="002060"/>
                </a:solidFill>
              </a:rPr>
              <a:t>berabersin</a:t>
            </a:r>
            <a:r>
              <a:rPr lang="en-US" sz="2000" dirty="0">
                <a:solidFill>
                  <a:srgbClr val="002060"/>
                </a:solidFill>
              </a:rPr>
              <a:t>” </a:t>
            </a:r>
            <a:r>
              <a:rPr lang="en-US" sz="2000" dirty="0" err="1">
                <a:solidFill>
                  <a:srgbClr val="002060"/>
                </a:solidFill>
              </a:rPr>
              <a:t>buyurdu</a:t>
            </a:r>
            <a:r>
              <a:rPr lang="en-US" sz="2000" dirty="0" smtClean="0">
                <a:solidFill>
                  <a:srgbClr val="002060"/>
                </a:solidFill>
              </a:rPr>
              <a:t>.</a:t>
            </a:r>
            <a:r>
              <a:rPr lang="tr-TR" sz="2000" dirty="0" smtClean="0">
                <a:solidFill>
                  <a:srgbClr val="002060"/>
                </a:solidFill>
              </a:rPr>
              <a:t> </a:t>
            </a:r>
            <a:r>
              <a:rPr lang="tr-TR" dirty="0" smtClean="0">
                <a:solidFill>
                  <a:srgbClr val="002060"/>
                </a:solidFill>
              </a:rPr>
              <a:t>(</a:t>
            </a:r>
            <a:r>
              <a:rPr lang="en-US" sz="1050" dirty="0" err="1" smtClean="0">
                <a:solidFill>
                  <a:srgbClr val="002060"/>
                </a:solidFill>
              </a:rPr>
              <a:t>Buhârî</a:t>
            </a:r>
            <a:r>
              <a:rPr lang="en-US" sz="1050" dirty="0">
                <a:solidFill>
                  <a:srgbClr val="002060"/>
                </a:solidFill>
              </a:rPr>
              <a:t>, </a:t>
            </a:r>
            <a:r>
              <a:rPr lang="en-US" sz="1050" dirty="0" err="1">
                <a:solidFill>
                  <a:srgbClr val="002060"/>
                </a:solidFill>
              </a:rPr>
              <a:t>Edeb</a:t>
            </a:r>
            <a:r>
              <a:rPr lang="en-US" sz="1050" dirty="0">
                <a:solidFill>
                  <a:srgbClr val="002060"/>
                </a:solidFill>
              </a:rPr>
              <a:t>, </a:t>
            </a:r>
            <a:r>
              <a:rPr lang="en-US" sz="1050" dirty="0" smtClean="0">
                <a:solidFill>
                  <a:srgbClr val="002060"/>
                </a:solidFill>
              </a:rPr>
              <a:t>96</a:t>
            </a:r>
            <a:r>
              <a:rPr lang="tr-TR" sz="1050" dirty="0" smtClean="0">
                <a:solidFill>
                  <a:srgbClr val="002060"/>
                </a:solidFill>
              </a:rPr>
              <a:t>)</a:t>
            </a:r>
            <a:endParaRPr lang="en-US" sz="2800" dirty="0">
              <a:solidFill>
                <a:srgbClr val="002060"/>
              </a:solidFill>
            </a:endParaRPr>
          </a:p>
        </p:txBody>
      </p:sp>
    </p:spTree>
    <p:extLst>
      <p:ext uri="{BB962C8B-B14F-4D97-AF65-F5344CB8AC3E}">
        <p14:creationId xmlns:p14="http://schemas.microsoft.com/office/powerpoint/2010/main" val="37435937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descr="http://fc03.deviantart.net/fs71/i/2013/033/5/5/png_water_by_moonglowlilly-d5tmikh.png"/>
          <p:cNvPicPr>
            <a:picLocks noChangeAspect="1" noChangeArrowheads="1"/>
          </p:cNvPicPr>
          <p:nvPr/>
        </p:nvPicPr>
        <p:blipFill>
          <a:blip r:embed="rId2" cstate="print"/>
          <a:srcRect r="37716"/>
          <a:stretch>
            <a:fillRect/>
          </a:stretch>
        </p:blipFill>
        <p:spPr bwMode="auto">
          <a:xfrm>
            <a:off x="5148064" y="764704"/>
            <a:ext cx="3995936" cy="4673948"/>
          </a:xfrm>
          <a:prstGeom prst="rect">
            <a:avLst/>
          </a:prstGeom>
          <a:noFill/>
        </p:spPr>
      </p:pic>
      <p:sp>
        <p:nvSpPr>
          <p:cNvPr id="4" name="3 Dikdörtgen"/>
          <p:cNvSpPr/>
          <p:nvPr/>
        </p:nvSpPr>
        <p:spPr>
          <a:xfrm>
            <a:off x="287430" y="1124744"/>
            <a:ext cx="8533042" cy="475252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rtl="1"/>
            <a:r>
              <a:rPr lang="tr-TR" sz="2400" dirty="0" smtClean="0">
                <a:solidFill>
                  <a:schemeClr val="tx1"/>
                </a:solidFill>
              </a:rPr>
              <a:t>Hz. Peygamber’e gönülden inanan ashabı ondan gelen emirleri büyük bir teslimiyetle yerine getirdiler. </a:t>
            </a:r>
          </a:p>
          <a:p>
            <a:pPr rtl="1"/>
            <a:r>
              <a:rPr lang="tr-TR" sz="2400" dirty="0" smtClean="0">
                <a:solidFill>
                  <a:srgbClr val="7030A0"/>
                </a:solidFill>
              </a:rPr>
              <a:t>O’na derin saygı duydular, derdine ortak oldular. </a:t>
            </a:r>
          </a:p>
          <a:p>
            <a:pPr rtl="1"/>
            <a:r>
              <a:rPr lang="tr-TR" sz="2400" b="1" dirty="0" smtClean="0">
                <a:solidFill>
                  <a:srgbClr val="C00000"/>
                </a:solidFill>
              </a:rPr>
              <a:t>Ayağına batacak dikene bile razı olmadılar. </a:t>
            </a:r>
          </a:p>
          <a:p>
            <a:pPr rtl="1"/>
            <a:r>
              <a:rPr lang="tr-TR" sz="2400" dirty="0" smtClean="0">
                <a:solidFill>
                  <a:schemeClr val="tx1"/>
                </a:solidFill>
              </a:rPr>
              <a:t>Hidayetin insanlara ulaştırılmasında, O’na her zaman maddi ve </a:t>
            </a:r>
          </a:p>
          <a:p>
            <a:pPr rtl="1"/>
            <a:r>
              <a:rPr lang="tr-TR" sz="2400" dirty="0" smtClean="0">
                <a:solidFill>
                  <a:schemeClr val="tx1"/>
                </a:solidFill>
              </a:rPr>
              <a:t>manevi destekte bulundular. </a:t>
            </a:r>
          </a:p>
          <a:p>
            <a:pPr rtl="1"/>
            <a:r>
              <a:rPr lang="tr-TR" sz="2400" dirty="0" smtClean="0">
                <a:solidFill>
                  <a:schemeClr val="tx1"/>
                </a:solidFill>
              </a:rPr>
              <a:t>Onu her şeyden fazla sevdiler. </a:t>
            </a:r>
          </a:p>
          <a:p>
            <a:pPr rtl="1"/>
            <a:endParaRPr lang="tr-TR" sz="1400" dirty="0" smtClean="0">
              <a:solidFill>
                <a:schemeClr val="tx1"/>
              </a:solidFill>
            </a:endParaRPr>
          </a:p>
          <a:p>
            <a:pPr rtl="1"/>
            <a:r>
              <a:rPr lang="tr-TR" sz="2300" u="sng" dirty="0" smtClean="0">
                <a:solidFill>
                  <a:schemeClr val="tx1"/>
                </a:solidFill>
              </a:rPr>
              <a:t>Hz. Ali’ye </a:t>
            </a:r>
            <a:r>
              <a:rPr lang="tr-TR" sz="2300" dirty="0" smtClean="0">
                <a:solidFill>
                  <a:schemeClr val="tx1"/>
                </a:solidFill>
              </a:rPr>
              <a:t>Rasûlullah’a olan sevginiz nasıldır? diye sorulduğunda O:</a:t>
            </a:r>
            <a:r>
              <a:rPr lang="tr-TR" sz="2400" dirty="0" smtClean="0">
                <a:solidFill>
                  <a:schemeClr val="tx1"/>
                </a:solidFill>
              </a:rPr>
              <a:t> </a:t>
            </a:r>
          </a:p>
          <a:p>
            <a:pPr rtl="1"/>
            <a:r>
              <a:rPr lang="tr-TR" sz="4400" b="1" dirty="0" smtClean="0">
                <a:solidFill>
                  <a:srgbClr val="FF0000"/>
                </a:solidFill>
              </a:rPr>
              <a:t>“Rasûlullah’ı susuz bir insanın suya hasreti gibi severdik” </a:t>
            </a:r>
            <a:r>
              <a:rPr lang="tr-TR" sz="2000" dirty="0" smtClean="0">
                <a:solidFill>
                  <a:schemeClr val="tx1"/>
                </a:solidFill>
              </a:rPr>
              <a:t>buyurmuştur.</a:t>
            </a:r>
          </a:p>
        </p:txBody>
      </p:sp>
    </p:spTree>
    <p:extLst>
      <p:ext uri="{BB962C8B-B14F-4D97-AF65-F5344CB8AC3E}">
        <p14:creationId xmlns:p14="http://schemas.microsoft.com/office/powerpoint/2010/main" val="37548292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79512" y="1196752"/>
            <a:ext cx="8856570" cy="475252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rtl="1"/>
            <a:r>
              <a:rPr lang="tr-TR" sz="2000" dirty="0" smtClean="0">
                <a:solidFill>
                  <a:schemeClr val="tx1"/>
                </a:solidFill>
                <a:latin typeface="Times New Roman" pitchFamily="18" charset="0"/>
                <a:cs typeface="Times New Roman" pitchFamily="18" charset="0"/>
              </a:rPr>
              <a:t>Ashabın, Hz. Peygamber sevgisini şu örnek çok güzel yansıtmaktadır. </a:t>
            </a:r>
          </a:p>
          <a:p>
            <a:pPr rtl="1"/>
            <a:r>
              <a:rPr lang="tr-TR" sz="2000" b="1" u="sng" dirty="0" smtClean="0">
                <a:solidFill>
                  <a:srgbClr val="FF0000"/>
                </a:solidFill>
                <a:latin typeface="Times New Roman" pitchFamily="18" charset="0"/>
                <a:cs typeface="Times New Roman" pitchFamily="18" charset="0"/>
              </a:rPr>
              <a:t>Ensardan bir kadın adı </a:t>
            </a:r>
            <a:r>
              <a:rPr lang="tr-TR" sz="2800" b="1" u="sng" dirty="0" smtClean="0">
                <a:solidFill>
                  <a:srgbClr val="FF0000"/>
                </a:solidFill>
                <a:latin typeface="Times New Roman" pitchFamily="18" charset="0"/>
                <a:cs typeface="Times New Roman" pitchFamily="18" charset="0"/>
              </a:rPr>
              <a:t>SÜMEYRA</a:t>
            </a:r>
            <a:r>
              <a:rPr lang="tr-TR" sz="2000" b="1" u="sng" dirty="0" smtClean="0">
                <a:solidFill>
                  <a:srgbClr val="FF0000"/>
                </a:solidFill>
                <a:latin typeface="Times New Roman" pitchFamily="18" charset="0"/>
                <a:cs typeface="Times New Roman" pitchFamily="18" charset="0"/>
              </a:rPr>
              <a:t>. </a:t>
            </a:r>
            <a:r>
              <a:rPr lang="tr-TR" sz="2000" dirty="0" err="1" smtClean="0">
                <a:solidFill>
                  <a:schemeClr val="tx1"/>
                </a:solidFill>
                <a:latin typeface="Times New Roman" pitchFamily="18" charset="0"/>
                <a:cs typeface="Times New Roman" pitchFamily="18" charset="0"/>
              </a:rPr>
              <a:t>Uhut</a:t>
            </a:r>
            <a:r>
              <a:rPr lang="tr-TR" sz="2000" dirty="0" smtClean="0">
                <a:solidFill>
                  <a:schemeClr val="tx1"/>
                </a:solidFill>
                <a:latin typeface="Times New Roman" pitchFamily="18" charset="0"/>
                <a:cs typeface="Times New Roman" pitchFamily="18" charset="0"/>
              </a:rPr>
              <a:t> meydanında </a:t>
            </a:r>
            <a:r>
              <a:rPr lang="tr-TR" sz="2000" dirty="0" err="1" smtClean="0">
                <a:solidFill>
                  <a:schemeClr val="tx1"/>
                </a:solidFill>
                <a:latin typeface="Times New Roman" pitchFamily="18" charset="0"/>
                <a:cs typeface="Times New Roman" pitchFamily="18" charset="0"/>
              </a:rPr>
              <a:t>hz.</a:t>
            </a:r>
            <a:r>
              <a:rPr lang="tr-TR" sz="2000" dirty="0" smtClean="0">
                <a:solidFill>
                  <a:schemeClr val="tx1"/>
                </a:solidFill>
                <a:latin typeface="Times New Roman" pitchFamily="18" charset="0"/>
                <a:cs typeface="Times New Roman" pitchFamily="18" charset="0"/>
              </a:rPr>
              <a:t> Peygamberin şehit olduğunu duyunca </a:t>
            </a:r>
            <a:r>
              <a:rPr lang="tr-TR" sz="2000" dirty="0" err="1" smtClean="0">
                <a:solidFill>
                  <a:schemeClr val="tx1"/>
                </a:solidFill>
                <a:latin typeface="Times New Roman" pitchFamily="18" charset="0"/>
                <a:cs typeface="Times New Roman" pitchFamily="18" charset="0"/>
              </a:rPr>
              <a:t>uhut</a:t>
            </a:r>
            <a:r>
              <a:rPr lang="tr-TR" sz="2000" dirty="0" smtClean="0">
                <a:solidFill>
                  <a:schemeClr val="tx1"/>
                </a:solidFill>
                <a:latin typeface="Times New Roman" pitchFamily="18" charset="0"/>
                <a:cs typeface="Times New Roman" pitchFamily="18" charset="0"/>
              </a:rPr>
              <a:t> dağının eteklerine gelir. Orada kendisine şehit olan </a:t>
            </a:r>
            <a:r>
              <a:rPr lang="tr-TR" sz="2400" b="1" dirty="0" smtClean="0">
                <a:solidFill>
                  <a:srgbClr val="7030A0"/>
                </a:solidFill>
                <a:latin typeface="Times New Roman" pitchFamily="18" charset="0"/>
                <a:cs typeface="Times New Roman" pitchFamily="18" charset="0"/>
              </a:rPr>
              <a:t>babası, kocası ve çocuklarının naaşları gösterilir. </a:t>
            </a:r>
            <a:r>
              <a:rPr lang="tr-TR" sz="2000" dirty="0" smtClean="0">
                <a:solidFill>
                  <a:srgbClr val="C00000"/>
                </a:solidFill>
                <a:latin typeface="Times New Roman" pitchFamily="18" charset="0"/>
                <a:cs typeface="Times New Roman" pitchFamily="18" charset="0"/>
              </a:rPr>
              <a:t>O, hemen «</a:t>
            </a:r>
            <a:r>
              <a:rPr lang="tr-TR" sz="2000" b="1" dirty="0" err="1" smtClean="0">
                <a:solidFill>
                  <a:srgbClr val="0070C0"/>
                </a:solidFill>
                <a:latin typeface="Times New Roman" pitchFamily="18" charset="0"/>
                <a:cs typeface="Times New Roman" pitchFamily="18" charset="0"/>
              </a:rPr>
              <a:t>Rasûlullah’a</a:t>
            </a:r>
            <a:r>
              <a:rPr lang="tr-TR" sz="2000" b="1" dirty="0" smtClean="0">
                <a:solidFill>
                  <a:srgbClr val="0070C0"/>
                </a:solidFill>
                <a:latin typeface="Times New Roman" pitchFamily="18" charset="0"/>
                <a:cs typeface="Times New Roman" pitchFamily="18" charset="0"/>
              </a:rPr>
              <a:t> ne oldu</a:t>
            </a:r>
            <a:r>
              <a:rPr lang="tr-TR" sz="2000" dirty="0" smtClean="0">
                <a:solidFill>
                  <a:srgbClr val="C00000"/>
                </a:solidFill>
                <a:latin typeface="Times New Roman" pitchFamily="18" charset="0"/>
                <a:cs typeface="Times New Roman" pitchFamily="18" charset="0"/>
              </a:rPr>
              <a:t>» diye sormuş, kendisine «işte peygamber şurada» diye gösterilince kendini onun önünde yere atmış ve </a:t>
            </a:r>
          </a:p>
          <a:p>
            <a:pPr algn="ctr" rtl="1"/>
            <a:r>
              <a:rPr lang="ar-AE" sz="4800" dirty="0">
                <a:solidFill>
                  <a:schemeClr val="tx1"/>
                </a:solidFill>
                <a:latin typeface="HASENAT" panose="01000600020000020003" pitchFamily="2" charset="-78"/>
                <a:cs typeface="HASENAT" panose="01000600020000020003" pitchFamily="2" charset="-78"/>
              </a:rPr>
              <a:t>كُلُّ مُصِيبَةٍ بَعْدَكَ جَلَلٌ</a:t>
            </a:r>
            <a:endParaRPr lang="tr-TR" sz="4800" dirty="0">
              <a:solidFill>
                <a:schemeClr val="tx1"/>
              </a:solidFill>
              <a:latin typeface="HASENAT" panose="01000600020000020003" pitchFamily="2" charset="-78"/>
              <a:cs typeface="HASENAT" panose="01000600020000020003" pitchFamily="2" charset="-78"/>
            </a:endParaRPr>
          </a:p>
          <a:p>
            <a:pPr algn="just" rtl="1"/>
            <a:r>
              <a:rPr lang="tr-TR" sz="2000" dirty="0" smtClean="0">
                <a:solidFill>
                  <a:schemeClr val="tx1"/>
                </a:solidFill>
                <a:latin typeface="Times New Roman" pitchFamily="18" charset="0"/>
                <a:cs typeface="Times New Roman" pitchFamily="18" charset="0"/>
              </a:rPr>
              <a:t>«</a:t>
            </a:r>
            <a:r>
              <a:rPr lang="tr-TR" sz="3200" b="1" dirty="0" smtClean="0">
                <a:solidFill>
                  <a:srgbClr val="7030A0"/>
                </a:solidFill>
                <a:latin typeface="Times New Roman" pitchFamily="18" charset="0"/>
                <a:cs typeface="Times New Roman" pitchFamily="18" charset="0"/>
              </a:rPr>
              <a:t>Artık sen hayatta olduktan sonra bütün musibetler hafif gelir ya </a:t>
            </a:r>
            <a:r>
              <a:rPr lang="tr-TR" sz="3200" b="1" dirty="0" err="1">
                <a:solidFill>
                  <a:srgbClr val="7030A0"/>
                </a:solidFill>
                <a:latin typeface="Times New Roman" pitchFamily="18" charset="0"/>
                <a:cs typeface="Times New Roman" pitchFamily="18" charset="0"/>
              </a:rPr>
              <a:t>R</a:t>
            </a:r>
            <a:r>
              <a:rPr lang="tr-TR" sz="3200" b="1" dirty="0" err="1" smtClean="0">
                <a:solidFill>
                  <a:srgbClr val="7030A0"/>
                </a:solidFill>
                <a:latin typeface="Times New Roman" pitchFamily="18" charset="0"/>
                <a:cs typeface="Times New Roman" pitchFamily="18" charset="0"/>
              </a:rPr>
              <a:t>asulellah</a:t>
            </a:r>
            <a:r>
              <a:rPr lang="tr-TR" sz="2000" dirty="0" smtClean="0">
                <a:solidFill>
                  <a:schemeClr val="tx1"/>
                </a:solidFill>
                <a:latin typeface="Times New Roman" pitchFamily="18" charset="0"/>
                <a:cs typeface="Times New Roman" pitchFamily="18" charset="0"/>
              </a:rPr>
              <a:t>» (</a:t>
            </a:r>
            <a:r>
              <a:rPr lang="tr-TR" sz="2000" dirty="0" err="1" smtClean="0">
                <a:solidFill>
                  <a:schemeClr val="tx1"/>
                </a:solidFill>
                <a:latin typeface="Times New Roman" pitchFamily="18" charset="0"/>
                <a:cs typeface="Times New Roman" pitchFamily="18" charset="0"/>
              </a:rPr>
              <a:t>Heysemi</a:t>
            </a:r>
            <a:r>
              <a:rPr lang="tr-TR" sz="2000" dirty="0" smtClean="0">
                <a:solidFill>
                  <a:schemeClr val="tx1"/>
                </a:solidFill>
                <a:latin typeface="Times New Roman" pitchFamily="18" charset="0"/>
                <a:cs typeface="Times New Roman" pitchFamily="18" charset="0"/>
              </a:rPr>
              <a:t>, </a:t>
            </a:r>
            <a:r>
              <a:rPr lang="tr-TR" sz="2000" dirty="0" err="1" smtClean="0">
                <a:solidFill>
                  <a:schemeClr val="tx1"/>
                </a:solidFill>
                <a:latin typeface="Times New Roman" pitchFamily="18" charset="0"/>
                <a:cs typeface="Times New Roman" pitchFamily="18" charset="0"/>
              </a:rPr>
              <a:t>Mecmeuz</a:t>
            </a:r>
            <a:r>
              <a:rPr lang="tr-TR" sz="2000" dirty="0" smtClean="0">
                <a:solidFill>
                  <a:schemeClr val="tx1"/>
                </a:solidFill>
                <a:latin typeface="Times New Roman" pitchFamily="18" charset="0"/>
                <a:cs typeface="Times New Roman" pitchFamily="18" charset="0"/>
              </a:rPr>
              <a:t> </a:t>
            </a:r>
            <a:r>
              <a:rPr lang="tr-TR" sz="2000" dirty="0" err="1" smtClean="0">
                <a:solidFill>
                  <a:schemeClr val="tx1"/>
                </a:solidFill>
                <a:latin typeface="Times New Roman" pitchFamily="18" charset="0"/>
                <a:cs typeface="Times New Roman" pitchFamily="18" charset="0"/>
              </a:rPr>
              <a:t>zevaid</a:t>
            </a:r>
            <a:r>
              <a:rPr lang="tr-TR" sz="2000" dirty="0" smtClean="0">
                <a:solidFill>
                  <a:schemeClr val="tx1"/>
                </a:solidFill>
                <a:latin typeface="Times New Roman" pitchFamily="18" charset="0"/>
                <a:cs typeface="Times New Roman" pitchFamily="18" charset="0"/>
              </a:rPr>
              <a:t> 6/115) </a:t>
            </a:r>
          </a:p>
          <a:p>
            <a:pPr algn="ctr" rtl="1"/>
            <a:r>
              <a:rPr lang="ar-AE" sz="4400" dirty="0">
                <a:solidFill>
                  <a:schemeClr val="tx1"/>
                </a:solidFill>
                <a:latin typeface="HASENAT" panose="01000600020000020003" pitchFamily="2" charset="-78"/>
                <a:cs typeface="HASENAT" panose="01000600020000020003" pitchFamily="2" charset="-78"/>
              </a:rPr>
              <a:t>فَدَاكَ اَبِى وَأُمِّى يَارَسُولَ اللّٰهْ</a:t>
            </a:r>
            <a:endParaRPr lang="tr-TR" sz="4400" dirty="0">
              <a:solidFill>
                <a:schemeClr val="tx1"/>
              </a:solidFill>
              <a:latin typeface="HASENAT" panose="01000600020000020003" pitchFamily="2" charset="-78"/>
              <a:cs typeface="HASENAT" panose="01000600020000020003" pitchFamily="2" charset="-78"/>
            </a:endParaRPr>
          </a:p>
          <a:p>
            <a:pPr algn="just" rtl="1"/>
            <a:endParaRPr lang="tr-TR" sz="1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8871453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39552" y="1124744"/>
            <a:ext cx="8136904" cy="48245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000" b="1" u="sng" dirty="0" err="1" smtClean="0">
                <a:solidFill>
                  <a:srgbClr val="C00000"/>
                </a:solidFill>
              </a:rPr>
              <a:t>Ma</a:t>
            </a:r>
            <a:r>
              <a:rPr lang="tr-TR" sz="2000" b="1" u="sng" dirty="0" smtClean="0">
                <a:solidFill>
                  <a:srgbClr val="C00000"/>
                </a:solidFill>
              </a:rPr>
              <a:t>-i </a:t>
            </a:r>
            <a:r>
              <a:rPr lang="tr-TR" sz="2000" b="1" u="sng" dirty="0" err="1" smtClean="0">
                <a:solidFill>
                  <a:srgbClr val="C00000"/>
                </a:solidFill>
              </a:rPr>
              <a:t>Reci</a:t>
            </a:r>
            <a:r>
              <a:rPr lang="tr-TR" sz="2000" b="1" u="sng" dirty="0" smtClean="0">
                <a:solidFill>
                  <a:srgbClr val="C00000"/>
                </a:solidFill>
              </a:rPr>
              <a:t> Gazvesinde </a:t>
            </a:r>
            <a:r>
              <a:rPr lang="tr-TR" sz="2000" dirty="0" smtClean="0">
                <a:solidFill>
                  <a:schemeClr val="tx1"/>
                </a:solidFill>
              </a:rPr>
              <a:t>Hafız-ı Kelam 70 sahabe hayatlarını kaybetmişlerdi. </a:t>
            </a:r>
            <a:r>
              <a:rPr lang="tr-TR" sz="2000" dirty="0" err="1" smtClean="0">
                <a:solidFill>
                  <a:schemeClr val="tx1"/>
                </a:solidFill>
              </a:rPr>
              <a:t>Hubeyb</a:t>
            </a:r>
            <a:r>
              <a:rPr lang="tr-TR" sz="2000" dirty="0" smtClean="0">
                <a:solidFill>
                  <a:schemeClr val="tx1"/>
                </a:solidFill>
              </a:rPr>
              <a:t> B. </a:t>
            </a:r>
            <a:r>
              <a:rPr lang="tr-TR" sz="2000" dirty="0" err="1" smtClean="0">
                <a:solidFill>
                  <a:schemeClr val="tx1"/>
                </a:solidFill>
              </a:rPr>
              <a:t>Adiy</a:t>
            </a:r>
            <a:r>
              <a:rPr lang="tr-TR" sz="2000" dirty="0" smtClean="0">
                <a:solidFill>
                  <a:schemeClr val="tx1"/>
                </a:solidFill>
              </a:rPr>
              <a:t> (</a:t>
            </a:r>
            <a:r>
              <a:rPr lang="tr-TR" sz="2000" dirty="0" err="1" smtClean="0">
                <a:solidFill>
                  <a:schemeClr val="tx1"/>
                </a:solidFill>
              </a:rPr>
              <a:t>Ra</a:t>
            </a:r>
            <a:r>
              <a:rPr lang="tr-TR" sz="2000" dirty="0" smtClean="0">
                <a:solidFill>
                  <a:schemeClr val="tx1"/>
                </a:solidFill>
              </a:rPr>
              <a:t>) da  gözü dönmüş kafirler tarafından esir alınıp idam sehpasına çıkarıldığında ona şu soruyu sormuşlar:</a:t>
            </a:r>
          </a:p>
          <a:p>
            <a:pPr algn="just"/>
            <a:r>
              <a:rPr lang="tr-TR" sz="2000" dirty="0" smtClean="0">
                <a:solidFill>
                  <a:srgbClr val="0070C0"/>
                </a:solidFill>
              </a:rPr>
              <a:t>«</a:t>
            </a:r>
            <a:r>
              <a:rPr lang="tr-TR" sz="2000" b="1" dirty="0" smtClean="0">
                <a:solidFill>
                  <a:srgbClr val="0070C0"/>
                </a:solidFill>
              </a:rPr>
              <a:t>Şuanda senin yerine Hz. Muhammed’in idam edilmesini arzu eder miydin?</a:t>
            </a:r>
            <a:r>
              <a:rPr lang="tr-TR" sz="2000" dirty="0" smtClean="0">
                <a:solidFill>
                  <a:srgbClr val="0070C0"/>
                </a:solidFill>
              </a:rPr>
              <a:t>»</a:t>
            </a:r>
          </a:p>
          <a:p>
            <a:pPr algn="just"/>
            <a:r>
              <a:rPr lang="tr-TR" sz="2000" dirty="0" err="1" smtClean="0">
                <a:solidFill>
                  <a:schemeClr val="tx1"/>
                </a:solidFill>
              </a:rPr>
              <a:t>Hubeyb</a:t>
            </a:r>
            <a:r>
              <a:rPr lang="tr-TR" sz="2000" dirty="0" smtClean="0">
                <a:solidFill>
                  <a:schemeClr val="tx1"/>
                </a:solidFill>
              </a:rPr>
              <a:t>: «</a:t>
            </a:r>
            <a:r>
              <a:rPr lang="tr-TR" sz="2000" b="1" dirty="0" smtClean="0">
                <a:solidFill>
                  <a:srgbClr val="7030A0"/>
                </a:solidFill>
              </a:rPr>
              <a:t>Hayır. Vallahi benim kurtuluşum pahasına dahi olsa ayaklarına bir dikenin batmasına razı olmam</a:t>
            </a:r>
            <a:r>
              <a:rPr lang="tr-TR" sz="2000" dirty="0" smtClean="0">
                <a:solidFill>
                  <a:schemeClr val="tx1"/>
                </a:solidFill>
              </a:rPr>
              <a:t>» </a:t>
            </a:r>
          </a:p>
          <a:p>
            <a:pPr algn="just"/>
            <a:r>
              <a:rPr lang="tr-TR" sz="2000" dirty="0" smtClean="0">
                <a:solidFill>
                  <a:schemeClr val="tx1"/>
                </a:solidFill>
              </a:rPr>
              <a:t>Bu sözden sonra idam sehpasında ellerini açar ve</a:t>
            </a:r>
          </a:p>
          <a:p>
            <a:pPr algn="just"/>
            <a:r>
              <a:rPr lang="tr-TR" sz="2000" dirty="0" smtClean="0">
                <a:solidFill>
                  <a:schemeClr val="tx1"/>
                </a:solidFill>
              </a:rPr>
              <a:t>«</a:t>
            </a:r>
            <a:r>
              <a:rPr lang="tr-TR" sz="2000" b="1" u="sng" dirty="0" smtClean="0">
                <a:solidFill>
                  <a:srgbClr val="C00000"/>
                </a:solidFill>
              </a:rPr>
              <a:t>Ya Rabbi! Buraya gelirken senin habibine veda edemeden geldim. Benim selamımı o’na ulaştır</a:t>
            </a:r>
            <a:r>
              <a:rPr lang="tr-TR" sz="2000" dirty="0" smtClean="0">
                <a:solidFill>
                  <a:schemeClr val="tx1"/>
                </a:solidFill>
              </a:rPr>
              <a:t>.» der. Tam o esnada Allah </a:t>
            </a:r>
            <a:r>
              <a:rPr lang="tr-TR" sz="2000" dirty="0" err="1" smtClean="0">
                <a:solidFill>
                  <a:schemeClr val="tx1"/>
                </a:solidFill>
              </a:rPr>
              <a:t>Rasulü</a:t>
            </a:r>
            <a:r>
              <a:rPr lang="tr-TR" sz="2000" dirty="0" smtClean="0">
                <a:solidFill>
                  <a:schemeClr val="tx1"/>
                </a:solidFill>
              </a:rPr>
              <a:t> ashabıyla oturmuş konuşurlarken, birden bire doğrulur ve «</a:t>
            </a:r>
            <a:r>
              <a:rPr lang="tr-TR" sz="2000" b="1" dirty="0" smtClean="0">
                <a:solidFill>
                  <a:srgbClr val="C00000"/>
                </a:solidFill>
              </a:rPr>
              <a:t>Selam sana Ey </a:t>
            </a:r>
            <a:r>
              <a:rPr lang="tr-TR" sz="2000" b="1" dirty="0" err="1" smtClean="0">
                <a:solidFill>
                  <a:srgbClr val="C00000"/>
                </a:solidFill>
              </a:rPr>
              <a:t>Hubeyb</a:t>
            </a:r>
            <a:r>
              <a:rPr lang="tr-TR" sz="2000" dirty="0" smtClean="0">
                <a:solidFill>
                  <a:schemeClr val="tx1"/>
                </a:solidFill>
              </a:rPr>
              <a:t>» der. </a:t>
            </a:r>
          </a:p>
          <a:p>
            <a:pPr algn="just"/>
            <a:r>
              <a:rPr lang="tr-TR" sz="2000" dirty="0" smtClean="0">
                <a:solidFill>
                  <a:schemeClr val="tx1"/>
                </a:solidFill>
              </a:rPr>
              <a:t>Yanındakiler ne olduğunu sorunca  da göz yaşları içinde «</a:t>
            </a:r>
            <a:r>
              <a:rPr lang="tr-TR" sz="2000" b="1" dirty="0" smtClean="0">
                <a:solidFill>
                  <a:srgbClr val="C00000"/>
                </a:solidFill>
              </a:rPr>
              <a:t>Müşrikler </a:t>
            </a:r>
            <a:r>
              <a:rPr lang="tr-TR" sz="2000" b="1" dirty="0" err="1" smtClean="0">
                <a:solidFill>
                  <a:srgbClr val="C00000"/>
                </a:solidFill>
              </a:rPr>
              <a:t>Hubeyb’i</a:t>
            </a:r>
            <a:r>
              <a:rPr lang="tr-TR" sz="2000" b="1" dirty="0" smtClean="0">
                <a:solidFill>
                  <a:srgbClr val="C00000"/>
                </a:solidFill>
              </a:rPr>
              <a:t> Şehit ettiler, son anında bana selam gönderdi, ben de selamını aldım</a:t>
            </a:r>
            <a:r>
              <a:rPr lang="tr-TR" sz="2000" dirty="0" smtClean="0">
                <a:solidFill>
                  <a:schemeClr val="tx1"/>
                </a:solidFill>
              </a:rPr>
              <a:t>.» buyurdu.</a:t>
            </a:r>
            <a:r>
              <a:rPr lang="tr-TR" sz="1400" dirty="0" smtClean="0">
                <a:solidFill>
                  <a:schemeClr val="tx1"/>
                </a:solidFill>
              </a:rPr>
              <a:t> (</a:t>
            </a:r>
            <a:r>
              <a:rPr lang="tr-TR" sz="1400" dirty="0" err="1" smtClean="0">
                <a:solidFill>
                  <a:schemeClr val="tx1"/>
                </a:solidFill>
              </a:rPr>
              <a:t>Taberani</a:t>
            </a:r>
            <a:r>
              <a:rPr lang="tr-TR" sz="1400" dirty="0" smtClean="0">
                <a:solidFill>
                  <a:schemeClr val="tx1"/>
                </a:solidFill>
              </a:rPr>
              <a:t>, el </a:t>
            </a:r>
            <a:r>
              <a:rPr lang="tr-TR" sz="1400" dirty="0" err="1" smtClean="0">
                <a:solidFill>
                  <a:schemeClr val="tx1"/>
                </a:solidFill>
              </a:rPr>
              <a:t>Mucem’ul</a:t>
            </a:r>
            <a:r>
              <a:rPr lang="tr-TR" sz="1400" dirty="0" smtClean="0">
                <a:solidFill>
                  <a:schemeClr val="tx1"/>
                </a:solidFill>
              </a:rPr>
              <a:t> Kebir, 5/260)</a:t>
            </a:r>
            <a:endParaRPr lang="tr-TR" sz="2000" dirty="0">
              <a:solidFill>
                <a:schemeClr val="tx1"/>
              </a:solidFill>
            </a:endParaRPr>
          </a:p>
        </p:txBody>
      </p:sp>
    </p:spTree>
    <p:extLst>
      <p:ext uri="{BB962C8B-B14F-4D97-AF65-F5344CB8AC3E}">
        <p14:creationId xmlns:p14="http://schemas.microsoft.com/office/powerpoint/2010/main" val="40127088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1520" y="1196752"/>
            <a:ext cx="8604448" cy="47525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400" b="1" dirty="0" smtClean="0">
                <a:solidFill>
                  <a:schemeClr val="tx1"/>
                </a:solidFill>
              </a:rPr>
              <a:t>Melekler o’na hayran, peygamberler </a:t>
            </a:r>
            <a:r>
              <a:rPr lang="tr-TR" sz="2400" b="1" dirty="0">
                <a:solidFill>
                  <a:schemeClr val="tx1"/>
                </a:solidFill>
              </a:rPr>
              <a:t>o’na hayran, </a:t>
            </a:r>
            <a:r>
              <a:rPr lang="tr-TR" sz="2400" b="1" dirty="0" smtClean="0">
                <a:solidFill>
                  <a:schemeClr val="tx1"/>
                </a:solidFill>
              </a:rPr>
              <a:t>yerdekiler ve göktekiler </a:t>
            </a:r>
            <a:r>
              <a:rPr lang="tr-TR" sz="2400" b="1" dirty="0">
                <a:solidFill>
                  <a:schemeClr val="tx1"/>
                </a:solidFill>
              </a:rPr>
              <a:t>o’na hayran, </a:t>
            </a:r>
            <a:r>
              <a:rPr lang="tr-TR" sz="2400" b="1" dirty="0" smtClean="0">
                <a:solidFill>
                  <a:schemeClr val="tx1"/>
                </a:solidFill>
              </a:rPr>
              <a:t>canlı cansız bütün alem </a:t>
            </a:r>
            <a:r>
              <a:rPr lang="tr-TR" sz="2400" b="1" dirty="0">
                <a:solidFill>
                  <a:schemeClr val="tx1"/>
                </a:solidFill>
              </a:rPr>
              <a:t>o’na </a:t>
            </a:r>
            <a:r>
              <a:rPr lang="tr-TR" sz="2400" b="1" dirty="0" smtClean="0">
                <a:solidFill>
                  <a:schemeClr val="tx1"/>
                </a:solidFill>
              </a:rPr>
              <a:t>hayranken </a:t>
            </a:r>
            <a:r>
              <a:rPr lang="tr-TR" sz="2000" b="1" dirty="0" smtClean="0">
                <a:solidFill>
                  <a:srgbClr val="C00000"/>
                </a:solidFill>
              </a:rPr>
              <a:t>Müslümanlar giderek bu hayranlık kervanından maalesef koptular. </a:t>
            </a:r>
          </a:p>
          <a:p>
            <a:pPr algn="just"/>
            <a:r>
              <a:rPr lang="tr-TR" sz="2000" b="1" dirty="0" err="1" smtClean="0">
                <a:solidFill>
                  <a:srgbClr val="7030A0"/>
                </a:solidFill>
              </a:rPr>
              <a:t>Ashab</a:t>
            </a:r>
            <a:r>
              <a:rPr lang="tr-TR" sz="2000" b="1" dirty="0" smtClean="0">
                <a:solidFill>
                  <a:srgbClr val="7030A0"/>
                </a:solidFill>
              </a:rPr>
              <a:t>-ı kiramın sevgi tezahürlerini gösteremediler, o’nu hakkıyla takdir edemediler, bağlılık ve sadakat gösteremediler. </a:t>
            </a:r>
            <a:r>
              <a:rPr lang="tr-TR" sz="3200" b="1" dirty="0" smtClean="0">
                <a:solidFill>
                  <a:srgbClr val="7030A0"/>
                </a:solidFill>
              </a:rPr>
              <a:t>Gösteremedik</a:t>
            </a:r>
            <a:r>
              <a:rPr lang="tr-TR" sz="2000" b="1" dirty="0" smtClean="0">
                <a:solidFill>
                  <a:srgbClr val="7030A0"/>
                </a:solidFill>
              </a:rPr>
              <a:t>…</a:t>
            </a:r>
          </a:p>
          <a:p>
            <a:pPr algn="just"/>
            <a:r>
              <a:rPr lang="tr-TR" sz="2000" b="1" dirty="0" smtClean="0">
                <a:solidFill>
                  <a:srgbClr val="0070C0"/>
                </a:solidFill>
              </a:rPr>
              <a:t>-Hz. Peygamber’e </a:t>
            </a:r>
            <a:r>
              <a:rPr lang="tr-TR" sz="2000" b="1" dirty="0" err="1" smtClean="0">
                <a:solidFill>
                  <a:srgbClr val="0070C0"/>
                </a:solidFill>
              </a:rPr>
              <a:t>kabe</a:t>
            </a:r>
            <a:r>
              <a:rPr lang="tr-TR" sz="2000" b="1" dirty="0" smtClean="0">
                <a:solidFill>
                  <a:srgbClr val="0070C0"/>
                </a:solidFill>
              </a:rPr>
              <a:t> avlusunda insanların içinde hakaret eden Ebu </a:t>
            </a:r>
            <a:r>
              <a:rPr lang="tr-TR" sz="2000" b="1" dirty="0" err="1" smtClean="0">
                <a:solidFill>
                  <a:srgbClr val="0070C0"/>
                </a:solidFill>
              </a:rPr>
              <a:t>Cehil’e</a:t>
            </a:r>
            <a:r>
              <a:rPr lang="tr-TR" sz="2000" b="1" dirty="0" smtClean="0">
                <a:solidFill>
                  <a:srgbClr val="0070C0"/>
                </a:solidFill>
              </a:rPr>
              <a:t> okkalı bir tokat atan </a:t>
            </a:r>
            <a:r>
              <a:rPr lang="tr-TR" sz="2000" b="1" dirty="0" smtClean="0">
                <a:solidFill>
                  <a:schemeClr val="tx1"/>
                </a:solidFill>
              </a:rPr>
              <a:t>Hamza’yı</a:t>
            </a:r>
            <a:r>
              <a:rPr lang="tr-TR" sz="2000" b="1" dirty="0" smtClean="0">
                <a:solidFill>
                  <a:srgbClr val="0070C0"/>
                </a:solidFill>
              </a:rPr>
              <a:t> hiç düşündük mü? Sadakatini, bağlılığını, şehadetini, cesedine yapılanları…</a:t>
            </a:r>
          </a:p>
          <a:p>
            <a:pPr algn="just"/>
            <a:r>
              <a:rPr lang="tr-TR" sz="2000" b="1" dirty="0" smtClean="0">
                <a:solidFill>
                  <a:srgbClr val="C00000"/>
                </a:solidFill>
              </a:rPr>
              <a:t>-Mescidi Haramın kapısında </a:t>
            </a:r>
            <a:r>
              <a:rPr lang="tr-TR" sz="2000" b="1" dirty="0" smtClean="0">
                <a:solidFill>
                  <a:schemeClr val="tx1"/>
                </a:solidFill>
              </a:rPr>
              <a:t>«La ilahe </a:t>
            </a:r>
            <a:r>
              <a:rPr lang="tr-TR" sz="2000" b="1" dirty="0" err="1" smtClean="0">
                <a:solidFill>
                  <a:schemeClr val="tx1"/>
                </a:solidFill>
              </a:rPr>
              <a:t>illellah</a:t>
            </a:r>
            <a:r>
              <a:rPr lang="tr-TR" sz="2000" b="1" dirty="0" smtClean="0">
                <a:solidFill>
                  <a:schemeClr val="tx1"/>
                </a:solidFill>
              </a:rPr>
              <a:t>, </a:t>
            </a:r>
            <a:r>
              <a:rPr lang="tr-TR" sz="2000" b="1" dirty="0" err="1" smtClean="0">
                <a:solidFill>
                  <a:schemeClr val="tx1"/>
                </a:solidFill>
              </a:rPr>
              <a:t>Muhammedür</a:t>
            </a:r>
            <a:r>
              <a:rPr lang="tr-TR" sz="2000" b="1" dirty="0" smtClean="0">
                <a:solidFill>
                  <a:schemeClr val="tx1"/>
                </a:solidFill>
              </a:rPr>
              <a:t> </a:t>
            </a:r>
            <a:r>
              <a:rPr lang="tr-TR" sz="2000" b="1" dirty="0" err="1" smtClean="0">
                <a:solidFill>
                  <a:schemeClr val="tx1"/>
                </a:solidFill>
              </a:rPr>
              <a:t>rasulüllah</a:t>
            </a:r>
            <a:r>
              <a:rPr lang="tr-TR" sz="2000" b="1" dirty="0" smtClean="0">
                <a:solidFill>
                  <a:schemeClr val="tx1"/>
                </a:solidFill>
              </a:rPr>
              <a:t>» </a:t>
            </a:r>
            <a:r>
              <a:rPr lang="tr-TR" sz="2000" b="1" dirty="0" smtClean="0">
                <a:solidFill>
                  <a:srgbClr val="C00000"/>
                </a:solidFill>
              </a:rPr>
              <a:t>dediği için bayılıncaya kadar dövülen ve ancak akşamüzeri gözlerini açabilen ve ilk sözü «</a:t>
            </a:r>
            <a:r>
              <a:rPr lang="tr-TR" sz="2000" b="1" dirty="0" err="1" smtClean="0">
                <a:solidFill>
                  <a:srgbClr val="C00000"/>
                </a:solidFill>
              </a:rPr>
              <a:t>Rasulüllah</a:t>
            </a:r>
            <a:r>
              <a:rPr lang="tr-TR" sz="2000" b="1" dirty="0" smtClean="0">
                <a:solidFill>
                  <a:srgbClr val="C00000"/>
                </a:solidFill>
              </a:rPr>
              <a:t> nasıl?» olan Hz. Ebu Bekir’i düşündük mü? Sadakatle bağlılık, hangi hal üzere olursa olsun peygamberi düşünmek…</a:t>
            </a:r>
          </a:p>
        </p:txBody>
      </p:sp>
    </p:spTree>
    <p:extLst>
      <p:ext uri="{BB962C8B-B14F-4D97-AF65-F5344CB8AC3E}">
        <p14:creationId xmlns:p14="http://schemas.microsoft.com/office/powerpoint/2010/main" val="2502903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Dikdörtgen"/>
          <p:cNvSpPr/>
          <p:nvPr/>
        </p:nvSpPr>
        <p:spPr>
          <a:xfrm>
            <a:off x="386228" y="1196752"/>
            <a:ext cx="8434244" cy="475252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ar-SA" sz="2800" u="sng" dirty="0">
                <a:solidFill>
                  <a:schemeClr val="tx1"/>
                </a:solidFill>
                <a:latin typeface="HASENAT" pitchFamily="2" charset="-78"/>
                <a:cs typeface="HASENAT" pitchFamily="2" charset="-78"/>
              </a:rPr>
              <a:t>اَلصَّلاَةُ وَالسَّلاَمُ عَلَيْكَ (عَلَيْكَ) يَا سَيِّدَنَا وَسَنَدَنَا وَمَوْلاَنَا مُحَمَّدًا</a:t>
            </a:r>
            <a:r>
              <a:rPr lang="ar-SA" sz="2800" dirty="0">
                <a:solidFill>
                  <a:schemeClr val="tx1"/>
                </a:solidFill>
                <a:latin typeface="HASENAT" pitchFamily="2" charset="-78"/>
                <a:cs typeface="HASENAT" pitchFamily="2" charset="-78"/>
              </a:rPr>
              <a:t> يَا رَسُولَ اللَّهِ – يَا حَبِيبَ اللَّهِ - يَا خَلِيلَ اللَّهِ - يَا نَبِىَّ اللَّهِ - يَا صَفِىَّ اللَّهِ – يَا خَيْرَ خَلْقِ اللَّهِ – يَا نُورَ عَرْشِ اللَّهِ – يَا اَمِينَ وَحْىِ اللَّهِ – يَا مَنْ زَيَّنَهُ اللَّهُ - يَا مَنْ شَرَّفَهُ اللَّهُ - يَا مَنْ كَرَّمَهُ اللَّهُ – يَا مَنْ عَظَّمَهُ اللَّهُ - يَا مَنْ عَلَّمَهُ اللَّهُ – يَا اِمَامَ الْمُتَّقِينَ – يَا سَيِّدَ الْمُرْسَلِينَ - يَا خَاتَمَ الْنَّبِيِّينَ – يَا رَحْمَةً لِلْعَالَمِينَ – يَا شَفِيعَ الْمُذْنِبِينَ – يَا رَسُولَ رَبِّ الْعَالَمِينَ - يَا سَيِّدَ الْاَوَّلِينَ والْآخِرِينَ </a:t>
            </a:r>
            <a:r>
              <a:rPr lang="ar-SA" sz="2800" u="sng" dirty="0">
                <a:solidFill>
                  <a:schemeClr val="tx1"/>
                </a:solidFill>
                <a:latin typeface="HASENAT" pitchFamily="2" charset="-78"/>
                <a:cs typeface="HASENAT" pitchFamily="2" charset="-78"/>
              </a:rPr>
              <a:t>وَسَلَامٌ عَلَى الْمُرْسَلِينَ وَالْحَمْدُ لِلَّهِ رَبِّ </a:t>
            </a:r>
            <a:r>
              <a:rPr lang="ar-SA" sz="2800" u="sng" dirty="0" smtClean="0">
                <a:solidFill>
                  <a:schemeClr val="tx1"/>
                </a:solidFill>
                <a:latin typeface="HASENAT" pitchFamily="2" charset="-78"/>
                <a:cs typeface="HASENAT" pitchFamily="2" charset="-78"/>
              </a:rPr>
              <a:t>الْعَالَمِينَ</a:t>
            </a:r>
            <a:endParaRPr lang="tr-TR" dirty="0" smtClean="0">
              <a:solidFill>
                <a:srgbClr val="0070C0"/>
              </a:solidFill>
              <a:latin typeface="HASENAT" pitchFamily="2" charset="-78"/>
              <a:cs typeface="HASENAT" pitchFamily="2" charset="-78"/>
            </a:endParaRPr>
          </a:p>
          <a:p>
            <a:r>
              <a:rPr lang="tr-TR" sz="2000" dirty="0" smtClean="0">
                <a:solidFill>
                  <a:srgbClr val="0070C0"/>
                </a:solidFill>
                <a:latin typeface="Times New Roman" pitchFamily="18" charset="0"/>
                <a:cs typeface="Times New Roman" pitchFamily="18" charset="0"/>
              </a:rPr>
              <a:t> “</a:t>
            </a:r>
            <a:r>
              <a:rPr lang="tr-TR" sz="2000" dirty="0" err="1" smtClean="0">
                <a:solidFill>
                  <a:srgbClr val="0070C0"/>
                </a:solidFill>
                <a:latin typeface="Times New Roman" pitchFamily="18" charset="0"/>
                <a:cs typeface="Times New Roman" pitchFamily="18" charset="0"/>
              </a:rPr>
              <a:t>Essalâtü</a:t>
            </a:r>
            <a:r>
              <a:rPr lang="tr-TR" sz="2000" dirty="0" smtClean="0">
                <a:solidFill>
                  <a:srgbClr val="0070C0"/>
                </a:solidFill>
                <a:latin typeface="Times New Roman" pitchFamily="18" charset="0"/>
                <a:cs typeface="Times New Roman" pitchFamily="18" charset="0"/>
              </a:rPr>
              <a:t> </a:t>
            </a:r>
            <a:r>
              <a:rPr lang="tr-TR" sz="2000" dirty="0" err="1" smtClean="0">
                <a:solidFill>
                  <a:srgbClr val="0070C0"/>
                </a:solidFill>
                <a:latin typeface="Times New Roman" pitchFamily="18" charset="0"/>
                <a:cs typeface="Times New Roman" pitchFamily="18" charset="0"/>
              </a:rPr>
              <a:t>vesselâmu</a:t>
            </a:r>
            <a:r>
              <a:rPr lang="tr-TR" sz="2000" dirty="0" smtClean="0">
                <a:solidFill>
                  <a:srgbClr val="0070C0"/>
                </a:solidFill>
                <a:latin typeface="Times New Roman" pitchFamily="18" charset="0"/>
                <a:cs typeface="Times New Roman" pitchFamily="18" charset="0"/>
              </a:rPr>
              <a:t> </a:t>
            </a:r>
            <a:r>
              <a:rPr lang="tr-TR" sz="2000" dirty="0" err="1" smtClean="0">
                <a:solidFill>
                  <a:srgbClr val="0070C0"/>
                </a:solidFill>
                <a:latin typeface="Times New Roman" pitchFamily="18" charset="0"/>
                <a:cs typeface="Times New Roman" pitchFamily="18" charset="0"/>
              </a:rPr>
              <a:t>aleyke</a:t>
            </a:r>
            <a:r>
              <a:rPr lang="tr-TR" sz="2000" dirty="0" smtClean="0">
                <a:solidFill>
                  <a:srgbClr val="0070C0"/>
                </a:solidFill>
                <a:latin typeface="Times New Roman" pitchFamily="18" charset="0"/>
                <a:cs typeface="Times New Roman" pitchFamily="18" charset="0"/>
              </a:rPr>
              <a:t> </a:t>
            </a:r>
            <a:r>
              <a:rPr lang="tr-TR" sz="2000" dirty="0" err="1" smtClean="0">
                <a:solidFill>
                  <a:srgbClr val="0070C0"/>
                </a:solidFill>
                <a:latin typeface="Times New Roman" pitchFamily="18" charset="0"/>
                <a:cs typeface="Times New Roman" pitchFamily="18" charset="0"/>
              </a:rPr>
              <a:t>Yâ</a:t>
            </a:r>
            <a:r>
              <a:rPr lang="tr-TR" sz="2000" dirty="0" smtClean="0">
                <a:solidFill>
                  <a:srgbClr val="0070C0"/>
                </a:solidFill>
                <a:latin typeface="Times New Roman" pitchFamily="18" charset="0"/>
                <a:cs typeface="Times New Roman" pitchFamily="18" charset="0"/>
              </a:rPr>
              <a:t> </a:t>
            </a:r>
            <a:r>
              <a:rPr lang="tr-TR" sz="2000" dirty="0" err="1" smtClean="0">
                <a:solidFill>
                  <a:srgbClr val="0070C0"/>
                </a:solidFill>
                <a:latin typeface="Times New Roman" pitchFamily="18" charset="0"/>
                <a:cs typeface="Times New Roman" pitchFamily="18" charset="0"/>
              </a:rPr>
              <a:t>Rasûlallâh</a:t>
            </a:r>
            <a:r>
              <a:rPr lang="tr-TR" sz="2000" dirty="0" smtClean="0">
                <a:solidFill>
                  <a:srgbClr val="0070C0"/>
                </a:solidFill>
                <a:latin typeface="Times New Roman" pitchFamily="18" charset="0"/>
                <a:cs typeface="Times New Roman" pitchFamily="18" charset="0"/>
              </a:rPr>
              <a:t>” </a:t>
            </a:r>
          </a:p>
          <a:p>
            <a:pPr lvl="0" algn="just"/>
            <a:r>
              <a:rPr lang="tr-TR" sz="2000" dirty="0" smtClean="0">
                <a:solidFill>
                  <a:srgbClr val="FF0000"/>
                </a:solidFill>
                <a:latin typeface="Times New Roman" pitchFamily="18" charset="0"/>
                <a:cs typeface="Times New Roman" pitchFamily="18" charset="0"/>
              </a:rPr>
              <a:t>“</a:t>
            </a:r>
            <a:r>
              <a:rPr lang="fi-FI" sz="2000" dirty="0" smtClean="0">
                <a:solidFill>
                  <a:srgbClr val="FF0000"/>
                </a:solidFill>
                <a:latin typeface="Times New Roman" pitchFamily="18" charset="0"/>
                <a:cs typeface="Times New Roman" pitchFamily="18" charset="0"/>
              </a:rPr>
              <a:t>Allahumme salli ala seyyidina Muhammedin ve ala alihi ve sahbihi ve sellim</a:t>
            </a:r>
            <a:r>
              <a:rPr lang="tr-TR" sz="2000" dirty="0" smtClean="0">
                <a:solidFill>
                  <a:srgbClr val="FF0000"/>
                </a:solidFill>
                <a:latin typeface="Times New Roman" pitchFamily="18" charset="0"/>
                <a:cs typeface="Times New Roman" pitchFamily="18" charset="0"/>
              </a:rPr>
              <a:t>”</a:t>
            </a:r>
          </a:p>
          <a:p>
            <a:pPr lvl="0"/>
            <a:r>
              <a:rPr lang="tr-TR" sz="2000" dirty="0" smtClean="0">
                <a:solidFill>
                  <a:srgbClr val="002060"/>
                </a:solidFill>
                <a:latin typeface="Times New Roman" pitchFamily="18" charset="0"/>
                <a:cs typeface="Times New Roman" pitchFamily="18" charset="0"/>
              </a:rPr>
              <a:t>“</a:t>
            </a:r>
            <a:r>
              <a:rPr lang="tr-TR" sz="2000" dirty="0" err="1" smtClean="0">
                <a:solidFill>
                  <a:srgbClr val="002060"/>
                </a:solidFill>
                <a:latin typeface="Times New Roman" pitchFamily="18" charset="0"/>
                <a:cs typeface="Times New Roman" pitchFamily="18" charset="0"/>
              </a:rPr>
              <a:t>Elfü</a:t>
            </a:r>
            <a:r>
              <a:rPr lang="tr-TR" sz="2000" dirty="0" smtClean="0">
                <a:solidFill>
                  <a:srgbClr val="002060"/>
                </a:solidFill>
                <a:latin typeface="Times New Roman" pitchFamily="18" charset="0"/>
                <a:cs typeface="Times New Roman" pitchFamily="18" charset="0"/>
              </a:rPr>
              <a:t> </a:t>
            </a:r>
            <a:r>
              <a:rPr lang="tr-TR" sz="2000" dirty="0" err="1" smtClean="0">
                <a:solidFill>
                  <a:srgbClr val="002060"/>
                </a:solidFill>
                <a:latin typeface="Times New Roman" pitchFamily="18" charset="0"/>
                <a:cs typeface="Times New Roman" pitchFamily="18" charset="0"/>
              </a:rPr>
              <a:t>elfi</a:t>
            </a:r>
            <a:r>
              <a:rPr lang="tr-TR" sz="2000" dirty="0" smtClean="0">
                <a:solidFill>
                  <a:srgbClr val="002060"/>
                </a:solidFill>
                <a:latin typeface="Times New Roman" pitchFamily="18" charset="0"/>
                <a:cs typeface="Times New Roman" pitchFamily="18" charset="0"/>
              </a:rPr>
              <a:t> </a:t>
            </a:r>
            <a:r>
              <a:rPr lang="tr-TR" sz="2000" dirty="0" err="1" smtClean="0">
                <a:solidFill>
                  <a:srgbClr val="002060"/>
                </a:solidFill>
                <a:latin typeface="Times New Roman" pitchFamily="18" charset="0"/>
                <a:cs typeface="Times New Roman" pitchFamily="18" charset="0"/>
              </a:rPr>
              <a:t>salatin</a:t>
            </a:r>
            <a:r>
              <a:rPr lang="tr-TR" sz="2000" dirty="0" smtClean="0">
                <a:solidFill>
                  <a:srgbClr val="002060"/>
                </a:solidFill>
                <a:latin typeface="Times New Roman" pitchFamily="18" charset="0"/>
                <a:cs typeface="Times New Roman" pitchFamily="18" charset="0"/>
              </a:rPr>
              <a:t> ve </a:t>
            </a:r>
            <a:r>
              <a:rPr lang="tr-TR" sz="2000" dirty="0" err="1" smtClean="0">
                <a:solidFill>
                  <a:srgbClr val="002060"/>
                </a:solidFill>
                <a:latin typeface="Times New Roman" pitchFamily="18" charset="0"/>
                <a:cs typeface="Times New Roman" pitchFamily="18" charset="0"/>
              </a:rPr>
              <a:t>elfü</a:t>
            </a:r>
            <a:r>
              <a:rPr lang="tr-TR" sz="2000" dirty="0" smtClean="0">
                <a:solidFill>
                  <a:srgbClr val="002060"/>
                </a:solidFill>
                <a:latin typeface="Times New Roman" pitchFamily="18" charset="0"/>
                <a:cs typeface="Times New Roman" pitchFamily="18" charset="0"/>
              </a:rPr>
              <a:t> </a:t>
            </a:r>
            <a:r>
              <a:rPr lang="tr-TR" sz="2000" dirty="0" err="1" smtClean="0">
                <a:solidFill>
                  <a:srgbClr val="002060"/>
                </a:solidFill>
                <a:latin typeface="Times New Roman" pitchFamily="18" charset="0"/>
                <a:cs typeface="Times New Roman" pitchFamily="18" charset="0"/>
              </a:rPr>
              <a:t>elfi</a:t>
            </a:r>
            <a:r>
              <a:rPr lang="tr-TR" sz="2000" dirty="0" smtClean="0">
                <a:solidFill>
                  <a:srgbClr val="002060"/>
                </a:solidFill>
                <a:latin typeface="Times New Roman" pitchFamily="18" charset="0"/>
                <a:cs typeface="Times New Roman" pitchFamily="18" charset="0"/>
              </a:rPr>
              <a:t> </a:t>
            </a:r>
            <a:r>
              <a:rPr lang="tr-TR" sz="2000" dirty="0" err="1" smtClean="0">
                <a:solidFill>
                  <a:srgbClr val="002060"/>
                </a:solidFill>
                <a:latin typeface="Times New Roman" pitchFamily="18" charset="0"/>
                <a:cs typeface="Times New Roman" pitchFamily="18" charset="0"/>
              </a:rPr>
              <a:t>selamin</a:t>
            </a:r>
            <a:r>
              <a:rPr lang="tr-TR" sz="2000" dirty="0" smtClean="0">
                <a:solidFill>
                  <a:srgbClr val="002060"/>
                </a:solidFill>
                <a:latin typeface="Times New Roman" pitchFamily="18" charset="0"/>
                <a:cs typeface="Times New Roman" pitchFamily="18" charset="0"/>
              </a:rPr>
              <a:t> </a:t>
            </a:r>
            <a:r>
              <a:rPr lang="tr-TR" sz="2000" dirty="0" err="1" smtClean="0">
                <a:solidFill>
                  <a:srgbClr val="002060"/>
                </a:solidFill>
                <a:latin typeface="Times New Roman" pitchFamily="18" charset="0"/>
                <a:cs typeface="Times New Roman" pitchFamily="18" charset="0"/>
              </a:rPr>
              <a:t>aleyke</a:t>
            </a:r>
            <a:r>
              <a:rPr lang="tr-TR" sz="2000" dirty="0" smtClean="0">
                <a:solidFill>
                  <a:srgbClr val="002060"/>
                </a:solidFill>
                <a:latin typeface="Times New Roman" pitchFamily="18" charset="0"/>
                <a:cs typeface="Times New Roman" pitchFamily="18" charset="0"/>
              </a:rPr>
              <a:t> Ya </a:t>
            </a:r>
            <a:r>
              <a:rPr lang="tr-TR" sz="2000" dirty="0" err="1" smtClean="0">
                <a:solidFill>
                  <a:srgbClr val="002060"/>
                </a:solidFill>
                <a:latin typeface="Times New Roman" pitchFamily="18" charset="0"/>
                <a:cs typeface="Times New Roman" pitchFamily="18" charset="0"/>
              </a:rPr>
              <a:t>Resulallah</a:t>
            </a:r>
            <a:r>
              <a:rPr lang="tr-TR" sz="2000" dirty="0" smtClean="0">
                <a:solidFill>
                  <a:srgbClr val="002060"/>
                </a:solidFill>
                <a:latin typeface="Times New Roman" pitchFamily="18" charset="0"/>
                <a:cs typeface="Times New Roman" pitchFamily="18" charset="0"/>
              </a:rPr>
              <a:t>, </a:t>
            </a:r>
          </a:p>
          <a:p>
            <a:pPr lvl="0"/>
            <a:r>
              <a:rPr lang="tr-TR" sz="2000" dirty="0" err="1" smtClean="0">
                <a:solidFill>
                  <a:schemeClr val="tx1"/>
                </a:solidFill>
                <a:latin typeface="Times New Roman" pitchFamily="18" charset="0"/>
                <a:cs typeface="Times New Roman" pitchFamily="18" charset="0"/>
              </a:rPr>
              <a:t>Elfü</a:t>
            </a:r>
            <a:r>
              <a:rPr lang="tr-TR" sz="2000" dirty="0" smtClean="0">
                <a:solidFill>
                  <a:schemeClr val="tx1"/>
                </a:solidFill>
                <a:latin typeface="Times New Roman" pitchFamily="18" charset="0"/>
                <a:cs typeface="Times New Roman" pitchFamily="18" charset="0"/>
              </a:rPr>
              <a:t> </a:t>
            </a:r>
            <a:r>
              <a:rPr lang="tr-TR" sz="2000" dirty="0" err="1" smtClean="0">
                <a:solidFill>
                  <a:schemeClr val="tx1"/>
                </a:solidFill>
                <a:latin typeface="Times New Roman" pitchFamily="18" charset="0"/>
                <a:cs typeface="Times New Roman" pitchFamily="18" charset="0"/>
              </a:rPr>
              <a:t>elfi</a:t>
            </a:r>
            <a:r>
              <a:rPr lang="tr-TR" sz="2000" dirty="0" smtClean="0">
                <a:solidFill>
                  <a:schemeClr val="tx1"/>
                </a:solidFill>
                <a:latin typeface="Times New Roman" pitchFamily="18" charset="0"/>
                <a:cs typeface="Times New Roman" pitchFamily="18" charset="0"/>
              </a:rPr>
              <a:t> </a:t>
            </a:r>
            <a:r>
              <a:rPr lang="tr-TR" sz="2000" dirty="0" err="1" smtClean="0">
                <a:solidFill>
                  <a:schemeClr val="tx1"/>
                </a:solidFill>
                <a:latin typeface="Times New Roman" pitchFamily="18" charset="0"/>
                <a:cs typeface="Times New Roman" pitchFamily="18" charset="0"/>
              </a:rPr>
              <a:t>salatin</a:t>
            </a:r>
            <a:r>
              <a:rPr lang="tr-TR" sz="2000" dirty="0" smtClean="0">
                <a:solidFill>
                  <a:schemeClr val="tx1"/>
                </a:solidFill>
                <a:latin typeface="Times New Roman" pitchFamily="18" charset="0"/>
                <a:cs typeface="Times New Roman" pitchFamily="18" charset="0"/>
              </a:rPr>
              <a:t> ve </a:t>
            </a:r>
            <a:r>
              <a:rPr lang="tr-TR" sz="2000" dirty="0" err="1" smtClean="0">
                <a:solidFill>
                  <a:schemeClr val="tx1"/>
                </a:solidFill>
                <a:latin typeface="Times New Roman" pitchFamily="18" charset="0"/>
                <a:cs typeface="Times New Roman" pitchFamily="18" charset="0"/>
              </a:rPr>
              <a:t>elfü</a:t>
            </a:r>
            <a:r>
              <a:rPr lang="tr-TR" sz="2000" dirty="0" smtClean="0">
                <a:solidFill>
                  <a:schemeClr val="tx1"/>
                </a:solidFill>
                <a:latin typeface="Times New Roman" pitchFamily="18" charset="0"/>
                <a:cs typeface="Times New Roman" pitchFamily="18" charset="0"/>
              </a:rPr>
              <a:t> </a:t>
            </a:r>
            <a:r>
              <a:rPr lang="tr-TR" sz="2000" dirty="0" err="1" smtClean="0">
                <a:solidFill>
                  <a:schemeClr val="tx1"/>
                </a:solidFill>
                <a:latin typeface="Times New Roman" pitchFamily="18" charset="0"/>
                <a:cs typeface="Times New Roman" pitchFamily="18" charset="0"/>
              </a:rPr>
              <a:t>elfi</a:t>
            </a:r>
            <a:r>
              <a:rPr lang="tr-TR" sz="2000" dirty="0" smtClean="0">
                <a:solidFill>
                  <a:schemeClr val="tx1"/>
                </a:solidFill>
                <a:latin typeface="Times New Roman" pitchFamily="18" charset="0"/>
                <a:cs typeface="Times New Roman" pitchFamily="18" charset="0"/>
              </a:rPr>
              <a:t> </a:t>
            </a:r>
            <a:r>
              <a:rPr lang="tr-TR" sz="2000" dirty="0" err="1" smtClean="0">
                <a:solidFill>
                  <a:schemeClr val="tx1"/>
                </a:solidFill>
                <a:latin typeface="Times New Roman" pitchFamily="18" charset="0"/>
                <a:cs typeface="Times New Roman" pitchFamily="18" charset="0"/>
              </a:rPr>
              <a:t>selamün</a:t>
            </a:r>
            <a:r>
              <a:rPr lang="tr-TR" sz="2000" dirty="0" smtClean="0">
                <a:solidFill>
                  <a:schemeClr val="tx1"/>
                </a:solidFill>
                <a:latin typeface="Times New Roman" pitchFamily="18" charset="0"/>
                <a:cs typeface="Times New Roman" pitchFamily="18" charset="0"/>
              </a:rPr>
              <a:t> </a:t>
            </a:r>
            <a:r>
              <a:rPr lang="tr-TR" sz="2000" dirty="0" err="1" smtClean="0">
                <a:solidFill>
                  <a:schemeClr val="tx1"/>
                </a:solidFill>
                <a:latin typeface="Times New Roman" pitchFamily="18" charset="0"/>
                <a:cs typeface="Times New Roman" pitchFamily="18" charset="0"/>
              </a:rPr>
              <a:t>aleyke</a:t>
            </a:r>
            <a:r>
              <a:rPr lang="tr-TR" sz="2000" dirty="0" smtClean="0">
                <a:solidFill>
                  <a:schemeClr val="tx1"/>
                </a:solidFill>
                <a:latin typeface="Times New Roman" pitchFamily="18" charset="0"/>
                <a:cs typeface="Times New Roman" pitchFamily="18" charset="0"/>
              </a:rPr>
              <a:t> Ya </a:t>
            </a:r>
            <a:r>
              <a:rPr lang="tr-TR" sz="2000" dirty="0" err="1" smtClean="0">
                <a:solidFill>
                  <a:schemeClr val="tx1"/>
                </a:solidFill>
                <a:latin typeface="Times New Roman" pitchFamily="18" charset="0"/>
                <a:cs typeface="Times New Roman" pitchFamily="18" charset="0"/>
              </a:rPr>
              <a:t>Habiballah</a:t>
            </a:r>
            <a:r>
              <a:rPr lang="tr-TR" sz="2000" dirty="0" smtClean="0">
                <a:solidFill>
                  <a:schemeClr val="tx1"/>
                </a:solidFill>
                <a:latin typeface="Times New Roman" pitchFamily="18" charset="0"/>
                <a:cs typeface="Times New Roman" pitchFamily="18" charset="0"/>
              </a:rPr>
              <a:t>, </a:t>
            </a:r>
          </a:p>
          <a:p>
            <a:pPr lvl="0"/>
            <a:r>
              <a:rPr lang="tr-TR" sz="2000" dirty="0" err="1" smtClean="0">
                <a:solidFill>
                  <a:srgbClr val="7030A0"/>
                </a:solidFill>
                <a:latin typeface="Times New Roman" pitchFamily="18" charset="0"/>
                <a:cs typeface="Times New Roman" pitchFamily="18" charset="0"/>
              </a:rPr>
              <a:t>Elfü</a:t>
            </a:r>
            <a:r>
              <a:rPr lang="tr-TR" sz="2000" dirty="0" smtClean="0">
                <a:solidFill>
                  <a:srgbClr val="7030A0"/>
                </a:solidFill>
                <a:latin typeface="Times New Roman" pitchFamily="18" charset="0"/>
                <a:cs typeface="Times New Roman" pitchFamily="18" charset="0"/>
              </a:rPr>
              <a:t> </a:t>
            </a:r>
            <a:r>
              <a:rPr lang="tr-TR" sz="2000" dirty="0" err="1" smtClean="0">
                <a:solidFill>
                  <a:srgbClr val="7030A0"/>
                </a:solidFill>
                <a:latin typeface="Times New Roman" pitchFamily="18" charset="0"/>
                <a:cs typeface="Times New Roman" pitchFamily="18" charset="0"/>
              </a:rPr>
              <a:t>elfi</a:t>
            </a:r>
            <a:r>
              <a:rPr lang="tr-TR" sz="2000" dirty="0" smtClean="0">
                <a:solidFill>
                  <a:srgbClr val="7030A0"/>
                </a:solidFill>
                <a:latin typeface="Times New Roman" pitchFamily="18" charset="0"/>
                <a:cs typeface="Times New Roman" pitchFamily="18" charset="0"/>
              </a:rPr>
              <a:t> </a:t>
            </a:r>
            <a:r>
              <a:rPr lang="tr-TR" sz="2000" dirty="0" err="1" smtClean="0">
                <a:solidFill>
                  <a:srgbClr val="7030A0"/>
                </a:solidFill>
                <a:latin typeface="Times New Roman" pitchFamily="18" charset="0"/>
                <a:cs typeface="Times New Roman" pitchFamily="18" charset="0"/>
              </a:rPr>
              <a:t>salatin</a:t>
            </a:r>
            <a:r>
              <a:rPr lang="tr-TR" sz="2000" dirty="0" smtClean="0">
                <a:solidFill>
                  <a:srgbClr val="7030A0"/>
                </a:solidFill>
                <a:latin typeface="Times New Roman" pitchFamily="18" charset="0"/>
                <a:cs typeface="Times New Roman" pitchFamily="18" charset="0"/>
              </a:rPr>
              <a:t> ve </a:t>
            </a:r>
            <a:r>
              <a:rPr lang="tr-TR" sz="2000" dirty="0" err="1" smtClean="0">
                <a:solidFill>
                  <a:srgbClr val="7030A0"/>
                </a:solidFill>
                <a:latin typeface="Times New Roman" pitchFamily="18" charset="0"/>
                <a:cs typeface="Times New Roman" pitchFamily="18" charset="0"/>
              </a:rPr>
              <a:t>elfü</a:t>
            </a:r>
            <a:r>
              <a:rPr lang="tr-TR" sz="2000" dirty="0" smtClean="0">
                <a:solidFill>
                  <a:srgbClr val="7030A0"/>
                </a:solidFill>
                <a:latin typeface="Times New Roman" pitchFamily="18" charset="0"/>
                <a:cs typeface="Times New Roman" pitchFamily="18" charset="0"/>
              </a:rPr>
              <a:t> </a:t>
            </a:r>
            <a:r>
              <a:rPr lang="tr-TR" sz="2000" dirty="0" err="1" smtClean="0">
                <a:solidFill>
                  <a:srgbClr val="7030A0"/>
                </a:solidFill>
                <a:latin typeface="Times New Roman" pitchFamily="18" charset="0"/>
                <a:cs typeface="Times New Roman" pitchFamily="18" charset="0"/>
              </a:rPr>
              <a:t>elfi</a:t>
            </a:r>
            <a:r>
              <a:rPr lang="tr-TR" sz="2000" dirty="0" smtClean="0">
                <a:solidFill>
                  <a:srgbClr val="7030A0"/>
                </a:solidFill>
                <a:latin typeface="Times New Roman" pitchFamily="18" charset="0"/>
                <a:cs typeface="Times New Roman" pitchFamily="18" charset="0"/>
              </a:rPr>
              <a:t> </a:t>
            </a:r>
            <a:r>
              <a:rPr lang="tr-TR" sz="2000" dirty="0" err="1" smtClean="0">
                <a:solidFill>
                  <a:srgbClr val="7030A0"/>
                </a:solidFill>
                <a:latin typeface="Times New Roman" pitchFamily="18" charset="0"/>
                <a:cs typeface="Times New Roman" pitchFamily="18" charset="0"/>
              </a:rPr>
              <a:t>selamin</a:t>
            </a:r>
            <a:r>
              <a:rPr lang="tr-TR" sz="2000" dirty="0" smtClean="0">
                <a:solidFill>
                  <a:srgbClr val="7030A0"/>
                </a:solidFill>
                <a:latin typeface="Times New Roman" pitchFamily="18" charset="0"/>
                <a:cs typeface="Times New Roman" pitchFamily="18" charset="0"/>
              </a:rPr>
              <a:t> </a:t>
            </a:r>
            <a:r>
              <a:rPr lang="tr-TR" sz="2000" dirty="0" err="1" smtClean="0">
                <a:solidFill>
                  <a:srgbClr val="7030A0"/>
                </a:solidFill>
                <a:latin typeface="Times New Roman" pitchFamily="18" charset="0"/>
                <a:cs typeface="Times New Roman" pitchFamily="18" charset="0"/>
              </a:rPr>
              <a:t>aleyke</a:t>
            </a:r>
            <a:r>
              <a:rPr lang="tr-TR" sz="2000" dirty="0" smtClean="0">
                <a:solidFill>
                  <a:srgbClr val="7030A0"/>
                </a:solidFill>
                <a:latin typeface="Times New Roman" pitchFamily="18" charset="0"/>
                <a:cs typeface="Times New Roman" pitchFamily="18" charset="0"/>
              </a:rPr>
              <a:t> ya </a:t>
            </a:r>
            <a:r>
              <a:rPr lang="tr-TR" sz="2000" dirty="0" err="1" smtClean="0">
                <a:solidFill>
                  <a:srgbClr val="7030A0"/>
                </a:solidFill>
                <a:latin typeface="Times New Roman" pitchFamily="18" charset="0"/>
                <a:cs typeface="Times New Roman" pitchFamily="18" charset="0"/>
              </a:rPr>
              <a:t>Seyyidel</a:t>
            </a:r>
            <a:r>
              <a:rPr lang="tr-TR" sz="2000" dirty="0" smtClean="0">
                <a:solidFill>
                  <a:srgbClr val="7030A0"/>
                </a:solidFill>
                <a:latin typeface="Times New Roman" pitchFamily="18" charset="0"/>
                <a:cs typeface="Times New Roman" pitchFamily="18" charset="0"/>
              </a:rPr>
              <a:t> Evveline </a:t>
            </a:r>
            <a:r>
              <a:rPr lang="tr-TR" sz="2000" dirty="0" err="1" smtClean="0">
                <a:solidFill>
                  <a:srgbClr val="7030A0"/>
                </a:solidFill>
                <a:latin typeface="Times New Roman" pitchFamily="18" charset="0"/>
                <a:cs typeface="Times New Roman" pitchFamily="18" charset="0"/>
              </a:rPr>
              <a:t>Vel</a:t>
            </a:r>
            <a:r>
              <a:rPr lang="tr-TR" sz="2000" dirty="0" smtClean="0">
                <a:solidFill>
                  <a:srgbClr val="7030A0"/>
                </a:solidFill>
                <a:latin typeface="Times New Roman" pitchFamily="18" charset="0"/>
                <a:cs typeface="Times New Roman" pitchFamily="18" charset="0"/>
              </a:rPr>
              <a:t> Ahirin</a:t>
            </a:r>
            <a:r>
              <a:rPr lang="tr-TR" sz="2000" dirty="0" smtClean="0">
                <a:solidFill>
                  <a:srgbClr val="002060"/>
                </a:solidFill>
                <a:latin typeface="Times New Roman" pitchFamily="18" charset="0"/>
                <a:cs typeface="Times New Roman" pitchFamily="18" charset="0"/>
              </a:rPr>
              <a: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incisirin.files.wordpress.com/2011/03/loneliness.gif"/>
          <p:cNvPicPr>
            <a:picLocks noChangeAspect="1" noChangeArrowheads="1"/>
          </p:cNvPicPr>
          <p:nvPr/>
        </p:nvPicPr>
        <p:blipFill>
          <a:blip r:embed="rId2" cstate="print"/>
          <a:srcRect l="36819" r="20392"/>
          <a:stretch>
            <a:fillRect/>
          </a:stretch>
        </p:blipFill>
        <p:spPr bwMode="auto">
          <a:xfrm>
            <a:off x="6588224" y="1141948"/>
            <a:ext cx="3096344" cy="4830228"/>
          </a:xfrm>
          <a:prstGeom prst="ellipse">
            <a:avLst/>
          </a:prstGeom>
          <a:ln>
            <a:noFill/>
          </a:ln>
          <a:effectLst>
            <a:softEdge rad="112500"/>
          </a:effectLst>
        </p:spPr>
      </p:pic>
      <p:sp>
        <p:nvSpPr>
          <p:cNvPr id="2" name="Dikdörtgen 1"/>
          <p:cNvSpPr/>
          <p:nvPr/>
        </p:nvSpPr>
        <p:spPr>
          <a:xfrm>
            <a:off x="251520" y="1124744"/>
            <a:ext cx="8136904" cy="48245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400" b="1" dirty="0" err="1" smtClean="0">
                <a:solidFill>
                  <a:schemeClr val="tx1"/>
                </a:solidFill>
              </a:rPr>
              <a:t>Muaz</a:t>
            </a:r>
            <a:r>
              <a:rPr lang="tr-TR" sz="2400" b="1" dirty="0" smtClean="0">
                <a:solidFill>
                  <a:schemeClr val="tx1"/>
                </a:solidFill>
              </a:rPr>
              <a:t> B. Cebel Yemen valisidir. </a:t>
            </a:r>
          </a:p>
          <a:p>
            <a:pPr algn="just"/>
            <a:r>
              <a:rPr lang="tr-TR" sz="2400" b="1" dirty="0" smtClean="0">
                <a:solidFill>
                  <a:srgbClr val="C00000"/>
                </a:solidFill>
              </a:rPr>
              <a:t>Peygamberin zaman zaman gelir durumları arz eder. Peygamberin son dönemlerinde sefere çıkacağı bir gün gelir efendiler efendisinin yanına. Arzusu duasını alıp yola revan olmaktır. </a:t>
            </a:r>
          </a:p>
          <a:p>
            <a:pPr algn="just"/>
            <a:r>
              <a:rPr lang="tr-TR" sz="2400" b="1" dirty="0" smtClean="0">
                <a:solidFill>
                  <a:srgbClr val="C00000"/>
                </a:solidFill>
              </a:rPr>
              <a:t>Efendimiz: «</a:t>
            </a:r>
            <a:r>
              <a:rPr lang="tr-TR" sz="2800" b="1" dirty="0" smtClean="0">
                <a:solidFill>
                  <a:srgbClr val="0070C0"/>
                </a:solidFill>
              </a:rPr>
              <a:t>Git Ya </a:t>
            </a:r>
            <a:r>
              <a:rPr lang="tr-TR" sz="2800" b="1" dirty="0" err="1" smtClean="0">
                <a:solidFill>
                  <a:srgbClr val="0070C0"/>
                </a:solidFill>
              </a:rPr>
              <a:t>Muaz</a:t>
            </a:r>
            <a:r>
              <a:rPr lang="tr-TR" sz="2800" b="1" dirty="0" smtClean="0">
                <a:solidFill>
                  <a:srgbClr val="0070C0"/>
                </a:solidFill>
              </a:rPr>
              <a:t>! Fakat dönüşünde ihtimal ancak benim kabrimi ve mescidimi ziyaret edebileceksin</a:t>
            </a:r>
            <a:r>
              <a:rPr lang="tr-TR" sz="2400" b="1" dirty="0" smtClean="0">
                <a:solidFill>
                  <a:srgbClr val="C00000"/>
                </a:solidFill>
              </a:rPr>
              <a:t>» dedi. </a:t>
            </a:r>
          </a:p>
          <a:p>
            <a:pPr algn="just"/>
            <a:r>
              <a:rPr lang="tr-TR" sz="2400" b="1" dirty="0" err="1" smtClean="0">
                <a:solidFill>
                  <a:srgbClr val="C00000"/>
                </a:solidFill>
              </a:rPr>
              <a:t>Muaz</a:t>
            </a:r>
            <a:r>
              <a:rPr lang="tr-TR" sz="2400" b="1" dirty="0" smtClean="0">
                <a:solidFill>
                  <a:srgbClr val="C00000"/>
                </a:solidFill>
              </a:rPr>
              <a:t> yerinde çakılı kaldı. Bırakın yerine gitmeyi, yerinden doğrulup hareket edecek mecali kalmamıştı</a:t>
            </a:r>
            <a:r>
              <a:rPr lang="tr-TR" sz="1400" b="1" dirty="0" smtClean="0">
                <a:solidFill>
                  <a:srgbClr val="C00000"/>
                </a:solidFill>
              </a:rPr>
              <a:t>…(Ahmet b. </a:t>
            </a:r>
            <a:r>
              <a:rPr lang="tr-TR" sz="1400" b="1" dirty="0" err="1" smtClean="0">
                <a:solidFill>
                  <a:srgbClr val="C00000"/>
                </a:solidFill>
              </a:rPr>
              <a:t>Hanbel</a:t>
            </a:r>
            <a:r>
              <a:rPr lang="tr-TR" sz="1400" b="1" dirty="0" smtClean="0">
                <a:solidFill>
                  <a:srgbClr val="C00000"/>
                </a:solidFill>
              </a:rPr>
              <a:t>, </a:t>
            </a:r>
            <a:r>
              <a:rPr lang="tr-TR" sz="1400" b="1" dirty="0" err="1" smtClean="0">
                <a:solidFill>
                  <a:srgbClr val="C00000"/>
                </a:solidFill>
              </a:rPr>
              <a:t>Müsned</a:t>
            </a:r>
            <a:r>
              <a:rPr lang="tr-TR" sz="1400" b="1" dirty="0" smtClean="0">
                <a:solidFill>
                  <a:srgbClr val="C00000"/>
                </a:solidFill>
              </a:rPr>
              <a:t>)</a:t>
            </a:r>
            <a:endParaRPr lang="tr-TR" sz="2400" b="1" dirty="0" smtClean="0">
              <a:solidFill>
                <a:srgbClr val="C00000"/>
              </a:solidFill>
            </a:endParaRPr>
          </a:p>
        </p:txBody>
      </p:sp>
    </p:spTree>
    <p:extLst>
      <p:ext uri="{BB962C8B-B14F-4D97-AF65-F5344CB8AC3E}">
        <p14:creationId xmlns:p14="http://schemas.microsoft.com/office/powerpoint/2010/main" val="31159992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1196752"/>
            <a:ext cx="9144000" cy="47525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400" dirty="0" err="1" smtClean="0">
                <a:solidFill>
                  <a:schemeClr val="bg1"/>
                </a:solidFill>
              </a:rPr>
              <a:t>Amr</a:t>
            </a:r>
            <a:r>
              <a:rPr lang="tr-TR" sz="2400" dirty="0" smtClean="0">
                <a:solidFill>
                  <a:schemeClr val="bg1"/>
                </a:solidFill>
              </a:rPr>
              <a:t> B. As (R. </a:t>
            </a:r>
            <a:r>
              <a:rPr lang="tr-TR" sz="2400" dirty="0" err="1" smtClean="0">
                <a:solidFill>
                  <a:schemeClr val="bg1"/>
                </a:solidFill>
              </a:rPr>
              <a:t>Anh</a:t>
            </a:r>
            <a:r>
              <a:rPr lang="tr-TR" sz="2400" dirty="0" smtClean="0">
                <a:solidFill>
                  <a:schemeClr val="bg1"/>
                </a:solidFill>
              </a:rPr>
              <a:t>) diyor ki:</a:t>
            </a:r>
          </a:p>
          <a:p>
            <a:pPr algn="just"/>
            <a:r>
              <a:rPr lang="tr-TR" sz="2800" dirty="0" smtClean="0">
                <a:solidFill>
                  <a:schemeClr val="bg1"/>
                </a:solidFill>
              </a:rPr>
              <a:t>«Hiç kimse bana </a:t>
            </a:r>
            <a:r>
              <a:rPr lang="tr-TR" sz="2800" dirty="0" err="1" smtClean="0">
                <a:solidFill>
                  <a:schemeClr val="bg1"/>
                </a:solidFill>
              </a:rPr>
              <a:t>Rasulüllah’tan</a:t>
            </a:r>
            <a:r>
              <a:rPr lang="tr-TR" sz="2800" dirty="0" smtClean="0">
                <a:solidFill>
                  <a:schemeClr val="bg1"/>
                </a:solidFill>
              </a:rPr>
              <a:t> daha sevimli olmadığı gibi, hiç kimse de nazarımda o’ndan yüce değildir. </a:t>
            </a:r>
            <a:r>
              <a:rPr lang="tr-TR" sz="3600" dirty="0" smtClean="0">
                <a:solidFill>
                  <a:schemeClr val="bg1"/>
                </a:solidFill>
              </a:rPr>
              <a:t>O’na karşı olan hürmet ve saygımdan dolayı, gözlerimi doyura doyura mübarek yüzlerini seyredemezdim</a:t>
            </a:r>
            <a:r>
              <a:rPr lang="tr-TR" sz="2800" dirty="0" smtClean="0">
                <a:solidFill>
                  <a:schemeClr val="bg1"/>
                </a:solidFill>
              </a:rPr>
              <a:t>.» </a:t>
            </a:r>
            <a:r>
              <a:rPr lang="tr-TR" sz="1400" dirty="0" smtClean="0">
                <a:solidFill>
                  <a:schemeClr val="bg1"/>
                </a:solidFill>
              </a:rPr>
              <a:t>(</a:t>
            </a:r>
            <a:r>
              <a:rPr lang="tr-TR" sz="1400" dirty="0" err="1" smtClean="0">
                <a:solidFill>
                  <a:schemeClr val="bg1"/>
                </a:solidFill>
              </a:rPr>
              <a:t>Tecrid</a:t>
            </a:r>
            <a:r>
              <a:rPr lang="tr-TR" sz="1400" dirty="0" smtClean="0">
                <a:solidFill>
                  <a:schemeClr val="bg1"/>
                </a:solidFill>
              </a:rPr>
              <a:t>-i Sarih C.1, S.31)</a:t>
            </a:r>
          </a:p>
        </p:txBody>
      </p:sp>
    </p:spTree>
    <p:extLst>
      <p:ext uri="{BB962C8B-B14F-4D97-AF65-F5344CB8AC3E}">
        <p14:creationId xmlns:p14="http://schemas.microsoft.com/office/powerpoint/2010/main" val="9041496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s://encrypted-tbn0.gstatic.com/images?q=tbn:ANd9GcS8CtGcTwU8KQeEJK5qhHK4HYkVdRxjBZv1OslySSPcRab0Tjnn"/>
          <p:cNvPicPr>
            <a:picLocks noChangeAspect="1" noChangeArrowheads="1"/>
          </p:cNvPicPr>
          <p:nvPr/>
        </p:nvPicPr>
        <p:blipFill>
          <a:blip r:embed="rId2" cstate="print"/>
          <a:srcRect b="9563"/>
          <a:stretch>
            <a:fillRect/>
          </a:stretch>
        </p:blipFill>
        <p:spPr bwMode="auto">
          <a:xfrm flipH="1">
            <a:off x="5762006" y="1124744"/>
            <a:ext cx="3778546" cy="4871336"/>
          </a:xfrm>
          <a:prstGeom prst="ellipse">
            <a:avLst/>
          </a:prstGeom>
          <a:ln>
            <a:noFill/>
          </a:ln>
          <a:effectLst>
            <a:softEdge rad="112500"/>
          </a:effectLst>
        </p:spPr>
      </p:pic>
      <p:sp>
        <p:nvSpPr>
          <p:cNvPr id="2" name="Dikdörtgen 1"/>
          <p:cNvSpPr/>
          <p:nvPr/>
        </p:nvSpPr>
        <p:spPr>
          <a:xfrm>
            <a:off x="251520" y="1124744"/>
            <a:ext cx="8784976" cy="48245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000" b="1" dirty="0" smtClean="0">
                <a:solidFill>
                  <a:srgbClr val="0070C0"/>
                </a:solidFill>
              </a:rPr>
              <a:t>Hitaplarda, kitaplarda, gönüllerde her daim peygamber aşkı</a:t>
            </a:r>
          </a:p>
          <a:p>
            <a:pPr algn="just"/>
            <a:r>
              <a:rPr lang="tr-TR" sz="2000" b="1" dirty="0" smtClean="0">
                <a:solidFill>
                  <a:schemeClr val="tx1"/>
                </a:solidFill>
              </a:rPr>
              <a:t>Efendimizin kabri şeriflerini ziyarete gelen </a:t>
            </a:r>
            <a:r>
              <a:rPr lang="tr-TR" sz="2400" b="1" u="sng" dirty="0" smtClean="0">
                <a:solidFill>
                  <a:srgbClr val="C00000"/>
                </a:solidFill>
              </a:rPr>
              <a:t>Hatip el Bağdadi </a:t>
            </a:r>
            <a:r>
              <a:rPr lang="tr-TR" sz="2400" b="1" u="sng" dirty="0">
                <a:solidFill>
                  <a:srgbClr val="C00000"/>
                </a:solidFill>
              </a:rPr>
              <a:t>H</a:t>
            </a:r>
            <a:r>
              <a:rPr lang="tr-TR" sz="2400" b="1" u="sng" dirty="0" smtClean="0">
                <a:solidFill>
                  <a:srgbClr val="C00000"/>
                </a:solidFill>
              </a:rPr>
              <a:t>z.</a:t>
            </a:r>
            <a:endParaRPr lang="tr-TR" sz="1600" b="1" u="sng" dirty="0" smtClean="0">
              <a:solidFill>
                <a:srgbClr val="C00000"/>
              </a:solidFill>
            </a:endParaRPr>
          </a:p>
          <a:p>
            <a:pPr algn="just"/>
            <a:r>
              <a:rPr lang="tr-TR" sz="2400" b="1" dirty="0" smtClean="0">
                <a:solidFill>
                  <a:srgbClr val="C00000"/>
                </a:solidFill>
              </a:rPr>
              <a:t>Ey günahlılar sığınağı, sana sığınmaya geldim</a:t>
            </a:r>
          </a:p>
          <a:p>
            <a:pPr algn="just"/>
            <a:r>
              <a:rPr lang="tr-TR" sz="2400" b="1" dirty="0" smtClean="0">
                <a:solidFill>
                  <a:srgbClr val="C00000"/>
                </a:solidFill>
              </a:rPr>
              <a:t>Çok kabahatler işledim, sana yalvarmaya geldim</a:t>
            </a:r>
            <a:endParaRPr lang="tr-TR" sz="1400" b="1" dirty="0" smtClean="0">
              <a:solidFill>
                <a:srgbClr val="002060"/>
              </a:solidFill>
            </a:endParaRPr>
          </a:p>
          <a:p>
            <a:pPr algn="just"/>
            <a:r>
              <a:rPr lang="tr-TR" sz="2400" b="1" dirty="0" smtClean="0">
                <a:solidFill>
                  <a:srgbClr val="002060"/>
                </a:solidFill>
              </a:rPr>
              <a:t>Dertlilere tabipsin, bense gönül hastası</a:t>
            </a:r>
          </a:p>
          <a:p>
            <a:pPr algn="just"/>
            <a:r>
              <a:rPr lang="tr-TR" sz="2400" b="1" dirty="0" smtClean="0">
                <a:solidFill>
                  <a:srgbClr val="002060"/>
                </a:solidFill>
              </a:rPr>
              <a:t>Kalp yarama deva için, kapını çalmaya geldim</a:t>
            </a:r>
            <a:endParaRPr lang="tr-TR" sz="1600" b="1" dirty="0" smtClean="0">
              <a:solidFill>
                <a:srgbClr val="7030A0"/>
              </a:solidFill>
            </a:endParaRPr>
          </a:p>
          <a:p>
            <a:pPr algn="just"/>
            <a:r>
              <a:rPr lang="tr-TR" sz="2400" b="1" dirty="0" smtClean="0">
                <a:solidFill>
                  <a:srgbClr val="7030A0"/>
                </a:solidFill>
              </a:rPr>
              <a:t>Günahım çok, dağ gibi, yüzüm kara katran gibi</a:t>
            </a:r>
          </a:p>
          <a:p>
            <a:pPr algn="just"/>
            <a:r>
              <a:rPr lang="tr-TR" sz="2400" b="1" dirty="0" smtClean="0">
                <a:solidFill>
                  <a:srgbClr val="7030A0"/>
                </a:solidFill>
              </a:rPr>
              <a:t>Bu yükten siyahlıktan tamamen kurtulmaya geldim</a:t>
            </a:r>
            <a:endParaRPr lang="tr-TR" sz="1400" b="1" dirty="0" smtClean="0">
              <a:solidFill>
                <a:srgbClr val="C00000"/>
              </a:solidFill>
            </a:endParaRPr>
          </a:p>
          <a:p>
            <a:pPr algn="just"/>
            <a:r>
              <a:rPr lang="tr-TR" sz="2400" b="1" dirty="0" smtClean="0">
                <a:solidFill>
                  <a:srgbClr val="C00000"/>
                </a:solidFill>
              </a:rPr>
              <a:t>Temizler elbet hepsini, ihsan deryandan bir damla</a:t>
            </a:r>
          </a:p>
          <a:p>
            <a:pPr algn="just"/>
            <a:r>
              <a:rPr lang="tr-TR" sz="2400" b="1" dirty="0" smtClean="0">
                <a:solidFill>
                  <a:srgbClr val="C00000"/>
                </a:solidFill>
              </a:rPr>
              <a:t>gerçi, yüzüm gibi kara, amel defterimle geldim…</a:t>
            </a:r>
            <a:endParaRPr lang="tr-TR" sz="2000" b="1" dirty="0" smtClean="0">
              <a:solidFill>
                <a:srgbClr val="C00000"/>
              </a:solidFill>
            </a:endParaRPr>
          </a:p>
        </p:txBody>
      </p:sp>
    </p:spTree>
    <p:extLst>
      <p:ext uri="{BB962C8B-B14F-4D97-AF65-F5344CB8AC3E}">
        <p14:creationId xmlns:p14="http://schemas.microsoft.com/office/powerpoint/2010/main" val="37582167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9512" y="1196752"/>
            <a:ext cx="8784976" cy="47525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400" b="1" dirty="0" smtClean="0">
                <a:solidFill>
                  <a:schemeClr val="tx1"/>
                </a:solidFill>
              </a:rPr>
              <a:t>Hz. </a:t>
            </a:r>
            <a:r>
              <a:rPr lang="tr-TR" sz="2400" b="1" dirty="0" err="1" smtClean="0">
                <a:solidFill>
                  <a:schemeClr val="tx1"/>
                </a:solidFill>
              </a:rPr>
              <a:t>Aişe</a:t>
            </a:r>
            <a:r>
              <a:rPr lang="tr-TR" sz="2400" b="1" dirty="0" smtClean="0">
                <a:solidFill>
                  <a:schemeClr val="tx1"/>
                </a:solidFill>
              </a:rPr>
              <a:t> annemiz bildirdiğine göre bir adam </a:t>
            </a:r>
            <a:r>
              <a:rPr lang="tr-TR" sz="2400" b="1" dirty="0" err="1" smtClean="0">
                <a:solidFill>
                  <a:schemeClr val="tx1"/>
                </a:solidFill>
              </a:rPr>
              <a:t>Rasulüllah’a</a:t>
            </a:r>
            <a:r>
              <a:rPr lang="tr-TR" sz="2400" b="1" dirty="0" smtClean="0">
                <a:solidFill>
                  <a:schemeClr val="tx1"/>
                </a:solidFill>
              </a:rPr>
              <a:t> gelerek şöyle demiştir:</a:t>
            </a:r>
          </a:p>
          <a:p>
            <a:pPr algn="just"/>
            <a:r>
              <a:rPr lang="tr-TR" sz="2800" b="1" dirty="0" smtClean="0">
                <a:solidFill>
                  <a:srgbClr val="C00000"/>
                </a:solidFill>
              </a:rPr>
              <a:t>«Ya </a:t>
            </a:r>
            <a:r>
              <a:rPr lang="tr-TR" sz="2800" b="1" dirty="0" err="1" smtClean="0">
                <a:solidFill>
                  <a:srgbClr val="C00000"/>
                </a:solidFill>
              </a:rPr>
              <a:t>Rasulellah</a:t>
            </a:r>
            <a:r>
              <a:rPr lang="tr-TR" sz="2800" b="1" dirty="0" smtClean="0">
                <a:solidFill>
                  <a:srgbClr val="C00000"/>
                </a:solidFill>
              </a:rPr>
              <a:t>! Seni kendimden, çoluk çocuğumdan daha çok seviyorum. </a:t>
            </a:r>
            <a:r>
              <a:rPr lang="tr-TR" sz="2800" b="1" dirty="0" smtClean="0">
                <a:solidFill>
                  <a:schemeClr val="tx1"/>
                </a:solidFill>
              </a:rPr>
              <a:t>Senden ayrılıp evime döndüğümde duramıyor ve hemen gelip seni görüyorum. </a:t>
            </a:r>
            <a:r>
              <a:rPr lang="tr-TR" sz="2800" b="1" dirty="0" smtClean="0">
                <a:solidFill>
                  <a:srgbClr val="C00000"/>
                </a:solidFill>
              </a:rPr>
              <a:t>Düşünüyorum ki; </a:t>
            </a:r>
            <a:r>
              <a:rPr lang="tr-TR" sz="2800" b="1" dirty="0" smtClean="0">
                <a:solidFill>
                  <a:srgbClr val="7030A0"/>
                </a:solidFill>
              </a:rPr>
              <a:t>öldüğümüzde sen, cennette peygamberlerle birlikte yüce makamlara götürüleceksin.</a:t>
            </a:r>
            <a:r>
              <a:rPr lang="tr-TR" sz="2800" b="1" dirty="0" smtClean="0">
                <a:solidFill>
                  <a:srgbClr val="C00000"/>
                </a:solidFill>
              </a:rPr>
              <a:t> Ben ise cennete girsem bile zannederim seni göremeyeceğim.»</a:t>
            </a:r>
          </a:p>
          <a:p>
            <a:pPr algn="just"/>
            <a:r>
              <a:rPr lang="tr-TR" sz="2400" b="1" dirty="0" smtClean="0">
                <a:solidFill>
                  <a:schemeClr val="tx1"/>
                </a:solidFill>
              </a:rPr>
              <a:t>Efendimiz adamın bu derin üzüntüsüne cevap verememiş ve susmuştur. Bunun üzerine şu ayet nazil olmuştur:</a:t>
            </a:r>
          </a:p>
        </p:txBody>
      </p:sp>
    </p:spTree>
    <p:extLst>
      <p:ext uri="{BB962C8B-B14F-4D97-AF65-F5344CB8AC3E}">
        <p14:creationId xmlns:p14="http://schemas.microsoft.com/office/powerpoint/2010/main" val="14035773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83568" y="1196752"/>
            <a:ext cx="7776864" cy="47525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2800" dirty="0" smtClean="0">
                <a:solidFill>
                  <a:schemeClr val="tx1"/>
                </a:solidFill>
                <a:latin typeface="HASENAT" panose="01000600020000020003" pitchFamily="2" charset="-78"/>
                <a:cs typeface="HASENAT" panose="01000600020000020003" pitchFamily="2" charset="-78"/>
              </a:rPr>
              <a:t>وَمَنْ </a:t>
            </a:r>
            <a:r>
              <a:rPr lang="ar-AE" sz="2800" dirty="0">
                <a:solidFill>
                  <a:schemeClr val="tx1"/>
                </a:solidFill>
                <a:latin typeface="HASENAT" panose="01000600020000020003" pitchFamily="2" charset="-78"/>
                <a:cs typeface="HASENAT" panose="01000600020000020003" pitchFamily="2" charset="-78"/>
              </a:rPr>
              <a:t>يُطِعِ اللّٰهَ وَالرَّسُولَ فَاُولٰئِكَ مَعَ الَّذٖينَ اَنْعَمَ اللّٰهُ عَلَيْهِمْ مِنَ النَّبِيّٖنَ وَالصِّدّٖيقٖينَ وَالشُّهَدَاءِ وَالصَّالِحٖينَ وَحَسُنَ اُولٰئِكَ رَفٖيقًا</a:t>
            </a:r>
            <a:endParaRPr lang="tr-TR" sz="2800" b="1" dirty="0">
              <a:solidFill>
                <a:schemeClr val="tx1"/>
              </a:solidFill>
              <a:latin typeface="HASENAT" panose="01000600020000020003" pitchFamily="2" charset="-78"/>
              <a:cs typeface="HASENAT" panose="01000600020000020003" pitchFamily="2" charset="-78"/>
            </a:endParaRPr>
          </a:p>
          <a:p>
            <a:pPr algn="ctr"/>
            <a:r>
              <a:rPr lang="ar-AE" sz="2800" dirty="0">
                <a:solidFill>
                  <a:schemeClr val="tx1"/>
                </a:solidFill>
                <a:latin typeface="HASENAT" panose="01000600020000020003" pitchFamily="2" charset="-78"/>
                <a:cs typeface="HASENAT" panose="01000600020000020003" pitchFamily="2" charset="-78"/>
              </a:rPr>
              <a:t>ذٰلِكَ الْفَضْلُ مِنَ اللّٰهِ وَكَفٰى بِاللّٰهِ عَلٖيمًا</a:t>
            </a:r>
            <a:r>
              <a:rPr lang="ar-AE" sz="4000" dirty="0">
                <a:solidFill>
                  <a:schemeClr val="tx1"/>
                </a:solidFill>
                <a:latin typeface="HASENAT" panose="01000600020000020003" pitchFamily="2" charset="-78"/>
                <a:cs typeface="HASENAT" panose="01000600020000020003" pitchFamily="2" charset="-78"/>
              </a:rPr>
              <a:t/>
            </a:r>
            <a:br>
              <a:rPr lang="ar-AE" sz="4000" dirty="0">
                <a:solidFill>
                  <a:schemeClr val="tx1"/>
                </a:solidFill>
                <a:latin typeface="HASENAT" panose="01000600020000020003" pitchFamily="2" charset="-78"/>
                <a:cs typeface="HASENAT" panose="01000600020000020003" pitchFamily="2" charset="-78"/>
              </a:rPr>
            </a:br>
            <a:r>
              <a:rPr lang="tr-TR" sz="4000" dirty="0" smtClean="0">
                <a:solidFill>
                  <a:schemeClr val="tx1"/>
                </a:solidFill>
                <a:latin typeface="Times New Roman" panose="02020603050405020304" pitchFamily="18" charset="0"/>
                <a:cs typeface="Times New Roman" panose="02020603050405020304" pitchFamily="18" charset="0"/>
              </a:rPr>
              <a:t>«</a:t>
            </a:r>
            <a:r>
              <a:rPr lang="tr-TR" sz="2800" dirty="0" smtClean="0">
                <a:solidFill>
                  <a:srgbClr val="0070C0"/>
                </a:solidFill>
                <a:latin typeface="Times New Roman" panose="02020603050405020304" pitchFamily="18" charset="0"/>
                <a:cs typeface="Times New Roman" panose="02020603050405020304" pitchFamily="18" charset="0"/>
              </a:rPr>
              <a:t>Kim </a:t>
            </a:r>
            <a:r>
              <a:rPr lang="tr-TR" sz="2800" dirty="0">
                <a:solidFill>
                  <a:srgbClr val="0070C0"/>
                </a:solidFill>
                <a:latin typeface="Times New Roman" panose="02020603050405020304" pitchFamily="18" charset="0"/>
                <a:cs typeface="Times New Roman" panose="02020603050405020304" pitchFamily="18" charset="0"/>
              </a:rPr>
              <a:t>Allah'a ve </a:t>
            </a:r>
            <a:r>
              <a:rPr lang="tr-TR" sz="2800" dirty="0" err="1">
                <a:solidFill>
                  <a:srgbClr val="0070C0"/>
                </a:solidFill>
                <a:latin typeface="Times New Roman" panose="02020603050405020304" pitchFamily="18" charset="0"/>
                <a:cs typeface="Times New Roman" panose="02020603050405020304" pitchFamily="18" charset="0"/>
              </a:rPr>
              <a:t>Resûl'e</a:t>
            </a:r>
            <a:r>
              <a:rPr lang="tr-TR" sz="2800" dirty="0">
                <a:solidFill>
                  <a:srgbClr val="0070C0"/>
                </a:solidFill>
                <a:latin typeface="Times New Roman" panose="02020603050405020304" pitchFamily="18" charset="0"/>
                <a:cs typeface="Times New Roman" panose="02020603050405020304" pitchFamily="18" charset="0"/>
              </a:rPr>
              <a:t> itaat ederse </a:t>
            </a:r>
            <a:r>
              <a:rPr lang="tr-TR" sz="2800" dirty="0">
                <a:solidFill>
                  <a:schemeClr val="tx1"/>
                </a:solidFill>
                <a:latin typeface="Times New Roman" panose="02020603050405020304" pitchFamily="18" charset="0"/>
                <a:cs typeface="Times New Roman" panose="02020603050405020304" pitchFamily="18" charset="0"/>
              </a:rPr>
              <a:t>işte onlar, </a:t>
            </a:r>
            <a:endParaRPr lang="tr-TR" sz="2800" dirty="0" smtClean="0">
              <a:solidFill>
                <a:schemeClr val="tx1"/>
              </a:solidFill>
              <a:latin typeface="Times New Roman" panose="02020603050405020304" pitchFamily="18" charset="0"/>
              <a:cs typeface="Times New Roman" panose="02020603050405020304" pitchFamily="18" charset="0"/>
            </a:endParaRPr>
          </a:p>
          <a:p>
            <a:pPr algn="ctr"/>
            <a:r>
              <a:rPr lang="tr-TR" sz="2800" dirty="0" smtClean="0">
                <a:solidFill>
                  <a:schemeClr val="tx1"/>
                </a:solidFill>
                <a:latin typeface="Times New Roman" panose="02020603050405020304" pitchFamily="18" charset="0"/>
                <a:cs typeface="Times New Roman" panose="02020603050405020304" pitchFamily="18" charset="0"/>
              </a:rPr>
              <a:t>Allah'ın </a:t>
            </a:r>
            <a:r>
              <a:rPr lang="tr-TR" sz="2800" dirty="0">
                <a:solidFill>
                  <a:schemeClr val="tx1"/>
                </a:solidFill>
                <a:latin typeface="Times New Roman" panose="02020603050405020304" pitchFamily="18" charset="0"/>
                <a:cs typeface="Times New Roman" panose="02020603050405020304" pitchFamily="18" charset="0"/>
              </a:rPr>
              <a:t>kendilerine lütuflarda bulunduğu </a:t>
            </a:r>
            <a:r>
              <a:rPr lang="tr-TR" sz="2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peygamberler, </a:t>
            </a:r>
            <a:r>
              <a:rPr lang="tr-TR" sz="28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sıddîkler</a:t>
            </a:r>
            <a:r>
              <a:rPr lang="tr-TR" sz="2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tr-TR" sz="28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şehidler</a:t>
            </a:r>
            <a:r>
              <a:rPr lang="tr-TR" sz="2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ve </a:t>
            </a:r>
            <a:r>
              <a:rPr lang="tr-TR" sz="28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salih</a:t>
            </a:r>
            <a:r>
              <a:rPr lang="tr-TR" sz="2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kişilerle</a:t>
            </a:r>
            <a:r>
              <a:rPr lang="tr-TR" sz="2800" dirty="0">
                <a:solidFill>
                  <a:schemeClr val="tx1"/>
                </a:solidFill>
                <a:latin typeface="Times New Roman" panose="02020603050405020304" pitchFamily="18" charset="0"/>
                <a:cs typeface="Times New Roman" panose="02020603050405020304" pitchFamily="18" charset="0"/>
              </a:rPr>
              <a:t> beraberdir. </a:t>
            </a:r>
            <a:endParaRPr lang="tr-TR" sz="2800" dirty="0" smtClean="0">
              <a:solidFill>
                <a:schemeClr val="tx1"/>
              </a:solidFill>
              <a:latin typeface="Times New Roman" panose="02020603050405020304" pitchFamily="18" charset="0"/>
              <a:cs typeface="Times New Roman" panose="02020603050405020304" pitchFamily="18" charset="0"/>
            </a:endParaRPr>
          </a:p>
          <a:p>
            <a:pPr algn="ctr"/>
            <a:r>
              <a:rPr lang="tr-TR" sz="2800" b="1" dirty="0" smtClean="0">
                <a:solidFill>
                  <a:srgbClr val="0070C0"/>
                </a:solidFill>
                <a:latin typeface="Times New Roman" panose="02020603050405020304" pitchFamily="18" charset="0"/>
                <a:cs typeface="Times New Roman" panose="02020603050405020304" pitchFamily="18" charset="0"/>
              </a:rPr>
              <a:t>Bunlar </a:t>
            </a:r>
            <a:r>
              <a:rPr lang="tr-TR" sz="2800" b="1" dirty="0">
                <a:solidFill>
                  <a:srgbClr val="0070C0"/>
                </a:solidFill>
                <a:latin typeface="Times New Roman" panose="02020603050405020304" pitchFamily="18" charset="0"/>
                <a:cs typeface="Times New Roman" panose="02020603050405020304" pitchFamily="18" charset="0"/>
              </a:rPr>
              <a:t>ne güzel arkadaştır</a:t>
            </a:r>
            <a:r>
              <a:rPr lang="tr-TR" sz="2800" b="1" dirty="0" smtClean="0">
                <a:solidFill>
                  <a:srgbClr val="0070C0"/>
                </a:solidFill>
                <a:latin typeface="Times New Roman" panose="02020603050405020304" pitchFamily="18" charset="0"/>
                <a:cs typeface="Times New Roman" panose="02020603050405020304" pitchFamily="18" charset="0"/>
              </a:rPr>
              <a:t>! </a:t>
            </a:r>
            <a:r>
              <a:rPr lang="tr-TR" sz="2800" dirty="0">
                <a:solidFill>
                  <a:schemeClr val="tx1"/>
                </a:solidFill>
                <a:latin typeface="Times New Roman" panose="02020603050405020304" pitchFamily="18" charset="0"/>
                <a:cs typeface="Times New Roman" panose="02020603050405020304" pitchFamily="18" charset="0"/>
              </a:rPr>
              <a:t>Bu lütuf Allah'tandır. </a:t>
            </a:r>
            <a:endParaRPr lang="tr-TR" sz="2800" dirty="0" smtClean="0">
              <a:solidFill>
                <a:schemeClr val="tx1"/>
              </a:solidFill>
              <a:latin typeface="Times New Roman" panose="02020603050405020304" pitchFamily="18" charset="0"/>
              <a:cs typeface="Times New Roman" panose="02020603050405020304" pitchFamily="18" charset="0"/>
            </a:endParaRPr>
          </a:p>
          <a:p>
            <a:pPr algn="ctr"/>
            <a:r>
              <a:rPr lang="tr-TR" sz="2800" dirty="0" smtClean="0">
                <a:solidFill>
                  <a:schemeClr val="tx1"/>
                </a:solidFill>
                <a:latin typeface="Times New Roman" panose="02020603050405020304" pitchFamily="18" charset="0"/>
                <a:cs typeface="Times New Roman" panose="02020603050405020304" pitchFamily="18" charset="0"/>
              </a:rPr>
              <a:t>Bilen </a:t>
            </a:r>
            <a:r>
              <a:rPr lang="tr-TR" sz="2800" dirty="0">
                <a:solidFill>
                  <a:schemeClr val="tx1"/>
                </a:solidFill>
                <a:latin typeface="Times New Roman" panose="02020603050405020304" pitchFamily="18" charset="0"/>
                <a:cs typeface="Times New Roman" panose="02020603050405020304" pitchFamily="18" charset="0"/>
              </a:rPr>
              <a:t>olarak Allah yeter</a:t>
            </a:r>
            <a:r>
              <a:rPr lang="tr-TR" sz="2800" dirty="0" smtClean="0">
                <a:solidFill>
                  <a:schemeClr val="tx1"/>
                </a:solidFill>
                <a:latin typeface="Times New Roman" panose="02020603050405020304" pitchFamily="18" charset="0"/>
                <a:cs typeface="Times New Roman" panose="02020603050405020304" pitchFamily="18" charset="0"/>
              </a:rPr>
              <a:t>.» </a:t>
            </a:r>
            <a:r>
              <a:rPr lang="tr-TR" sz="1100" dirty="0" smtClean="0">
                <a:solidFill>
                  <a:schemeClr val="tx1"/>
                </a:solidFill>
                <a:latin typeface="Times New Roman" panose="02020603050405020304" pitchFamily="18" charset="0"/>
                <a:cs typeface="Times New Roman" panose="02020603050405020304" pitchFamily="18" charset="0"/>
              </a:rPr>
              <a:t>(Nisa 69-70)</a:t>
            </a:r>
            <a:endParaRPr lang="tr-TR" sz="1100" b="1"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24869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1520" y="1124744"/>
            <a:ext cx="8784976" cy="48245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smtClean="0">
                <a:solidFill>
                  <a:srgbClr val="0070C0"/>
                </a:solidFill>
              </a:rPr>
              <a:t>Allah’a giden yolda tek örnek, tek lider </a:t>
            </a:r>
          </a:p>
          <a:p>
            <a:pPr algn="ctr"/>
            <a:r>
              <a:rPr lang="tr-TR" sz="3600" b="1" dirty="0" smtClean="0">
                <a:solidFill>
                  <a:srgbClr val="0070C0"/>
                </a:solidFill>
              </a:rPr>
              <a:t>Hz. Muhammed (SAV)’</a:t>
            </a:r>
            <a:r>
              <a:rPr lang="tr-TR" sz="3600" b="1" dirty="0" err="1" smtClean="0">
                <a:solidFill>
                  <a:srgbClr val="0070C0"/>
                </a:solidFill>
              </a:rPr>
              <a:t>dir</a:t>
            </a:r>
            <a:r>
              <a:rPr lang="tr-TR" sz="3600" b="1" dirty="0" smtClean="0">
                <a:solidFill>
                  <a:srgbClr val="0070C0"/>
                </a:solidFill>
              </a:rPr>
              <a:t>.</a:t>
            </a:r>
          </a:p>
          <a:p>
            <a:pPr marL="742950" indent="-742950" algn="ctr">
              <a:buFont typeface="Wingdings" pitchFamily="2" charset="2"/>
              <a:buChar char="Ø"/>
            </a:pPr>
            <a:r>
              <a:rPr lang="tr-TR" sz="3600" b="1" dirty="0" smtClean="0">
                <a:solidFill>
                  <a:srgbClr val="C00000"/>
                </a:solidFill>
              </a:rPr>
              <a:t>O’na uzanan eller, </a:t>
            </a:r>
          </a:p>
          <a:p>
            <a:pPr marL="742950" indent="-742950" algn="ctr">
              <a:buFont typeface="Wingdings" pitchFamily="2" charset="2"/>
              <a:buChar char="Ø"/>
            </a:pPr>
            <a:r>
              <a:rPr lang="tr-TR" sz="3600" b="1" dirty="0" smtClean="0">
                <a:solidFill>
                  <a:srgbClr val="7030A0"/>
                </a:solidFill>
              </a:rPr>
              <a:t>O’na yönelen gönüller, </a:t>
            </a:r>
          </a:p>
          <a:p>
            <a:pPr marL="742950" indent="-742950" algn="ctr">
              <a:buFont typeface="Wingdings" pitchFamily="2" charset="2"/>
              <a:buChar char="Ø"/>
            </a:pPr>
            <a:r>
              <a:rPr lang="tr-TR" sz="3600" b="1" dirty="0" smtClean="0">
                <a:solidFill>
                  <a:srgbClr val="00B050"/>
                </a:solidFill>
              </a:rPr>
              <a:t>O’nu anan diller, </a:t>
            </a:r>
          </a:p>
          <a:p>
            <a:pPr marL="742950" indent="-742950" algn="ctr">
              <a:buFont typeface="Wingdings" pitchFamily="2" charset="2"/>
              <a:buChar char="Ø"/>
            </a:pPr>
            <a:r>
              <a:rPr lang="tr-TR" sz="3600" b="1" dirty="0" smtClean="0">
                <a:solidFill>
                  <a:srgbClr val="C00000"/>
                </a:solidFill>
              </a:rPr>
              <a:t>O’nu seven kalpler, </a:t>
            </a:r>
          </a:p>
          <a:p>
            <a:pPr marL="742950" indent="-742950" algn="ctr">
              <a:buFont typeface="Wingdings" pitchFamily="2" charset="2"/>
              <a:buChar char="Ø"/>
            </a:pPr>
            <a:r>
              <a:rPr lang="tr-TR" sz="3600" b="1" dirty="0" smtClean="0">
                <a:solidFill>
                  <a:srgbClr val="0070C0"/>
                </a:solidFill>
              </a:rPr>
              <a:t>O’nun izinde yürüyen ayaklar </a:t>
            </a:r>
          </a:p>
          <a:p>
            <a:pPr algn="ctr"/>
            <a:r>
              <a:rPr lang="tr-TR" sz="3600" b="1" dirty="0" smtClean="0">
                <a:solidFill>
                  <a:srgbClr val="C00000"/>
                </a:solidFill>
                <a:effectLst>
                  <a:outerShdw blurRad="38100" dist="38100" dir="2700000" algn="tl">
                    <a:srgbClr val="000000">
                      <a:alpha val="43137"/>
                    </a:srgbClr>
                  </a:outerShdw>
                </a:effectLst>
              </a:rPr>
              <a:t>dünya ve ahirette saadete ereceklerdir.</a:t>
            </a:r>
          </a:p>
        </p:txBody>
      </p:sp>
    </p:spTree>
    <p:extLst>
      <p:ext uri="{BB962C8B-B14F-4D97-AF65-F5344CB8AC3E}">
        <p14:creationId xmlns:p14="http://schemas.microsoft.com/office/powerpoint/2010/main" val="21705159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9512" y="1124744"/>
            <a:ext cx="8856984" cy="4896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r>
              <a:rPr lang="tr-TR" sz="1600" b="1" dirty="0">
                <a:solidFill>
                  <a:schemeClr val="tx1"/>
                </a:solidFill>
              </a:rPr>
              <a:t>ONU HER VARLIK </a:t>
            </a:r>
            <a:r>
              <a:rPr lang="tr-TR" sz="1600" b="1" dirty="0" smtClean="0">
                <a:solidFill>
                  <a:schemeClr val="tx1"/>
                </a:solidFill>
              </a:rPr>
              <a:t>SEVDİ (Mehmet PAKSU)</a:t>
            </a:r>
            <a:endParaRPr lang="tr-TR" sz="1600" dirty="0">
              <a:solidFill>
                <a:schemeClr val="tx1"/>
              </a:solidFill>
            </a:endParaRPr>
          </a:p>
          <a:p>
            <a:r>
              <a:rPr lang="tr-TR" sz="1600" dirty="0">
                <a:solidFill>
                  <a:schemeClr val="tx1"/>
                </a:solidFill>
              </a:rPr>
              <a:t> </a:t>
            </a:r>
            <a:r>
              <a:rPr lang="tr-TR" sz="1600" dirty="0" smtClean="0">
                <a:solidFill>
                  <a:schemeClr val="tx1"/>
                </a:solidFill>
              </a:rPr>
              <a:t>Onu </a:t>
            </a:r>
            <a:r>
              <a:rPr lang="tr-TR" sz="1600" dirty="0">
                <a:solidFill>
                  <a:schemeClr val="tx1"/>
                </a:solidFill>
              </a:rPr>
              <a:t>neler sevmedi, kimler sevmedi ki...</a:t>
            </a:r>
          </a:p>
          <a:p>
            <a:r>
              <a:rPr lang="tr-TR" sz="1600" dirty="0">
                <a:solidFill>
                  <a:schemeClr val="tx1"/>
                </a:solidFill>
              </a:rPr>
              <a:t>Onu her şey sevdi, her varlık sevdi.</a:t>
            </a:r>
          </a:p>
          <a:p>
            <a:r>
              <a:rPr lang="tr-TR" sz="1600" dirty="0">
                <a:solidFill>
                  <a:schemeClr val="tx1"/>
                </a:solidFill>
              </a:rPr>
              <a:t>İşte onu sevenlerin bazıları:</a:t>
            </a:r>
          </a:p>
          <a:p>
            <a:r>
              <a:rPr lang="tr-TR" sz="1600" dirty="0">
                <a:solidFill>
                  <a:schemeClr val="tx1"/>
                </a:solidFill>
              </a:rPr>
              <a:t>Bulutlar sevdi onu, güneşten koruyarak...</a:t>
            </a:r>
          </a:p>
          <a:p>
            <a:r>
              <a:rPr lang="tr-TR" sz="1600" dirty="0">
                <a:solidFill>
                  <a:schemeClr val="tx1"/>
                </a:solidFill>
              </a:rPr>
              <a:t>Ağaçlar sevdi onu, toprağı yarıp yerinden çıkarak...</a:t>
            </a:r>
          </a:p>
          <a:p>
            <a:r>
              <a:rPr lang="tr-TR" sz="1600" dirty="0" smtClean="0">
                <a:solidFill>
                  <a:schemeClr val="tx1"/>
                </a:solidFill>
              </a:rPr>
              <a:t>Güvercinler </a:t>
            </a:r>
            <a:r>
              <a:rPr lang="tr-TR" sz="1600" dirty="0">
                <a:solidFill>
                  <a:schemeClr val="tx1"/>
                </a:solidFill>
              </a:rPr>
              <a:t>sevdi onu, önünde yuva yaparak</a:t>
            </a:r>
          </a:p>
          <a:p>
            <a:r>
              <a:rPr lang="tr-TR" sz="1600" dirty="0">
                <a:solidFill>
                  <a:schemeClr val="tx1"/>
                </a:solidFill>
              </a:rPr>
              <a:t>Örümcekler sevdi onu, huzurunda ağ örerek...</a:t>
            </a:r>
          </a:p>
          <a:p>
            <a:r>
              <a:rPr lang="tr-TR" sz="1600" dirty="0">
                <a:solidFill>
                  <a:schemeClr val="tx1"/>
                </a:solidFill>
              </a:rPr>
              <a:t>Keçiler sevdi onu, sütsüz halde iken süt vererek...</a:t>
            </a:r>
          </a:p>
          <a:p>
            <a:r>
              <a:rPr lang="tr-TR" sz="1600" dirty="0">
                <a:solidFill>
                  <a:schemeClr val="tx1"/>
                </a:solidFill>
              </a:rPr>
              <a:t>Develer sevdi onu, görünce önünde çökerek...</a:t>
            </a:r>
          </a:p>
          <a:p>
            <a:r>
              <a:rPr lang="tr-TR" sz="1600" dirty="0">
                <a:solidFill>
                  <a:schemeClr val="tx1"/>
                </a:solidFill>
              </a:rPr>
              <a:t>Azgın boğalar sevdi onu, karşısında boyun bükerek...</a:t>
            </a:r>
          </a:p>
          <a:p>
            <a:r>
              <a:rPr lang="tr-TR" sz="1600" dirty="0" smtClean="0">
                <a:solidFill>
                  <a:schemeClr val="tx1"/>
                </a:solidFill>
              </a:rPr>
              <a:t>Dağlar </a:t>
            </a:r>
            <a:r>
              <a:rPr lang="tr-TR" sz="1600" dirty="0">
                <a:solidFill>
                  <a:schemeClr val="tx1"/>
                </a:solidFill>
              </a:rPr>
              <a:t>sevdi onu, heyecanından titreyip sallanarak...</a:t>
            </a:r>
          </a:p>
          <a:p>
            <a:r>
              <a:rPr lang="tr-TR" sz="1600" dirty="0">
                <a:solidFill>
                  <a:schemeClr val="tx1"/>
                </a:solidFill>
              </a:rPr>
              <a:t>Taşlar sevdi onu, avucuna girince “Allah </a:t>
            </a:r>
            <a:r>
              <a:rPr lang="tr-TR" sz="1600" dirty="0" err="1">
                <a:solidFill>
                  <a:schemeClr val="tx1"/>
                </a:solidFill>
              </a:rPr>
              <a:t>Allah</a:t>
            </a:r>
            <a:r>
              <a:rPr lang="tr-TR" sz="1600" dirty="0">
                <a:solidFill>
                  <a:schemeClr val="tx1"/>
                </a:solidFill>
              </a:rPr>
              <a:t>!” diyerek.</a:t>
            </a:r>
          </a:p>
          <a:p>
            <a:r>
              <a:rPr lang="tr-TR" sz="1600" dirty="0">
                <a:solidFill>
                  <a:schemeClr val="tx1"/>
                </a:solidFill>
              </a:rPr>
              <a:t>Toprak sevdi onu, ayağını vurunca bağrından su fışkırtarak...</a:t>
            </a:r>
          </a:p>
          <a:p>
            <a:r>
              <a:rPr lang="tr-TR" sz="1600" dirty="0">
                <a:solidFill>
                  <a:schemeClr val="tx1"/>
                </a:solidFill>
              </a:rPr>
              <a:t>Kuyular sevdi onu, kupkuru iken sularla çağlayarak...</a:t>
            </a:r>
          </a:p>
          <a:p>
            <a:r>
              <a:rPr lang="tr-TR" sz="1600" dirty="0">
                <a:solidFill>
                  <a:schemeClr val="tx1"/>
                </a:solidFill>
              </a:rPr>
              <a:t>Aylar sevdi onu, bir işareti ile iki parçaya ayrılarak...</a:t>
            </a:r>
          </a:p>
          <a:p>
            <a:r>
              <a:rPr lang="tr-TR" sz="1600" dirty="0">
                <a:solidFill>
                  <a:schemeClr val="tx1"/>
                </a:solidFill>
              </a:rPr>
              <a:t>Güneşler sevdi onu, batmasını geciktirerek...</a:t>
            </a:r>
          </a:p>
          <a:p>
            <a:r>
              <a:rPr lang="tr-TR" sz="1600" dirty="0">
                <a:solidFill>
                  <a:schemeClr val="tx1"/>
                </a:solidFill>
              </a:rPr>
              <a:t>Melekler de sevdi onu, savaşlarda yardım ederek...</a:t>
            </a:r>
          </a:p>
          <a:p>
            <a:r>
              <a:rPr lang="tr-TR" sz="1600" dirty="0">
                <a:solidFill>
                  <a:schemeClr val="tx1"/>
                </a:solidFill>
              </a:rPr>
              <a:t>Cinler sevdi onu, sesini duyunca hayran kalarak...</a:t>
            </a:r>
          </a:p>
          <a:p>
            <a:r>
              <a:rPr lang="tr-TR" sz="1600" dirty="0">
                <a:solidFill>
                  <a:schemeClr val="tx1"/>
                </a:solidFill>
              </a:rPr>
              <a:t>İnsanlar sevdi onu, sesini duyunca hayran kalarak...</a:t>
            </a:r>
          </a:p>
          <a:p>
            <a:r>
              <a:rPr lang="tr-TR" sz="1600" dirty="0">
                <a:solidFill>
                  <a:schemeClr val="tx1"/>
                </a:solidFill>
              </a:rPr>
              <a:t>Bebekler sevdi onu, can atarak, canlar vererek...</a:t>
            </a:r>
          </a:p>
          <a:p>
            <a:r>
              <a:rPr lang="tr-TR" sz="1600" dirty="0">
                <a:solidFill>
                  <a:schemeClr val="tx1"/>
                </a:solidFill>
              </a:rPr>
              <a:t>Ama asıl onu Rabbi seviyordu, ona “Habibim” dedi en çok sevdiğini ifade ederek...</a:t>
            </a:r>
          </a:p>
          <a:p>
            <a:r>
              <a:rPr lang="tr-TR" sz="4000" b="1" dirty="0">
                <a:solidFill>
                  <a:srgbClr val="FF0000"/>
                </a:solidFill>
              </a:rPr>
              <a:t>Peygamberimizi sevmek, imandır, ibadettir, Cennettir, huzurdur, mutluluktur.</a:t>
            </a:r>
          </a:p>
        </p:txBody>
      </p:sp>
    </p:spTree>
    <p:extLst>
      <p:ext uri="{BB962C8B-B14F-4D97-AF65-F5344CB8AC3E}">
        <p14:creationId xmlns:p14="http://schemas.microsoft.com/office/powerpoint/2010/main" val="6829204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27584" y="1196752"/>
            <a:ext cx="8316416" cy="47525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3600" b="1" dirty="0" smtClean="0">
                <a:solidFill>
                  <a:schemeClr val="tx1"/>
                </a:solidFill>
              </a:rPr>
              <a:t>Sev kardeşim… Her şey sevgiden doğar…</a:t>
            </a:r>
          </a:p>
          <a:p>
            <a:r>
              <a:rPr lang="tr-TR" sz="3600" b="1" dirty="0" smtClean="0">
                <a:solidFill>
                  <a:srgbClr val="0070C0"/>
                </a:solidFill>
              </a:rPr>
              <a:t>Önce sev…</a:t>
            </a:r>
          </a:p>
          <a:p>
            <a:r>
              <a:rPr lang="tr-TR" sz="3600" b="1" dirty="0" smtClean="0">
                <a:solidFill>
                  <a:srgbClr val="FF0000"/>
                </a:solidFill>
              </a:rPr>
              <a:t>Sev ki </a:t>
            </a:r>
            <a:r>
              <a:rPr lang="tr-TR" sz="3600" b="1" dirty="0" smtClean="0">
                <a:solidFill>
                  <a:srgbClr val="0070C0"/>
                </a:solidFill>
              </a:rPr>
              <a:t>teslim olasın.</a:t>
            </a:r>
          </a:p>
          <a:p>
            <a:r>
              <a:rPr lang="tr-TR" sz="3600" b="1" dirty="0">
                <a:solidFill>
                  <a:srgbClr val="FF0000"/>
                </a:solidFill>
              </a:rPr>
              <a:t>Sev </a:t>
            </a:r>
            <a:r>
              <a:rPr lang="tr-TR" sz="3600" b="1" dirty="0" smtClean="0">
                <a:solidFill>
                  <a:srgbClr val="FF0000"/>
                </a:solidFill>
              </a:rPr>
              <a:t>ki </a:t>
            </a:r>
            <a:r>
              <a:rPr lang="tr-TR" sz="3600" b="1" dirty="0" smtClean="0">
                <a:solidFill>
                  <a:srgbClr val="0070C0"/>
                </a:solidFill>
              </a:rPr>
              <a:t>itaat edesin.</a:t>
            </a:r>
          </a:p>
          <a:p>
            <a:r>
              <a:rPr lang="tr-TR" sz="3600" b="1" dirty="0">
                <a:solidFill>
                  <a:srgbClr val="FF0000"/>
                </a:solidFill>
              </a:rPr>
              <a:t>Sev </a:t>
            </a:r>
            <a:r>
              <a:rPr lang="tr-TR" sz="3600" b="1" dirty="0" smtClean="0">
                <a:solidFill>
                  <a:srgbClr val="FF0000"/>
                </a:solidFill>
              </a:rPr>
              <a:t>ki </a:t>
            </a:r>
            <a:r>
              <a:rPr lang="tr-TR" sz="3600" b="1" dirty="0" smtClean="0">
                <a:solidFill>
                  <a:srgbClr val="0070C0"/>
                </a:solidFill>
              </a:rPr>
              <a:t>kurtulasın.</a:t>
            </a:r>
          </a:p>
          <a:p>
            <a:r>
              <a:rPr lang="tr-TR" sz="3600" b="1" dirty="0">
                <a:solidFill>
                  <a:srgbClr val="FF0000"/>
                </a:solidFill>
              </a:rPr>
              <a:t>Sev </a:t>
            </a:r>
            <a:r>
              <a:rPr lang="tr-TR" sz="3600" b="1" dirty="0" smtClean="0">
                <a:solidFill>
                  <a:srgbClr val="FF0000"/>
                </a:solidFill>
              </a:rPr>
              <a:t>ki </a:t>
            </a:r>
            <a:r>
              <a:rPr lang="tr-TR" sz="3600" b="1" dirty="0" smtClean="0">
                <a:solidFill>
                  <a:srgbClr val="0070C0"/>
                </a:solidFill>
              </a:rPr>
              <a:t>kamil mümin olasın.,</a:t>
            </a:r>
          </a:p>
          <a:p>
            <a:r>
              <a:rPr lang="tr-TR" sz="3600" b="1" dirty="0">
                <a:solidFill>
                  <a:srgbClr val="FF0000"/>
                </a:solidFill>
              </a:rPr>
              <a:t>Sev </a:t>
            </a:r>
            <a:r>
              <a:rPr lang="tr-TR" sz="3600" b="1" dirty="0" smtClean="0">
                <a:solidFill>
                  <a:srgbClr val="FF0000"/>
                </a:solidFill>
              </a:rPr>
              <a:t>ki </a:t>
            </a:r>
            <a:r>
              <a:rPr lang="tr-TR" sz="3600" b="1" dirty="0" smtClean="0">
                <a:solidFill>
                  <a:srgbClr val="0070C0"/>
                </a:solidFill>
              </a:rPr>
              <a:t>o’na uymak sana zor gelmesin.</a:t>
            </a:r>
          </a:p>
          <a:p>
            <a:r>
              <a:rPr lang="tr-TR" sz="3600" b="1" dirty="0">
                <a:solidFill>
                  <a:srgbClr val="FF0000"/>
                </a:solidFill>
              </a:rPr>
              <a:t>Sev </a:t>
            </a:r>
            <a:r>
              <a:rPr lang="tr-TR" sz="3600" b="1" dirty="0" smtClean="0">
                <a:solidFill>
                  <a:srgbClr val="FF0000"/>
                </a:solidFill>
              </a:rPr>
              <a:t>ki </a:t>
            </a:r>
            <a:r>
              <a:rPr lang="tr-TR" sz="3600" b="1" dirty="0" smtClean="0">
                <a:solidFill>
                  <a:srgbClr val="0070C0"/>
                </a:solidFill>
              </a:rPr>
              <a:t>şefaate nail olasın.</a:t>
            </a:r>
          </a:p>
        </p:txBody>
      </p:sp>
    </p:spTree>
    <p:extLst>
      <p:ext uri="{BB962C8B-B14F-4D97-AF65-F5344CB8AC3E}">
        <p14:creationId xmlns:p14="http://schemas.microsoft.com/office/powerpoint/2010/main" val="2189061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39552" y="1556792"/>
            <a:ext cx="8352928" cy="4104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4400" b="1" dirty="0" smtClean="0">
                <a:solidFill>
                  <a:schemeClr val="tx1"/>
                </a:solidFill>
              </a:rPr>
              <a:t>Gel</a:t>
            </a:r>
            <a:r>
              <a:rPr lang="tr-TR" sz="4400" b="1" dirty="0">
                <a:solidFill>
                  <a:schemeClr val="tx1"/>
                </a:solidFill>
              </a:rPr>
              <a:t>, ey Muhammed, bahardır…</a:t>
            </a:r>
            <a:br>
              <a:rPr lang="tr-TR" sz="4400" b="1" dirty="0">
                <a:solidFill>
                  <a:schemeClr val="tx1"/>
                </a:solidFill>
              </a:rPr>
            </a:br>
            <a:r>
              <a:rPr lang="tr-TR" sz="4400" b="1" dirty="0">
                <a:solidFill>
                  <a:schemeClr val="tx1"/>
                </a:solidFill>
              </a:rPr>
              <a:t>Dudaklar ardında saklı</a:t>
            </a:r>
            <a:br>
              <a:rPr lang="tr-TR" sz="4400" b="1" dirty="0">
                <a:solidFill>
                  <a:schemeClr val="tx1"/>
                </a:solidFill>
              </a:rPr>
            </a:br>
            <a:r>
              <a:rPr lang="tr-TR" sz="4400" b="1" dirty="0">
                <a:solidFill>
                  <a:schemeClr val="tx1"/>
                </a:solidFill>
              </a:rPr>
              <a:t>Âminlerimiz vardır…</a:t>
            </a:r>
            <a:br>
              <a:rPr lang="tr-TR" sz="4400" b="1" dirty="0">
                <a:solidFill>
                  <a:schemeClr val="tx1"/>
                </a:solidFill>
              </a:rPr>
            </a:br>
            <a:r>
              <a:rPr lang="tr-TR" sz="4400" b="1" dirty="0">
                <a:solidFill>
                  <a:schemeClr val="tx1"/>
                </a:solidFill>
              </a:rPr>
              <a:t>Hacdan döner gibi gel;</a:t>
            </a:r>
            <a:br>
              <a:rPr lang="tr-TR" sz="4400" b="1" dirty="0">
                <a:solidFill>
                  <a:schemeClr val="tx1"/>
                </a:solidFill>
              </a:rPr>
            </a:br>
            <a:r>
              <a:rPr lang="tr-TR" sz="4400" b="1" dirty="0" err="1">
                <a:solidFill>
                  <a:schemeClr val="tx1"/>
                </a:solidFill>
              </a:rPr>
              <a:t>Mi’râc’dan</a:t>
            </a:r>
            <a:r>
              <a:rPr lang="tr-TR" sz="4400" b="1" dirty="0">
                <a:solidFill>
                  <a:schemeClr val="tx1"/>
                </a:solidFill>
              </a:rPr>
              <a:t> iner gibi gel;</a:t>
            </a:r>
            <a:br>
              <a:rPr lang="tr-TR" sz="4400" b="1" dirty="0">
                <a:solidFill>
                  <a:schemeClr val="tx1"/>
                </a:solidFill>
              </a:rPr>
            </a:br>
            <a:r>
              <a:rPr lang="tr-TR" sz="4400" b="1" dirty="0">
                <a:solidFill>
                  <a:schemeClr val="tx1"/>
                </a:solidFill>
              </a:rPr>
              <a:t>Bekliyoruz yıllardır</a:t>
            </a:r>
            <a:r>
              <a:rPr lang="tr-TR" sz="4400" b="1" dirty="0" smtClean="0">
                <a:solidFill>
                  <a:schemeClr val="tx1"/>
                </a:solidFill>
              </a:rPr>
              <a:t>!</a:t>
            </a:r>
          </a:p>
          <a:p>
            <a:pPr algn="r"/>
            <a:r>
              <a:rPr lang="tr-TR" sz="2400" b="1" dirty="0" smtClean="0">
                <a:solidFill>
                  <a:schemeClr val="tx1"/>
                </a:solidFill>
              </a:rPr>
              <a:t>(Arif Nihat ASYA)</a:t>
            </a:r>
          </a:p>
        </p:txBody>
      </p:sp>
    </p:spTree>
    <p:extLst>
      <p:ext uri="{BB962C8B-B14F-4D97-AF65-F5344CB8AC3E}">
        <p14:creationId xmlns:p14="http://schemas.microsoft.com/office/powerpoint/2010/main" val="21622746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79512" y="1196752"/>
            <a:ext cx="8857710" cy="475252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a:r>
              <a:rPr lang="tr-TR" sz="2400" dirty="0" smtClean="0">
                <a:solidFill>
                  <a:schemeClr val="tx1"/>
                </a:solidFill>
              </a:rPr>
              <a:t>Bir dinin peygamber olmadan insanlara ulaştırılması, anlaşılması mümkün değildir. Hz. Peygamber olmadan da İslâm dininin doğru bir şekilde insanlığa aktarılmasını düşünmek son derece yanlıştır. </a:t>
            </a:r>
          </a:p>
          <a:p>
            <a:pPr algn="just"/>
            <a:r>
              <a:rPr lang="tr-TR" sz="2400" dirty="0" smtClean="0">
                <a:solidFill>
                  <a:srgbClr val="FF0000"/>
                </a:solidFill>
              </a:rPr>
              <a:t>Allah'ın </a:t>
            </a:r>
            <a:r>
              <a:rPr lang="tr-TR" sz="2400" dirty="0" err="1" smtClean="0">
                <a:solidFill>
                  <a:srgbClr val="FF0000"/>
                </a:solidFill>
              </a:rPr>
              <a:t>Rasulü</a:t>
            </a:r>
            <a:r>
              <a:rPr lang="tr-TR" sz="2400" dirty="0" smtClean="0">
                <a:solidFill>
                  <a:srgbClr val="FF0000"/>
                </a:solidFill>
              </a:rPr>
              <a:t>, </a:t>
            </a:r>
            <a:r>
              <a:rPr lang="tr-TR" sz="2400" b="1" dirty="0" smtClean="0">
                <a:solidFill>
                  <a:srgbClr val="FF0000"/>
                </a:solidFill>
              </a:rPr>
              <a:t>bir taraftan Kur'an'ı tebliğ etmiş</a:t>
            </a:r>
            <a:r>
              <a:rPr lang="tr-TR" sz="2400" dirty="0" smtClean="0">
                <a:solidFill>
                  <a:srgbClr val="FF0000"/>
                </a:solidFill>
              </a:rPr>
              <a:t>, </a:t>
            </a:r>
            <a:r>
              <a:rPr lang="tr-TR" sz="2400" i="1" dirty="0" smtClean="0">
                <a:solidFill>
                  <a:srgbClr val="FF0000"/>
                </a:solidFill>
              </a:rPr>
              <a:t>onu açıklamış</a:t>
            </a:r>
            <a:r>
              <a:rPr lang="tr-TR" sz="2400" dirty="0" smtClean="0">
                <a:solidFill>
                  <a:srgbClr val="FF0000"/>
                </a:solidFill>
              </a:rPr>
              <a:t> ve </a:t>
            </a:r>
            <a:r>
              <a:rPr lang="tr-TR" sz="2400" b="1" dirty="0" smtClean="0">
                <a:solidFill>
                  <a:srgbClr val="FF0000"/>
                </a:solidFill>
              </a:rPr>
              <a:t>uygulamaya koymuş</a:t>
            </a:r>
            <a:r>
              <a:rPr lang="tr-TR" sz="2400" dirty="0" smtClean="0">
                <a:solidFill>
                  <a:srgbClr val="FF0000"/>
                </a:solidFill>
              </a:rPr>
              <a:t>, </a:t>
            </a:r>
            <a:r>
              <a:rPr lang="tr-TR" sz="2400" dirty="0" smtClean="0">
                <a:solidFill>
                  <a:srgbClr val="0070C0"/>
                </a:solidFill>
              </a:rPr>
              <a:t>diğer taraftan da, Kur'an'ın değinmediği konularda tamamlayıcı rol üstlenmiştir. </a:t>
            </a:r>
          </a:p>
          <a:p>
            <a:pPr algn="just"/>
            <a:r>
              <a:rPr lang="tr-TR" sz="2400" b="1" dirty="0">
                <a:solidFill>
                  <a:schemeClr val="tx1"/>
                </a:solidFill>
              </a:rPr>
              <a:t>Bu açıdan, Hz. Peygamber'in ve dolayısıyla sünnetin dinde önemli bir yeri vardır</a:t>
            </a:r>
            <a:r>
              <a:rPr lang="tr-TR" sz="2400" dirty="0">
                <a:solidFill>
                  <a:schemeClr val="tx1"/>
                </a:solidFill>
              </a:rPr>
              <a:t>. </a:t>
            </a:r>
          </a:p>
          <a:p>
            <a:pPr algn="just"/>
            <a:r>
              <a:rPr lang="tr-TR" sz="2400" dirty="0" smtClean="0">
                <a:solidFill>
                  <a:schemeClr val="tx1"/>
                </a:solidFill>
              </a:rPr>
              <a:t>Buna </a:t>
            </a:r>
            <a:r>
              <a:rPr lang="tr-TR" sz="2400" dirty="0">
                <a:solidFill>
                  <a:schemeClr val="tx1"/>
                </a:solidFill>
              </a:rPr>
              <a:t>göre; bazen </a:t>
            </a:r>
            <a:r>
              <a:rPr lang="tr-TR" sz="2400" dirty="0" err="1">
                <a:solidFill>
                  <a:schemeClr val="tx1"/>
                </a:solidFill>
              </a:rPr>
              <a:t>peygamber'e</a:t>
            </a:r>
            <a:r>
              <a:rPr lang="tr-TR" sz="2400" dirty="0">
                <a:solidFill>
                  <a:schemeClr val="tx1"/>
                </a:solidFill>
              </a:rPr>
              <a:t> mutlak itaat etmeyi, ona karşı çıkmamayı, onun verdiği hükümlere boyun eğmeyi emreden pek çok ayet kuranda mevcuttur</a:t>
            </a:r>
            <a:r>
              <a:rPr lang="tr-TR" sz="2400" dirty="0" smtClean="0">
                <a:solidFill>
                  <a:schemeClr val="tx1"/>
                </a:solidFill>
              </a:rPr>
              <a:t>.</a:t>
            </a:r>
            <a:endParaRPr lang="tr-TR" sz="2400" dirty="0">
              <a:solidFill>
                <a:schemeClr val="tx1"/>
              </a:solidFill>
            </a:endParaRPr>
          </a:p>
        </p:txBody>
      </p:sp>
    </p:spTree>
    <p:extLst>
      <p:ext uri="{BB962C8B-B14F-4D97-AF65-F5344CB8AC3E}">
        <p14:creationId xmlns:p14="http://schemas.microsoft.com/office/powerpoint/2010/main" val="33575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286290" y="1196752"/>
            <a:ext cx="8857710" cy="475252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a:r>
              <a:rPr lang="tr-TR" sz="2400" b="1" dirty="0" smtClean="0">
                <a:solidFill>
                  <a:schemeClr val="tx1"/>
                </a:solidFill>
              </a:rPr>
              <a:t>Onun gelişiyle şafak sökmeye başlamıştır….</a:t>
            </a:r>
            <a:endParaRPr lang="tr-TR" sz="1600" dirty="0" smtClean="0">
              <a:solidFill>
                <a:schemeClr val="tx1"/>
              </a:solidFill>
            </a:endParaRPr>
          </a:p>
          <a:p>
            <a:pPr algn="ctr"/>
            <a:r>
              <a:rPr lang="ar-AE" sz="4400" dirty="0" smtClean="0">
                <a:solidFill>
                  <a:schemeClr val="tx1"/>
                </a:solidFill>
                <a:latin typeface="HASENAT" panose="01000600020000020003" pitchFamily="2" charset="-78"/>
                <a:cs typeface="HASENAT" panose="01000600020000020003" pitchFamily="2" charset="-78"/>
              </a:rPr>
              <a:t>مُحمَّدٌ </a:t>
            </a:r>
            <a:r>
              <a:rPr lang="ar-AE" sz="4400" dirty="0">
                <a:solidFill>
                  <a:schemeClr val="tx1"/>
                </a:solidFill>
                <a:latin typeface="HASENAT" panose="01000600020000020003" pitchFamily="2" charset="-78"/>
                <a:cs typeface="HASENAT" panose="01000600020000020003" pitchFamily="2" charset="-78"/>
              </a:rPr>
              <a:t>بَشَرٌ لَا كَالْبَشَرِ بَلْ هُوَ كَالْيَاقُوتِ بَيْنَ الْحَجَرِ</a:t>
            </a:r>
            <a:endParaRPr lang="tr-TR" sz="4400" dirty="0">
              <a:solidFill>
                <a:schemeClr val="tx1"/>
              </a:solidFill>
              <a:latin typeface="HASENAT" panose="01000600020000020003" pitchFamily="2" charset="-78"/>
              <a:cs typeface="HASENAT" panose="01000600020000020003" pitchFamily="2" charset="-78"/>
            </a:endParaRPr>
          </a:p>
          <a:p>
            <a:pPr algn="just"/>
            <a:r>
              <a:rPr lang="tr-TR" sz="2800" u="sng" dirty="0" smtClean="0">
                <a:solidFill>
                  <a:schemeClr val="tx1"/>
                </a:solidFill>
              </a:rPr>
              <a:t>«</a:t>
            </a:r>
            <a:r>
              <a:rPr lang="tr-TR" sz="4000" b="1" u="sng" dirty="0" smtClean="0">
                <a:solidFill>
                  <a:srgbClr val="FF0000"/>
                </a:solidFill>
              </a:rPr>
              <a:t>Muhammed bir beşerdir. </a:t>
            </a:r>
          </a:p>
          <a:p>
            <a:pPr algn="just"/>
            <a:r>
              <a:rPr lang="tr-TR" sz="3600" b="1" u="sng" dirty="0" smtClean="0">
                <a:solidFill>
                  <a:srgbClr val="FF0000"/>
                </a:solidFill>
              </a:rPr>
              <a:t>Fakat o, diğer insanlar gibi değildir. </a:t>
            </a:r>
          </a:p>
          <a:p>
            <a:pPr algn="just"/>
            <a:r>
              <a:rPr lang="tr-TR" sz="4000" b="1" u="sng" dirty="0" smtClean="0">
                <a:solidFill>
                  <a:srgbClr val="FF0000"/>
                </a:solidFill>
              </a:rPr>
              <a:t>O, taşlar arasında yakut gibidir</a:t>
            </a:r>
            <a:r>
              <a:rPr lang="tr-TR" sz="3600" u="sng" dirty="0" smtClean="0">
                <a:solidFill>
                  <a:schemeClr val="tx1"/>
                </a:solidFill>
              </a:rPr>
              <a:t>.»</a:t>
            </a:r>
          </a:p>
        </p:txBody>
      </p:sp>
      <p:pic>
        <p:nvPicPr>
          <p:cNvPr id="3" name="Picture 2" descr="http://rahletv.com/wp-content/uploads/Hz_-Muhamm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531440"/>
            <a:ext cx="3135583" cy="244827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55543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3.bp.blogspot.com/-u-_ouCLOWxs/Ulwx5VSuqLI/AAAAAAAAHr0/Tl2oGfXRKfQ/s1600/png_yapraklar_forumgazel+(74).png"/>
          <p:cNvPicPr>
            <a:picLocks noChangeAspect="1" noChangeArrowheads="1"/>
          </p:cNvPicPr>
          <p:nvPr/>
        </p:nvPicPr>
        <p:blipFill>
          <a:blip r:embed="rId2" cstate="print"/>
          <a:srcRect b="24911"/>
          <a:stretch>
            <a:fillRect/>
          </a:stretch>
        </p:blipFill>
        <p:spPr bwMode="auto">
          <a:xfrm>
            <a:off x="5952678" y="957014"/>
            <a:ext cx="3371850" cy="4992266"/>
          </a:xfrm>
          <a:prstGeom prst="rect">
            <a:avLst/>
          </a:prstGeom>
          <a:noFill/>
        </p:spPr>
      </p:pic>
      <p:sp>
        <p:nvSpPr>
          <p:cNvPr id="4" name="3 Dikdörtgen"/>
          <p:cNvSpPr/>
          <p:nvPr/>
        </p:nvSpPr>
        <p:spPr>
          <a:xfrm>
            <a:off x="177646" y="1196752"/>
            <a:ext cx="7562706" cy="475252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rtl="1"/>
            <a:r>
              <a:rPr lang="tr-TR" sz="3200" dirty="0" smtClean="0">
                <a:solidFill>
                  <a:srgbClr val="0070C0"/>
                </a:solidFill>
                <a:latin typeface="Times New Roman" panose="02020603050405020304" pitchFamily="18" charset="0"/>
                <a:cs typeface="Times New Roman" panose="02020603050405020304" pitchFamily="18" charset="0"/>
              </a:rPr>
              <a:t>Peygamber’e uymak ve itaat etmek şarttır</a:t>
            </a:r>
          </a:p>
          <a:p>
            <a:pPr algn="ctr" rtl="1"/>
            <a:r>
              <a:rPr lang="ar-SA" sz="4000" dirty="0" smtClean="0">
                <a:solidFill>
                  <a:srgbClr val="C00000"/>
                </a:solidFill>
                <a:latin typeface="HASENAT" panose="01000600020000020003" pitchFamily="2" charset="-78"/>
                <a:cs typeface="HASENAT" panose="01000600020000020003" pitchFamily="2" charset="-78"/>
              </a:rPr>
              <a:t>وَمَا آتَاكُمُ الرَّسُولُ فَخُذُوهُ وَمَا نَهَاكُمْ عَنْهُ فَانتَهُوا </a:t>
            </a:r>
            <a:endParaRPr lang="tr-TR" sz="4000" dirty="0" smtClean="0">
              <a:solidFill>
                <a:srgbClr val="C00000"/>
              </a:solidFill>
              <a:latin typeface="HASENAT" panose="01000600020000020003" pitchFamily="2" charset="-78"/>
              <a:cs typeface="HASENAT" panose="01000600020000020003" pitchFamily="2" charset="-78"/>
            </a:endParaRPr>
          </a:p>
          <a:p>
            <a:pPr algn="just"/>
            <a:r>
              <a:rPr lang="tr-TR" sz="2800" b="1" dirty="0" smtClean="0">
                <a:solidFill>
                  <a:schemeClr val="tx1"/>
                </a:solidFill>
              </a:rPr>
              <a:t>“Peygamber size neyi getirmiş ve emretmişse, onu alın (yapın); neyi yasaklamış ise, ondan sakının”</a:t>
            </a:r>
            <a:r>
              <a:rPr lang="tr-TR" sz="2800" dirty="0" smtClean="0">
                <a:solidFill>
                  <a:schemeClr val="tx1"/>
                </a:solidFill>
              </a:rPr>
              <a:t> </a:t>
            </a:r>
            <a:r>
              <a:rPr lang="tr-TR" sz="1400" dirty="0" smtClean="0">
                <a:solidFill>
                  <a:schemeClr val="tx1"/>
                </a:solidFill>
              </a:rPr>
              <a:t>(</a:t>
            </a:r>
            <a:r>
              <a:rPr lang="tr-TR" sz="1400" dirty="0" err="1" smtClean="0">
                <a:solidFill>
                  <a:schemeClr val="tx1"/>
                </a:solidFill>
              </a:rPr>
              <a:t>Haşr</a:t>
            </a:r>
            <a:r>
              <a:rPr lang="tr-TR" sz="1400" dirty="0" smtClean="0">
                <a:solidFill>
                  <a:schemeClr val="tx1"/>
                </a:solidFill>
              </a:rPr>
              <a:t>, 59/7) </a:t>
            </a:r>
          </a:p>
          <a:p>
            <a:pPr algn="ctr" rtl="1"/>
            <a:r>
              <a:rPr lang="ar-SA" sz="3600" dirty="0" smtClean="0">
                <a:solidFill>
                  <a:srgbClr val="C00000"/>
                </a:solidFill>
                <a:latin typeface="HASENAT" panose="01000600020000020003" pitchFamily="2" charset="-78"/>
                <a:cs typeface="HASENAT" panose="01000600020000020003" pitchFamily="2" charset="-78"/>
              </a:rPr>
              <a:t>مَّنْ يُطِعِ الرَّسُولَ فَقَدْ أَطَاعَ اللّهَ </a:t>
            </a:r>
            <a:endParaRPr lang="tr-TR" sz="3600" dirty="0" smtClean="0">
              <a:solidFill>
                <a:srgbClr val="C00000"/>
              </a:solidFill>
              <a:latin typeface="HASENAT" panose="01000600020000020003" pitchFamily="2" charset="-78"/>
              <a:cs typeface="HASENAT" panose="01000600020000020003" pitchFamily="2" charset="-78"/>
            </a:endParaRPr>
          </a:p>
          <a:p>
            <a:pPr algn="just"/>
            <a:r>
              <a:rPr lang="tr-TR" sz="2400" dirty="0" smtClean="0">
                <a:solidFill>
                  <a:schemeClr val="tx1"/>
                </a:solidFill>
              </a:rPr>
              <a:t>“</a:t>
            </a:r>
            <a:r>
              <a:rPr lang="tr-TR" sz="2400" u="sng" dirty="0" smtClean="0">
                <a:solidFill>
                  <a:schemeClr val="tx1"/>
                </a:solidFill>
              </a:rPr>
              <a:t>Kim Peygambere </a:t>
            </a:r>
            <a:r>
              <a:rPr lang="tr-TR" sz="2400" u="sng" dirty="0" err="1" smtClean="0">
                <a:solidFill>
                  <a:schemeClr val="tx1"/>
                </a:solidFill>
              </a:rPr>
              <a:t>itâat</a:t>
            </a:r>
            <a:r>
              <a:rPr lang="tr-TR" sz="2400" u="sng" dirty="0" smtClean="0">
                <a:solidFill>
                  <a:schemeClr val="tx1"/>
                </a:solidFill>
              </a:rPr>
              <a:t> ederse, gerçekte Allah'a </a:t>
            </a:r>
            <a:r>
              <a:rPr lang="tr-TR" sz="2400" u="sng" dirty="0" err="1" smtClean="0">
                <a:solidFill>
                  <a:schemeClr val="tx1"/>
                </a:solidFill>
              </a:rPr>
              <a:t>itâat</a:t>
            </a:r>
            <a:r>
              <a:rPr lang="tr-TR" sz="2400" u="sng" dirty="0" smtClean="0">
                <a:solidFill>
                  <a:schemeClr val="tx1"/>
                </a:solidFill>
              </a:rPr>
              <a:t> etmiştir</a:t>
            </a:r>
            <a:r>
              <a:rPr lang="tr-TR" sz="2400" dirty="0" smtClean="0">
                <a:solidFill>
                  <a:schemeClr val="tx1"/>
                </a:solidFill>
              </a:rPr>
              <a:t>.”  </a:t>
            </a:r>
            <a:r>
              <a:rPr lang="tr-TR" sz="1400" dirty="0" smtClean="0">
                <a:solidFill>
                  <a:schemeClr val="tx1"/>
                </a:solidFill>
              </a:rPr>
              <a:t>(Nisa, 4/80) </a:t>
            </a:r>
            <a:endParaRPr lang="tr-TR" sz="1400" dirty="0">
              <a:solidFill>
                <a:schemeClr val="tx1"/>
              </a:solidFill>
            </a:endParaRPr>
          </a:p>
        </p:txBody>
      </p:sp>
    </p:spTree>
    <p:extLst>
      <p:ext uri="{BB962C8B-B14F-4D97-AF65-F5344CB8AC3E}">
        <p14:creationId xmlns:p14="http://schemas.microsoft.com/office/powerpoint/2010/main" val="9705348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323528" y="1196752"/>
            <a:ext cx="8496944" cy="475252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sz="2400" b="1" dirty="0" smtClean="0">
                <a:solidFill>
                  <a:schemeClr val="tx1"/>
                </a:solidFill>
              </a:rPr>
              <a:t>PEYGAMBERE İTAAT EDENİN MÜKAFATI CENNET</a:t>
            </a:r>
          </a:p>
          <a:p>
            <a:pPr algn="ctr"/>
            <a:r>
              <a:rPr lang="tr-TR" sz="3200" dirty="0">
                <a:solidFill>
                  <a:schemeClr val="tx1"/>
                </a:solidFill>
                <a:latin typeface="HASENAT" panose="01000600020000020003" pitchFamily="2" charset="-78"/>
                <a:cs typeface="HASENAT" panose="01000600020000020003" pitchFamily="2" charset="-78"/>
              </a:rPr>
              <a:t> </a:t>
            </a:r>
            <a:r>
              <a:rPr lang="ar-SA" sz="3200" dirty="0">
                <a:solidFill>
                  <a:srgbClr val="C00000"/>
                </a:solidFill>
                <a:latin typeface="HASENAT" panose="01000600020000020003" pitchFamily="2" charset="-78"/>
                <a:cs typeface="HASENAT" panose="01000600020000020003" pitchFamily="2" charset="-78"/>
              </a:rPr>
              <a:t>تِلْكَ حُدُودُ اللّهِ وَمَن يُطِعِ اللّهَ وَرَسُولَهُ يُدْخِلْهُ جَنَّاتٍ تَجْرِي مِن تَحْتِهَا الأَنْهَارُ خَالِدِينَ فِيهَا وَذَلِكَ الْفَوْزُ الْعَظِيمُ {13} وَمَن يَعْصِ اللّهَ وَرَسُولَهُ وَيَتَعَدَّ حُدُودَهُ يُدْخِلْهُ نَاراً خَالِداً فِيهَا وَلَهُ عَذَابٌ مُّهِينٌ {14}</a:t>
            </a:r>
            <a:endParaRPr lang="tr-TR" sz="3200" dirty="0">
              <a:solidFill>
                <a:srgbClr val="C00000"/>
              </a:solidFill>
              <a:latin typeface="HASENAT" panose="01000600020000020003" pitchFamily="2" charset="-78"/>
              <a:cs typeface="HASENAT" panose="01000600020000020003" pitchFamily="2" charset="-78"/>
            </a:endParaRPr>
          </a:p>
          <a:p>
            <a:pPr algn="just"/>
            <a:r>
              <a:rPr lang="tr-TR" sz="2400" b="1" dirty="0" smtClean="0">
                <a:solidFill>
                  <a:schemeClr val="tx1"/>
                </a:solidFill>
              </a:rPr>
              <a:t>“ İşte bütün bu hükümler, Allah'ın koyduğu hükümler ve çizdiği sınırlardır. </a:t>
            </a:r>
            <a:r>
              <a:rPr lang="tr-TR" sz="2400" b="1" u="sng" dirty="0" smtClean="0">
                <a:solidFill>
                  <a:srgbClr val="0070C0"/>
                </a:solidFill>
              </a:rPr>
              <a:t>Kim Allah'a ve Peygamberine </a:t>
            </a:r>
            <a:r>
              <a:rPr lang="tr-TR" sz="2400" b="1" u="sng" dirty="0" err="1" smtClean="0">
                <a:solidFill>
                  <a:srgbClr val="0070C0"/>
                </a:solidFill>
              </a:rPr>
              <a:t>itâat</a:t>
            </a:r>
            <a:r>
              <a:rPr lang="tr-TR" sz="2400" b="1" u="sng" dirty="0" smtClean="0">
                <a:solidFill>
                  <a:srgbClr val="0070C0"/>
                </a:solidFill>
              </a:rPr>
              <a:t> ederse Allah onu altlarından ırmaklar akan cennetlere koyar</a:t>
            </a:r>
            <a:r>
              <a:rPr lang="tr-TR" sz="2400" b="1" dirty="0" smtClean="0">
                <a:solidFill>
                  <a:srgbClr val="0070C0"/>
                </a:solidFill>
              </a:rPr>
              <a:t>. </a:t>
            </a:r>
            <a:r>
              <a:rPr lang="tr-TR" sz="2400" b="1" dirty="0" smtClean="0">
                <a:solidFill>
                  <a:schemeClr val="tx1"/>
                </a:solidFill>
              </a:rPr>
              <a:t>Onlar, orada ebedî olarak kalacaklardır. İşte büyük kurtuluş budur. </a:t>
            </a:r>
            <a:r>
              <a:rPr lang="tr-TR" sz="2400" b="1" u="sng" dirty="0" smtClean="0">
                <a:solidFill>
                  <a:srgbClr val="FF0000"/>
                </a:solidFill>
              </a:rPr>
              <a:t>Kim de Allah'a ve Peygamberine isyan eder</a:t>
            </a:r>
            <a:r>
              <a:rPr lang="tr-TR" sz="2400" b="1" dirty="0" smtClean="0">
                <a:solidFill>
                  <a:srgbClr val="FF0000"/>
                </a:solidFill>
              </a:rPr>
              <a:t> ve Allah'ın koyduğu sınırları aşarsa </a:t>
            </a:r>
            <a:r>
              <a:rPr lang="tr-TR" sz="2400" b="1" dirty="0" smtClean="0">
                <a:solidFill>
                  <a:schemeClr val="tx1"/>
                </a:solidFill>
              </a:rPr>
              <a:t>Allah onu da ebedî kalacağı cehennem ateşine koyar. Onun için alçaltıcı bir </a:t>
            </a:r>
            <a:r>
              <a:rPr lang="tr-TR" sz="2400" b="1" dirty="0" err="1" smtClean="0">
                <a:solidFill>
                  <a:schemeClr val="tx1"/>
                </a:solidFill>
              </a:rPr>
              <a:t>azab</a:t>
            </a:r>
            <a:r>
              <a:rPr lang="tr-TR" sz="2400" b="1" dirty="0" smtClean="0">
                <a:solidFill>
                  <a:schemeClr val="tx1"/>
                </a:solidFill>
              </a:rPr>
              <a:t> vardır”.</a:t>
            </a:r>
            <a:r>
              <a:rPr lang="tr-TR" sz="2400" dirty="0" smtClean="0">
                <a:solidFill>
                  <a:schemeClr val="tx1"/>
                </a:solidFill>
              </a:rPr>
              <a:t> </a:t>
            </a:r>
            <a:r>
              <a:rPr lang="tr-TR" sz="2000" dirty="0" smtClean="0">
                <a:solidFill>
                  <a:schemeClr val="tx1"/>
                </a:solidFill>
              </a:rPr>
              <a:t>(Nisa,  4/13-14)</a:t>
            </a:r>
            <a:endParaRPr lang="tr-TR" sz="2000" dirty="0">
              <a:solidFill>
                <a:schemeClr val="tx1"/>
              </a:solidFill>
            </a:endParaRPr>
          </a:p>
        </p:txBody>
      </p:sp>
    </p:spTree>
    <p:extLst>
      <p:ext uri="{BB962C8B-B14F-4D97-AF65-F5344CB8AC3E}">
        <p14:creationId xmlns:p14="http://schemas.microsoft.com/office/powerpoint/2010/main" val="33876628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251520" y="1196752"/>
            <a:ext cx="8712968" cy="475252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r>
              <a:rPr lang="tr-TR" sz="3200" b="1" u="sng" dirty="0" smtClean="0">
                <a:solidFill>
                  <a:schemeClr val="tx1"/>
                </a:solidFill>
              </a:rPr>
              <a:t>Sen ey peygamberi seviyorum diyen Ey insan!</a:t>
            </a:r>
          </a:p>
          <a:p>
            <a:pPr marL="457200" indent="-457200">
              <a:buFont typeface="Courier New" pitchFamily="49" charset="0"/>
              <a:buChar char="o"/>
            </a:pPr>
            <a:r>
              <a:rPr lang="tr-TR" sz="3600" b="1" dirty="0" smtClean="0">
                <a:solidFill>
                  <a:srgbClr val="FF0000"/>
                </a:solidFill>
              </a:rPr>
              <a:t>Peygamberini ne kadar tanıyorsun?</a:t>
            </a:r>
          </a:p>
          <a:p>
            <a:pPr marL="457200" indent="-457200">
              <a:buFont typeface="Courier New" pitchFamily="49" charset="0"/>
              <a:buChar char="o"/>
            </a:pPr>
            <a:r>
              <a:rPr lang="tr-TR" sz="4000" dirty="0" smtClean="0">
                <a:solidFill>
                  <a:srgbClr val="0070C0"/>
                </a:solidFill>
              </a:rPr>
              <a:t>Ne kadar sözünü biliyorsun?</a:t>
            </a:r>
          </a:p>
          <a:p>
            <a:pPr marL="457200" indent="-457200">
              <a:buFont typeface="Courier New" pitchFamily="49" charset="0"/>
              <a:buChar char="o"/>
            </a:pPr>
            <a:r>
              <a:rPr lang="tr-TR" sz="4000" b="1" dirty="0" smtClean="0">
                <a:solidFill>
                  <a:schemeClr val="tx1"/>
                </a:solidFill>
              </a:rPr>
              <a:t>Hangi sözlerini bilerek yaşıyorsun?</a:t>
            </a:r>
          </a:p>
          <a:p>
            <a:pPr marL="457200" indent="-457200">
              <a:buFont typeface="Courier New" pitchFamily="49" charset="0"/>
              <a:buChar char="o"/>
            </a:pPr>
            <a:r>
              <a:rPr lang="tr-TR" sz="2400" b="1" dirty="0" smtClean="0">
                <a:solidFill>
                  <a:srgbClr val="FF0000"/>
                </a:solidFill>
              </a:rPr>
              <a:t>Hangi ibadetlerinde peygamber gibi hareket ediyorsun?</a:t>
            </a:r>
          </a:p>
          <a:p>
            <a:pPr marL="457200" indent="-457200">
              <a:buFont typeface="Courier New" pitchFamily="49" charset="0"/>
              <a:buChar char="o"/>
            </a:pPr>
            <a:r>
              <a:rPr lang="tr-TR" sz="3200" b="1" dirty="0" smtClean="0">
                <a:solidFill>
                  <a:schemeClr val="tx1"/>
                </a:solidFill>
              </a:rPr>
              <a:t>Bu gün hiç özlemini yüreğinde hissettin mi?</a:t>
            </a:r>
          </a:p>
          <a:p>
            <a:pPr marL="457200" indent="-457200">
              <a:buFont typeface="Courier New" pitchFamily="49" charset="0"/>
              <a:buChar char="o"/>
            </a:pPr>
            <a:r>
              <a:rPr lang="tr-TR" sz="2400" b="1" dirty="0" smtClean="0">
                <a:solidFill>
                  <a:srgbClr val="0070C0"/>
                </a:solidFill>
              </a:rPr>
              <a:t>O’nun için bu gün bir şey yaptın mı? Sadece onun için…</a:t>
            </a:r>
          </a:p>
          <a:p>
            <a:pPr marL="457200" indent="-457200">
              <a:buFont typeface="Courier New" pitchFamily="49" charset="0"/>
              <a:buChar char="o"/>
            </a:pPr>
            <a:r>
              <a:rPr lang="tr-TR" sz="3200" b="1" dirty="0" smtClean="0">
                <a:solidFill>
                  <a:srgbClr val="FF0000"/>
                </a:solidFill>
              </a:rPr>
              <a:t>Sahi bu gün kaç kez salat-ü selam getirdin?</a:t>
            </a:r>
            <a:endParaRPr lang="tr-TR" sz="2400" b="1" dirty="0">
              <a:solidFill>
                <a:srgbClr val="FF0000"/>
              </a:solidFill>
            </a:endParaRPr>
          </a:p>
        </p:txBody>
      </p:sp>
    </p:spTree>
    <p:extLst>
      <p:ext uri="{BB962C8B-B14F-4D97-AF65-F5344CB8AC3E}">
        <p14:creationId xmlns:p14="http://schemas.microsoft.com/office/powerpoint/2010/main" val="11287852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216024" y="1124744"/>
            <a:ext cx="8676456" cy="4464496"/>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sz="2800" b="1" dirty="0" smtClean="0">
                <a:solidFill>
                  <a:schemeClr val="tx1"/>
                </a:solidFill>
              </a:rPr>
              <a:t>Güzel yurdumuzda peygamber sevgisi dünyanın her tarafın daha fazla değer bulmaktadır. </a:t>
            </a:r>
          </a:p>
          <a:p>
            <a:pPr marL="514350" indent="-514350" algn="just">
              <a:buFont typeface="Courier New" pitchFamily="49" charset="0"/>
              <a:buChar char="o"/>
            </a:pPr>
            <a:r>
              <a:rPr lang="tr-TR" sz="2400" dirty="0" smtClean="0">
                <a:solidFill>
                  <a:schemeClr val="tx1"/>
                </a:solidFill>
              </a:rPr>
              <a:t>Osmanlıdan günümüze </a:t>
            </a:r>
            <a:r>
              <a:rPr lang="tr-TR" sz="2400" b="1" dirty="0" smtClean="0">
                <a:solidFill>
                  <a:srgbClr val="FF0000"/>
                </a:solidFill>
              </a:rPr>
              <a:t>çocuklara peygamber isimlerini vermişiz</a:t>
            </a:r>
            <a:r>
              <a:rPr lang="tr-TR" sz="2400" dirty="0" smtClean="0">
                <a:solidFill>
                  <a:schemeClr val="tx1"/>
                </a:solidFill>
              </a:rPr>
              <a:t>, </a:t>
            </a:r>
          </a:p>
          <a:p>
            <a:pPr marL="514350" indent="-514350" algn="just">
              <a:buFont typeface="Courier New" pitchFamily="49" charset="0"/>
              <a:buChar char="o"/>
            </a:pPr>
            <a:r>
              <a:rPr lang="tr-TR" sz="2400" dirty="0" smtClean="0">
                <a:solidFill>
                  <a:schemeClr val="tx1"/>
                </a:solidFill>
              </a:rPr>
              <a:t>Milletin ordusuna, adeta Hz. Muhammed (s.a.s.) gözüyle bakılmasından dolayı “Küçük ve sevimli Muhammed” manasına gelen “</a:t>
            </a:r>
            <a:r>
              <a:rPr lang="tr-TR" sz="2400" b="1" dirty="0" smtClean="0">
                <a:solidFill>
                  <a:srgbClr val="FF0000"/>
                </a:solidFill>
              </a:rPr>
              <a:t>Mehmetçik</a:t>
            </a:r>
            <a:r>
              <a:rPr lang="tr-TR" sz="2400" b="1" dirty="0" smtClean="0">
                <a:solidFill>
                  <a:schemeClr val="tx1"/>
                </a:solidFill>
              </a:rPr>
              <a:t>”</a:t>
            </a:r>
            <a:r>
              <a:rPr lang="tr-TR" sz="2400" dirty="0" smtClean="0">
                <a:solidFill>
                  <a:schemeClr val="tx1"/>
                </a:solidFill>
              </a:rPr>
              <a:t> ismi verilmiştir. </a:t>
            </a:r>
          </a:p>
          <a:p>
            <a:pPr marL="514350" indent="-514350" algn="just">
              <a:buFont typeface="Courier New" pitchFamily="49" charset="0"/>
              <a:buChar char="o"/>
            </a:pPr>
            <a:r>
              <a:rPr lang="tr-TR" sz="2400" dirty="0" smtClean="0">
                <a:solidFill>
                  <a:schemeClr val="tx1"/>
                </a:solidFill>
              </a:rPr>
              <a:t>O’nun mensup olduğu askerlik mesleği ile icra ettiği görev ve hizmetinin önemini vurgulamak için de, “</a:t>
            </a:r>
            <a:r>
              <a:rPr lang="tr-TR" sz="2400" b="1" dirty="0" smtClean="0">
                <a:solidFill>
                  <a:srgbClr val="FF0000"/>
                </a:solidFill>
              </a:rPr>
              <a:t>Peygamber Ocağı</a:t>
            </a:r>
            <a:r>
              <a:rPr lang="tr-TR" sz="2400" dirty="0" smtClean="0">
                <a:solidFill>
                  <a:schemeClr val="tx1"/>
                </a:solidFill>
              </a:rPr>
              <a:t>” denmiştir. </a:t>
            </a:r>
          </a:p>
          <a:p>
            <a:pPr marL="514350" indent="-514350" algn="just">
              <a:buFont typeface="Courier New" pitchFamily="49" charset="0"/>
              <a:buChar char="o"/>
            </a:pPr>
            <a:r>
              <a:rPr lang="tr-TR" sz="2400" dirty="0" smtClean="0">
                <a:solidFill>
                  <a:schemeClr val="tx1"/>
                </a:solidFill>
              </a:rPr>
              <a:t>Her vesileyle </a:t>
            </a:r>
            <a:r>
              <a:rPr lang="tr-TR" sz="2400" dirty="0" smtClean="0">
                <a:solidFill>
                  <a:srgbClr val="0070C0"/>
                </a:solidFill>
              </a:rPr>
              <a:t>“</a:t>
            </a:r>
            <a:r>
              <a:rPr lang="tr-TR" sz="2400" b="1" dirty="0" smtClean="0">
                <a:solidFill>
                  <a:srgbClr val="0070C0"/>
                </a:solidFill>
              </a:rPr>
              <a:t>Mevlid Okumak Ve Okutmak</a:t>
            </a:r>
            <a:r>
              <a:rPr lang="tr-TR" sz="2400" dirty="0" smtClean="0">
                <a:solidFill>
                  <a:srgbClr val="0070C0"/>
                </a:solidFill>
              </a:rPr>
              <a:t>” </a:t>
            </a:r>
            <a:r>
              <a:rPr lang="tr-TR" sz="2400" dirty="0" smtClean="0">
                <a:solidFill>
                  <a:schemeClr val="tx1"/>
                </a:solidFill>
              </a:rPr>
              <a:t>suretiyle ona olan sevgimizi izhar etmekteyiz.</a:t>
            </a:r>
            <a:endParaRPr lang="tr-TR" sz="2400" dirty="0">
              <a:solidFill>
                <a:schemeClr val="tx1"/>
              </a:solidFill>
            </a:endParaRPr>
          </a:p>
        </p:txBody>
      </p:sp>
    </p:spTree>
    <p:extLst>
      <p:ext uri="{BB962C8B-B14F-4D97-AF65-F5344CB8AC3E}">
        <p14:creationId xmlns:p14="http://schemas.microsoft.com/office/powerpoint/2010/main" val="23129375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i.imgur.com/Y4CAJSS.png"/>
          <p:cNvPicPr>
            <a:picLocks noChangeAspect="1" noChangeArrowheads="1"/>
          </p:cNvPicPr>
          <p:nvPr/>
        </p:nvPicPr>
        <p:blipFill>
          <a:blip r:embed="rId2" cstate="print"/>
          <a:srcRect/>
          <a:stretch>
            <a:fillRect/>
          </a:stretch>
        </p:blipFill>
        <p:spPr bwMode="auto">
          <a:xfrm rot="3921324" flipH="1">
            <a:off x="5946910" y="3224993"/>
            <a:ext cx="4762500" cy="3990976"/>
          </a:xfrm>
          <a:prstGeom prst="rect">
            <a:avLst/>
          </a:prstGeom>
          <a:noFill/>
        </p:spPr>
      </p:pic>
      <p:sp>
        <p:nvSpPr>
          <p:cNvPr id="4" name="3 Dikdörtgen"/>
          <p:cNvSpPr/>
          <p:nvPr/>
        </p:nvSpPr>
        <p:spPr>
          <a:xfrm>
            <a:off x="251520" y="1196752"/>
            <a:ext cx="6768752" cy="475252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rtl="1"/>
            <a:r>
              <a:rPr lang="ar-SA" sz="6600" dirty="0" smtClean="0">
                <a:solidFill>
                  <a:srgbClr val="0070C0"/>
                </a:solidFill>
                <a:latin typeface="HASENAT" panose="01000600020000020003" pitchFamily="2" charset="-78"/>
                <a:cs typeface="HASENAT" panose="01000600020000020003" pitchFamily="2" charset="-78"/>
              </a:rPr>
              <a:t>بُعِثْتُ ِلاتَمِّمَ مَكَارِمَ الاخْلاَقِ</a:t>
            </a:r>
            <a:endParaRPr lang="tr-TR" sz="6600" dirty="0" smtClean="0">
              <a:solidFill>
                <a:srgbClr val="0070C0"/>
              </a:solidFill>
              <a:latin typeface="HASENAT" panose="01000600020000020003" pitchFamily="2" charset="-78"/>
              <a:cs typeface="HASENAT" panose="01000600020000020003" pitchFamily="2" charset="-78"/>
            </a:endParaRPr>
          </a:p>
          <a:p>
            <a:pPr algn="ctr"/>
            <a:r>
              <a:rPr lang="tr-TR" sz="2000" b="1" dirty="0" smtClean="0">
                <a:solidFill>
                  <a:schemeClr val="tx1"/>
                </a:solidFill>
              </a:rPr>
              <a:t>"</a:t>
            </a:r>
            <a:r>
              <a:rPr lang="tr-TR" sz="5400" b="1" dirty="0" smtClean="0">
                <a:solidFill>
                  <a:schemeClr val="tx1"/>
                </a:solidFill>
              </a:rPr>
              <a:t>Ben güzel ahlakı tamamlamak için gönderildim</a:t>
            </a:r>
            <a:r>
              <a:rPr lang="tr-TR" sz="2000" b="1" dirty="0" smtClean="0">
                <a:solidFill>
                  <a:schemeClr val="tx1"/>
                </a:solidFill>
              </a:rPr>
              <a:t>"</a:t>
            </a:r>
            <a:r>
              <a:rPr lang="tr-TR" sz="2000" dirty="0" smtClean="0">
                <a:solidFill>
                  <a:schemeClr val="tx1"/>
                </a:solidFill>
              </a:rPr>
              <a:t> </a:t>
            </a:r>
          </a:p>
          <a:p>
            <a:pPr algn="ctr"/>
            <a:r>
              <a:rPr lang="tr-TR" sz="1400" dirty="0" smtClean="0">
                <a:solidFill>
                  <a:schemeClr val="tx1"/>
                </a:solidFill>
              </a:rPr>
              <a:t>(</a:t>
            </a:r>
            <a:r>
              <a:rPr lang="tr-TR" sz="1400" dirty="0" err="1" smtClean="0">
                <a:solidFill>
                  <a:schemeClr val="tx1"/>
                </a:solidFill>
              </a:rPr>
              <a:t>Ahmed</a:t>
            </a:r>
            <a:r>
              <a:rPr lang="tr-TR" sz="1400" dirty="0" smtClean="0">
                <a:solidFill>
                  <a:schemeClr val="tx1"/>
                </a:solidFill>
              </a:rPr>
              <a:t> b. </a:t>
            </a:r>
            <a:r>
              <a:rPr lang="tr-TR" sz="1400" dirty="0" err="1" smtClean="0">
                <a:solidFill>
                  <a:schemeClr val="tx1"/>
                </a:solidFill>
              </a:rPr>
              <a:t>Hanbel</a:t>
            </a:r>
            <a:r>
              <a:rPr lang="tr-TR" sz="1400" dirty="0" smtClean="0">
                <a:solidFill>
                  <a:schemeClr val="tx1"/>
                </a:solidFill>
              </a:rPr>
              <a:t>, </a:t>
            </a:r>
            <a:r>
              <a:rPr lang="tr-TR" sz="1400" dirty="0" err="1" smtClean="0">
                <a:solidFill>
                  <a:schemeClr val="tx1"/>
                </a:solidFill>
              </a:rPr>
              <a:t>Müsned</a:t>
            </a:r>
            <a:r>
              <a:rPr lang="tr-TR" sz="1400" dirty="0" smtClean="0">
                <a:solidFill>
                  <a:schemeClr val="tx1"/>
                </a:solidFill>
              </a:rPr>
              <a:t>, c. 2, s: 5: 381) </a:t>
            </a:r>
            <a:endParaRPr lang="tr-TR" sz="1600" dirty="0">
              <a:solidFill>
                <a:schemeClr val="tx1"/>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i.imgur.com/Y4CAJSS.png"/>
          <p:cNvPicPr>
            <a:picLocks noChangeAspect="1" noChangeArrowheads="1"/>
          </p:cNvPicPr>
          <p:nvPr/>
        </p:nvPicPr>
        <p:blipFill>
          <a:blip r:embed="rId2" cstate="print"/>
          <a:srcRect/>
          <a:stretch>
            <a:fillRect/>
          </a:stretch>
        </p:blipFill>
        <p:spPr bwMode="auto">
          <a:xfrm>
            <a:off x="4788024" y="-243408"/>
            <a:ext cx="4762500" cy="3990976"/>
          </a:xfrm>
          <a:prstGeom prst="rect">
            <a:avLst/>
          </a:prstGeom>
          <a:noFill/>
        </p:spPr>
      </p:pic>
      <p:pic>
        <p:nvPicPr>
          <p:cNvPr id="6" name="Picture 2" descr="http://i.imgur.com/Y4CAJSS.png"/>
          <p:cNvPicPr>
            <a:picLocks noChangeAspect="1" noChangeArrowheads="1"/>
          </p:cNvPicPr>
          <p:nvPr/>
        </p:nvPicPr>
        <p:blipFill>
          <a:blip r:embed="rId2" cstate="print"/>
          <a:srcRect/>
          <a:stretch>
            <a:fillRect/>
          </a:stretch>
        </p:blipFill>
        <p:spPr bwMode="auto">
          <a:xfrm>
            <a:off x="5004048" y="980728"/>
            <a:ext cx="4762500" cy="3990976"/>
          </a:xfrm>
          <a:prstGeom prst="rect">
            <a:avLst/>
          </a:prstGeom>
          <a:noFill/>
        </p:spPr>
      </p:pic>
      <p:pic>
        <p:nvPicPr>
          <p:cNvPr id="7" name="Picture 2" descr="http://i.imgur.com/Y4CAJSS.png"/>
          <p:cNvPicPr>
            <a:picLocks noChangeAspect="1" noChangeArrowheads="1"/>
          </p:cNvPicPr>
          <p:nvPr/>
        </p:nvPicPr>
        <p:blipFill>
          <a:blip r:embed="rId2" cstate="print"/>
          <a:srcRect/>
          <a:stretch>
            <a:fillRect/>
          </a:stretch>
        </p:blipFill>
        <p:spPr bwMode="auto">
          <a:xfrm>
            <a:off x="4788024" y="2420888"/>
            <a:ext cx="4762500" cy="3990976"/>
          </a:xfrm>
          <a:prstGeom prst="rect">
            <a:avLst/>
          </a:prstGeom>
          <a:noFill/>
        </p:spPr>
      </p:pic>
      <p:sp>
        <p:nvSpPr>
          <p:cNvPr id="5" name="4 Dikdörtgen"/>
          <p:cNvSpPr/>
          <p:nvPr/>
        </p:nvSpPr>
        <p:spPr>
          <a:xfrm>
            <a:off x="107504" y="1124744"/>
            <a:ext cx="8897798" cy="4876013"/>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r>
              <a:rPr lang="tr-TR" sz="2000" b="1" dirty="0" smtClean="0">
                <a:solidFill>
                  <a:schemeClr val="tx1"/>
                </a:solidFill>
                <a:effectLst>
                  <a:outerShdw blurRad="38100" dist="38100" dir="2700000" algn="tl">
                    <a:srgbClr val="000000">
                      <a:alpha val="43137"/>
                    </a:srgbClr>
                  </a:outerShdw>
                </a:effectLst>
              </a:rPr>
              <a:t>Örnek alınacak yegane insan </a:t>
            </a:r>
            <a:r>
              <a:rPr lang="tr-TR" sz="2000" b="1" dirty="0">
                <a:solidFill>
                  <a:schemeClr val="tx1"/>
                </a:solidFill>
                <a:effectLst>
                  <a:outerShdw blurRad="38100" dist="38100" dir="2700000" algn="tl">
                    <a:srgbClr val="000000">
                      <a:alpha val="43137"/>
                    </a:srgbClr>
                  </a:outerShdw>
                </a:effectLst>
              </a:rPr>
              <a:t>H</a:t>
            </a:r>
            <a:r>
              <a:rPr lang="tr-TR" sz="2000" b="1" dirty="0" smtClean="0">
                <a:solidFill>
                  <a:schemeClr val="tx1"/>
                </a:solidFill>
                <a:effectLst>
                  <a:outerShdw blurRad="38100" dist="38100" dir="2700000" algn="tl">
                    <a:srgbClr val="000000">
                      <a:alpha val="43137"/>
                    </a:srgbClr>
                  </a:outerShdw>
                </a:effectLst>
              </a:rPr>
              <a:t>z. Muhammed </a:t>
            </a:r>
            <a:r>
              <a:rPr lang="tr-TR" sz="2000" b="1" dirty="0">
                <a:solidFill>
                  <a:schemeClr val="tx1"/>
                </a:solidFill>
                <a:effectLst>
                  <a:outerShdw blurRad="38100" dist="38100" dir="2700000" algn="tl">
                    <a:srgbClr val="000000">
                      <a:alpha val="43137"/>
                    </a:srgbClr>
                  </a:outerShdw>
                </a:effectLst>
              </a:rPr>
              <a:t>M</a:t>
            </a:r>
            <a:r>
              <a:rPr lang="tr-TR" sz="2000" b="1" dirty="0" smtClean="0">
                <a:solidFill>
                  <a:schemeClr val="tx1"/>
                </a:solidFill>
                <a:effectLst>
                  <a:outerShdw blurRad="38100" dist="38100" dir="2700000" algn="tl">
                    <a:srgbClr val="000000">
                      <a:alpha val="43137"/>
                    </a:srgbClr>
                  </a:outerShdw>
                </a:effectLst>
              </a:rPr>
              <a:t>ustafa (sav)</a:t>
            </a:r>
            <a:r>
              <a:rPr lang="tr-TR" sz="2000" b="1" dirty="0" err="1" smtClean="0">
                <a:solidFill>
                  <a:schemeClr val="tx1"/>
                </a:solidFill>
                <a:effectLst>
                  <a:outerShdw blurRad="38100" dist="38100" dir="2700000" algn="tl">
                    <a:srgbClr val="000000">
                      <a:alpha val="43137"/>
                    </a:srgbClr>
                  </a:outerShdw>
                </a:effectLst>
              </a:rPr>
              <a:t>dir</a:t>
            </a:r>
            <a:endParaRPr lang="tr-TR" sz="2000" b="1" dirty="0" smtClean="0">
              <a:solidFill>
                <a:schemeClr val="tx1"/>
              </a:solidFill>
              <a:effectLst>
                <a:outerShdw blurRad="38100" dist="38100" dir="2700000" algn="tl">
                  <a:srgbClr val="000000">
                    <a:alpha val="43137"/>
                  </a:srgbClr>
                </a:outerShdw>
              </a:effectLst>
            </a:endParaRPr>
          </a:p>
          <a:p>
            <a:pPr marL="457200" indent="-457200">
              <a:buFont typeface="Wingdings" pitchFamily="2" charset="2"/>
              <a:buChar char="§"/>
            </a:pPr>
            <a:r>
              <a:rPr lang="tr-TR" sz="2000" dirty="0" smtClean="0">
                <a:solidFill>
                  <a:schemeClr val="tx1"/>
                </a:solidFill>
              </a:rPr>
              <a:t>İmanın kemali bakımından</a:t>
            </a:r>
          </a:p>
          <a:p>
            <a:pPr marL="457200" indent="-457200">
              <a:buFont typeface="Wingdings" pitchFamily="2" charset="2"/>
              <a:buChar char="§"/>
            </a:pPr>
            <a:r>
              <a:rPr lang="tr-TR" sz="2000" dirty="0" smtClean="0">
                <a:solidFill>
                  <a:schemeClr val="tx1"/>
                </a:solidFill>
              </a:rPr>
              <a:t>İbadet hayatımız açısından farz, nafile, gece ibadeti</a:t>
            </a:r>
          </a:p>
          <a:p>
            <a:pPr marL="457200" indent="-457200">
              <a:buFont typeface="Wingdings" pitchFamily="2" charset="2"/>
              <a:buChar char="§"/>
            </a:pPr>
            <a:r>
              <a:rPr lang="tr-TR" sz="2000" dirty="0" smtClean="0">
                <a:solidFill>
                  <a:schemeClr val="tx1"/>
                </a:solidFill>
              </a:rPr>
              <a:t>Sosyal ilişkilerimize yön verirken </a:t>
            </a:r>
            <a:r>
              <a:rPr lang="tr-TR" sz="2000" dirty="0" err="1" smtClean="0">
                <a:solidFill>
                  <a:schemeClr val="tx1"/>
                </a:solidFill>
              </a:rPr>
              <a:t>facebook</a:t>
            </a:r>
            <a:r>
              <a:rPr lang="tr-TR" sz="2000" dirty="0" smtClean="0">
                <a:solidFill>
                  <a:schemeClr val="tx1"/>
                </a:solidFill>
              </a:rPr>
              <a:t>, </a:t>
            </a:r>
            <a:r>
              <a:rPr lang="tr-TR" sz="2000" dirty="0" err="1" smtClean="0">
                <a:solidFill>
                  <a:schemeClr val="tx1"/>
                </a:solidFill>
              </a:rPr>
              <a:t>twetter</a:t>
            </a:r>
            <a:endParaRPr lang="tr-TR" sz="2000" dirty="0" smtClean="0">
              <a:solidFill>
                <a:schemeClr val="tx1"/>
              </a:solidFill>
            </a:endParaRPr>
          </a:p>
          <a:p>
            <a:pPr marL="457200" indent="-457200">
              <a:buFont typeface="Wingdings" pitchFamily="2" charset="2"/>
              <a:buChar char="§"/>
            </a:pPr>
            <a:r>
              <a:rPr lang="tr-TR" sz="2000" dirty="0" smtClean="0">
                <a:solidFill>
                  <a:schemeClr val="tx1"/>
                </a:solidFill>
              </a:rPr>
              <a:t>Aile yuvası kurmak için yola çıkarken, güzellik ve eşya alımı</a:t>
            </a:r>
          </a:p>
          <a:p>
            <a:pPr marL="457200" indent="-457200">
              <a:buFont typeface="Wingdings" pitchFamily="2" charset="2"/>
              <a:buChar char="§"/>
            </a:pPr>
            <a:r>
              <a:rPr lang="tr-TR" sz="2000" dirty="0" smtClean="0">
                <a:solidFill>
                  <a:schemeClr val="tx1"/>
                </a:solidFill>
              </a:rPr>
              <a:t>İş ve ticari meselelerimizi yaparken yalan, dolan</a:t>
            </a:r>
          </a:p>
          <a:p>
            <a:pPr marL="457200" indent="-457200">
              <a:buFont typeface="Wingdings" pitchFamily="2" charset="2"/>
              <a:buChar char="§"/>
            </a:pPr>
            <a:r>
              <a:rPr lang="tr-TR" sz="2000" dirty="0" smtClean="0">
                <a:solidFill>
                  <a:schemeClr val="tx1"/>
                </a:solidFill>
              </a:rPr>
              <a:t>Çocuklarımızı yetiştirirken </a:t>
            </a:r>
            <a:r>
              <a:rPr lang="tr-TR" sz="2000" dirty="0" err="1" smtClean="0">
                <a:solidFill>
                  <a:schemeClr val="tx1"/>
                </a:solidFill>
              </a:rPr>
              <a:t>allah</a:t>
            </a:r>
            <a:r>
              <a:rPr lang="tr-TR" sz="2000" dirty="0" smtClean="0">
                <a:solidFill>
                  <a:schemeClr val="tx1"/>
                </a:solidFill>
              </a:rPr>
              <a:t> rızası/ parasal getiri</a:t>
            </a:r>
          </a:p>
          <a:p>
            <a:pPr marL="457200" indent="-457200">
              <a:buFont typeface="Wingdings" pitchFamily="2" charset="2"/>
              <a:buChar char="§"/>
            </a:pPr>
            <a:r>
              <a:rPr lang="tr-TR" sz="2000" dirty="0" smtClean="0">
                <a:solidFill>
                  <a:schemeClr val="tx1"/>
                </a:solidFill>
              </a:rPr>
              <a:t>Komşuluk ilişkilerimizle yoğrulurken</a:t>
            </a:r>
          </a:p>
          <a:p>
            <a:pPr marL="457200" indent="-457200">
              <a:buFont typeface="Wingdings" pitchFamily="2" charset="2"/>
              <a:buChar char="§"/>
            </a:pPr>
            <a:r>
              <a:rPr lang="tr-TR" sz="2000" dirty="0" smtClean="0">
                <a:solidFill>
                  <a:schemeClr val="tx1"/>
                </a:solidFill>
              </a:rPr>
              <a:t>Bir araya geldiğimizde konuşurken,  gıybet, iftira</a:t>
            </a:r>
          </a:p>
          <a:p>
            <a:pPr marL="457200" indent="-457200">
              <a:buFont typeface="Wingdings" pitchFamily="2" charset="2"/>
              <a:buChar char="§"/>
            </a:pPr>
            <a:r>
              <a:rPr lang="tr-TR" sz="2000" dirty="0" smtClean="0">
                <a:solidFill>
                  <a:schemeClr val="tx1"/>
                </a:solidFill>
              </a:rPr>
              <a:t>Sokakta, çarşıda pazarda dolaşırken selam, gözlere dikkat</a:t>
            </a:r>
          </a:p>
          <a:p>
            <a:pPr marL="457200" indent="-457200">
              <a:buFont typeface="Wingdings" pitchFamily="2" charset="2"/>
              <a:buChar char="§"/>
            </a:pPr>
            <a:r>
              <a:rPr lang="tr-TR" sz="2000" dirty="0" smtClean="0">
                <a:solidFill>
                  <a:schemeClr val="tx1"/>
                </a:solidFill>
              </a:rPr>
              <a:t>Yiyip içerken besmele, sağ el, midenin üçte biri</a:t>
            </a:r>
          </a:p>
          <a:p>
            <a:pPr marL="457200" indent="-457200">
              <a:buFont typeface="Wingdings" pitchFamily="2" charset="2"/>
              <a:buChar char="§"/>
            </a:pPr>
            <a:r>
              <a:rPr lang="tr-TR" sz="2000" dirty="0" smtClean="0">
                <a:solidFill>
                  <a:schemeClr val="tx1"/>
                </a:solidFill>
              </a:rPr>
              <a:t>Ahlaki yaşantı açısından</a:t>
            </a:r>
          </a:p>
          <a:p>
            <a:pPr marL="457200" indent="-457200">
              <a:buFont typeface="Wingdings" pitchFamily="2" charset="2"/>
              <a:buChar char="§"/>
            </a:pPr>
            <a:r>
              <a:rPr lang="tr-TR" sz="2000" dirty="0" err="1" smtClean="0">
                <a:solidFill>
                  <a:schemeClr val="tx1"/>
                </a:solidFill>
              </a:rPr>
              <a:t>Tv</a:t>
            </a:r>
            <a:r>
              <a:rPr lang="tr-TR" sz="2000" dirty="0" smtClean="0">
                <a:solidFill>
                  <a:schemeClr val="tx1"/>
                </a:solidFill>
              </a:rPr>
              <a:t>, internet, cep telefonu… vakti değerlendirirken</a:t>
            </a:r>
          </a:p>
          <a:p>
            <a:pPr marL="457200" indent="-457200">
              <a:buFont typeface="Wingdings" pitchFamily="2" charset="2"/>
              <a:buChar char="§"/>
            </a:pPr>
            <a:r>
              <a:rPr lang="tr-TR" sz="2000" dirty="0" smtClean="0">
                <a:solidFill>
                  <a:schemeClr val="tx1"/>
                </a:solidFill>
              </a:rPr>
              <a:t>Büyüklere saygı küçüklere sevgi gösterirken</a:t>
            </a:r>
          </a:p>
          <a:p>
            <a:pPr marL="457200" indent="-457200">
              <a:buFont typeface="Wingdings" pitchFamily="2" charset="2"/>
              <a:buChar char="§"/>
            </a:pPr>
            <a:r>
              <a:rPr lang="tr-TR" sz="2000" dirty="0" smtClean="0">
                <a:solidFill>
                  <a:schemeClr val="tx1"/>
                </a:solidFill>
              </a:rPr>
              <a:t>Aleyhimize de olsa bir davaya taraf olurken</a:t>
            </a:r>
          </a:p>
          <a:p>
            <a:pPr marL="457200" indent="-457200">
              <a:buFont typeface="Wingdings" pitchFamily="2" charset="2"/>
              <a:buChar char="§"/>
            </a:pPr>
            <a:r>
              <a:rPr lang="tr-TR" sz="2000" dirty="0" smtClean="0">
                <a:solidFill>
                  <a:schemeClr val="tx1"/>
                </a:solidFill>
              </a:rPr>
              <a:t>…</a:t>
            </a:r>
            <a:endParaRPr lang="tr-TR" dirty="0">
              <a:solidFill>
                <a:schemeClr val="tx1"/>
              </a:solidFill>
            </a:endParaRPr>
          </a:p>
        </p:txBody>
      </p:sp>
    </p:spTree>
    <p:extLst>
      <p:ext uri="{BB962C8B-B14F-4D97-AF65-F5344CB8AC3E}">
        <p14:creationId xmlns:p14="http://schemas.microsoft.com/office/powerpoint/2010/main" val="30230500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79512" y="1196752"/>
            <a:ext cx="8784976" cy="475252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ar-SA" sz="4000" dirty="0" smtClean="0">
                <a:solidFill>
                  <a:schemeClr val="tx1"/>
                </a:solidFill>
                <a:latin typeface="HASENAT" panose="01000600020000020003" pitchFamily="2" charset="-78"/>
                <a:cs typeface="HASENAT" panose="01000600020000020003" pitchFamily="2" charset="-78"/>
              </a:rPr>
              <a:t>قُلْ يَا عِبَادِىَ الَّذٖينَ اَسْرَفُوا عَلٰى اَنْفُسِهِمْ لَا تَقْنَطُوا مِنْ رَحْمَةِ اللّٰهِ اِنَّ اللّٰهَ يَغْفِرُ الذُّنُوبَ جَمٖيعًا اِنَّهُ هُوَ الْغَفُورُ الرَّحٖيمُ</a:t>
            </a:r>
            <a:endParaRPr lang="tr-TR" sz="4000" dirty="0" smtClean="0">
              <a:solidFill>
                <a:schemeClr val="tx1"/>
              </a:solidFill>
              <a:latin typeface="HASENAT" panose="01000600020000020003" pitchFamily="2" charset="-78"/>
              <a:cs typeface="HASENAT" panose="01000600020000020003" pitchFamily="2" charset="-78"/>
            </a:endParaRPr>
          </a:p>
          <a:p>
            <a:pPr algn="just"/>
            <a:r>
              <a:rPr lang="tr-TR" sz="2400" b="1" dirty="0" smtClean="0">
                <a:solidFill>
                  <a:srgbClr val="002060"/>
                </a:solidFill>
                <a:latin typeface="Times New Roman" pitchFamily="18" charset="0"/>
                <a:cs typeface="Times New Roman" pitchFamily="18" charset="0"/>
              </a:rPr>
              <a:t>De ki: "Ey kendilerine kötülük edip aşırı giden kullarım! </a:t>
            </a:r>
            <a:r>
              <a:rPr lang="tr-TR" sz="2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Allah’ın rahmetinden ümidinizi kesmeyin. </a:t>
            </a:r>
            <a:r>
              <a:rPr lang="tr-TR" sz="2400" b="1" dirty="0" smtClean="0">
                <a:solidFill>
                  <a:srgbClr val="002060"/>
                </a:solidFill>
                <a:latin typeface="Times New Roman" pitchFamily="18" charset="0"/>
                <a:cs typeface="Times New Roman" pitchFamily="18" charset="0"/>
              </a:rPr>
              <a:t>Doğrusu Allah günahların hepsini bağışlar. Çünkü O, bağışlayandır, merhametlidir." </a:t>
            </a:r>
            <a:r>
              <a:rPr lang="tr-TR" sz="1200" b="1" dirty="0" smtClean="0">
                <a:solidFill>
                  <a:srgbClr val="002060"/>
                </a:solidFill>
                <a:latin typeface="Times New Roman" pitchFamily="18" charset="0"/>
                <a:cs typeface="Times New Roman" pitchFamily="18" charset="0"/>
              </a:rPr>
              <a:t>(</a:t>
            </a:r>
            <a:r>
              <a:rPr lang="tr-TR" sz="1200" b="1" dirty="0" err="1" smtClean="0">
                <a:solidFill>
                  <a:srgbClr val="002060"/>
                </a:solidFill>
                <a:latin typeface="Times New Roman" pitchFamily="18" charset="0"/>
                <a:cs typeface="Times New Roman" pitchFamily="18" charset="0"/>
              </a:rPr>
              <a:t>Zümer</a:t>
            </a:r>
            <a:r>
              <a:rPr lang="tr-TR" sz="1200" b="1" dirty="0" smtClean="0">
                <a:solidFill>
                  <a:srgbClr val="002060"/>
                </a:solidFill>
                <a:latin typeface="Times New Roman" pitchFamily="18" charset="0"/>
                <a:cs typeface="Times New Roman" pitchFamily="18" charset="0"/>
              </a:rPr>
              <a:t>, 53) </a:t>
            </a:r>
          </a:p>
          <a:p>
            <a:pPr algn="just"/>
            <a:endParaRPr lang="tr-TR" sz="1200" b="1" dirty="0" smtClean="0">
              <a:solidFill>
                <a:srgbClr val="002060"/>
              </a:solidFill>
              <a:latin typeface="Times New Roman" pitchFamily="18" charset="0"/>
              <a:cs typeface="Times New Roman" pitchFamily="18" charset="0"/>
            </a:endParaRPr>
          </a:p>
          <a:p>
            <a:pPr algn="ctr"/>
            <a:r>
              <a:rPr lang="ar-SA" sz="4000" dirty="0">
                <a:solidFill>
                  <a:schemeClr val="tx1"/>
                </a:solidFill>
                <a:latin typeface="HASENAT" panose="01000600020000020003" pitchFamily="2" charset="-78"/>
                <a:cs typeface="HASENAT" panose="01000600020000020003" pitchFamily="2" charset="-78"/>
              </a:rPr>
              <a:t>وَتَزَوَّدُوا فَاِنَّ خَيْرَ الزَّادِ التَّقْوٰى وَاتَّقُونِ يَا اُولِى الْاَلْبَابِ</a:t>
            </a:r>
            <a:endParaRPr lang="tr-TR" sz="4000" dirty="0">
              <a:solidFill>
                <a:schemeClr val="tx1"/>
              </a:solidFill>
              <a:latin typeface="HASENAT" panose="01000600020000020003" pitchFamily="2" charset="-78"/>
              <a:cs typeface="HASENAT" panose="01000600020000020003" pitchFamily="2" charset="-78"/>
            </a:endParaRPr>
          </a:p>
          <a:p>
            <a:pPr algn="ctr"/>
            <a:r>
              <a:rPr lang="tr-TR" sz="3200" b="1" dirty="0">
                <a:solidFill>
                  <a:srgbClr val="002060"/>
                </a:solidFill>
              </a:rPr>
              <a:t>"(Ahiretiniz için) azık edinin; kuşkusuz, </a:t>
            </a:r>
            <a:r>
              <a:rPr lang="tr-TR" sz="3200" b="1" u="sng" dirty="0">
                <a:solidFill>
                  <a:srgbClr val="FF0000"/>
                </a:solidFill>
              </a:rPr>
              <a:t>azığın en hayırlısı takvadır</a:t>
            </a:r>
            <a:r>
              <a:rPr lang="tr-TR" sz="3200" b="1" dirty="0" smtClean="0">
                <a:solidFill>
                  <a:srgbClr val="002060"/>
                </a:solidFill>
              </a:rPr>
              <a:t>”</a:t>
            </a:r>
            <a:endParaRPr lang="tr-TR" sz="2400" dirty="0">
              <a:solidFill>
                <a:srgbClr val="002060"/>
              </a:solidFill>
              <a:latin typeface="Times New Roman" pitchFamily="18" charset="0"/>
              <a:cs typeface="Times New Roman"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79512" y="1196752"/>
            <a:ext cx="8785702" cy="475252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b="1" u="sng" dirty="0" smtClean="0">
                <a:solidFill>
                  <a:srgbClr val="002060"/>
                </a:solidFill>
                <a:latin typeface="Times New Roman" pitchFamily="18" charset="0"/>
                <a:cs typeface="Times New Roman" pitchFamily="18" charset="0"/>
              </a:rPr>
              <a:t>MEVLİD KANDİLİNİ GEREĞİ GİBİ DEĞERLENDİRMEK İÇİN</a:t>
            </a:r>
          </a:p>
          <a:p>
            <a:pPr marL="457200" indent="-457200">
              <a:buFont typeface="Wingdings" pitchFamily="2" charset="2"/>
              <a:buChar char="q"/>
            </a:pPr>
            <a:r>
              <a:rPr lang="tr-TR" sz="2000" b="1" dirty="0" err="1" smtClean="0">
                <a:solidFill>
                  <a:srgbClr val="C00000"/>
                </a:solidFill>
                <a:latin typeface="Times New Roman" pitchFamily="18" charset="0"/>
                <a:cs typeface="Times New Roman" pitchFamily="18" charset="0"/>
              </a:rPr>
              <a:t>Tevbe</a:t>
            </a:r>
            <a:r>
              <a:rPr lang="tr-TR" sz="2000" b="1" dirty="0" smtClean="0">
                <a:solidFill>
                  <a:srgbClr val="C00000"/>
                </a:solidFill>
                <a:latin typeface="Times New Roman" pitchFamily="18" charset="0"/>
                <a:cs typeface="Times New Roman" pitchFamily="18" charset="0"/>
              </a:rPr>
              <a:t> Ve İstiğfarı </a:t>
            </a:r>
            <a:r>
              <a:rPr lang="tr-TR" sz="2000" b="1" dirty="0" err="1" smtClean="0">
                <a:solidFill>
                  <a:srgbClr val="C00000"/>
                </a:solidFill>
                <a:latin typeface="Times New Roman" pitchFamily="18" charset="0"/>
                <a:cs typeface="Times New Roman" pitchFamily="18" charset="0"/>
              </a:rPr>
              <a:t>Çokca</a:t>
            </a:r>
            <a:r>
              <a:rPr lang="tr-TR" sz="2000" b="1" dirty="0" smtClean="0">
                <a:solidFill>
                  <a:srgbClr val="C00000"/>
                </a:solidFill>
                <a:latin typeface="Times New Roman" pitchFamily="18" charset="0"/>
                <a:cs typeface="Times New Roman" pitchFamily="18" charset="0"/>
              </a:rPr>
              <a:t> Yapalım, </a:t>
            </a:r>
            <a:r>
              <a:rPr lang="tr-TR" sz="2000" b="1" dirty="0" err="1" smtClean="0">
                <a:solidFill>
                  <a:srgbClr val="FF0000"/>
                </a:solidFill>
                <a:latin typeface="Times New Roman" pitchFamily="18" charset="0"/>
                <a:cs typeface="Times New Roman" pitchFamily="18" charset="0"/>
              </a:rPr>
              <a:t>Allahı</a:t>
            </a:r>
            <a:r>
              <a:rPr lang="tr-TR" sz="2000" b="1" dirty="0" smtClean="0">
                <a:solidFill>
                  <a:srgbClr val="FF0000"/>
                </a:solidFill>
                <a:latin typeface="Times New Roman" pitchFamily="18" charset="0"/>
                <a:cs typeface="Times New Roman" pitchFamily="18" charset="0"/>
              </a:rPr>
              <a:t> Bol Bol Zikredelim</a:t>
            </a:r>
          </a:p>
          <a:p>
            <a:pPr marL="457200" lvl="0" indent="-457200">
              <a:buFont typeface="Wingdings" pitchFamily="2" charset="2"/>
              <a:buChar char="q"/>
            </a:pPr>
            <a:r>
              <a:rPr lang="tr-TR" sz="2000" b="1" dirty="0" smtClean="0">
                <a:solidFill>
                  <a:srgbClr val="002060"/>
                </a:solidFill>
                <a:latin typeface="Times New Roman" pitchFamily="18" charset="0"/>
                <a:cs typeface="Times New Roman" pitchFamily="18" charset="0"/>
              </a:rPr>
              <a:t>Nafile Oruçlar Tutalım</a:t>
            </a:r>
          </a:p>
          <a:p>
            <a:pPr marL="457200" lvl="0" indent="-457200">
              <a:buFont typeface="Wingdings" pitchFamily="2" charset="2"/>
              <a:buChar char="q"/>
            </a:pPr>
            <a:r>
              <a:rPr lang="tr-TR" sz="2000" b="1" dirty="0" smtClean="0">
                <a:solidFill>
                  <a:srgbClr val="7030A0"/>
                </a:solidFill>
                <a:latin typeface="Times New Roman" pitchFamily="18" charset="0"/>
                <a:cs typeface="Times New Roman" pitchFamily="18" charset="0"/>
              </a:rPr>
              <a:t>Kur’an-I Kerim Ve Mealini Okuyalım, </a:t>
            </a:r>
          </a:p>
          <a:p>
            <a:pPr marL="457200" lvl="0" indent="-457200">
              <a:buFont typeface="Wingdings" pitchFamily="2" charset="2"/>
              <a:buChar char="q"/>
            </a:pPr>
            <a:r>
              <a:rPr lang="tr-TR" sz="2000" b="1" dirty="0" smtClean="0">
                <a:solidFill>
                  <a:srgbClr val="00B050"/>
                </a:solidFill>
                <a:latin typeface="Times New Roman" pitchFamily="18" charset="0"/>
                <a:cs typeface="Times New Roman" pitchFamily="18" charset="0"/>
              </a:rPr>
              <a:t>Peygamberimizin Hayatını Ve Hadislerini Okuyalım</a:t>
            </a:r>
          </a:p>
          <a:p>
            <a:pPr marL="457200" lvl="0" indent="-457200">
              <a:buFont typeface="Wingdings" pitchFamily="2" charset="2"/>
              <a:buChar char="q"/>
            </a:pPr>
            <a:r>
              <a:rPr lang="tr-TR" sz="2000" b="1" dirty="0" smtClean="0">
                <a:solidFill>
                  <a:srgbClr val="0070C0"/>
                </a:solidFill>
                <a:latin typeface="Times New Roman" pitchFamily="18" charset="0"/>
                <a:cs typeface="Times New Roman" pitchFamily="18" charset="0"/>
              </a:rPr>
              <a:t>Peygamberimize Her Fırsatta </a:t>
            </a:r>
            <a:r>
              <a:rPr lang="tr-TR" sz="2000" b="1" u="sng" dirty="0" err="1" smtClean="0">
                <a:solidFill>
                  <a:srgbClr val="0070C0"/>
                </a:solidFill>
                <a:latin typeface="Times New Roman" pitchFamily="18" charset="0"/>
                <a:cs typeface="Times New Roman" pitchFamily="18" charset="0"/>
              </a:rPr>
              <a:t>Salâtü</a:t>
            </a:r>
            <a:r>
              <a:rPr lang="tr-TR" sz="2000" b="1" u="sng" dirty="0" smtClean="0">
                <a:solidFill>
                  <a:srgbClr val="0070C0"/>
                </a:solidFill>
                <a:latin typeface="Times New Roman" pitchFamily="18" charset="0"/>
                <a:cs typeface="Times New Roman" pitchFamily="18" charset="0"/>
              </a:rPr>
              <a:t>-Selâm</a:t>
            </a:r>
            <a:r>
              <a:rPr lang="tr-TR" sz="2000" b="1" dirty="0" smtClean="0">
                <a:solidFill>
                  <a:srgbClr val="0070C0"/>
                </a:solidFill>
                <a:latin typeface="Times New Roman" pitchFamily="18" charset="0"/>
                <a:cs typeface="Times New Roman" pitchFamily="18" charset="0"/>
              </a:rPr>
              <a:t> Getirelim</a:t>
            </a:r>
          </a:p>
          <a:p>
            <a:pPr marL="457200" lvl="0" indent="-457200">
              <a:buFont typeface="Wingdings" pitchFamily="2" charset="2"/>
              <a:buChar char="q"/>
            </a:pPr>
            <a:r>
              <a:rPr lang="tr-TR" sz="2000" b="1" dirty="0" smtClean="0">
                <a:solidFill>
                  <a:srgbClr val="002060"/>
                </a:solidFill>
                <a:latin typeface="Times New Roman" pitchFamily="18" charset="0"/>
                <a:cs typeface="Times New Roman" pitchFamily="18" charset="0"/>
              </a:rPr>
              <a:t>Namazlarımızı Camilerde Cemaatle Kılmaya Çalışalım</a:t>
            </a:r>
          </a:p>
          <a:p>
            <a:pPr marL="457200" lvl="0" indent="-457200">
              <a:buFont typeface="Wingdings" pitchFamily="2" charset="2"/>
              <a:buChar char="q"/>
            </a:pPr>
            <a:r>
              <a:rPr lang="tr-TR" sz="2000" b="1" dirty="0" smtClean="0">
                <a:solidFill>
                  <a:srgbClr val="FF0000"/>
                </a:solidFill>
                <a:latin typeface="Times New Roman" pitchFamily="18" charset="0"/>
                <a:cs typeface="Times New Roman" pitchFamily="18" charset="0"/>
              </a:rPr>
              <a:t>Kendimize, Aile Efradımıza ve Ümmeti Muhammed’e Dua Edelim</a:t>
            </a:r>
          </a:p>
          <a:p>
            <a:pPr marL="457200" lvl="0" indent="-457200">
              <a:buFont typeface="Wingdings" pitchFamily="2" charset="2"/>
              <a:buChar char="q"/>
            </a:pPr>
            <a:r>
              <a:rPr lang="tr-TR" sz="2000" b="1" dirty="0" smtClean="0">
                <a:solidFill>
                  <a:srgbClr val="00B050"/>
                </a:solidFill>
                <a:latin typeface="Times New Roman" pitchFamily="18" charset="0"/>
                <a:cs typeface="Times New Roman" pitchFamily="18" charset="0"/>
              </a:rPr>
              <a:t>Hayatımızın Muhasebesini Her Gece Yatmadan Yapalım</a:t>
            </a:r>
          </a:p>
          <a:p>
            <a:pPr marL="457200" lvl="0" indent="-457200">
              <a:buFont typeface="Wingdings" pitchFamily="2" charset="2"/>
              <a:buChar char="q"/>
            </a:pPr>
            <a:r>
              <a:rPr lang="tr-TR" sz="2000" b="1" dirty="0" smtClean="0">
                <a:solidFill>
                  <a:schemeClr val="tx1"/>
                </a:solidFill>
                <a:latin typeface="Times New Roman" pitchFamily="18" charset="0"/>
                <a:cs typeface="Times New Roman" pitchFamily="18" charset="0"/>
              </a:rPr>
              <a:t>Aile Büyüklerimizi, Hastalarımızı, Akrabalarımızı ve Kabirleri Ziyaret Edelim</a:t>
            </a:r>
          </a:p>
          <a:p>
            <a:pPr marL="457200" lvl="0" indent="-457200">
              <a:buFont typeface="Wingdings" pitchFamily="2" charset="2"/>
              <a:buChar char="q"/>
            </a:pPr>
            <a:r>
              <a:rPr lang="tr-TR" sz="2000" b="1" dirty="0" smtClean="0">
                <a:solidFill>
                  <a:srgbClr val="7030A0"/>
                </a:solidFill>
                <a:latin typeface="Times New Roman" pitchFamily="18" charset="0"/>
                <a:cs typeface="Times New Roman" pitchFamily="18" charset="0"/>
              </a:rPr>
              <a:t>Çevremizde Küsler Varsa Barıştırmaya Çalışalım </a:t>
            </a:r>
          </a:p>
          <a:p>
            <a:pPr marL="457200" lvl="0" indent="-457200">
              <a:buFont typeface="Wingdings" pitchFamily="2" charset="2"/>
              <a:buChar char="q"/>
            </a:pPr>
            <a:r>
              <a:rPr lang="tr-TR" sz="2000" b="1" dirty="0" smtClean="0">
                <a:solidFill>
                  <a:schemeClr val="accent2">
                    <a:lumMod val="75000"/>
                  </a:schemeClr>
                </a:solidFill>
                <a:latin typeface="Times New Roman" pitchFamily="18" charset="0"/>
                <a:cs typeface="Times New Roman" pitchFamily="18" charset="0"/>
              </a:rPr>
              <a:t>Hayır Ve Hasenatımızı Çoğaltma Gayretinde Olalım </a:t>
            </a:r>
          </a:p>
          <a:p>
            <a:pPr marL="457200" lvl="0" indent="-457200">
              <a:buFont typeface="Wingdings" pitchFamily="2" charset="2"/>
              <a:buChar char="q"/>
            </a:pPr>
            <a:r>
              <a:rPr lang="tr-TR" sz="2000" b="1" dirty="0" smtClean="0">
                <a:solidFill>
                  <a:schemeClr val="tx1"/>
                </a:solidFill>
                <a:latin typeface="Times New Roman" pitchFamily="18" charset="0"/>
                <a:cs typeface="Times New Roman" pitchFamily="18" charset="0"/>
              </a:rPr>
              <a:t>Çocuklara Hediyeler Verelim Ve Onları Camiye Getirip Manevi Hazzı Onlara Tattıralım</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251520" y="1196752"/>
            <a:ext cx="8712968" cy="475252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b="1" u="sng" dirty="0" smtClean="0">
                <a:solidFill>
                  <a:srgbClr val="002060"/>
                </a:solidFill>
                <a:latin typeface="Times New Roman" pitchFamily="18" charset="0"/>
                <a:cs typeface="Times New Roman" pitchFamily="18" charset="0"/>
              </a:rPr>
              <a:t>Hayatımızı yeniden gözden geçirme zamanındayız</a:t>
            </a:r>
          </a:p>
          <a:p>
            <a:pPr algn="just"/>
            <a:r>
              <a:rPr lang="tr-TR" dirty="0" smtClean="0">
                <a:solidFill>
                  <a:srgbClr val="002060"/>
                </a:solidFill>
                <a:latin typeface="Times New Roman" pitchFamily="18" charset="0"/>
                <a:cs typeface="Times New Roman" pitchFamily="18" charset="0"/>
              </a:rPr>
              <a:t>Tıpkı vücudun zaman zaman muayeneden geçirilmesi gibi manevî dünyamızı adeta bir </a:t>
            </a:r>
            <a:r>
              <a:rPr lang="tr-TR"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check-up</a:t>
            </a:r>
            <a:r>
              <a:rPr lang="tr-TR"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tr-TR" dirty="0" smtClean="0">
                <a:solidFill>
                  <a:srgbClr val="002060"/>
                </a:solidFill>
                <a:latin typeface="Times New Roman" pitchFamily="18" charset="0"/>
                <a:cs typeface="Times New Roman" pitchFamily="18" charset="0"/>
              </a:rPr>
              <a:t>yapmalıyız. </a:t>
            </a:r>
          </a:p>
          <a:p>
            <a:pPr marL="342900" lvl="0" indent="-342900">
              <a:buFont typeface="Wingdings" pitchFamily="2" charset="2"/>
              <a:buChar char="q"/>
            </a:pPr>
            <a:r>
              <a:rPr lang="tr-TR" dirty="0" smtClean="0">
                <a:solidFill>
                  <a:srgbClr val="00B050"/>
                </a:solidFill>
                <a:latin typeface="Times New Roman" pitchFamily="18" charset="0"/>
                <a:cs typeface="Times New Roman" pitchFamily="18" charset="0"/>
              </a:rPr>
              <a:t>Allah ile aram nasıl?  Onun istediği bir kul olabildim mi? </a:t>
            </a:r>
          </a:p>
          <a:p>
            <a:pPr marL="342900" lvl="0" indent="-342900">
              <a:buFont typeface="Wingdings" pitchFamily="2" charset="2"/>
              <a:buChar char="q"/>
            </a:pPr>
            <a:r>
              <a:rPr lang="tr-TR" b="1" u="sng" dirty="0" smtClean="0">
                <a:solidFill>
                  <a:srgbClr val="0070C0"/>
                </a:solidFill>
                <a:latin typeface="Times New Roman" pitchFamily="18" charset="0"/>
                <a:cs typeface="Times New Roman" pitchFamily="18" charset="0"/>
              </a:rPr>
              <a:t>Allah’a karşı kulluk vazifemi yapabiliyor muyum? </a:t>
            </a:r>
            <a:endParaRPr lang="tr-TR" dirty="0" smtClean="0">
              <a:solidFill>
                <a:srgbClr val="0070C0"/>
              </a:solidFill>
              <a:latin typeface="Times New Roman" pitchFamily="18" charset="0"/>
              <a:cs typeface="Times New Roman" pitchFamily="18" charset="0"/>
            </a:endParaRPr>
          </a:p>
          <a:p>
            <a:pPr marL="342900" lvl="0" indent="-342900">
              <a:buFont typeface="Wingdings" pitchFamily="2" charset="2"/>
              <a:buChar char="q"/>
            </a:pPr>
            <a:r>
              <a:rPr lang="tr-TR" dirty="0" smtClean="0">
                <a:solidFill>
                  <a:srgbClr val="7030A0"/>
                </a:solidFill>
                <a:latin typeface="Times New Roman" pitchFamily="18" charset="0"/>
                <a:cs typeface="Times New Roman" pitchFamily="18" charset="0"/>
              </a:rPr>
              <a:t>Beni ondan uzaklaştıran kötü alışkanlıklarım var mı?  </a:t>
            </a:r>
          </a:p>
          <a:p>
            <a:pPr marL="342900" lvl="0" indent="-342900">
              <a:buFont typeface="Wingdings" pitchFamily="2" charset="2"/>
              <a:buChar char="q"/>
            </a:pPr>
            <a:r>
              <a:rPr lang="tr-TR" b="1" u="sng" dirty="0" smtClean="0">
                <a:solidFill>
                  <a:schemeClr val="accent2">
                    <a:lumMod val="75000"/>
                  </a:schemeClr>
                </a:solidFill>
                <a:latin typeface="Times New Roman" pitchFamily="18" charset="0"/>
                <a:cs typeface="Times New Roman" pitchFamily="18" charset="0"/>
              </a:rPr>
              <a:t>Peygamberin sünnetini, ahlakını yaşayabiliyor muyum?</a:t>
            </a:r>
            <a:endParaRPr lang="tr-TR" dirty="0" smtClean="0">
              <a:solidFill>
                <a:schemeClr val="accent2">
                  <a:lumMod val="75000"/>
                </a:schemeClr>
              </a:solidFill>
              <a:latin typeface="Times New Roman" pitchFamily="18" charset="0"/>
              <a:cs typeface="Times New Roman" pitchFamily="18" charset="0"/>
            </a:endParaRPr>
          </a:p>
          <a:p>
            <a:pPr marL="342900" lvl="0" indent="-342900">
              <a:buFont typeface="Wingdings" pitchFamily="2" charset="2"/>
              <a:buChar char="q"/>
            </a:pPr>
            <a:r>
              <a:rPr lang="tr-TR" b="1" dirty="0" smtClean="0">
                <a:solidFill>
                  <a:schemeClr val="accent3">
                    <a:lumMod val="50000"/>
                  </a:schemeClr>
                </a:solidFill>
                <a:latin typeface="Times New Roman" pitchFamily="18" charset="0"/>
                <a:cs typeface="Times New Roman" pitchFamily="18" charset="0"/>
              </a:rPr>
              <a:t>Her an ölüm gelecek olsa buna ne kadar hazırlıklıyım? </a:t>
            </a:r>
          </a:p>
          <a:p>
            <a:pPr marL="342900" lvl="0" indent="-342900">
              <a:buFont typeface="Wingdings" pitchFamily="2" charset="2"/>
              <a:buChar char="q"/>
            </a:pPr>
            <a:r>
              <a:rPr lang="tr-TR" b="1" dirty="0" smtClean="0">
                <a:solidFill>
                  <a:schemeClr val="tx1"/>
                </a:solidFill>
                <a:latin typeface="Times New Roman" pitchFamily="18" charset="0"/>
                <a:cs typeface="Times New Roman" pitchFamily="18" charset="0"/>
              </a:rPr>
              <a:t>Ruhumuzu İslâm’ın güzellikleriyle ne derece süsleyebildik? </a:t>
            </a:r>
          </a:p>
          <a:p>
            <a:pPr marL="342900" lvl="0" indent="-342900">
              <a:buFont typeface="Wingdings" pitchFamily="2" charset="2"/>
              <a:buChar char="q"/>
            </a:pPr>
            <a:r>
              <a:rPr lang="tr-TR" b="1" dirty="0" smtClean="0">
                <a:solidFill>
                  <a:srgbClr val="FF0000"/>
                </a:solidFill>
                <a:latin typeface="Times New Roman" pitchFamily="18" charset="0"/>
                <a:cs typeface="Times New Roman" pitchFamily="18" charset="0"/>
              </a:rPr>
              <a:t>İslâm ahlâkını ne kadar hayata geçirebildik?</a:t>
            </a:r>
          </a:p>
          <a:p>
            <a:pPr marL="342900" lvl="0" indent="-342900">
              <a:buFont typeface="Wingdings" pitchFamily="2" charset="2"/>
              <a:buChar char="q"/>
            </a:pPr>
            <a:r>
              <a:rPr lang="tr-TR" b="1" dirty="0" smtClean="0">
                <a:solidFill>
                  <a:srgbClr val="00B0F0"/>
                </a:solidFill>
                <a:latin typeface="Times New Roman" pitchFamily="18" charset="0"/>
                <a:cs typeface="Times New Roman" pitchFamily="18" charset="0"/>
              </a:rPr>
              <a:t>Ailemiz ve çocuklarımız için üzerimize düşen görevleri yapabildik mi?</a:t>
            </a:r>
          </a:p>
          <a:p>
            <a:pPr marL="342900" lvl="0" indent="-342900">
              <a:buFont typeface="Wingdings" pitchFamily="2" charset="2"/>
              <a:buChar char="q"/>
            </a:pPr>
            <a:r>
              <a:rPr lang="tr-TR" b="1" dirty="0" smtClean="0">
                <a:solidFill>
                  <a:schemeClr val="accent2"/>
                </a:solidFill>
                <a:latin typeface="Times New Roman" pitchFamily="18" charset="0"/>
                <a:cs typeface="Times New Roman" pitchFamily="18" charset="0"/>
              </a:rPr>
              <a:t>Bugüne kadar İslam’ın yaşanmasına katkıda bulunacak hizmetim var mı? </a:t>
            </a:r>
          </a:p>
          <a:p>
            <a:pPr marL="342900" lvl="0" indent="-342900">
              <a:buFont typeface="Wingdings" pitchFamily="2" charset="2"/>
              <a:buChar char="q"/>
            </a:pPr>
            <a:r>
              <a:rPr lang="tr-TR" b="1" dirty="0" smtClean="0">
                <a:solidFill>
                  <a:schemeClr val="tx2"/>
                </a:solidFill>
                <a:latin typeface="Times New Roman" pitchFamily="18" charset="0"/>
                <a:cs typeface="Times New Roman" pitchFamily="18" charset="0"/>
              </a:rPr>
              <a:t>Kaç kişinin daha iyi </a:t>
            </a:r>
            <a:r>
              <a:rPr lang="tr-TR" b="1" dirty="0" err="1" smtClean="0">
                <a:solidFill>
                  <a:schemeClr val="tx2"/>
                </a:solidFill>
                <a:latin typeface="Times New Roman" pitchFamily="18" charset="0"/>
                <a:cs typeface="Times New Roman" pitchFamily="18" charset="0"/>
              </a:rPr>
              <a:t>müslüman</a:t>
            </a:r>
            <a:r>
              <a:rPr lang="tr-TR" b="1" dirty="0" smtClean="0">
                <a:solidFill>
                  <a:schemeClr val="tx2"/>
                </a:solidFill>
                <a:latin typeface="Times New Roman" pitchFamily="18" charset="0"/>
                <a:cs typeface="Times New Roman" pitchFamily="18" charset="0"/>
              </a:rPr>
              <a:t> olması için, daha iyi ibadet edebilmesi için gayret gösterdim? </a:t>
            </a:r>
          </a:p>
          <a:p>
            <a:pPr marL="342900" lvl="0" indent="-342900">
              <a:buFont typeface="Wingdings" pitchFamily="2" charset="2"/>
              <a:buChar char="q"/>
            </a:pPr>
            <a:r>
              <a:rPr lang="tr-TR" b="1" dirty="0" smtClean="0">
                <a:solidFill>
                  <a:srgbClr val="FF0000"/>
                </a:solidFill>
                <a:latin typeface="Times New Roman" pitchFamily="18" charset="0"/>
                <a:cs typeface="Times New Roman" pitchFamily="18" charset="0"/>
              </a:rPr>
              <a:t>Kaç yetimin başını okşadım, karnını doyurdum, üstünü giydirdim?</a:t>
            </a:r>
          </a:p>
          <a:p>
            <a:pPr marL="342900" lvl="0" indent="-342900">
              <a:buFont typeface="Wingdings" pitchFamily="2" charset="2"/>
              <a:buChar char="q"/>
            </a:pPr>
            <a:r>
              <a:rPr lang="tr-TR" b="1" dirty="0" smtClean="0">
                <a:solidFill>
                  <a:schemeClr val="tx1"/>
                </a:solidFill>
                <a:latin typeface="Times New Roman" pitchFamily="18" charset="0"/>
                <a:cs typeface="Times New Roman" pitchFamily="18" charset="0"/>
              </a:rPr>
              <a:t>İnsanlığa hizmet edecek, malımdan, ilmimden, neslimden örnek bir evlat kazanabildim? </a:t>
            </a:r>
            <a:endParaRPr lang="tr-TR" dirty="0" smtClean="0">
              <a:solidFill>
                <a:schemeClr val="tx1"/>
              </a:solidFill>
              <a:latin typeface="Times New Roman" pitchFamily="18" charset="0"/>
              <a:cs typeface="Times New Roman"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79512" y="1196752"/>
            <a:ext cx="8713694" cy="475252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a:r>
              <a:rPr lang="tr-TR" sz="2000" dirty="0" smtClean="0">
                <a:solidFill>
                  <a:schemeClr val="tx1"/>
                </a:solidFill>
              </a:rPr>
              <a:t>Bu gece rahmet iklimine açılma gecesi. </a:t>
            </a:r>
          </a:p>
          <a:p>
            <a:pPr algn="just"/>
            <a:r>
              <a:rPr lang="tr-TR" sz="2000" dirty="0" smtClean="0">
                <a:solidFill>
                  <a:schemeClr val="tx1"/>
                </a:solidFill>
              </a:rPr>
              <a:t>Bu gece arınma gecesi. </a:t>
            </a:r>
          </a:p>
          <a:p>
            <a:pPr algn="just"/>
            <a:r>
              <a:rPr lang="tr-TR" sz="2000" dirty="0" smtClean="0">
                <a:solidFill>
                  <a:schemeClr val="tx1"/>
                </a:solidFill>
              </a:rPr>
              <a:t>Bu gece bağışlanma gecesi. </a:t>
            </a:r>
          </a:p>
          <a:p>
            <a:pPr algn="just"/>
            <a:r>
              <a:rPr lang="tr-TR" sz="2000" dirty="0" smtClean="0">
                <a:solidFill>
                  <a:schemeClr val="tx1"/>
                </a:solidFill>
              </a:rPr>
              <a:t>Bu gece, bedenini ve ruhunu uyanık bırakanlara ikramların bollaştığı bir gecedir. </a:t>
            </a:r>
          </a:p>
          <a:p>
            <a:pPr algn="just"/>
            <a:r>
              <a:rPr lang="tr-TR" sz="2000" dirty="0" smtClean="0">
                <a:solidFill>
                  <a:schemeClr val="tx1"/>
                </a:solidFill>
              </a:rPr>
              <a:t>Bu gece Muhsinlere ihsanların ulaştırıldığı gecedir. </a:t>
            </a:r>
          </a:p>
          <a:p>
            <a:pPr algn="just"/>
            <a:r>
              <a:rPr lang="tr-TR" sz="2000" dirty="0" smtClean="0">
                <a:solidFill>
                  <a:schemeClr val="tx1"/>
                </a:solidFill>
              </a:rPr>
              <a:t>Bu gece ellerimizi semaya gönlümüzü Mevla’ya açalım. </a:t>
            </a:r>
          </a:p>
          <a:p>
            <a:pPr algn="just"/>
            <a:r>
              <a:rPr lang="tr-TR" sz="2000" dirty="0" smtClean="0">
                <a:solidFill>
                  <a:schemeClr val="tx1"/>
                </a:solidFill>
              </a:rPr>
              <a:t>Bu gece günahlardan ve günaha götürebilecek şeylerden olabildiğince kaçmaya çalışalım. </a:t>
            </a:r>
          </a:p>
          <a:p>
            <a:pPr algn="just"/>
            <a:r>
              <a:rPr lang="tr-TR" sz="2000" dirty="0" smtClean="0">
                <a:solidFill>
                  <a:schemeClr val="tx1"/>
                </a:solidFill>
              </a:rPr>
              <a:t>Bu gece en güzel kelimeleri söyleyelim, dualarla niyazlarda bulunalım. Kuran’ı okumaya, Salat-u Selamları getirmeye gayret gösterelim. Unutmayalım ki, bu gece bizler için büyük bir lütuf.</a:t>
            </a:r>
          </a:p>
          <a:p>
            <a:pPr algn="just"/>
            <a:r>
              <a:rPr lang="tr-TR" sz="2400" b="1" i="1" dirty="0" smtClean="0">
                <a:solidFill>
                  <a:srgbClr val="C00000"/>
                </a:solidFill>
              </a:rPr>
              <a:t>      </a:t>
            </a:r>
            <a:r>
              <a:rPr lang="tr-TR" sz="2400" b="1" i="1" u="sng" dirty="0" smtClean="0">
                <a:solidFill>
                  <a:srgbClr val="C00000"/>
                </a:solidFill>
              </a:rPr>
              <a:t>Kandil Gecelerini ihya etmek, gönlümüzü ihya etmektir.</a:t>
            </a:r>
            <a:endParaRPr lang="tr-TR" sz="2400" b="1" dirty="0">
              <a:solidFill>
                <a:srgbClr val="C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http://ekladata.com/9chmz6D5TIfKB90aIZEuR0IHysY.png"/>
          <p:cNvPicPr>
            <a:picLocks noChangeAspect="1" noChangeArrowheads="1"/>
          </p:cNvPicPr>
          <p:nvPr/>
        </p:nvPicPr>
        <p:blipFill>
          <a:blip r:embed="rId2" cstate="print"/>
          <a:srcRect b="5744"/>
          <a:stretch>
            <a:fillRect/>
          </a:stretch>
        </p:blipFill>
        <p:spPr bwMode="auto">
          <a:xfrm>
            <a:off x="0" y="1268760"/>
            <a:ext cx="9144000" cy="5589240"/>
          </a:xfrm>
          <a:prstGeom prst="rect">
            <a:avLst/>
          </a:prstGeom>
          <a:noFill/>
        </p:spPr>
      </p:pic>
      <p:sp>
        <p:nvSpPr>
          <p:cNvPr id="5" name="4 Dikdörtgen"/>
          <p:cNvSpPr/>
          <p:nvPr/>
        </p:nvSpPr>
        <p:spPr>
          <a:xfrm>
            <a:off x="286290" y="1340768"/>
            <a:ext cx="8857710" cy="223224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a:r>
              <a:rPr lang="tr-TR" sz="2800" u="sng" dirty="0" smtClean="0">
                <a:solidFill>
                  <a:schemeClr val="tx1"/>
                </a:solidFill>
              </a:rPr>
              <a:t>Batılı düşünürler derler ki:</a:t>
            </a:r>
          </a:p>
          <a:p>
            <a:pPr algn="just"/>
            <a:r>
              <a:rPr lang="tr-TR" sz="3600" dirty="0" smtClean="0">
                <a:solidFill>
                  <a:schemeClr val="tx1"/>
                </a:solidFill>
              </a:rPr>
              <a:t>“</a:t>
            </a:r>
            <a:r>
              <a:rPr lang="tr-TR" sz="4800" b="1" dirty="0" smtClean="0">
                <a:solidFill>
                  <a:srgbClr val="7030A0"/>
                </a:solidFill>
              </a:rPr>
              <a:t>Şüphesiz ki Muhammed (s.a.v.), </a:t>
            </a:r>
            <a:r>
              <a:rPr lang="tr-TR" sz="4800" b="1" dirty="0" smtClean="0">
                <a:solidFill>
                  <a:srgbClr val="FF0000"/>
                </a:solidFill>
              </a:rPr>
              <a:t>güneş ışığı altında doğan </a:t>
            </a:r>
          </a:p>
          <a:p>
            <a:pPr algn="just"/>
            <a:r>
              <a:rPr lang="tr-TR" sz="4800" b="1" dirty="0" smtClean="0">
                <a:solidFill>
                  <a:srgbClr val="7030A0"/>
                </a:solidFill>
              </a:rPr>
              <a:t>tek kişid</a:t>
            </a:r>
            <a:r>
              <a:rPr lang="tr-TR" sz="3600" b="1" dirty="0" smtClean="0">
                <a:solidFill>
                  <a:srgbClr val="7030A0"/>
                </a:solidFill>
              </a:rPr>
              <a:t>ir.” </a:t>
            </a:r>
            <a:r>
              <a:rPr lang="tr-TR" sz="1200" b="1" dirty="0" smtClean="0">
                <a:solidFill>
                  <a:srgbClr val="7030A0"/>
                </a:solidFill>
              </a:rPr>
              <a:t>(</a:t>
            </a:r>
            <a:r>
              <a:rPr lang="tr-TR" sz="1200" dirty="0" smtClean="0">
                <a:solidFill>
                  <a:schemeClr val="tx1"/>
                </a:solidFill>
              </a:rPr>
              <a:t>Ragıp Güzel, 3/404)</a:t>
            </a:r>
            <a:endParaRPr lang="tr-TR" sz="1600" dirty="0">
              <a:solidFill>
                <a:schemeClr val="tx1"/>
              </a:solidFill>
            </a:endParaRPr>
          </a:p>
        </p:txBody>
      </p:sp>
    </p:spTree>
    <p:extLst>
      <p:ext uri="{BB962C8B-B14F-4D97-AF65-F5344CB8AC3E}">
        <p14:creationId xmlns:p14="http://schemas.microsoft.com/office/powerpoint/2010/main" val="37355543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4.bp.blogspot.com/-Tbw5aH94_e4/Uz2QnXs_7-I/AAAAAAAABXM/CQWQ7T7ongQ/s1600/0_bf4e5_2048da11_L.gif"/>
          <p:cNvPicPr>
            <a:picLocks noChangeAspect="1" noChangeArrowheads="1" noCrop="1"/>
          </p:cNvPicPr>
          <p:nvPr/>
        </p:nvPicPr>
        <p:blipFill>
          <a:blip r:embed="rId2" cstate="print"/>
          <a:srcRect/>
          <a:stretch>
            <a:fillRect/>
          </a:stretch>
        </p:blipFill>
        <p:spPr bwMode="auto">
          <a:xfrm>
            <a:off x="0" y="0"/>
            <a:ext cx="9143996" cy="6858000"/>
          </a:xfrm>
          <a:prstGeom prst="rect">
            <a:avLst/>
          </a:prstGeom>
          <a:noFill/>
        </p:spPr>
      </p:pic>
      <p:pic>
        <p:nvPicPr>
          <p:cNvPr id="1026" name="Picture 2" descr="C:\Users\herhayat1sorudur\Desktop\MEVLİD KANDİLİ\1380738_10151895457514590_1648658440_n.jpg"/>
          <p:cNvPicPr>
            <a:picLocks noChangeAspect="1" noChangeArrowheads="1"/>
          </p:cNvPicPr>
          <p:nvPr/>
        </p:nvPicPr>
        <p:blipFill>
          <a:blip r:embed="rId3" cstate="print"/>
          <a:srcRect l="3154" r="3278" b="6441"/>
          <a:stretch>
            <a:fillRect/>
          </a:stretch>
        </p:blipFill>
        <p:spPr bwMode="auto">
          <a:xfrm>
            <a:off x="1331640" y="499009"/>
            <a:ext cx="6408712" cy="4005063"/>
          </a:xfrm>
          <a:prstGeom prst="ellipse">
            <a:avLst/>
          </a:prstGeom>
          <a:ln>
            <a:noFill/>
          </a:ln>
          <a:effectLst>
            <a:softEdge rad="112500"/>
          </a:effectLst>
        </p:spPr>
      </p:pic>
      <p:sp>
        <p:nvSpPr>
          <p:cNvPr id="4" name="3 Dikdörtgen"/>
          <p:cNvSpPr/>
          <p:nvPr/>
        </p:nvSpPr>
        <p:spPr>
          <a:xfrm>
            <a:off x="179512" y="4581128"/>
            <a:ext cx="8784976" cy="1944216"/>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sz="2800" dirty="0" smtClean="0">
                <a:solidFill>
                  <a:schemeClr val="bg1"/>
                </a:solidFill>
              </a:rPr>
              <a:t>Ruhum sana âşık, sana hayrandır Efendim,</a:t>
            </a:r>
          </a:p>
          <a:p>
            <a:pPr algn="ctr"/>
            <a:r>
              <a:rPr lang="tr-TR" sz="2800" dirty="0" smtClean="0">
                <a:solidFill>
                  <a:schemeClr val="bg1"/>
                </a:solidFill>
              </a:rPr>
              <a:t>Bir ben değil alem sana kurbandır Efendim!. </a:t>
            </a:r>
          </a:p>
          <a:p>
            <a:pPr algn="ctr"/>
            <a:r>
              <a:rPr lang="tr-TR" sz="2800" dirty="0" smtClean="0">
                <a:solidFill>
                  <a:schemeClr val="bg1"/>
                </a:solidFill>
              </a:rPr>
              <a:t>Aşkınla buhurdan gibi tükenmekte bu kalbim,</a:t>
            </a:r>
          </a:p>
          <a:p>
            <a:pPr algn="ctr"/>
            <a:r>
              <a:rPr lang="tr-TR" sz="2800" dirty="0" smtClean="0">
                <a:solidFill>
                  <a:schemeClr val="bg1"/>
                </a:solidFill>
              </a:rPr>
              <a:t>Sensiz bana cennet bile hicrandır Efendim!.</a:t>
            </a:r>
          </a:p>
          <a:p>
            <a:pPr algn="ctr"/>
            <a:r>
              <a:rPr lang="tr-TR" sz="1200" dirty="0" smtClean="0">
                <a:solidFill>
                  <a:schemeClr val="bg1"/>
                </a:solidFill>
              </a:rPr>
              <a:t>(Ali. Ulvi KURUCU, Gümüş Tül ve Alevler)</a:t>
            </a:r>
            <a:endParaRPr lang="tr-TR" sz="1200" dirty="0">
              <a:solidFill>
                <a:schemeClr val="bg1"/>
              </a:solidFill>
            </a:endParaRPr>
          </a:p>
        </p:txBody>
      </p:sp>
    </p:spTree>
    <p:extLst>
      <p:ext uri="{BB962C8B-B14F-4D97-AF65-F5344CB8AC3E}">
        <p14:creationId xmlns:p14="http://schemas.microsoft.com/office/powerpoint/2010/main" val="34822037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430306" y="1214422"/>
            <a:ext cx="8246150" cy="2214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a:r>
              <a:rPr lang="tr-TR" sz="2000" dirty="0" smtClean="0">
                <a:solidFill>
                  <a:schemeClr val="tx1"/>
                </a:solidFill>
              </a:rPr>
              <a:t>Ne mutlu bugünün kadir ve kıymetini bilip hayatını Sevgili Peygamberimizin hayatı gibi geçirmeye özen gösterenlere. Ne mutlu bu günün hürmetine kendini affettirmesi bilenlere. Ne mutlu gönlünü Allah’ın </a:t>
            </a:r>
            <a:r>
              <a:rPr lang="tr-TR" sz="2000" dirty="0" err="1" smtClean="0">
                <a:solidFill>
                  <a:schemeClr val="tx1"/>
                </a:solidFill>
              </a:rPr>
              <a:t>Habibine</a:t>
            </a:r>
            <a:r>
              <a:rPr lang="tr-TR" sz="2000" dirty="0" smtClean="0">
                <a:solidFill>
                  <a:schemeClr val="tx1"/>
                </a:solidFill>
              </a:rPr>
              <a:t> açabilenlere.</a:t>
            </a:r>
          </a:p>
          <a:p>
            <a:pPr algn="just"/>
            <a:r>
              <a:rPr lang="tr-TR" sz="2000" dirty="0" smtClean="0">
                <a:solidFill>
                  <a:schemeClr val="tx1"/>
                </a:solidFill>
              </a:rPr>
              <a:t>Mevlid kandilinizi tebrik eder Yüce Milletimize, Tüm Müslüman Kardeşlerimize hayırlar getirmesini </a:t>
            </a:r>
            <a:r>
              <a:rPr lang="tr-TR" sz="2000" dirty="0" err="1" smtClean="0">
                <a:solidFill>
                  <a:schemeClr val="tx1"/>
                </a:solidFill>
              </a:rPr>
              <a:t>Cenab</a:t>
            </a:r>
            <a:r>
              <a:rPr lang="tr-TR" sz="2000" dirty="0" smtClean="0">
                <a:solidFill>
                  <a:schemeClr val="tx1"/>
                </a:solidFill>
              </a:rPr>
              <a:t>-ı Mevla’dan niyaz ederim. </a:t>
            </a:r>
            <a:endParaRPr lang="tr-TR" sz="2000" dirty="0">
              <a:solidFill>
                <a:schemeClr val="tx1"/>
              </a:solidFill>
            </a:endParaRPr>
          </a:p>
        </p:txBody>
      </p:sp>
      <p:sp>
        <p:nvSpPr>
          <p:cNvPr id="4" name="3 Dikdörtgen"/>
          <p:cNvSpPr/>
          <p:nvPr/>
        </p:nvSpPr>
        <p:spPr>
          <a:xfrm>
            <a:off x="429736" y="3645024"/>
            <a:ext cx="8174712" cy="2160240"/>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a:r>
              <a:rPr lang="tr-TR" sz="2000" dirty="0" smtClean="0">
                <a:solidFill>
                  <a:schemeClr val="tx1"/>
                </a:solidFill>
              </a:rPr>
              <a:t>Not : Bu Vaaz İdris YAVUZYİĞİT  Tarafından Ahmet ÜNAL, Şükrü ÖZBUĞDAY, Mehmet ESER Hocalarımızın Örnek Vaaz Metinleri; Gazi ERDEM hocamızın “Mevlid kandili ve </a:t>
            </a:r>
            <a:r>
              <a:rPr lang="tr-TR" sz="2000" dirty="0" err="1" smtClean="0">
                <a:solidFill>
                  <a:schemeClr val="tx1"/>
                </a:solidFill>
              </a:rPr>
              <a:t>hz.</a:t>
            </a:r>
            <a:r>
              <a:rPr lang="tr-TR" sz="2000" dirty="0" smtClean="0">
                <a:solidFill>
                  <a:schemeClr val="tx1"/>
                </a:solidFill>
              </a:rPr>
              <a:t> Peygamber</a:t>
            </a:r>
            <a:r>
              <a:rPr lang="tr-TR" sz="2000" cap="all" dirty="0" smtClean="0">
                <a:solidFill>
                  <a:schemeClr val="tx1"/>
                </a:solidFill>
              </a:rPr>
              <a:t> (</a:t>
            </a:r>
            <a:r>
              <a:rPr lang="tr-TR" sz="2000" dirty="0" smtClean="0">
                <a:solidFill>
                  <a:schemeClr val="tx1"/>
                </a:solidFill>
              </a:rPr>
              <a:t>s.a.s.) Sevgisi” isimli vaaz projesinden; Hasenat 4 Kuran Araştırma Programı, İslam Tarihi Özet Konu Anlatımı Ve Diyanet Dergilerinden Derlenerek Oluşturulmuştur. </a:t>
            </a:r>
            <a:endParaRPr lang="tr-TR" sz="2000"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323528" y="1124744"/>
            <a:ext cx="8604448" cy="4680520"/>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a:r>
              <a:rPr lang="tr-TR" sz="2800" b="1" dirty="0" smtClean="0">
                <a:solidFill>
                  <a:schemeClr val="tx1"/>
                </a:solidFill>
              </a:rPr>
              <a:t>Kim Hz. Muhammed Mustafa (SAV)’i anlatırsa anlatsın, o’nu tam anlatma imkanına sahip değildir.</a:t>
            </a:r>
          </a:p>
          <a:p>
            <a:pPr algn="just"/>
            <a:r>
              <a:rPr lang="tr-TR" sz="2800" b="1" dirty="0" smtClean="0">
                <a:solidFill>
                  <a:srgbClr val="FF0000"/>
                </a:solidFill>
              </a:rPr>
              <a:t>Hassan B. Sabit der ki: </a:t>
            </a:r>
          </a:p>
          <a:p>
            <a:pPr algn="ctr"/>
            <a:r>
              <a:rPr lang="ar-AE" sz="3600" dirty="0">
                <a:solidFill>
                  <a:schemeClr val="tx1"/>
                </a:solidFill>
                <a:latin typeface="HASENAT" panose="01000600020000020003" pitchFamily="2" charset="-78"/>
                <a:cs typeface="HASENAT" panose="01000600020000020003" pitchFamily="2" charset="-78"/>
              </a:rPr>
              <a:t>وَمَا مَدَحْتُ مُحَمَّدًا بِمَقَالَتِى وَلٰكَنْ مَدَحْتُ مَقَالَتِى بِمُحَمَّدٍ</a:t>
            </a:r>
            <a:endParaRPr lang="tr-TR" sz="3600" dirty="0">
              <a:solidFill>
                <a:schemeClr val="tx1"/>
              </a:solidFill>
              <a:latin typeface="HASENAT" panose="01000600020000020003" pitchFamily="2" charset="-78"/>
              <a:cs typeface="HASENAT" panose="01000600020000020003" pitchFamily="2" charset="-78"/>
            </a:endParaRPr>
          </a:p>
          <a:p>
            <a:pPr algn="just"/>
            <a:r>
              <a:rPr lang="tr-TR" sz="2800" b="1" dirty="0" smtClean="0">
                <a:solidFill>
                  <a:srgbClr val="FF0000"/>
                </a:solidFill>
              </a:rPr>
              <a:t>«Ben sözlerimle Muhammed’i (SAV) övmedim. Fakat onunla sözlerimi methettim.»</a:t>
            </a:r>
          </a:p>
          <a:p>
            <a:pPr algn="just"/>
            <a:r>
              <a:rPr lang="tr-TR" sz="2800" b="1" dirty="0" smtClean="0">
                <a:solidFill>
                  <a:schemeClr val="tx1"/>
                </a:solidFill>
              </a:rPr>
              <a:t>Sözün tesiri fesahat ve </a:t>
            </a:r>
            <a:r>
              <a:rPr lang="tr-TR" sz="2800" b="1" dirty="0" err="1" smtClean="0">
                <a:solidFill>
                  <a:schemeClr val="tx1"/>
                </a:solidFill>
              </a:rPr>
              <a:t>belağatında</a:t>
            </a:r>
            <a:r>
              <a:rPr lang="tr-TR" sz="2800" b="1" dirty="0" smtClean="0">
                <a:solidFill>
                  <a:schemeClr val="tx1"/>
                </a:solidFill>
              </a:rPr>
              <a:t> değil samimi olmasında saklıdır. </a:t>
            </a:r>
            <a:endParaRPr lang="tr-TR" sz="1600" dirty="0">
              <a:solidFill>
                <a:schemeClr val="tx1"/>
              </a:solidFill>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286290" y="1196752"/>
            <a:ext cx="8462174" cy="4608512"/>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a:r>
              <a:rPr lang="tr-TR" sz="2800" b="1" dirty="0" smtClean="0">
                <a:solidFill>
                  <a:schemeClr val="tx1"/>
                </a:solidFill>
              </a:rPr>
              <a:t>Sevgili Peygamberimiz (</a:t>
            </a:r>
            <a:r>
              <a:rPr lang="tr-TR" sz="2800" b="1" dirty="0" err="1" smtClean="0">
                <a:solidFill>
                  <a:schemeClr val="tx1"/>
                </a:solidFill>
              </a:rPr>
              <a:t>sas</a:t>
            </a:r>
            <a:r>
              <a:rPr lang="tr-TR" sz="2800" b="1" dirty="0" smtClean="0">
                <a:solidFill>
                  <a:schemeClr val="tx1"/>
                </a:solidFill>
              </a:rPr>
              <a:t>) ’in dünyaya teşrifleri </a:t>
            </a:r>
            <a:r>
              <a:rPr lang="tr-TR" sz="2800" b="1" dirty="0" err="1" smtClean="0">
                <a:solidFill>
                  <a:schemeClr val="tx1"/>
                </a:solidFill>
              </a:rPr>
              <a:t>Rabiülevvel</a:t>
            </a:r>
            <a:r>
              <a:rPr lang="tr-TR" sz="2800" b="1" dirty="0" smtClean="0">
                <a:solidFill>
                  <a:schemeClr val="tx1"/>
                </a:solidFill>
              </a:rPr>
              <a:t> ayının 12. gecesidir [20 Nisan 571, Pazartesi sabaha karşı] ki buna </a:t>
            </a:r>
            <a:r>
              <a:rPr lang="tr-TR" sz="2800" b="1" dirty="0" err="1" smtClean="0">
                <a:solidFill>
                  <a:srgbClr val="C00000"/>
                </a:solidFill>
              </a:rPr>
              <a:t>Mevlid</a:t>
            </a:r>
            <a:r>
              <a:rPr lang="tr-TR" sz="2800" b="1" dirty="0" smtClean="0">
                <a:solidFill>
                  <a:srgbClr val="C00000"/>
                </a:solidFill>
              </a:rPr>
              <a:t>–i Nebi [Kutlu Doğum] </a:t>
            </a:r>
            <a:r>
              <a:rPr lang="tr-TR" sz="2800" b="1" dirty="0" smtClean="0">
                <a:solidFill>
                  <a:schemeClr val="tx1"/>
                </a:solidFill>
              </a:rPr>
              <a:t>denir.</a:t>
            </a:r>
            <a:r>
              <a:rPr lang="tr-TR" sz="2800" dirty="0" smtClean="0">
                <a:solidFill>
                  <a:schemeClr val="tx1"/>
                </a:solidFill>
              </a:rPr>
              <a:t> </a:t>
            </a:r>
          </a:p>
          <a:p>
            <a:pPr algn="just"/>
            <a:r>
              <a:rPr lang="tr-TR" sz="2800" dirty="0" smtClean="0">
                <a:solidFill>
                  <a:schemeClr val="tx1"/>
                </a:solidFill>
              </a:rPr>
              <a:t>Kâinat </a:t>
            </a:r>
            <a:r>
              <a:rPr lang="tr-TR" sz="2800" dirty="0">
                <a:solidFill>
                  <a:schemeClr val="tx1"/>
                </a:solidFill>
              </a:rPr>
              <a:t>ve beşeriyetin yüzyıllardır yolunu gözlediği o Peygamberler </a:t>
            </a:r>
            <a:r>
              <a:rPr lang="tr-TR" sz="2800" dirty="0" err="1">
                <a:solidFill>
                  <a:schemeClr val="tx1"/>
                </a:solidFill>
              </a:rPr>
              <a:t>Peygamberi’nin</a:t>
            </a:r>
            <a:r>
              <a:rPr lang="tr-TR" sz="2800" dirty="0">
                <a:solidFill>
                  <a:schemeClr val="tx1"/>
                </a:solidFill>
              </a:rPr>
              <a:t> </a:t>
            </a:r>
            <a:r>
              <a:rPr lang="tr-TR" sz="2800" b="1" dirty="0">
                <a:solidFill>
                  <a:srgbClr val="C00000"/>
                </a:solidFill>
              </a:rPr>
              <a:t>doğum günüdür</a:t>
            </a:r>
            <a:r>
              <a:rPr lang="tr-TR" sz="2800" dirty="0">
                <a:solidFill>
                  <a:srgbClr val="C00000"/>
                </a:solidFill>
              </a:rPr>
              <a:t> </a:t>
            </a:r>
            <a:r>
              <a:rPr lang="tr-TR" sz="2800" dirty="0">
                <a:solidFill>
                  <a:schemeClr val="tx1"/>
                </a:solidFill>
              </a:rPr>
              <a:t>bugün</a:t>
            </a:r>
            <a:r>
              <a:rPr lang="tr-TR" sz="2800" dirty="0" smtClean="0">
                <a:solidFill>
                  <a:schemeClr val="tx1"/>
                </a:solidFill>
              </a:rPr>
              <a:t>.</a:t>
            </a:r>
            <a:endParaRPr lang="tr-TR" sz="2800" dirty="0">
              <a:solidFill>
                <a:schemeClr val="tx1"/>
              </a:solidFill>
            </a:endParaRPr>
          </a:p>
          <a:p>
            <a:pPr algn="ctr"/>
            <a:r>
              <a:rPr lang="ar-AE" sz="4000" dirty="0">
                <a:solidFill>
                  <a:schemeClr val="tx1"/>
                </a:solidFill>
                <a:latin typeface="HASENAT" panose="01000600020000020003" pitchFamily="2" charset="-78"/>
                <a:cs typeface="HASENAT" panose="01000600020000020003" pitchFamily="2" charset="-78"/>
              </a:rPr>
              <a:t>اَنَا دَعْوَةُ إِبْرٖهِيمَ وَبُشْرَى عِيسَى</a:t>
            </a:r>
            <a:endParaRPr lang="tr-TR" sz="4000" dirty="0">
              <a:solidFill>
                <a:schemeClr val="tx1"/>
              </a:solidFill>
              <a:latin typeface="HASENAT" panose="01000600020000020003" pitchFamily="2" charset="-78"/>
              <a:cs typeface="HASENAT" panose="01000600020000020003" pitchFamily="2" charset="-78"/>
            </a:endParaRPr>
          </a:p>
          <a:p>
            <a:pPr algn="just"/>
            <a:r>
              <a:rPr lang="tr-TR" sz="2800" b="1" dirty="0" smtClean="0">
                <a:solidFill>
                  <a:srgbClr val="C00000"/>
                </a:solidFill>
              </a:rPr>
              <a:t>Hz</a:t>
            </a:r>
            <a:r>
              <a:rPr lang="tr-TR" sz="2800" b="1" dirty="0">
                <a:solidFill>
                  <a:srgbClr val="C00000"/>
                </a:solidFill>
              </a:rPr>
              <a:t>. İbrahim’in duası, </a:t>
            </a:r>
            <a:r>
              <a:rPr lang="tr-TR" sz="2800" b="1" dirty="0">
                <a:solidFill>
                  <a:srgbClr val="0070C0"/>
                </a:solidFill>
              </a:rPr>
              <a:t>Hz. </a:t>
            </a:r>
            <a:r>
              <a:rPr lang="tr-TR" sz="2800" b="1" dirty="0" err="1">
                <a:solidFill>
                  <a:srgbClr val="0070C0"/>
                </a:solidFill>
              </a:rPr>
              <a:t>İsâ’nın</a:t>
            </a:r>
            <a:r>
              <a:rPr lang="tr-TR" sz="2800" b="1" dirty="0">
                <a:solidFill>
                  <a:srgbClr val="0070C0"/>
                </a:solidFill>
              </a:rPr>
              <a:t> müjdesi </a:t>
            </a:r>
            <a:r>
              <a:rPr lang="tr-TR" sz="2800" b="1" dirty="0">
                <a:solidFill>
                  <a:srgbClr val="C00000"/>
                </a:solidFill>
              </a:rPr>
              <a:t>ve </a:t>
            </a:r>
            <a:r>
              <a:rPr lang="tr-TR" sz="2800" b="1" dirty="0">
                <a:solidFill>
                  <a:srgbClr val="00B050"/>
                </a:solidFill>
              </a:rPr>
              <a:t>Dedesi </a:t>
            </a:r>
            <a:r>
              <a:rPr lang="tr-TR" sz="2800" b="1" dirty="0" err="1">
                <a:solidFill>
                  <a:srgbClr val="00B050"/>
                </a:solidFill>
              </a:rPr>
              <a:t>Abdülmuttalip</a:t>
            </a:r>
            <a:r>
              <a:rPr lang="tr-TR" sz="2800" b="1" dirty="0">
                <a:solidFill>
                  <a:srgbClr val="00B050"/>
                </a:solidFill>
              </a:rPr>
              <a:t> ve Annesi </a:t>
            </a:r>
            <a:r>
              <a:rPr lang="tr-TR" sz="2800" b="1" dirty="0" err="1">
                <a:solidFill>
                  <a:srgbClr val="00B050"/>
                </a:solidFill>
              </a:rPr>
              <a:t>Âmine’nin</a:t>
            </a:r>
            <a:r>
              <a:rPr lang="tr-TR" sz="2800" b="1" dirty="0">
                <a:solidFill>
                  <a:srgbClr val="00B050"/>
                </a:solidFill>
              </a:rPr>
              <a:t> rüyasıdır</a:t>
            </a:r>
            <a:r>
              <a:rPr lang="tr-TR" sz="2800" b="1" dirty="0">
                <a:solidFill>
                  <a:srgbClr val="C00000"/>
                </a:solidFill>
              </a:rPr>
              <a:t>. </a:t>
            </a:r>
            <a:endParaRPr lang="tr-TR" sz="2800" dirty="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755576" y="1196752"/>
            <a:ext cx="7848872" cy="4680520"/>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r>
              <a:rPr lang="tr-TR" sz="2800" b="1" dirty="0">
                <a:solidFill>
                  <a:schemeClr val="tx1"/>
                </a:solidFill>
              </a:rPr>
              <a:t>Kâinattaki her şey edip seda,</a:t>
            </a:r>
            <a:br>
              <a:rPr lang="tr-TR" sz="2800" b="1" dirty="0">
                <a:solidFill>
                  <a:schemeClr val="tx1"/>
                </a:solidFill>
              </a:rPr>
            </a:br>
            <a:r>
              <a:rPr lang="tr-TR" sz="2800" b="1" dirty="0">
                <a:solidFill>
                  <a:schemeClr val="tx1"/>
                </a:solidFill>
              </a:rPr>
              <a:t>Çağrışarak dediler ki, merhaba</a:t>
            </a:r>
            <a:r>
              <a:rPr lang="tr-TR" sz="2800" b="1" dirty="0" smtClean="0">
                <a:solidFill>
                  <a:schemeClr val="tx1"/>
                </a:solidFill>
              </a:rPr>
              <a:t>!</a:t>
            </a:r>
            <a:r>
              <a:rPr lang="tr-TR" sz="2800" b="1" dirty="0">
                <a:solidFill>
                  <a:schemeClr val="tx1"/>
                </a:solidFill>
              </a:rPr>
              <a:t/>
            </a:r>
            <a:br>
              <a:rPr lang="tr-TR" sz="2800" b="1" dirty="0">
                <a:solidFill>
                  <a:schemeClr val="tx1"/>
                </a:solidFill>
              </a:rPr>
            </a:br>
            <a:r>
              <a:rPr lang="tr-TR" sz="2800" b="1" dirty="0">
                <a:solidFill>
                  <a:schemeClr val="tx1"/>
                </a:solidFill>
              </a:rPr>
              <a:t>Merhaba, </a:t>
            </a:r>
            <a:r>
              <a:rPr lang="tr-TR" sz="2800" b="1" dirty="0">
                <a:solidFill>
                  <a:srgbClr val="0070C0"/>
                </a:solidFill>
              </a:rPr>
              <a:t>ey </a:t>
            </a:r>
            <a:r>
              <a:rPr lang="tr-TR" sz="2800" b="1" dirty="0" err="1">
                <a:solidFill>
                  <a:srgbClr val="0070C0"/>
                </a:solidFill>
              </a:rPr>
              <a:t>âl</a:t>
            </a:r>
            <a:r>
              <a:rPr lang="tr-TR" sz="2800" b="1" dirty="0">
                <a:solidFill>
                  <a:srgbClr val="0070C0"/>
                </a:solidFill>
              </a:rPr>
              <a:t>-i sultan </a:t>
            </a:r>
            <a:r>
              <a:rPr lang="tr-TR" sz="2800" b="1" dirty="0">
                <a:solidFill>
                  <a:schemeClr val="tx1"/>
                </a:solidFill>
              </a:rPr>
              <a:t>merhaba!</a:t>
            </a:r>
            <a:br>
              <a:rPr lang="tr-TR" sz="2800" b="1" dirty="0">
                <a:solidFill>
                  <a:schemeClr val="tx1"/>
                </a:solidFill>
              </a:rPr>
            </a:br>
            <a:r>
              <a:rPr lang="tr-TR" sz="2800" b="1" dirty="0">
                <a:solidFill>
                  <a:schemeClr val="tx1"/>
                </a:solidFill>
              </a:rPr>
              <a:t>Merhaba, </a:t>
            </a:r>
            <a:r>
              <a:rPr lang="tr-TR" sz="2800" b="1" dirty="0">
                <a:solidFill>
                  <a:srgbClr val="0070C0"/>
                </a:solidFill>
              </a:rPr>
              <a:t>ey </a:t>
            </a:r>
            <a:r>
              <a:rPr lang="tr-TR" sz="2800" b="1" dirty="0" err="1">
                <a:solidFill>
                  <a:srgbClr val="0070C0"/>
                </a:solidFill>
              </a:rPr>
              <a:t>kân</a:t>
            </a:r>
            <a:r>
              <a:rPr lang="tr-TR" sz="2800" b="1" dirty="0">
                <a:solidFill>
                  <a:srgbClr val="0070C0"/>
                </a:solidFill>
              </a:rPr>
              <a:t>-i irfan </a:t>
            </a:r>
            <a:r>
              <a:rPr lang="tr-TR" sz="2800" b="1" dirty="0">
                <a:solidFill>
                  <a:schemeClr val="tx1"/>
                </a:solidFill>
              </a:rPr>
              <a:t>merhaba!</a:t>
            </a:r>
            <a:br>
              <a:rPr lang="tr-TR" sz="2800" b="1" dirty="0">
                <a:solidFill>
                  <a:schemeClr val="tx1"/>
                </a:solidFill>
              </a:rPr>
            </a:br>
            <a:r>
              <a:rPr lang="tr-TR" sz="2800" b="1" dirty="0" smtClean="0">
                <a:solidFill>
                  <a:schemeClr val="tx1"/>
                </a:solidFill>
              </a:rPr>
              <a:t>Merhaba</a:t>
            </a:r>
            <a:r>
              <a:rPr lang="tr-TR" sz="2800" b="1" dirty="0">
                <a:solidFill>
                  <a:schemeClr val="tx1"/>
                </a:solidFill>
              </a:rPr>
              <a:t>, </a:t>
            </a:r>
            <a:r>
              <a:rPr lang="tr-TR" sz="2800" b="1" dirty="0">
                <a:solidFill>
                  <a:srgbClr val="0070C0"/>
                </a:solidFill>
              </a:rPr>
              <a:t>ey </a:t>
            </a:r>
            <a:r>
              <a:rPr lang="tr-TR" sz="2800" b="1" dirty="0" err="1">
                <a:solidFill>
                  <a:srgbClr val="0070C0"/>
                </a:solidFill>
              </a:rPr>
              <a:t>sırr</a:t>
            </a:r>
            <a:r>
              <a:rPr lang="tr-TR" sz="2800" b="1" dirty="0">
                <a:solidFill>
                  <a:srgbClr val="0070C0"/>
                </a:solidFill>
              </a:rPr>
              <a:t>-ı </a:t>
            </a:r>
            <a:r>
              <a:rPr lang="tr-TR" sz="2800" b="1" dirty="0" err="1">
                <a:solidFill>
                  <a:srgbClr val="0070C0"/>
                </a:solidFill>
              </a:rPr>
              <a:t>furkan</a:t>
            </a:r>
            <a:r>
              <a:rPr lang="tr-TR" sz="2800" b="1" dirty="0">
                <a:solidFill>
                  <a:srgbClr val="0070C0"/>
                </a:solidFill>
              </a:rPr>
              <a:t> </a:t>
            </a:r>
            <a:r>
              <a:rPr lang="tr-TR" sz="2800" b="1" dirty="0">
                <a:solidFill>
                  <a:schemeClr val="tx1"/>
                </a:solidFill>
              </a:rPr>
              <a:t>merhaba!</a:t>
            </a:r>
            <a:br>
              <a:rPr lang="tr-TR" sz="2800" b="1" dirty="0">
                <a:solidFill>
                  <a:schemeClr val="tx1"/>
                </a:solidFill>
              </a:rPr>
            </a:br>
            <a:r>
              <a:rPr lang="tr-TR" sz="2800" b="1" dirty="0">
                <a:solidFill>
                  <a:schemeClr val="tx1"/>
                </a:solidFill>
              </a:rPr>
              <a:t>Merhaba, </a:t>
            </a:r>
            <a:r>
              <a:rPr lang="tr-TR" sz="2800" b="1" dirty="0">
                <a:solidFill>
                  <a:srgbClr val="0070C0"/>
                </a:solidFill>
              </a:rPr>
              <a:t>ey derde derman </a:t>
            </a:r>
            <a:r>
              <a:rPr lang="tr-TR" sz="2800" b="1" dirty="0">
                <a:solidFill>
                  <a:schemeClr val="tx1"/>
                </a:solidFill>
              </a:rPr>
              <a:t>merhaba!</a:t>
            </a:r>
            <a:br>
              <a:rPr lang="tr-TR" sz="2800" b="1" dirty="0">
                <a:solidFill>
                  <a:schemeClr val="tx1"/>
                </a:solidFill>
              </a:rPr>
            </a:br>
            <a:r>
              <a:rPr lang="tr-TR" sz="2800" b="1" dirty="0" smtClean="0">
                <a:solidFill>
                  <a:schemeClr val="tx1"/>
                </a:solidFill>
              </a:rPr>
              <a:t>Merhaba</a:t>
            </a:r>
            <a:r>
              <a:rPr lang="tr-TR" sz="2800" b="1" dirty="0">
                <a:solidFill>
                  <a:schemeClr val="tx1"/>
                </a:solidFill>
              </a:rPr>
              <a:t>, ey </a:t>
            </a:r>
            <a:r>
              <a:rPr lang="tr-TR" sz="2800" b="1" dirty="0" err="1">
                <a:solidFill>
                  <a:schemeClr val="tx1"/>
                </a:solidFill>
              </a:rPr>
              <a:t>rahmeten</a:t>
            </a:r>
            <a:r>
              <a:rPr lang="tr-TR" sz="2800" b="1" dirty="0">
                <a:solidFill>
                  <a:schemeClr val="tx1"/>
                </a:solidFill>
              </a:rPr>
              <a:t> </a:t>
            </a:r>
            <a:r>
              <a:rPr lang="tr-TR" sz="2800" b="1" dirty="0" err="1">
                <a:solidFill>
                  <a:schemeClr val="tx1"/>
                </a:solidFill>
              </a:rPr>
              <a:t>lil</a:t>
            </a:r>
            <a:r>
              <a:rPr lang="tr-TR" sz="2800" b="1" dirty="0">
                <a:solidFill>
                  <a:schemeClr val="tx1"/>
                </a:solidFill>
              </a:rPr>
              <a:t>-âlemin!</a:t>
            </a:r>
            <a:br>
              <a:rPr lang="tr-TR" sz="2800" b="1" dirty="0">
                <a:solidFill>
                  <a:schemeClr val="tx1"/>
                </a:solidFill>
              </a:rPr>
            </a:br>
            <a:r>
              <a:rPr lang="tr-TR" sz="2800" b="1" dirty="0">
                <a:solidFill>
                  <a:schemeClr val="tx1"/>
                </a:solidFill>
              </a:rPr>
              <a:t>Merhaba, sensin </a:t>
            </a:r>
            <a:r>
              <a:rPr lang="tr-TR" sz="2800" b="1" dirty="0" err="1">
                <a:solidFill>
                  <a:schemeClr val="tx1"/>
                </a:solidFill>
              </a:rPr>
              <a:t>şefial</a:t>
            </a:r>
            <a:r>
              <a:rPr lang="tr-TR" sz="2800" b="1" dirty="0">
                <a:solidFill>
                  <a:schemeClr val="tx1"/>
                </a:solidFill>
              </a:rPr>
              <a:t> </a:t>
            </a:r>
            <a:r>
              <a:rPr lang="tr-TR" sz="2800" b="1" dirty="0" err="1">
                <a:solidFill>
                  <a:schemeClr val="tx1"/>
                </a:solidFill>
              </a:rPr>
              <a:t>müznibin</a:t>
            </a:r>
            <a:r>
              <a:rPr lang="tr-TR" sz="2800" b="1" dirty="0">
                <a:solidFill>
                  <a:schemeClr val="tx1"/>
                </a:solidFill>
              </a:rPr>
              <a:t>!</a:t>
            </a:r>
            <a:br>
              <a:rPr lang="tr-TR" sz="2800" b="1" dirty="0">
                <a:solidFill>
                  <a:schemeClr val="tx1"/>
                </a:solidFill>
              </a:rPr>
            </a:br>
            <a:r>
              <a:rPr lang="tr-TR" sz="2800" b="1" dirty="0" smtClean="0">
                <a:solidFill>
                  <a:srgbClr val="C00000"/>
                </a:solidFill>
              </a:rPr>
              <a:t>Bütün </a:t>
            </a:r>
            <a:r>
              <a:rPr lang="tr-TR" sz="2800" b="1" dirty="0">
                <a:solidFill>
                  <a:srgbClr val="C00000"/>
                </a:solidFill>
              </a:rPr>
              <a:t>dertlilerin dermanı sensin,</a:t>
            </a:r>
            <a:br>
              <a:rPr lang="tr-TR" sz="2800" b="1" dirty="0">
                <a:solidFill>
                  <a:srgbClr val="C00000"/>
                </a:solidFill>
              </a:rPr>
            </a:br>
            <a:r>
              <a:rPr lang="tr-TR" sz="2800" b="1" dirty="0">
                <a:solidFill>
                  <a:srgbClr val="C00000"/>
                </a:solidFill>
              </a:rPr>
              <a:t>Cümle âlemlerin sultanı sensin</a:t>
            </a:r>
            <a:r>
              <a:rPr lang="tr-TR" sz="2800" b="1" dirty="0" smtClean="0">
                <a:solidFill>
                  <a:srgbClr val="C00000"/>
                </a:solidFill>
              </a:rPr>
              <a:t>.</a:t>
            </a:r>
            <a:r>
              <a:rPr lang="tr-TR" sz="2800" b="1" dirty="0" smtClean="0">
                <a:solidFill>
                  <a:schemeClr val="tx1"/>
                </a:solidFill>
              </a:rPr>
              <a:t> </a:t>
            </a:r>
          </a:p>
          <a:p>
            <a:pPr algn="r"/>
            <a:r>
              <a:rPr lang="tr-TR" sz="2800" b="1" dirty="0" smtClean="0">
                <a:solidFill>
                  <a:schemeClr val="tx1"/>
                </a:solidFill>
              </a:rPr>
              <a:t>(Mevlid, Süleyman Çelebi)</a:t>
            </a:r>
            <a:endParaRPr lang="tr-TR" sz="2800" b="1" dirty="0">
              <a:solidFill>
                <a:schemeClr val="tx1"/>
              </a:solidFill>
            </a:endParaRPr>
          </a:p>
        </p:txBody>
      </p:sp>
    </p:spTree>
    <p:extLst>
      <p:ext uri="{BB962C8B-B14F-4D97-AF65-F5344CB8AC3E}">
        <p14:creationId xmlns:p14="http://schemas.microsoft.com/office/powerpoint/2010/main" val="973146151"/>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1612</TotalTime>
  <Words>4100</Words>
  <Application>Microsoft Office PowerPoint</Application>
  <PresentationFormat>Ekran Gösterisi (4:3)</PresentationFormat>
  <Paragraphs>381</Paragraphs>
  <Slides>61</Slides>
  <Notes>1</Notes>
  <HiddenSlides>0</HiddenSlides>
  <MMClips>0</MMClips>
  <ScaleCrop>false</ScaleCrop>
  <HeadingPairs>
    <vt:vector size="6" baseType="variant">
      <vt:variant>
        <vt:lpstr>Kullanılan Yazı Tipleri</vt:lpstr>
      </vt:variant>
      <vt:variant>
        <vt:i4>10</vt:i4>
      </vt:variant>
      <vt:variant>
        <vt:lpstr>Tema</vt:lpstr>
      </vt:variant>
      <vt:variant>
        <vt:i4>1</vt:i4>
      </vt:variant>
      <vt:variant>
        <vt:lpstr>Slayt Başlıkları</vt:lpstr>
      </vt:variant>
      <vt:variant>
        <vt:i4>61</vt:i4>
      </vt:variant>
    </vt:vector>
  </HeadingPairs>
  <TitlesOfParts>
    <vt:vector size="72" baseType="lpstr">
      <vt:lpstr>SimSun</vt:lpstr>
      <vt:lpstr>Arial</vt:lpstr>
      <vt:lpstr>Calibri</vt:lpstr>
      <vt:lpstr>Comic Sans MS</vt:lpstr>
      <vt:lpstr>Courier New</vt:lpstr>
      <vt:lpstr>HASENAT</vt:lpstr>
      <vt:lpstr>Majalla UI</vt:lpstr>
      <vt:lpstr>Times New Roman</vt:lpstr>
      <vt:lpstr>Vivaldi</vt:lpstr>
      <vt:lpstr>Wingdings</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YeNiçeRi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İdrisbaba</dc:creator>
  <cp:lastModifiedBy>Vehbi Aksit</cp:lastModifiedBy>
  <cp:revision>199</cp:revision>
  <dcterms:created xsi:type="dcterms:W3CDTF">2012-01-29T15:11:21Z</dcterms:created>
  <dcterms:modified xsi:type="dcterms:W3CDTF">2015-12-21T19:43:12Z</dcterms:modified>
</cp:coreProperties>
</file>