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10" r:id="rId4"/>
    <p:sldId id="311" r:id="rId5"/>
    <p:sldId id="285" r:id="rId6"/>
    <p:sldId id="307" r:id="rId7"/>
    <p:sldId id="289" r:id="rId8"/>
    <p:sldId id="287" r:id="rId9"/>
    <p:sldId id="288" r:id="rId10"/>
    <p:sldId id="305" r:id="rId11"/>
    <p:sldId id="306" r:id="rId12"/>
    <p:sldId id="258" r:id="rId13"/>
    <p:sldId id="259" r:id="rId14"/>
    <p:sldId id="309" r:id="rId15"/>
    <p:sldId id="286" r:id="rId16"/>
    <p:sldId id="303" r:id="rId17"/>
    <p:sldId id="304" r:id="rId18"/>
    <p:sldId id="290" r:id="rId19"/>
    <p:sldId id="308" r:id="rId20"/>
    <p:sldId id="260" r:id="rId21"/>
    <p:sldId id="269" r:id="rId22"/>
    <p:sldId id="298" r:id="rId23"/>
    <p:sldId id="299" r:id="rId24"/>
    <p:sldId id="300" r:id="rId25"/>
    <p:sldId id="301" r:id="rId26"/>
    <p:sldId id="30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FA8F"/>
    <a:srgbClr val="99FF99"/>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5620"/>
    <p:restoredTop sz="94660"/>
  </p:normalViewPr>
  <p:slideViewPr>
    <p:cSldViewPr>
      <p:cViewPr varScale="1">
        <p:scale>
          <a:sx n="69" d="100"/>
          <a:sy n="69" d="100"/>
        </p:scale>
        <p:origin x="-1182"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11.07.2013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B050">
            <a:alpha val="40000"/>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11.07.2013</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ORUÇ</a:t>
            </a:r>
            <a:endParaRPr lang="tr-TR" dirty="0"/>
          </a:p>
        </p:txBody>
      </p:sp>
      <p:sp>
        <p:nvSpPr>
          <p:cNvPr id="3" name="2 Alt Başlık"/>
          <p:cNvSpPr>
            <a:spLocks noGrp="1"/>
          </p:cNvSpPr>
          <p:nvPr>
            <p:ph type="subTitle" idx="1"/>
          </p:nvPr>
        </p:nvSpPr>
        <p:spPr/>
        <p:txBody>
          <a:bodyPr/>
          <a:lstStyle/>
          <a:p>
            <a:r>
              <a:rPr lang="tr-TR" dirty="0" smtClean="0">
                <a:solidFill>
                  <a:schemeClr val="tx1"/>
                </a:solidFill>
              </a:rPr>
              <a:t>Fazileti</a:t>
            </a:r>
            <a:endParaRPr lang="tr-TR"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84" name="Rectangle 4"/>
          <p:cNvSpPr>
            <a:spLocks noGrp="1" noChangeArrowheads="1"/>
          </p:cNvSpPr>
          <p:nvPr>
            <p:ph type="title"/>
          </p:nvPr>
        </p:nvSpPr>
        <p:spPr/>
        <p:txBody>
          <a:bodyPr>
            <a:normAutofit/>
          </a:bodyPr>
          <a:lstStyle/>
          <a:p>
            <a:pPr>
              <a:lnSpc>
                <a:spcPct val="130000"/>
              </a:lnSpc>
            </a:pPr>
            <a:r>
              <a:rPr lang="tr-TR" sz="3600" dirty="0" smtClean="0">
                <a:latin typeface="Tahoma" pitchFamily="34" charset="0"/>
                <a:cs typeface="Tahoma" pitchFamily="34" charset="0"/>
              </a:rPr>
              <a:t>Orucun Fazileti</a:t>
            </a:r>
            <a:endParaRPr lang="tr-TR" sz="3600" dirty="0">
              <a:latin typeface="Tahoma" pitchFamily="34" charset="0"/>
              <a:cs typeface="Tahoma" pitchFamily="34" charset="0"/>
            </a:endParaRPr>
          </a:p>
        </p:txBody>
      </p:sp>
      <p:sp>
        <p:nvSpPr>
          <p:cNvPr id="2" name="İçerik Yer Tutucusu 1"/>
          <p:cNvSpPr>
            <a:spLocks noGrp="1"/>
          </p:cNvSpPr>
          <p:nvPr>
            <p:ph idx="1"/>
          </p:nvPr>
        </p:nvSpPr>
        <p:spPr/>
        <p:txBody>
          <a:bodyPr/>
          <a:lstStyle/>
          <a:p>
            <a:r>
              <a:rPr lang="tr-TR" dirty="0" smtClean="0">
                <a:cs typeface="Traditional Arabic" pitchFamily="18" charset="-78"/>
              </a:rPr>
              <a:t>Rasulullah buyurdu ki:</a:t>
            </a:r>
          </a:p>
          <a:p>
            <a:pPr algn="r" rtl="1"/>
            <a:r>
              <a:rPr lang="ar-EG" sz="4000" b="1" dirty="0" smtClean="0">
                <a:latin typeface="Traditional Arabic" pitchFamily="18" charset="-78"/>
                <a:cs typeface="Traditional Arabic" pitchFamily="18" charset="-78"/>
              </a:rPr>
              <a:t>لِكُلِّ </a:t>
            </a:r>
            <a:r>
              <a:rPr lang="ar-EG" sz="4000" b="1" dirty="0">
                <a:latin typeface="Traditional Arabic" pitchFamily="18" charset="-78"/>
                <a:cs typeface="Traditional Arabic" pitchFamily="18" charset="-78"/>
              </a:rPr>
              <a:t>شَيْءٍ زَك</a:t>
            </a:r>
            <a:r>
              <a:rPr lang="ar-SA" sz="4000" b="1" dirty="0">
                <a:latin typeface="Traditional Arabic" pitchFamily="18" charset="-78"/>
                <a:cs typeface="Traditional Arabic" pitchFamily="18" charset="-78"/>
              </a:rPr>
              <a:t>َ</a:t>
            </a:r>
            <a:r>
              <a:rPr lang="ar-EG" sz="4000" b="1" dirty="0">
                <a:latin typeface="Traditional Arabic" pitchFamily="18" charset="-78"/>
                <a:cs typeface="Traditional Arabic" pitchFamily="18" charset="-78"/>
              </a:rPr>
              <a:t>اة ٌ وَزَكاة ُ الجَسَدِ الصّوْمُ و الصِّيامُ نِصْفُ الصّ</a:t>
            </a:r>
            <a:r>
              <a:rPr lang="ar-SA" sz="4000" b="1" dirty="0">
                <a:latin typeface="Traditional Arabic" pitchFamily="18" charset="-78"/>
                <a:cs typeface="Traditional Arabic" pitchFamily="18" charset="-78"/>
              </a:rPr>
              <a:t>َ</a:t>
            </a:r>
            <a:r>
              <a:rPr lang="ar-EG" sz="4000" b="1" dirty="0">
                <a:latin typeface="Traditional Arabic" pitchFamily="18" charset="-78"/>
                <a:cs typeface="Traditional Arabic" pitchFamily="18" charset="-78"/>
              </a:rPr>
              <a:t>بْر ِ</a:t>
            </a:r>
            <a:r>
              <a:rPr lang="ar-EG" sz="4000" dirty="0">
                <a:cs typeface="Traditional Naskh" pitchFamily="2" charset="-78"/>
              </a:rPr>
              <a:t>.</a:t>
            </a:r>
            <a:r>
              <a:rPr lang="ar-EG" sz="4000" b="1" dirty="0"/>
              <a:t> </a:t>
            </a:r>
            <a:endParaRPr lang="tr-TR" sz="4000" b="1" dirty="0" smtClean="0"/>
          </a:p>
          <a:p>
            <a:r>
              <a:rPr lang="tr-TR" sz="2800" dirty="0" smtClean="0">
                <a:latin typeface="Tahoma" pitchFamily="34" charset="0"/>
                <a:cs typeface="Tahoma" pitchFamily="34" charset="0"/>
              </a:rPr>
              <a:t>“</a:t>
            </a:r>
            <a:r>
              <a:rPr lang="tr-TR" sz="2800" dirty="0">
                <a:latin typeface="Tahoma" pitchFamily="34" charset="0"/>
                <a:cs typeface="Tahoma" pitchFamily="34" charset="0"/>
              </a:rPr>
              <a:t>Her şeyin bir zekatı vardır, </a:t>
            </a:r>
            <a:r>
              <a:rPr lang="tr-TR" sz="2800" dirty="0" err="1">
                <a:latin typeface="Tahoma" pitchFamily="34" charset="0"/>
                <a:cs typeface="Tahoma" pitchFamily="34" charset="0"/>
              </a:rPr>
              <a:t>vücûdun</a:t>
            </a:r>
            <a:r>
              <a:rPr lang="tr-TR" sz="2800" dirty="0">
                <a:latin typeface="Tahoma" pitchFamily="34" charset="0"/>
                <a:cs typeface="Tahoma" pitchFamily="34" charset="0"/>
              </a:rPr>
              <a:t> zekatı da oruçtur. Oruç da sabrın yarısıdır.” </a:t>
            </a:r>
            <a:endParaRPr lang="tr-TR" sz="2800" dirty="0" smtClean="0">
              <a:latin typeface="Tahoma" pitchFamily="34" charset="0"/>
              <a:cs typeface="Tahoma" pitchFamily="34" charset="0"/>
            </a:endParaRPr>
          </a:p>
          <a:p>
            <a:r>
              <a:rPr lang="tr-TR" sz="2000" dirty="0" smtClean="0">
                <a:latin typeface="Tahoma" pitchFamily="34" charset="0"/>
                <a:cs typeface="Tahoma" pitchFamily="34" charset="0"/>
              </a:rPr>
              <a:t>(</a:t>
            </a:r>
            <a:r>
              <a:rPr lang="tr-TR" sz="2000" dirty="0" err="1">
                <a:latin typeface="Tahoma" pitchFamily="34" charset="0"/>
                <a:cs typeface="Tahoma" pitchFamily="34" charset="0"/>
              </a:rPr>
              <a:t>İbn</a:t>
            </a:r>
            <a:r>
              <a:rPr lang="tr-TR" sz="2000" dirty="0">
                <a:latin typeface="Tahoma" pitchFamily="34" charset="0"/>
                <a:cs typeface="Tahoma" pitchFamily="34" charset="0"/>
              </a:rPr>
              <a:t> </a:t>
            </a:r>
            <a:r>
              <a:rPr lang="tr-TR" sz="2000" dirty="0" err="1">
                <a:latin typeface="Tahoma" pitchFamily="34" charset="0"/>
                <a:cs typeface="Tahoma" pitchFamily="34" charset="0"/>
              </a:rPr>
              <a:t>Mâce</a:t>
            </a:r>
            <a:r>
              <a:rPr lang="tr-TR" sz="2000" dirty="0">
                <a:latin typeface="Tahoma" pitchFamily="34" charset="0"/>
                <a:cs typeface="Tahoma" pitchFamily="34" charset="0"/>
              </a:rPr>
              <a:t>, </a:t>
            </a:r>
            <a:r>
              <a:rPr lang="tr-TR" sz="2000" dirty="0" err="1">
                <a:latin typeface="Tahoma" pitchFamily="34" charset="0"/>
                <a:cs typeface="Tahoma" pitchFamily="34" charset="0"/>
              </a:rPr>
              <a:t>Sıyam</a:t>
            </a:r>
            <a:r>
              <a:rPr lang="tr-TR" sz="2000" dirty="0">
                <a:latin typeface="Tahoma" pitchFamily="34" charset="0"/>
                <a:cs typeface="Tahoma" pitchFamily="34" charset="0"/>
              </a:rPr>
              <a:t>, 44)</a:t>
            </a:r>
            <a:endParaRPr lang="tr-T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Orucun Fazileti</a:t>
            </a:r>
            <a:endParaRPr lang="tr-TR" dirty="0"/>
          </a:p>
        </p:txBody>
      </p:sp>
      <p:sp>
        <p:nvSpPr>
          <p:cNvPr id="3" name="2 İçerik Yer Tutucusu"/>
          <p:cNvSpPr>
            <a:spLocks noGrp="1"/>
          </p:cNvSpPr>
          <p:nvPr>
            <p:ph idx="1"/>
          </p:nvPr>
        </p:nvSpPr>
        <p:spPr/>
        <p:txBody>
          <a:bodyPr>
            <a:normAutofit/>
          </a:bodyPr>
          <a:lstStyle/>
          <a:p>
            <a:r>
              <a:rPr lang="tr-TR" dirty="0" smtClean="0"/>
              <a:t>Rasulullah buyurdu ki: </a:t>
            </a:r>
          </a:p>
          <a:p>
            <a:pPr algn="r" rtl="1"/>
            <a:r>
              <a:rPr lang="ar-SA" sz="4000" b="1" dirty="0">
                <a:latin typeface="Traditional Arabic" pitchFamily="18" charset="-78"/>
                <a:cs typeface="Traditional Arabic" pitchFamily="18" charset="-78"/>
              </a:rPr>
              <a:t>«إِنَّ لِلَّهِ عِنْدَ كُلِّ فِطْرٍ عُتَقَاءَ، وَذَلِكَ فِي كُلِّ لَيْلَةٍ»</a:t>
            </a:r>
            <a:endParaRPr lang="tr-TR" sz="4000" dirty="0">
              <a:latin typeface="Traditional Arabic" pitchFamily="18" charset="-78"/>
              <a:cs typeface="Traditional Arabic" pitchFamily="18" charset="-78"/>
            </a:endParaRPr>
          </a:p>
          <a:p>
            <a:r>
              <a:rPr lang="tr-TR" dirty="0" smtClean="0"/>
              <a:t>"</a:t>
            </a:r>
            <a:r>
              <a:rPr lang="tr-TR" dirty="0" smtClean="0"/>
              <a:t>Her iftar vaktinde Allah tarafından (cehennemden) </a:t>
            </a:r>
            <a:r>
              <a:rPr lang="tr-TR" dirty="0" err="1" smtClean="0"/>
              <a:t>azad</a:t>
            </a:r>
            <a:r>
              <a:rPr lang="tr-TR" dirty="0" smtClean="0"/>
              <a:t> edilen kimseler bulunur. Bu, (Ramazanın) her gecesinde olur."   </a:t>
            </a:r>
          </a:p>
          <a:p>
            <a:r>
              <a:rPr lang="tr-TR" dirty="0" err="1" smtClean="0"/>
              <a:t>İbn</a:t>
            </a:r>
            <a:r>
              <a:rPr lang="tr-TR" dirty="0" smtClean="0"/>
              <a:t> </a:t>
            </a:r>
            <a:r>
              <a:rPr lang="tr-TR" dirty="0" err="1" smtClean="0"/>
              <a:t>Mace</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Orucu Vaktinde Tutmak</a:t>
            </a:r>
            <a:endParaRPr lang="tr-TR" dirty="0"/>
          </a:p>
        </p:txBody>
      </p:sp>
      <p:sp>
        <p:nvSpPr>
          <p:cNvPr id="3" name="2 İçerik Yer Tutucusu"/>
          <p:cNvSpPr>
            <a:spLocks noGrp="1"/>
          </p:cNvSpPr>
          <p:nvPr>
            <p:ph idx="1"/>
          </p:nvPr>
        </p:nvSpPr>
        <p:spPr/>
        <p:txBody>
          <a:bodyPr/>
          <a:lstStyle/>
          <a:p>
            <a:r>
              <a:rPr lang="tr-TR" sz="2400" dirty="0" smtClean="0">
                <a:latin typeface="Tahoma" pitchFamily="34" charset="0"/>
                <a:cs typeface="Tahoma" pitchFamily="34" charset="0"/>
              </a:rPr>
              <a:t>Rasulullah buyurdu ki:</a:t>
            </a:r>
          </a:p>
          <a:p>
            <a:pPr algn="r" rtl="1"/>
            <a:r>
              <a:rPr lang="ar-SA" sz="4400" b="1" dirty="0">
                <a:latin typeface="Traditional Arabic" pitchFamily="18" charset="-78"/>
                <a:cs typeface="Traditional Arabic" pitchFamily="18" charset="-78"/>
              </a:rPr>
              <a:t>مَنْ أَفْطَرَ يَوْمًا مِنْ رَمَضَانَ مِنْ غَيْرِ عُذْرٍ وَلَا مَرَضٍ لَمْ يَقْضِهِ صِيَامُ الدَّهْرِ وَإِنْ صَامَهُ</a:t>
            </a:r>
            <a:endParaRPr lang="tr-TR" sz="4400" dirty="0"/>
          </a:p>
          <a:p>
            <a:r>
              <a:rPr lang="en-US" sz="2400" dirty="0" smtClean="0">
                <a:latin typeface="Tahoma" pitchFamily="34" charset="0"/>
                <a:cs typeface="Tahoma" pitchFamily="34" charset="0"/>
              </a:rPr>
              <a:t>“</a:t>
            </a:r>
            <a:r>
              <a:rPr lang="tr-TR" sz="2400" dirty="0" smtClean="0">
                <a:latin typeface="Tahoma" pitchFamily="34" charset="0"/>
                <a:cs typeface="Tahoma" pitchFamily="34" charset="0"/>
              </a:rPr>
              <a:t>Ramazan ayında, hasta veya ruhsat sahibi (yolcu, hamile) olmaksızın kim bir günlük orucunu yerse, bütün zaman boyu oruç tutsa bile bu orucu kaza edemez (sevabını elde edemez</a:t>
            </a:r>
            <a:r>
              <a:rPr lang="en-US" sz="2400" dirty="0" smtClean="0">
                <a:latin typeface="Tahoma" pitchFamily="34" charset="0"/>
                <a:cs typeface="Tahoma" pitchFamily="34" charset="0"/>
              </a:rPr>
              <a:t>).”</a:t>
            </a:r>
            <a:r>
              <a:rPr lang="en-US" sz="2800" dirty="0" smtClean="0">
                <a:latin typeface="Tahoma" pitchFamily="34" charset="0"/>
                <a:cs typeface="Tahoma" pitchFamily="34" charset="0"/>
              </a:rPr>
              <a:t> </a:t>
            </a:r>
            <a:endParaRPr lang="tr-TR" sz="2800" dirty="0" smtClean="0">
              <a:latin typeface="Tahoma" pitchFamily="34" charset="0"/>
              <a:cs typeface="Tahoma" pitchFamily="34" charset="0"/>
            </a:endParaRPr>
          </a:p>
          <a:p>
            <a:r>
              <a:rPr lang="en-US" sz="1600" dirty="0" smtClean="0">
                <a:latin typeface="Tahoma" pitchFamily="34" charset="0"/>
                <a:cs typeface="Tahoma" pitchFamily="34" charset="0"/>
              </a:rPr>
              <a:t>(</a:t>
            </a:r>
            <a:r>
              <a:rPr lang="en-US" sz="1600" dirty="0" err="1" smtClean="0">
                <a:latin typeface="Tahoma" pitchFamily="34" charset="0"/>
                <a:cs typeface="Tahoma" pitchFamily="34" charset="0"/>
              </a:rPr>
              <a:t>Buhari</a:t>
            </a:r>
            <a:r>
              <a:rPr lang="en-US" sz="1600" dirty="0" smtClean="0">
                <a:latin typeface="Tahoma" pitchFamily="34" charset="0"/>
                <a:cs typeface="Tahoma" pitchFamily="34" charset="0"/>
              </a:rPr>
              <a:t>, </a:t>
            </a:r>
            <a:r>
              <a:rPr lang="en-US" sz="1600" dirty="0" err="1" smtClean="0">
                <a:latin typeface="Tahoma" pitchFamily="34" charset="0"/>
                <a:cs typeface="Tahoma" pitchFamily="34" charset="0"/>
              </a:rPr>
              <a:t>Savm</a:t>
            </a:r>
            <a:r>
              <a:rPr lang="en-US" sz="1600" dirty="0" smtClean="0">
                <a:latin typeface="Tahoma" pitchFamily="34" charset="0"/>
                <a:cs typeface="Tahoma" pitchFamily="34" charset="0"/>
              </a:rPr>
              <a:t>, 29)</a:t>
            </a:r>
            <a:r>
              <a:rPr lang="en-US" dirty="0" smtClean="0"/>
              <a:t>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dirty="0" smtClean="0"/>
              <a:t>Oruçlunun Duası Makbuldür</a:t>
            </a:r>
            <a:endParaRPr lang="tr-TR" dirty="0"/>
          </a:p>
        </p:txBody>
      </p:sp>
      <p:sp>
        <p:nvSpPr>
          <p:cNvPr id="3" name="2 İçerik Yer Tutucusu"/>
          <p:cNvSpPr>
            <a:spLocks noGrp="1"/>
          </p:cNvSpPr>
          <p:nvPr>
            <p:ph idx="1"/>
          </p:nvPr>
        </p:nvSpPr>
        <p:spPr>
          <a:xfrm>
            <a:off x="323528" y="1196752"/>
            <a:ext cx="8496944" cy="5400600"/>
          </a:xfrm>
        </p:spPr>
        <p:txBody>
          <a:bodyPr>
            <a:normAutofit fontScale="92500"/>
          </a:bodyPr>
          <a:lstStyle/>
          <a:p>
            <a:pPr algn="l"/>
            <a:r>
              <a:rPr lang="tr-TR" sz="2800" dirty="0" smtClean="0"/>
              <a:t>Rasulullah buyurd</a:t>
            </a:r>
            <a:r>
              <a:rPr lang="tr-TR" sz="2800" dirty="0" smtClean="0"/>
              <a:t>u ki:</a:t>
            </a:r>
          </a:p>
          <a:p>
            <a:pPr algn="r" rtl="1"/>
            <a:r>
              <a:rPr lang="ar-SA" sz="4300" b="1" dirty="0">
                <a:latin typeface="Traditional Arabic" pitchFamily="18" charset="-78"/>
                <a:cs typeface="Traditional Arabic" pitchFamily="18" charset="-78"/>
              </a:rPr>
              <a:t>ثَلاَثة ٌ لآ تُرَدّ ُ دَعْوَتُهُمْ: الإمَامُ العَادِلُ. والصَّائِمُ حِينَ يُفْطِرُ. وَدَعْوَة ُ المَظلُومِ. يَرْفَعُهاَ اللهُ فَوْقَ الغَماَمِ وَتُفتَّحُ لَهَا أبْوابُ السَّماَءِ وَيَقُولُ اللهُ: وَعِزَّتِى لَأنْصُرنَّكَ وَلَوْ بَعْدَ حِينَ.</a:t>
            </a:r>
            <a:endParaRPr lang="tr-TR" sz="4300" b="1" dirty="0">
              <a:latin typeface="Traditional Arabic" pitchFamily="18" charset="-78"/>
              <a:cs typeface="Traditional Arabic" pitchFamily="18" charset="-78"/>
            </a:endParaRPr>
          </a:p>
          <a:p>
            <a:pPr algn="l"/>
            <a:r>
              <a:rPr lang="en-US" sz="2800" dirty="0" smtClean="0"/>
              <a:t>“</a:t>
            </a:r>
            <a:r>
              <a:rPr lang="tr-TR" sz="2800" dirty="0" smtClean="0"/>
              <a:t>Üç kişi vardır ki duaları reddedilmez (mutlaka kabul edilir): 1. Adil imam (devlet başkanı), 2. İftar yapan oruçlunun duası, 3. Zulme uğrayanın duası. Allah, (mazlumun) duasını bulutların üzerine çıkarır ve onlara sema kapıları açılarak “</a:t>
            </a:r>
            <a:r>
              <a:rPr lang="tr-TR" sz="2800" i="1" dirty="0" smtClean="0"/>
              <a:t>İzzetime yemin olsun ki! Vakti uzasa da, duanı mutlaka kabul edeceğim</a:t>
            </a:r>
            <a:r>
              <a:rPr lang="tr-TR" sz="2800" dirty="0" smtClean="0"/>
              <a:t>” buyurur</a:t>
            </a:r>
            <a:r>
              <a:rPr lang="en-US" sz="2800" dirty="0" smtClean="0"/>
              <a:t>. </a:t>
            </a:r>
            <a:endParaRPr lang="tr-TR" sz="2800" dirty="0" smtClean="0"/>
          </a:p>
          <a:p>
            <a:pPr algn="l"/>
            <a:r>
              <a:rPr lang="en-US" sz="1700" dirty="0" smtClean="0"/>
              <a:t>(</a:t>
            </a:r>
            <a:r>
              <a:rPr lang="tr-TR" sz="1700" dirty="0" err="1" smtClean="0"/>
              <a:t>Tirmizi</a:t>
            </a:r>
            <a:r>
              <a:rPr lang="tr-TR" sz="1700" dirty="0" smtClean="0"/>
              <a:t>, Cennet</a:t>
            </a:r>
            <a:r>
              <a:rPr lang="en-US" sz="1700" dirty="0" smtClean="0"/>
              <a:t>, </a:t>
            </a:r>
            <a:r>
              <a:rPr lang="en-US" sz="1700" dirty="0" smtClean="0"/>
              <a:t>2)</a:t>
            </a:r>
            <a:endParaRPr lang="tr-TR" sz="17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Oruçlunun Duası Makbuldür</a:t>
            </a:r>
            <a:endParaRPr lang="tr-TR" dirty="0"/>
          </a:p>
        </p:txBody>
      </p:sp>
      <p:sp>
        <p:nvSpPr>
          <p:cNvPr id="3" name="İçerik Yer Tutucusu 2"/>
          <p:cNvSpPr>
            <a:spLocks noGrp="1"/>
          </p:cNvSpPr>
          <p:nvPr>
            <p:ph idx="1"/>
          </p:nvPr>
        </p:nvSpPr>
        <p:spPr/>
        <p:txBody>
          <a:bodyPr/>
          <a:lstStyle/>
          <a:p>
            <a:r>
              <a:rPr lang="tr-TR" dirty="0" smtClean="0"/>
              <a:t>Rasulullah buyurdular </a:t>
            </a:r>
            <a:r>
              <a:rPr lang="tr-TR" dirty="0"/>
              <a:t>ki: </a:t>
            </a:r>
            <a:endParaRPr lang="tr-TR" dirty="0" smtClean="0"/>
          </a:p>
          <a:p>
            <a:pPr algn="r" rtl="1"/>
            <a:r>
              <a:rPr lang="ar-SA" sz="4400" b="1" dirty="0">
                <a:latin typeface="Traditional Arabic" pitchFamily="18" charset="-78"/>
                <a:cs typeface="Traditional Arabic" pitchFamily="18" charset="-78"/>
              </a:rPr>
              <a:t>«إِنَّ لِلصَّائِمِ عِنْدَ فِطْرِهِ لَدَعْوَةً مَا تُرَدُّ»</a:t>
            </a:r>
            <a:endParaRPr lang="tr-TR" sz="4400" dirty="0">
              <a:latin typeface="Traditional Arabic" pitchFamily="18" charset="-78"/>
              <a:cs typeface="Traditional Arabic" pitchFamily="18" charset="-78"/>
            </a:endParaRPr>
          </a:p>
          <a:p>
            <a:r>
              <a:rPr lang="tr-TR" dirty="0" smtClean="0"/>
              <a:t>"</a:t>
            </a:r>
            <a:r>
              <a:rPr lang="tr-TR" dirty="0"/>
              <a:t>Şurası muhakkak ki, oruçlunun iftarını açtığı zaman reddedilmeyen makbul bir duası vardır."</a:t>
            </a:r>
          </a:p>
          <a:p>
            <a:r>
              <a:rPr lang="tr-TR" sz="1800" dirty="0" err="1" smtClean="0"/>
              <a:t>İbn</a:t>
            </a:r>
            <a:r>
              <a:rPr lang="tr-TR" sz="1800" dirty="0" smtClean="0"/>
              <a:t> </a:t>
            </a:r>
            <a:r>
              <a:rPr lang="tr-TR" sz="1800" dirty="0" err="1" smtClean="0"/>
              <a:t>Mace</a:t>
            </a:r>
            <a:endParaRPr lang="tr-TR" sz="1800" dirty="0"/>
          </a:p>
        </p:txBody>
      </p:sp>
    </p:spTree>
    <p:extLst>
      <p:ext uri="{BB962C8B-B14F-4D97-AF65-F5344CB8AC3E}">
        <p14:creationId xmlns:p14="http://schemas.microsoft.com/office/powerpoint/2010/main" val="2466606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Oruçlunun Davranış Şekli</a:t>
            </a:r>
            <a:endParaRPr lang="tr-TR" dirty="0"/>
          </a:p>
        </p:txBody>
      </p:sp>
      <p:sp>
        <p:nvSpPr>
          <p:cNvPr id="3" name="2 İçerik Yer Tutucusu"/>
          <p:cNvSpPr>
            <a:spLocks noGrp="1"/>
          </p:cNvSpPr>
          <p:nvPr>
            <p:ph idx="1"/>
          </p:nvPr>
        </p:nvSpPr>
        <p:spPr/>
        <p:txBody>
          <a:bodyPr>
            <a:normAutofit/>
          </a:bodyPr>
          <a:lstStyle/>
          <a:p>
            <a:pPr algn="r" rtl="1"/>
            <a:r>
              <a:rPr lang="ar-SA" sz="4000" b="1" dirty="0">
                <a:latin typeface="Traditional Arabic" pitchFamily="18" charset="-78"/>
                <a:cs typeface="Traditional Arabic" pitchFamily="18" charset="-78"/>
              </a:rPr>
              <a:t>" الصِّيَامُ جُنَّةٌ فَلاَ يَرْفُثْ وَلاَ يَجْهَلْ، وَإِنِ امْرُؤٌ قَاتَلَهُ أَوْ شَاتَمَهُ فَلْيَقُلْ: إِنِّي صَائِمٌ مَرَّتَيْنِ "</a:t>
            </a:r>
            <a:endParaRPr lang="ar-SA" sz="4000" dirty="0">
              <a:latin typeface="Traditional Arabic" pitchFamily="18" charset="-78"/>
              <a:cs typeface="Traditional Arabic" pitchFamily="18" charset="-78"/>
            </a:endParaRPr>
          </a:p>
          <a:p>
            <a:pPr algn="just">
              <a:spcAft>
                <a:spcPts val="0"/>
              </a:spcAft>
            </a:pPr>
            <a:r>
              <a:rPr lang="tr-TR" sz="2800" dirty="0" smtClean="0">
                <a:solidFill>
                  <a:srgbClr val="000000"/>
                </a:solidFill>
                <a:latin typeface="+mj-lt"/>
              </a:rPr>
              <a:t>Bir </a:t>
            </a:r>
            <a:r>
              <a:rPr lang="tr-TR" sz="2800" dirty="0" smtClean="0">
                <a:solidFill>
                  <a:srgbClr val="000000"/>
                </a:solidFill>
                <a:latin typeface="+mj-lt"/>
              </a:rPr>
              <a:t>rivayette de şöyle buyrulmuştur: "Oruç perdedir. Biriniz </a:t>
            </a:r>
            <a:r>
              <a:rPr lang="tr-TR" sz="2800" dirty="0" smtClean="0">
                <a:solidFill>
                  <a:srgbClr val="000000"/>
                </a:solidFill>
                <a:latin typeface="+mj-lt"/>
              </a:rPr>
              <a:t>bir gün </a:t>
            </a:r>
            <a:r>
              <a:rPr lang="tr-TR" sz="2800" dirty="0" smtClean="0">
                <a:solidFill>
                  <a:srgbClr val="000000"/>
                </a:solidFill>
                <a:latin typeface="+mj-lt"/>
              </a:rPr>
              <a:t>oruç tutacak olursa kötü söz </a:t>
            </a:r>
            <a:r>
              <a:rPr lang="tr-TR" sz="2800" dirty="0" smtClean="0">
                <a:solidFill>
                  <a:srgbClr val="000000"/>
                </a:solidFill>
                <a:latin typeface="+mj-lt"/>
              </a:rPr>
              <a:t>sarf etmesin</a:t>
            </a:r>
            <a:r>
              <a:rPr lang="tr-TR" sz="2800" dirty="0" smtClean="0">
                <a:solidFill>
                  <a:srgbClr val="000000"/>
                </a:solidFill>
                <a:latin typeface="+mj-lt"/>
              </a:rPr>
              <a:t>, bağırıp çağırmasın. Birisi kendisine yakışıksız laf edecek veya kavga edecek olursa "ben oruçluyum!" </a:t>
            </a:r>
            <a:r>
              <a:rPr lang="tr-TR" sz="2800" dirty="0" smtClean="0">
                <a:solidFill>
                  <a:srgbClr val="000000"/>
                </a:solidFill>
                <a:latin typeface="+mj-lt"/>
              </a:rPr>
              <a:t>desin </a:t>
            </a:r>
            <a:r>
              <a:rPr lang="tr-TR" sz="2800" dirty="0" smtClean="0">
                <a:solidFill>
                  <a:srgbClr val="000000"/>
                </a:solidFill>
                <a:latin typeface="+mj-lt"/>
              </a:rPr>
              <a:t>(ve ona bulaşmasın</a:t>
            </a:r>
            <a:r>
              <a:rPr lang="tr-TR" sz="2800" dirty="0" smtClean="0">
                <a:solidFill>
                  <a:srgbClr val="000000"/>
                </a:solidFill>
                <a:latin typeface="+mj-lt"/>
              </a:rPr>
              <a:t>).«</a:t>
            </a:r>
          </a:p>
          <a:p>
            <a:pPr algn="just">
              <a:spcAft>
                <a:spcPts val="0"/>
              </a:spcAft>
            </a:pPr>
            <a:r>
              <a:rPr lang="tr-TR" sz="2000" dirty="0" smtClean="0">
                <a:solidFill>
                  <a:srgbClr val="000000"/>
                </a:solidFill>
                <a:latin typeface="+mj-lt"/>
              </a:rPr>
              <a:t>Buhari</a:t>
            </a:r>
            <a:endParaRPr lang="tr-TR" sz="2000" dirty="0" smtClean="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p:txBody>
          <a:bodyPr>
            <a:normAutofit/>
          </a:bodyPr>
          <a:lstStyle/>
          <a:p>
            <a:pPr rtl="1">
              <a:lnSpc>
                <a:spcPct val="170000"/>
              </a:lnSpc>
            </a:pPr>
            <a:r>
              <a:rPr lang="tr-TR" sz="3600" dirty="0" smtClean="0">
                <a:latin typeface="Tahoma" pitchFamily="34" charset="0"/>
                <a:cs typeface="Tahoma" pitchFamily="34" charset="0"/>
              </a:rPr>
              <a:t>Oruçlunun Davranış Şekli </a:t>
            </a:r>
            <a:endParaRPr lang="en-US" sz="3600" dirty="0">
              <a:latin typeface="Tahoma" pitchFamily="34" charset="0"/>
              <a:cs typeface="Tahoma" pitchFamily="34" charset="0"/>
            </a:endParaRPr>
          </a:p>
        </p:txBody>
      </p:sp>
      <p:sp>
        <p:nvSpPr>
          <p:cNvPr id="2" name="İçerik Yer Tutucusu 1"/>
          <p:cNvSpPr>
            <a:spLocks noGrp="1"/>
          </p:cNvSpPr>
          <p:nvPr>
            <p:ph idx="1"/>
          </p:nvPr>
        </p:nvSpPr>
        <p:spPr/>
        <p:txBody>
          <a:bodyPr>
            <a:normAutofit/>
          </a:bodyPr>
          <a:lstStyle/>
          <a:p>
            <a:pPr algn="l"/>
            <a:r>
              <a:rPr lang="tr-TR" sz="2800" dirty="0" smtClean="0">
                <a:cs typeface="Traditional Arabic" pitchFamily="18" charset="-78"/>
              </a:rPr>
              <a:t>Rasulullah buyurdu ki:</a:t>
            </a:r>
          </a:p>
          <a:p>
            <a:pPr algn="r" rtl="1"/>
            <a:r>
              <a:rPr lang="ar-SA" sz="4000" b="1" dirty="0" smtClean="0">
                <a:latin typeface="Traditional Arabic" pitchFamily="18" charset="-78"/>
                <a:cs typeface="Traditional Arabic" pitchFamily="18" charset="-78"/>
              </a:rPr>
              <a:t>مَنْ </a:t>
            </a:r>
            <a:r>
              <a:rPr lang="ar-SA" sz="4000" b="1" dirty="0">
                <a:latin typeface="Traditional Arabic" pitchFamily="18" charset="-78"/>
                <a:cs typeface="Traditional Arabic" pitchFamily="18" charset="-78"/>
              </a:rPr>
              <a:t>لَمْ يَدَعْ قَوْلَ الزُّورِ وَالْعَمَلَ بِهِ فَلَيْسَ لِلَّهِ حَاجَةٌ فِي أَنْ يَدَعَ طَعَامَهُ </a:t>
            </a:r>
            <a:r>
              <a:rPr lang="ar-SA" sz="4000" b="1" dirty="0" smtClean="0">
                <a:latin typeface="Traditional Arabic" pitchFamily="18" charset="-78"/>
                <a:cs typeface="Traditional Arabic" pitchFamily="18" charset="-78"/>
              </a:rPr>
              <a:t>وَشَرَابَهُ</a:t>
            </a:r>
            <a:endParaRPr lang="tr-TR" sz="4000" b="1" dirty="0" smtClean="0">
              <a:latin typeface="Traditional Arabic" pitchFamily="18" charset="-78"/>
              <a:cs typeface="Traditional Arabic" pitchFamily="18" charset="-78"/>
            </a:endParaRPr>
          </a:p>
          <a:p>
            <a:r>
              <a:rPr lang="tr-TR" sz="2800" dirty="0">
                <a:latin typeface="Tahoma" pitchFamily="34" charset="0"/>
                <a:cs typeface="Tahoma" pitchFamily="34" charset="0"/>
              </a:rPr>
              <a:t>"Bir kimse oruçlu olduğu halde yalanı, dedikoduyu, yalanla iş görmeyi bırakmazsa </a:t>
            </a:r>
            <a:r>
              <a:rPr lang="tr-TR" sz="2800" dirty="0" smtClean="0">
                <a:latin typeface="Tahoma" pitchFamily="34" charset="0"/>
                <a:cs typeface="Tahoma" pitchFamily="34" charset="0"/>
              </a:rPr>
              <a:t>Allah'ın</a:t>
            </a:r>
            <a:r>
              <a:rPr lang="tr-TR" sz="2800" dirty="0">
                <a:latin typeface="Tahoma" pitchFamily="34" charset="0"/>
                <a:cs typeface="Tahoma" pitchFamily="34" charset="0"/>
              </a:rPr>
              <a:t>, onun yemesini, içmesini terk etmesine ihtiyacı yoktur</a:t>
            </a:r>
            <a:r>
              <a:rPr lang="tr-TR" sz="2800" dirty="0" smtClean="0">
                <a:latin typeface="Tahoma" pitchFamily="34" charset="0"/>
                <a:cs typeface="Tahoma" pitchFamily="34" charset="0"/>
              </a:rPr>
              <a:t>.”</a:t>
            </a:r>
          </a:p>
          <a:p>
            <a:pPr algn="l"/>
            <a:r>
              <a:rPr lang="tr-TR" sz="1400" dirty="0" smtClean="0">
                <a:latin typeface="Tahoma" pitchFamily="34" charset="0"/>
                <a:cs typeface="Tahoma" pitchFamily="34" charset="0"/>
              </a:rPr>
              <a:t>Buhari</a:t>
            </a:r>
            <a:r>
              <a:rPr lang="tr-TR" sz="1400" dirty="0">
                <a:latin typeface="Tahoma" pitchFamily="34" charset="0"/>
                <a:cs typeface="Tahoma" pitchFamily="34" charset="0"/>
              </a:rPr>
              <a:t>, </a:t>
            </a:r>
            <a:r>
              <a:rPr lang="tr-TR" sz="1400" dirty="0" err="1">
                <a:latin typeface="Tahoma" pitchFamily="34" charset="0"/>
                <a:cs typeface="Tahoma" pitchFamily="34" charset="0"/>
              </a:rPr>
              <a:t>Savm</a:t>
            </a:r>
            <a:r>
              <a:rPr lang="tr-TR" sz="1400" dirty="0">
                <a:latin typeface="Tahoma" pitchFamily="34" charset="0"/>
                <a:cs typeface="Tahoma" pitchFamily="34" charset="0"/>
              </a:rPr>
              <a:t>: </a:t>
            </a:r>
            <a:r>
              <a:rPr lang="tr-TR" sz="1400" dirty="0" smtClean="0">
                <a:latin typeface="Tahoma" pitchFamily="34" charset="0"/>
                <a:cs typeface="Tahoma" pitchFamily="34" charset="0"/>
              </a:rPr>
              <a:t>8</a:t>
            </a:r>
            <a:r>
              <a:rPr lang="tr-TR" sz="1400" dirty="0">
                <a:latin typeface="Tahoma" pitchFamily="34" charset="0"/>
                <a:cs typeface="Tahoma" pitchFamily="34" charset="0"/>
              </a:rPr>
              <a:t>.</a:t>
            </a:r>
            <a:endParaRPr lang="tr-TR" dirty="0">
              <a:latin typeface="Tahoma" pitchFamily="34" charset="0"/>
              <a:cs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Oruçlunun Davranış Şekli</a:t>
            </a:r>
            <a:endParaRPr lang="tr-TR" dirty="0"/>
          </a:p>
        </p:txBody>
      </p:sp>
      <p:sp>
        <p:nvSpPr>
          <p:cNvPr id="3" name="İçerik Yer Tutucusu 2"/>
          <p:cNvSpPr>
            <a:spLocks noGrp="1"/>
          </p:cNvSpPr>
          <p:nvPr>
            <p:ph idx="1"/>
          </p:nvPr>
        </p:nvSpPr>
        <p:spPr/>
        <p:txBody>
          <a:bodyPr/>
          <a:lstStyle/>
          <a:p>
            <a:r>
              <a:rPr lang="tr-TR" sz="2800" dirty="0" smtClean="0"/>
              <a:t>Rasulullah buyurdu ki:</a:t>
            </a:r>
          </a:p>
          <a:p>
            <a:pPr algn="r" rtl="1"/>
            <a:r>
              <a:rPr lang="ar-SA" sz="4000" b="1" dirty="0">
                <a:latin typeface="Traditional Arabic" pitchFamily="18" charset="-78"/>
                <a:cs typeface="Traditional Arabic" pitchFamily="18" charset="-78"/>
              </a:rPr>
              <a:t>«رُبَّ صَائِمٍ لَيْسَ لَهُ مِنْ صِيَامِهِ إِلَّا الْجُوعُ، وَرُبَّ قَائِمٍ لَيْسَ لَهُ مِنْ قِيَامِهِ إِلَّا السَّهَرُ»</a:t>
            </a:r>
            <a:endParaRPr lang="ar-SA" sz="4000" dirty="0">
              <a:latin typeface="Traditional Arabic" pitchFamily="18" charset="-78"/>
              <a:cs typeface="Traditional Arabic" pitchFamily="18" charset="-78"/>
            </a:endParaRPr>
          </a:p>
          <a:p>
            <a:r>
              <a:rPr lang="tr-TR" dirty="0" smtClean="0"/>
              <a:t>"</a:t>
            </a:r>
            <a:r>
              <a:rPr lang="tr-TR" dirty="0"/>
              <a:t>Oruç tutan öyle insanlar vardır ki, </a:t>
            </a:r>
            <a:r>
              <a:rPr lang="tr-TR" dirty="0" smtClean="0"/>
              <a:t>oruçlarından geriye </a:t>
            </a:r>
            <a:r>
              <a:rPr lang="tr-TR" dirty="0"/>
              <a:t>sadece açlık ve susuzluk </a:t>
            </a:r>
            <a:r>
              <a:rPr lang="tr-TR" dirty="0" smtClean="0"/>
              <a:t>kalır. Nice gece namazı kılanlar vardır ki, namazlarından geriye uykusuzluk kalır." </a:t>
            </a:r>
          </a:p>
          <a:p>
            <a:r>
              <a:rPr lang="tr-TR" sz="2000" dirty="0" smtClean="0"/>
              <a:t>(</a:t>
            </a:r>
            <a:r>
              <a:rPr lang="tr-TR" sz="2000" dirty="0" err="1"/>
              <a:t>İbn</a:t>
            </a:r>
            <a:r>
              <a:rPr lang="tr-TR" sz="2000" dirty="0"/>
              <a:t> </a:t>
            </a:r>
            <a:r>
              <a:rPr lang="tr-TR" sz="2000" dirty="0" err="1"/>
              <a:t>Mace</a:t>
            </a:r>
            <a:r>
              <a:rPr lang="tr-TR" sz="2000" dirty="0"/>
              <a:t>, “</a:t>
            </a:r>
            <a:r>
              <a:rPr lang="tr-TR" sz="2000" dirty="0" err="1"/>
              <a:t>Sıyâm</a:t>
            </a:r>
            <a:r>
              <a:rPr lang="tr-TR" sz="2000" dirty="0"/>
              <a:t>”, 21)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Oruçluya İftar Ettirmek</a:t>
            </a:r>
            <a:endParaRPr lang="tr-TR" dirty="0"/>
          </a:p>
        </p:txBody>
      </p:sp>
      <p:sp>
        <p:nvSpPr>
          <p:cNvPr id="3" name="2 İçerik Yer Tutucusu"/>
          <p:cNvSpPr>
            <a:spLocks noGrp="1"/>
          </p:cNvSpPr>
          <p:nvPr>
            <p:ph idx="1"/>
          </p:nvPr>
        </p:nvSpPr>
        <p:spPr/>
        <p:txBody>
          <a:bodyPr>
            <a:normAutofit/>
          </a:bodyPr>
          <a:lstStyle/>
          <a:p>
            <a:pPr algn="just">
              <a:spcAft>
                <a:spcPts val="0"/>
              </a:spcAft>
            </a:pPr>
            <a:r>
              <a:rPr lang="tr-TR" dirty="0" smtClean="0">
                <a:solidFill>
                  <a:srgbClr val="000000"/>
                </a:solidFill>
              </a:rPr>
              <a:t>"</a:t>
            </a:r>
            <a:r>
              <a:rPr lang="tr-TR" dirty="0" err="1" smtClean="0">
                <a:solidFill>
                  <a:srgbClr val="000000"/>
                </a:solidFill>
              </a:rPr>
              <a:t>Resûlullah</a:t>
            </a:r>
            <a:r>
              <a:rPr lang="tr-TR" dirty="0" smtClean="0">
                <a:solidFill>
                  <a:srgbClr val="000000"/>
                </a:solidFill>
              </a:rPr>
              <a:t> buyurdular ki</a:t>
            </a:r>
            <a:r>
              <a:rPr lang="tr-TR" dirty="0" smtClean="0">
                <a:solidFill>
                  <a:srgbClr val="000000"/>
                </a:solidFill>
              </a:rPr>
              <a:t>:</a:t>
            </a:r>
          </a:p>
          <a:p>
            <a:pPr algn="just" rtl="1"/>
            <a:r>
              <a:rPr lang="ar-SA" sz="4400" b="1" dirty="0">
                <a:latin typeface="Traditional Arabic" pitchFamily="18" charset="-78"/>
                <a:cs typeface="Traditional Arabic" pitchFamily="18" charset="-78"/>
              </a:rPr>
              <a:t>«مَنْ فَطَّرَ صَائِمًا كَانَ لَهُ مِثْلُ أَجْرِهِ، غَيْرَ أَنَّهُ لَا يَنْقُصُ مِنْ أَجْرِ الصَّائِمِ شَيْئًا» </a:t>
            </a:r>
            <a:endParaRPr lang="tr-TR" sz="4400" b="1" dirty="0" smtClean="0">
              <a:latin typeface="Traditional Arabic" pitchFamily="18" charset="-78"/>
              <a:cs typeface="Traditional Arabic" pitchFamily="18" charset="-78"/>
            </a:endParaRPr>
          </a:p>
          <a:p>
            <a:pPr algn="just"/>
            <a:r>
              <a:rPr lang="tr-TR" dirty="0" smtClean="0">
                <a:solidFill>
                  <a:srgbClr val="000000"/>
                </a:solidFill>
              </a:rPr>
              <a:t>"</a:t>
            </a:r>
            <a:r>
              <a:rPr lang="tr-TR" dirty="0" smtClean="0">
                <a:solidFill>
                  <a:srgbClr val="000000"/>
                </a:solidFill>
              </a:rPr>
              <a:t>Kim bir oruçluya iftar ettirirse, kendisine onun sevabı kadar sevap yazılır. Üstelik bu sebeple oruçlunun sevabından hiçbir eksiltme olmaz</a:t>
            </a:r>
            <a:r>
              <a:rPr lang="tr-TR" dirty="0" smtClean="0">
                <a:solidFill>
                  <a:srgbClr val="000000"/>
                </a:solidFill>
              </a:rPr>
              <a:t>.«</a:t>
            </a:r>
            <a:endParaRPr lang="tr-TR" baseline="30000" dirty="0">
              <a:solidFill>
                <a:srgbClr val="000000"/>
              </a:solidFill>
            </a:endParaRPr>
          </a:p>
          <a:p>
            <a:pPr algn="just">
              <a:spcAft>
                <a:spcPts val="0"/>
              </a:spcAft>
            </a:pPr>
            <a:r>
              <a:rPr lang="tr-TR" sz="1800" dirty="0" err="1" smtClean="0"/>
              <a:t>Tirmizi</a:t>
            </a:r>
            <a:endParaRPr lang="tr-TR" sz="18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Oruçluya İftar Ettirmek</a:t>
            </a:r>
            <a:endParaRPr lang="tr-TR" dirty="0"/>
          </a:p>
        </p:txBody>
      </p:sp>
      <p:sp>
        <p:nvSpPr>
          <p:cNvPr id="3" name="İçerik Yer Tutucusu 2"/>
          <p:cNvSpPr>
            <a:spLocks noGrp="1"/>
          </p:cNvSpPr>
          <p:nvPr>
            <p:ph idx="1"/>
          </p:nvPr>
        </p:nvSpPr>
        <p:spPr/>
        <p:txBody>
          <a:bodyPr>
            <a:normAutofit fontScale="92500" lnSpcReduction="10000"/>
          </a:bodyPr>
          <a:lstStyle/>
          <a:p>
            <a:r>
              <a:rPr lang="tr-TR" dirty="0" smtClean="0"/>
              <a:t>Abdullah </a:t>
            </a:r>
            <a:r>
              <a:rPr lang="tr-TR" dirty="0" err="1"/>
              <a:t>İbnu'z-Zübeyr</a:t>
            </a:r>
            <a:r>
              <a:rPr lang="tr-TR" dirty="0"/>
              <a:t> </a:t>
            </a:r>
            <a:r>
              <a:rPr lang="tr-TR" dirty="0" smtClean="0"/>
              <a:t>anlatıyor</a:t>
            </a:r>
            <a:r>
              <a:rPr lang="tr-TR" dirty="0"/>
              <a:t>: </a:t>
            </a:r>
            <a:r>
              <a:rPr lang="tr-TR" dirty="0" smtClean="0"/>
              <a:t>"Rasulullah, </a:t>
            </a:r>
            <a:r>
              <a:rPr lang="tr-TR" dirty="0" err="1" smtClean="0"/>
              <a:t>Sa'd</a:t>
            </a:r>
            <a:r>
              <a:rPr lang="tr-TR" dirty="0" smtClean="0"/>
              <a:t> </a:t>
            </a:r>
            <a:r>
              <a:rPr lang="tr-TR" dirty="0" err="1"/>
              <a:t>İbnu</a:t>
            </a:r>
            <a:r>
              <a:rPr lang="tr-TR" dirty="0"/>
              <a:t> </a:t>
            </a:r>
            <a:r>
              <a:rPr lang="tr-TR" dirty="0" err="1"/>
              <a:t>Muaz'ın</a:t>
            </a:r>
            <a:r>
              <a:rPr lang="tr-TR" dirty="0"/>
              <a:t> yanında iftar açmıştı. Şöyle buyurdular: </a:t>
            </a:r>
            <a:endParaRPr lang="tr-TR" dirty="0" smtClean="0"/>
          </a:p>
          <a:p>
            <a:pPr algn="r" rtl="1"/>
            <a:r>
              <a:rPr lang="ar-SA" sz="4300" b="1" dirty="0">
                <a:latin typeface="Traditional Arabic" pitchFamily="18" charset="-78"/>
                <a:cs typeface="Traditional Arabic" pitchFamily="18" charset="-78"/>
              </a:rPr>
              <a:t>«أَفْطَرَ عِنْدَكُمُ الصَّائِمُونَ، وَأَكَلَ طَعَامَكُمُ الْأَبْرَارُ، وَصَلَّتْ عَلَيْكُمُ الْمَلَائِكَةُ»</a:t>
            </a:r>
            <a:endParaRPr lang="tr-TR" sz="4300" dirty="0">
              <a:latin typeface="Traditional Arabic" pitchFamily="18" charset="-78"/>
              <a:cs typeface="Traditional Arabic" pitchFamily="18" charset="-78"/>
            </a:endParaRPr>
          </a:p>
          <a:p>
            <a:r>
              <a:rPr lang="tr-TR" dirty="0" smtClean="0"/>
              <a:t>"</a:t>
            </a:r>
            <a:r>
              <a:rPr lang="tr-TR" dirty="0"/>
              <a:t>Yanınızda oruçlular iftar etti. Yemeklerinizden </a:t>
            </a:r>
            <a:r>
              <a:rPr lang="tr-TR" dirty="0" err="1"/>
              <a:t>ebrâr</a:t>
            </a:r>
            <a:r>
              <a:rPr lang="tr-TR" dirty="0"/>
              <a:t> olanlar yedi, size de melaikeler rahmet duasında bulundular."</a:t>
            </a:r>
          </a:p>
          <a:p>
            <a:r>
              <a:rPr lang="tr-TR" sz="1900" dirty="0" err="1" smtClean="0"/>
              <a:t>İbn</a:t>
            </a:r>
            <a:r>
              <a:rPr lang="tr-TR" sz="1900" dirty="0" smtClean="0"/>
              <a:t> </a:t>
            </a:r>
            <a:r>
              <a:rPr lang="tr-TR" sz="1900" dirty="0" err="1" smtClean="0"/>
              <a:t>Mace</a:t>
            </a:r>
            <a:endParaRPr lang="tr-TR" sz="1900" dirty="0"/>
          </a:p>
        </p:txBody>
      </p:sp>
    </p:spTree>
    <p:extLst>
      <p:ext uri="{BB962C8B-B14F-4D97-AF65-F5344CB8AC3E}">
        <p14:creationId xmlns:p14="http://schemas.microsoft.com/office/powerpoint/2010/main" val="2931458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a:spLocks noGrp="1"/>
          </p:cNvSpPr>
          <p:nvPr>
            <p:ph type="title"/>
          </p:nvPr>
        </p:nvSpPr>
        <p:spPr/>
        <p:txBody>
          <a:bodyPr/>
          <a:lstStyle/>
          <a:p>
            <a:r>
              <a:rPr lang="tr-TR" dirty="0" smtClean="0"/>
              <a:t>Orucun Fazileti</a:t>
            </a:r>
            <a:endParaRPr lang="tr-TR" dirty="0"/>
          </a:p>
        </p:txBody>
      </p:sp>
      <p:sp>
        <p:nvSpPr>
          <p:cNvPr id="3" name="2 İçerik Yer Tutucusu"/>
          <p:cNvSpPr>
            <a:spLocks noGrp="1"/>
          </p:cNvSpPr>
          <p:nvPr>
            <p:ph idx="1"/>
          </p:nvPr>
        </p:nvSpPr>
        <p:spPr/>
        <p:txBody>
          <a:bodyPr>
            <a:normAutofit lnSpcReduction="10000"/>
          </a:bodyPr>
          <a:lstStyle/>
          <a:p>
            <a:pPr algn="l"/>
            <a:r>
              <a:rPr lang="tr-TR" dirty="0" smtClean="0"/>
              <a:t>Rasulullah buyurdu ki:</a:t>
            </a:r>
          </a:p>
          <a:p>
            <a:pPr algn="r" rtl="1"/>
            <a:r>
              <a:rPr lang="ar-EG" sz="4400" b="1" dirty="0">
                <a:latin typeface="Traditional Arabic" pitchFamily="18" charset="-78"/>
                <a:cs typeface="Traditional Arabic" pitchFamily="18" charset="-78"/>
              </a:rPr>
              <a:t>مَنْ قامَ لَيْلَة َ القَدْرِ إ</a:t>
            </a:r>
            <a:r>
              <a:rPr lang="ar-SA" sz="4400" b="1" dirty="0">
                <a:latin typeface="Traditional Arabic" pitchFamily="18" charset="-78"/>
                <a:cs typeface="Traditional Arabic" pitchFamily="18" charset="-78"/>
              </a:rPr>
              <a:t>ِ</a:t>
            </a:r>
            <a:r>
              <a:rPr lang="ar-EG" sz="4400" b="1" dirty="0">
                <a:latin typeface="Traditional Arabic" pitchFamily="18" charset="-78"/>
                <a:cs typeface="Traditional Arabic" pitchFamily="18" charset="-78"/>
              </a:rPr>
              <a:t>يم</a:t>
            </a:r>
            <a:r>
              <a:rPr lang="ar-SA" sz="4400" b="1" dirty="0">
                <a:latin typeface="Traditional Arabic" pitchFamily="18" charset="-78"/>
                <a:cs typeface="Traditional Arabic" pitchFamily="18" charset="-78"/>
              </a:rPr>
              <a:t>َ</a:t>
            </a:r>
            <a:r>
              <a:rPr lang="ar-EG" sz="4400" b="1" dirty="0">
                <a:latin typeface="Traditional Arabic" pitchFamily="18" charset="-78"/>
                <a:cs typeface="Traditional Arabic" pitchFamily="18" charset="-78"/>
              </a:rPr>
              <a:t>اناً وَاحْتِسَاباً غُفِرَ لهُ ما تقدَّمَ مِنْ ذ</a:t>
            </a:r>
            <a:r>
              <a:rPr lang="ar-SA" sz="4400" b="1" dirty="0">
                <a:latin typeface="Traditional Arabic" pitchFamily="18" charset="-78"/>
                <a:cs typeface="Traditional Arabic" pitchFamily="18" charset="-78"/>
              </a:rPr>
              <a:t>َ</a:t>
            </a:r>
            <a:r>
              <a:rPr lang="ar-EG" sz="4400" b="1" dirty="0">
                <a:latin typeface="Traditional Arabic" pitchFamily="18" charset="-78"/>
                <a:cs typeface="Traditional Arabic" pitchFamily="18" charset="-78"/>
              </a:rPr>
              <a:t>نْبِهِ.</a:t>
            </a:r>
            <a:endParaRPr lang="tr-TR" sz="4400" b="1" dirty="0">
              <a:latin typeface="Traditional Arabic" pitchFamily="18" charset="-78"/>
              <a:cs typeface="Traditional Arabic" pitchFamily="18" charset="-78"/>
            </a:endParaRPr>
          </a:p>
          <a:p>
            <a:pPr algn="l"/>
            <a:r>
              <a:rPr lang="tr-TR" dirty="0" smtClean="0"/>
              <a:t>“Kim </a:t>
            </a:r>
            <a:r>
              <a:rPr lang="tr-TR" dirty="0" smtClean="0"/>
              <a:t>inanarak ve sevabını Allah’tan bekleyerek oruç tutarsa, geçmiş günahları affedilir. Yine inanarak ve sevabını ümit ederek Kadir gecesini ihya edenin geçmiş günahları bağışlanır.” </a:t>
            </a:r>
          </a:p>
          <a:p>
            <a:pPr algn="l"/>
            <a:r>
              <a:rPr lang="tr-TR" sz="1600" i="1" dirty="0" smtClean="0"/>
              <a:t>(</a:t>
            </a:r>
            <a:r>
              <a:rPr lang="tr-TR" sz="1600" i="1" dirty="0" err="1" smtClean="0"/>
              <a:t>Buhârî</a:t>
            </a:r>
            <a:r>
              <a:rPr lang="tr-TR" sz="1600" i="1" dirty="0" smtClean="0"/>
              <a:t>, </a:t>
            </a:r>
            <a:r>
              <a:rPr lang="tr-TR" sz="1600" i="1" dirty="0" err="1" smtClean="0"/>
              <a:t>Savm</a:t>
            </a:r>
            <a:r>
              <a:rPr lang="tr-TR" sz="1600" i="1" dirty="0" smtClean="0"/>
              <a:t>, 6)</a:t>
            </a:r>
            <a:endParaRPr lang="tr-TR" sz="1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Orucun Mertebeleri</a:t>
            </a:r>
            <a:endParaRPr lang="tr-TR" dirty="0"/>
          </a:p>
        </p:txBody>
      </p:sp>
      <p:sp>
        <p:nvSpPr>
          <p:cNvPr id="3" name="2 İçerik Yer Tutucusu"/>
          <p:cNvSpPr>
            <a:spLocks noGrp="1"/>
          </p:cNvSpPr>
          <p:nvPr>
            <p:ph idx="1"/>
          </p:nvPr>
        </p:nvSpPr>
        <p:spPr>
          <a:xfrm>
            <a:off x="457200" y="1428736"/>
            <a:ext cx="8229600" cy="5000660"/>
          </a:xfrm>
        </p:spPr>
        <p:txBody>
          <a:bodyPr>
            <a:normAutofit lnSpcReduction="10000"/>
          </a:bodyPr>
          <a:lstStyle/>
          <a:p>
            <a:pPr algn="l"/>
            <a:r>
              <a:rPr lang="tr-TR" dirty="0" smtClean="0">
                <a:cs typeface="Traditional Arabic" pitchFamily="18" charset="-78"/>
              </a:rPr>
              <a:t>Orucun üç mertebesi vardır:</a:t>
            </a:r>
          </a:p>
          <a:p>
            <a:pPr algn="l"/>
            <a:r>
              <a:rPr lang="tr-TR" dirty="0" smtClean="0">
                <a:cs typeface="Traditional Arabic" pitchFamily="18" charset="-78"/>
              </a:rPr>
              <a:t>1. Umumun orucu: Mideyi ve avret mahallini şehevi ihtiyaçlardan muhafaza etmektir.</a:t>
            </a:r>
          </a:p>
          <a:p>
            <a:pPr algn="l"/>
            <a:r>
              <a:rPr lang="tr-TR" dirty="0" smtClean="0">
                <a:cs typeface="Traditional Arabic" pitchFamily="18" charset="-78"/>
              </a:rPr>
              <a:t>2. Hususun orucu: Bakışları, dili, eli, ayağı, kulağı, gözü ve diğer azaları günahlardan korumaktır.</a:t>
            </a:r>
          </a:p>
          <a:p>
            <a:pPr algn="l"/>
            <a:r>
              <a:rPr lang="tr-TR" dirty="0" smtClean="0">
                <a:cs typeface="Traditional Arabic" pitchFamily="18" charset="-78"/>
              </a:rPr>
              <a:t>3. </a:t>
            </a:r>
            <a:r>
              <a:rPr lang="tr-TR" dirty="0" err="1" smtClean="0">
                <a:cs typeface="Traditional Arabic" pitchFamily="18" charset="-78"/>
              </a:rPr>
              <a:t>Hususu’l</a:t>
            </a:r>
            <a:r>
              <a:rPr lang="tr-TR" dirty="0" smtClean="0">
                <a:cs typeface="Traditional Arabic" pitchFamily="18" charset="-78"/>
              </a:rPr>
              <a:t>-Hususun orucu: Kalbi kötü işlerden ve Allah’tan uzaklaştıran düşüncelerden uzak tutmak ve onu Allah’ın dışındaki </a:t>
            </a:r>
            <a:r>
              <a:rPr lang="tr-TR" dirty="0" err="1" smtClean="0">
                <a:cs typeface="Traditional Arabic" pitchFamily="18" charset="-78"/>
              </a:rPr>
              <a:t>herşeyden</a:t>
            </a:r>
            <a:r>
              <a:rPr lang="tr-TR" dirty="0" smtClean="0">
                <a:cs typeface="Traditional Arabic" pitchFamily="18" charset="-78"/>
              </a:rPr>
              <a:t> muhafaza etmektir.</a:t>
            </a:r>
            <a:endParaRPr lang="ar-SA" dirty="0" smtClean="0">
              <a:cs typeface="Traditional Arabic" pitchFamily="18" charset="-7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68346"/>
          </a:xfrm>
        </p:spPr>
        <p:txBody>
          <a:bodyPr>
            <a:normAutofit/>
          </a:bodyPr>
          <a:lstStyle/>
          <a:p>
            <a:r>
              <a:rPr lang="tr-TR" sz="2800" b="1" dirty="0" smtClean="0"/>
              <a:t>SİZİ TOKLUK ÖLDÜRDÜ BİZİ DE AÇLIK DİRİLTTİ</a:t>
            </a:r>
            <a:endParaRPr lang="tr-TR" sz="2800" dirty="0"/>
          </a:p>
        </p:txBody>
      </p:sp>
      <p:sp>
        <p:nvSpPr>
          <p:cNvPr id="3" name="2 İçerik Yer Tutucusu"/>
          <p:cNvSpPr>
            <a:spLocks noGrp="1"/>
          </p:cNvSpPr>
          <p:nvPr>
            <p:ph idx="1"/>
          </p:nvPr>
        </p:nvSpPr>
        <p:spPr>
          <a:xfrm>
            <a:off x="457200" y="1214422"/>
            <a:ext cx="8229600" cy="4911741"/>
          </a:xfrm>
        </p:spPr>
        <p:txBody>
          <a:bodyPr>
            <a:normAutofit fontScale="92500" lnSpcReduction="20000"/>
          </a:bodyPr>
          <a:lstStyle/>
          <a:p>
            <a:r>
              <a:rPr lang="tr-TR" dirty="0" smtClean="0"/>
              <a:t>İnsanı öldüren tokluk, yaşatan ise açlıktır.</a:t>
            </a:r>
          </a:p>
          <a:p>
            <a:r>
              <a:rPr lang="tr-TR" dirty="0" smtClean="0"/>
              <a:t>Evet, yanlış okumuyorsunuz, gerçeğin ta kendisidir bu söz.</a:t>
            </a:r>
          </a:p>
          <a:p>
            <a:r>
              <a:rPr lang="tr-TR" dirty="0" smtClean="0"/>
              <a:t>Devamlı tok olan insanda hem maddî, hem de manevî hastalık başlar. Maddî hastalığın başlayacağını tıp adamları açık seçik söylemekteler. Manevî hastalığın olacağı ise, yaşanan hayatta da bellidir. Midesi tıka basa dolan insana vaaz, nasihat tesir etmez. Hikmetli sözlerin en cazibini söyleseniz, en değerlisini anlatsanız, kılı bile kıpırdamaz. Çünkü mide dolu, göz ve gönül de ölüdür.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6215106"/>
          </a:xfrm>
        </p:spPr>
        <p:txBody>
          <a:bodyPr>
            <a:normAutofit fontScale="92500" lnSpcReduction="20000"/>
          </a:bodyPr>
          <a:lstStyle/>
          <a:p>
            <a:r>
              <a:rPr lang="tr-TR" dirty="0" smtClean="0"/>
              <a:t>Bundan dolayıdır ki bir maneviyat büyüğü şöyle de­miştir:</a:t>
            </a:r>
          </a:p>
          <a:p>
            <a:r>
              <a:rPr lang="tr-TR" b="1" dirty="0" smtClean="0"/>
              <a:t>—</a:t>
            </a:r>
            <a:r>
              <a:rPr lang="tr-TR" dirty="0" smtClean="0"/>
              <a:t> </a:t>
            </a:r>
            <a:r>
              <a:rPr lang="tr-TR" b="1" dirty="0" smtClean="0"/>
              <a:t>Sizleri tokluk öldürdü, bizleri de açlık diriltti!</a:t>
            </a:r>
            <a:endParaRPr lang="tr-TR" dirty="0" smtClean="0"/>
          </a:p>
          <a:p>
            <a:r>
              <a:rPr lang="tr-TR" dirty="0" smtClean="0"/>
              <a:t>Bu sözde büyük gerçek saklıdır. Kimilerini hep tok kalmak öldürür, kimilerini de aç kalmak diriltir. Efendi­miz (s.a.v.) Hazretleri'ni, sık sık aç halde görmekteyiz.</a:t>
            </a:r>
          </a:p>
          <a:p>
            <a:r>
              <a:rPr lang="tr-TR" dirty="0" smtClean="0"/>
              <a:t>Bir gün </a:t>
            </a:r>
            <a:r>
              <a:rPr lang="tr-TR" dirty="0" err="1" smtClean="0"/>
              <a:t>Fatıma</a:t>
            </a:r>
            <a:r>
              <a:rPr lang="tr-TR" dirty="0" smtClean="0"/>
              <a:t> validemiz (r.a.) bir parça ekmek alıp Efendimiz (s.a.v.)'in huzuruna girerek kendisine uzatmış-ü:</a:t>
            </a:r>
          </a:p>
          <a:p>
            <a:r>
              <a:rPr lang="tr-TR" b="1" dirty="0" smtClean="0"/>
              <a:t>—</a:t>
            </a:r>
            <a:r>
              <a:rPr lang="tr-TR" dirty="0" smtClean="0"/>
              <a:t> </a:t>
            </a:r>
            <a:r>
              <a:rPr lang="tr-TR" b="1" dirty="0" smtClean="0"/>
              <a:t>Taze ekmek pişirmiştim, bir parçasını da sana getirdim, babacığım, </a:t>
            </a:r>
            <a:r>
              <a:rPr lang="tr-TR" dirty="0" smtClean="0"/>
              <a:t>demişti. Efendimiz (s.a.v.) ekmeği alırken şöyle buyurdu:</a:t>
            </a:r>
          </a:p>
          <a:p>
            <a:r>
              <a:rPr lang="tr-TR" b="1" dirty="0" smtClean="0"/>
              <a:t>—</a:t>
            </a:r>
            <a:r>
              <a:rPr lang="tr-TR" dirty="0" smtClean="0"/>
              <a:t> </a:t>
            </a:r>
            <a:r>
              <a:rPr lang="tr-TR" b="1" dirty="0" smtClean="0"/>
              <a:t>Kızım, baban üç günden beri ilk defa bir ekmek parçası eline alıyor!</a:t>
            </a:r>
            <a:endParaRPr lang="tr-TR"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lnSpcReduction="10000"/>
          </a:bodyPr>
          <a:lstStyle/>
          <a:p>
            <a:r>
              <a:rPr lang="tr-TR" dirty="0" err="1" smtClean="0"/>
              <a:t>Âişe</a:t>
            </a:r>
            <a:r>
              <a:rPr lang="tr-TR" dirty="0" smtClean="0"/>
              <a:t> validemiz bu konudaki rivayetinde şöyle demiş­tir:</a:t>
            </a:r>
          </a:p>
          <a:p>
            <a:r>
              <a:rPr lang="tr-TR" b="1" dirty="0" smtClean="0"/>
              <a:t>— Biz Muhammed (s.a.v.) ailesi, ay geçerdi de ocağımızda duman tütmezdi. Yiyeceğimiz, iki tane si­yah hurma ile içeceğimiz sudan ibaret olurdu. </a:t>
            </a:r>
            <a:r>
              <a:rPr lang="tr-TR" b="1" dirty="0" err="1" smtClean="0"/>
              <a:t>Bazan</a:t>
            </a:r>
            <a:r>
              <a:rPr lang="tr-TR" b="1" dirty="0" smtClean="0"/>
              <a:t> yakınımızda bulunan </a:t>
            </a:r>
            <a:r>
              <a:rPr lang="tr-TR" b="1" dirty="0" err="1" smtClean="0"/>
              <a:t>Ensar</a:t>
            </a:r>
            <a:r>
              <a:rPr lang="tr-TR" b="1" dirty="0" smtClean="0"/>
              <a:t> hanımları </a:t>
            </a:r>
            <a:r>
              <a:rPr lang="tr-TR" b="1" dirty="0" err="1" smtClean="0"/>
              <a:t>Resûlüllaha</a:t>
            </a:r>
            <a:r>
              <a:rPr lang="tr-TR" b="1" dirty="0" smtClean="0"/>
              <a:t> süt gönderirler, onunla kendimizi ayakta tutardık.</a:t>
            </a:r>
            <a:endParaRPr lang="tr-TR" dirty="0" smtClean="0"/>
          </a:p>
          <a:p>
            <a:r>
              <a:rPr lang="tr-TR" b="1" dirty="0" err="1" smtClean="0"/>
              <a:t>Resûlüllah</a:t>
            </a:r>
            <a:r>
              <a:rPr lang="tr-TR" b="1" dirty="0" smtClean="0"/>
              <a:t> (s.a.v.) </a:t>
            </a:r>
            <a:r>
              <a:rPr lang="tr-TR" dirty="0" smtClean="0"/>
              <a:t>Hazretlerinin bu halini örnek alan bazı İslâm büyükleri, açlığı çokça yaşamayı tercih etmiş, gönüllerim ve </a:t>
            </a:r>
            <a:r>
              <a:rPr lang="tr-TR" dirty="0" err="1" smtClean="0"/>
              <a:t>kalblerini</a:t>
            </a:r>
            <a:r>
              <a:rPr lang="tr-TR" dirty="0" smtClean="0"/>
              <a:t> açlıkla diri tutmaya çalışmışlardır.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14290"/>
            <a:ext cx="8229600" cy="5911873"/>
          </a:xfrm>
        </p:spPr>
        <p:txBody>
          <a:bodyPr>
            <a:normAutofit fontScale="92500"/>
          </a:bodyPr>
          <a:lstStyle/>
          <a:p>
            <a:r>
              <a:rPr lang="tr-TR" dirty="0" smtClean="0"/>
              <a:t>Nitekim tasavvuf büyüklerinden </a:t>
            </a:r>
            <a:r>
              <a:rPr lang="tr-TR" b="1" dirty="0" err="1" smtClean="0"/>
              <a:t>Sehl</a:t>
            </a:r>
            <a:r>
              <a:rPr lang="tr-TR" b="1" dirty="0" smtClean="0"/>
              <a:t> bin Abdullah, </a:t>
            </a:r>
            <a:r>
              <a:rPr lang="tr-TR" dirty="0" smtClean="0"/>
              <a:t>örnek aldığı </a:t>
            </a:r>
            <a:r>
              <a:rPr lang="tr-TR" dirty="0" err="1" smtClean="0"/>
              <a:t>Resûlüllah'in</a:t>
            </a:r>
            <a:r>
              <a:rPr lang="tr-TR" dirty="0" smtClean="0"/>
              <a:t> (s.a.v.) açlığını tam yaşamaya çalışırken ona gelen biri sormuştu:</a:t>
            </a:r>
          </a:p>
          <a:p>
            <a:r>
              <a:rPr lang="tr-TR" b="1" dirty="0" smtClean="0"/>
              <a:t>—</a:t>
            </a:r>
            <a:r>
              <a:rPr lang="tr-TR" dirty="0" smtClean="0"/>
              <a:t> </a:t>
            </a:r>
            <a:r>
              <a:rPr lang="tr-TR" b="1" dirty="0" smtClean="0"/>
              <a:t>Günde bir öğün yemeye ne dersin?</a:t>
            </a:r>
            <a:endParaRPr lang="tr-TR" dirty="0" smtClean="0"/>
          </a:p>
          <a:p>
            <a:r>
              <a:rPr lang="tr-TR" b="1" dirty="0" smtClean="0"/>
              <a:t>—</a:t>
            </a:r>
            <a:r>
              <a:rPr lang="tr-TR" dirty="0" smtClean="0"/>
              <a:t> </a:t>
            </a:r>
            <a:r>
              <a:rPr lang="tr-TR" b="1" dirty="0" err="1" smtClean="0"/>
              <a:t>Sıddıkların</a:t>
            </a:r>
            <a:r>
              <a:rPr lang="tr-TR" b="1" dirty="0" smtClean="0"/>
              <a:t> yemesidir, derim.</a:t>
            </a:r>
            <a:endParaRPr lang="tr-TR" dirty="0" smtClean="0"/>
          </a:p>
          <a:p>
            <a:r>
              <a:rPr lang="tr-TR" b="1" dirty="0" smtClean="0"/>
              <a:t>—</a:t>
            </a:r>
            <a:r>
              <a:rPr lang="tr-TR" dirty="0" smtClean="0"/>
              <a:t> </a:t>
            </a:r>
            <a:r>
              <a:rPr lang="tr-TR" b="1" dirty="0" smtClean="0"/>
              <a:t>Ya iki öğün yemeye?</a:t>
            </a:r>
            <a:endParaRPr lang="tr-TR" dirty="0" smtClean="0"/>
          </a:p>
          <a:p>
            <a:r>
              <a:rPr lang="tr-TR" b="1" dirty="0" smtClean="0"/>
              <a:t>—</a:t>
            </a:r>
            <a:r>
              <a:rPr lang="tr-TR" dirty="0" smtClean="0"/>
              <a:t> </a:t>
            </a:r>
            <a:r>
              <a:rPr lang="tr-TR" b="1" dirty="0" smtClean="0"/>
              <a:t>Ona da müminlerin yemesidir, derim.</a:t>
            </a:r>
            <a:endParaRPr lang="tr-TR" dirty="0" smtClean="0"/>
          </a:p>
          <a:p>
            <a:r>
              <a:rPr lang="tr-TR" b="1" dirty="0" smtClean="0"/>
              <a:t>—Peki üç öğün yemeğe ne diyeceksin? </a:t>
            </a:r>
            <a:r>
              <a:rPr lang="tr-TR" dirty="0" smtClean="0"/>
              <a:t>deyince, kızan </a:t>
            </a:r>
            <a:r>
              <a:rPr lang="tr-TR" dirty="0" err="1" smtClean="0"/>
              <a:t>Sehl</a:t>
            </a:r>
            <a:r>
              <a:rPr lang="tr-TR" dirty="0" smtClean="0"/>
              <a:t>:</a:t>
            </a:r>
          </a:p>
          <a:p>
            <a:r>
              <a:rPr lang="tr-TR" b="1" dirty="0" smtClean="0"/>
              <a:t>—</a:t>
            </a:r>
            <a:r>
              <a:rPr lang="tr-TR" dirty="0" smtClean="0"/>
              <a:t> </a:t>
            </a:r>
            <a:r>
              <a:rPr lang="tr-TR" b="1" dirty="0" smtClean="0"/>
              <a:t>Sen git, ailene söyle, sana bir ahır yapsınlar, orada istediğin kadar ye, </a:t>
            </a:r>
            <a:r>
              <a:rPr lang="tr-TR" dirty="0" smtClean="0"/>
              <a:t>demiştir.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5840435"/>
          </a:xfrm>
        </p:spPr>
        <p:txBody>
          <a:bodyPr>
            <a:normAutofit fontScale="92500" lnSpcReduction="20000"/>
          </a:bodyPr>
          <a:lstStyle/>
          <a:p>
            <a:r>
              <a:rPr lang="tr-TR" dirty="0" smtClean="0"/>
              <a:t>Maneviyat büyükleri açlığı, tokluğa isteyerek tercih etmişler, yaşadıkları iradî açlıktan sonra, kendilerinde inkişaflar olmuş, ilim ve hikmetlere vakıf olmaya başla­mışlardır.</a:t>
            </a:r>
          </a:p>
          <a:p>
            <a:r>
              <a:rPr lang="tr-TR" dirty="0" smtClean="0"/>
              <a:t>İsimleri kitaplara yazılacak kadar itibara sahip bir çok büyüklerde hep mahrumiyet esas olmuş, nefsin arzu ve isteklerine set çekmek ilk hedef halini almıştır. Bizler­de ise nefsin isteklerini yerine getirmek gaye halini almış, birazcık mahrumiyet dünyamızı karartacak duruma dü­şürmüştür. Yani büyüklerin irade ile yaşadıklarına biz bazen mecburen maruz kalsak ürperiyor, bundan istifa­de yerine yeise düşüyor, bunalımlara maruz kalıyoruz.</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85728"/>
            <a:ext cx="8229600" cy="6143668"/>
          </a:xfrm>
        </p:spPr>
        <p:txBody>
          <a:bodyPr>
            <a:normAutofit fontScale="92500" lnSpcReduction="10000"/>
          </a:bodyPr>
          <a:lstStyle/>
          <a:p>
            <a:r>
              <a:rPr lang="tr-TR" dirty="0" err="1" smtClean="0"/>
              <a:t>Ebû</a:t>
            </a:r>
            <a:r>
              <a:rPr lang="tr-TR" dirty="0" smtClean="0"/>
              <a:t> </a:t>
            </a:r>
            <a:r>
              <a:rPr lang="tr-TR" dirty="0" err="1" smtClean="0"/>
              <a:t>Türab</a:t>
            </a:r>
            <a:r>
              <a:rPr lang="tr-TR" dirty="0" smtClean="0"/>
              <a:t>-ı </a:t>
            </a:r>
            <a:r>
              <a:rPr lang="tr-TR" dirty="0" err="1" smtClean="0"/>
              <a:t>Nahşebî’ye</a:t>
            </a:r>
            <a:r>
              <a:rPr lang="tr-TR" dirty="0" smtClean="0"/>
              <a:t> </a:t>
            </a:r>
            <a:r>
              <a:rPr lang="tr-TR" dirty="0" smtClean="0"/>
              <a:t>bir </a:t>
            </a:r>
            <a:r>
              <a:rPr lang="tr-TR" dirty="0" err="1" smtClean="0"/>
              <a:t>mescidde</a:t>
            </a:r>
            <a:r>
              <a:rPr lang="tr-TR" dirty="0" smtClean="0"/>
              <a:t> rastlayan biri, kaç gündür aç beklediğini sorunca, yedi gün, cevabını al­mıştı.</a:t>
            </a:r>
          </a:p>
          <a:p>
            <a:r>
              <a:rPr lang="tr-TR" dirty="0" smtClean="0"/>
              <a:t>Böyle zatların yanında bir kuru ekmek parçası, Al­lah'ın en büyük nimeti olarak görülüyor, buna sahip ol­duklarında kendilerini en </a:t>
            </a:r>
            <a:r>
              <a:rPr lang="tr-TR" dirty="0" err="1" smtClean="0"/>
              <a:t>mesud</a:t>
            </a:r>
            <a:r>
              <a:rPr lang="tr-TR" dirty="0" smtClean="0"/>
              <a:t> ve bahtiyar insan ola­rak biliyorlardı.</a:t>
            </a:r>
          </a:p>
          <a:p>
            <a:r>
              <a:rPr lang="tr-TR" dirty="0" smtClean="0"/>
              <a:t>Şimdi bizlerin sofrasında Allah'ın lütfettiği nimetlerin bütün çeşitleri var, ama bizler </a:t>
            </a:r>
            <a:r>
              <a:rPr lang="tr-TR" dirty="0" err="1" smtClean="0"/>
              <a:t>mesud</a:t>
            </a:r>
            <a:r>
              <a:rPr lang="tr-TR" dirty="0" smtClean="0"/>
              <a:t> ve bahtiyar değiliz. Kendimizi büyük nimetlere sahip insan duygusu içinde bulamıyor, hâlâ, mahrumiyet hissiyle boğuluyoruz. Yani onları açlık diriltiyor, bizleri de tokluk öldürüyor, anlaşı­lan...</a:t>
            </a:r>
          </a:p>
          <a:p>
            <a:r>
              <a:rPr lang="tr-TR" sz="1900" dirty="0" err="1" smtClean="0"/>
              <a:t>Ahmed</a:t>
            </a:r>
            <a:r>
              <a:rPr lang="tr-TR" sz="1900" dirty="0" smtClean="0"/>
              <a:t> Şahin “Olaylar Konuşuyor” s:70</a:t>
            </a:r>
            <a:endParaRPr lang="tr-TR" sz="19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Orucun Fazileti</a:t>
            </a:r>
            <a:endParaRPr lang="tr-TR" dirty="0"/>
          </a:p>
        </p:txBody>
      </p:sp>
      <p:sp>
        <p:nvSpPr>
          <p:cNvPr id="3" name="2 İçerik Yer Tutucusu"/>
          <p:cNvSpPr>
            <a:spLocks noGrp="1"/>
          </p:cNvSpPr>
          <p:nvPr>
            <p:ph idx="1"/>
          </p:nvPr>
        </p:nvSpPr>
        <p:spPr>
          <a:xfrm>
            <a:off x="457200" y="1340768"/>
            <a:ext cx="8229600" cy="5256584"/>
          </a:xfrm>
        </p:spPr>
        <p:txBody>
          <a:bodyPr>
            <a:normAutofit lnSpcReduction="10000"/>
          </a:bodyPr>
          <a:lstStyle/>
          <a:p>
            <a:r>
              <a:rPr lang="tr-TR" dirty="0" smtClean="0"/>
              <a:t>Hz. Peygamberin  </a:t>
            </a:r>
            <a:r>
              <a:rPr lang="tr-TR" dirty="0" smtClean="0"/>
              <a:t>günlerce ağzına bir tek lokma koymadığı çok </a:t>
            </a:r>
            <a:r>
              <a:rPr lang="tr-TR" dirty="0" smtClean="0"/>
              <a:t>olurdu. </a:t>
            </a:r>
            <a:r>
              <a:rPr lang="tr-TR" dirty="0" smtClean="0"/>
              <a:t>Zaten hayatı boyunca, arpa ekmeğiyle dahi, karnını bir kere doyurduğu </a:t>
            </a:r>
            <a:r>
              <a:rPr lang="tr-TR" dirty="0" err="1" smtClean="0"/>
              <a:t>vâki</a:t>
            </a:r>
            <a:r>
              <a:rPr lang="tr-TR" dirty="0" smtClean="0"/>
              <a:t> </a:t>
            </a:r>
            <a:r>
              <a:rPr lang="tr-TR" dirty="0" smtClean="0"/>
              <a:t>değildir. </a:t>
            </a:r>
            <a:r>
              <a:rPr lang="tr-TR" dirty="0" smtClean="0"/>
              <a:t>Aylar geçer O’nun evinde bir çorba kaynatmak için ateş </a:t>
            </a:r>
            <a:r>
              <a:rPr lang="tr-TR" dirty="0" smtClean="0"/>
              <a:t>yanmazdı. Bir </a:t>
            </a:r>
            <a:r>
              <a:rPr lang="tr-TR" dirty="0" smtClean="0"/>
              <a:t>gün namazını oturarak kılıyordu. Kıldığı </a:t>
            </a:r>
            <a:r>
              <a:rPr lang="tr-TR" dirty="0" err="1" smtClean="0"/>
              <a:t>nâfile</a:t>
            </a:r>
            <a:r>
              <a:rPr lang="tr-TR" dirty="0" smtClean="0"/>
              <a:t> bir namazdı. Ebu </a:t>
            </a:r>
            <a:r>
              <a:rPr lang="tr-TR" dirty="0" err="1" smtClean="0"/>
              <a:t>Hüreyre</a:t>
            </a:r>
            <a:r>
              <a:rPr lang="tr-TR" dirty="0" smtClean="0"/>
              <a:t> (</a:t>
            </a:r>
            <a:r>
              <a:rPr lang="tr-TR" dirty="0" err="1" smtClean="0"/>
              <a:t>ra</a:t>
            </a:r>
            <a:r>
              <a:rPr lang="tr-TR" dirty="0" smtClean="0"/>
              <a:t>), namazdan sonra sordu: Ya </a:t>
            </a:r>
            <a:r>
              <a:rPr lang="tr-TR" dirty="0" err="1" smtClean="0"/>
              <a:t>Resûlallah</a:t>
            </a:r>
            <a:r>
              <a:rPr lang="tr-TR" dirty="0" smtClean="0"/>
              <a:t>! Bir hastalığınız mı var? Namazı oturarak kılıyorsunuz? Verilen cevap cihanı ürpertecek şekildeydi: </a:t>
            </a:r>
            <a:endParaRPr lang="tr-TR" dirty="0" smtClean="0"/>
          </a:p>
        </p:txBody>
      </p:sp>
    </p:spTree>
    <p:extLst>
      <p:ext uri="{BB962C8B-B14F-4D97-AF65-F5344CB8AC3E}">
        <p14:creationId xmlns:p14="http://schemas.microsoft.com/office/powerpoint/2010/main" val="132968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normAutofit lnSpcReduction="10000"/>
          </a:bodyPr>
          <a:lstStyle/>
          <a:p>
            <a:r>
              <a:rPr lang="tr-TR" dirty="0"/>
              <a:t>“Ya </a:t>
            </a:r>
            <a:r>
              <a:rPr lang="tr-TR" dirty="0" err="1"/>
              <a:t>Eba</a:t>
            </a:r>
            <a:r>
              <a:rPr lang="tr-TR" dirty="0"/>
              <a:t> </a:t>
            </a:r>
            <a:r>
              <a:rPr lang="tr-TR" dirty="0" err="1"/>
              <a:t>Hüreyre</a:t>
            </a:r>
            <a:r>
              <a:rPr lang="tr-TR" dirty="0"/>
              <a:t>, günlerdir ağzıma götürecek </a:t>
            </a:r>
            <a:r>
              <a:rPr lang="tr-TR" dirty="0" err="1"/>
              <a:t>birşey</a:t>
            </a:r>
            <a:r>
              <a:rPr lang="tr-TR" dirty="0"/>
              <a:t> bulamadım. Açlık </a:t>
            </a:r>
            <a:r>
              <a:rPr lang="tr-TR" dirty="0" err="1"/>
              <a:t>takatımı</a:t>
            </a:r>
            <a:r>
              <a:rPr lang="tr-TR" dirty="0"/>
              <a:t> kesti, ayakta duracak dermanım kalmadı, onun için namazımı oturarak kılıyorum.”</a:t>
            </a:r>
          </a:p>
          <a:p>
            <a:r>
              <a:rPr lang="tr-TR" dirty="0"/>
              <a:t>Ebu </a:t>
            </a:r>
            <a:r>
              <a:rPr lang="tr-TR" dirty="0" err="1"/>
              <a:t>Hureyre</a:t>
            </a:r>
            <a:r>
              <a:rPr lang="tr-TR" dirty="0"/>
              <a:t> diyor ki, bunu duyunca ağlamaya başladım. Allah Resulü kendi durumunu unutmuş, bana teselli veriyordu:</a:t>
            </a:r>
          </a:p>
          <a:p>
            <a:pPr algn="r" rtl="1"/>
            <a:r>
              <a:rPr lang="ar-SA" b="1" dirty="0">
                <a:latin typeface="Traditional Arabic" pitchFamily="18" charset="-78"/>
                <a:cs typeface="Traditional Arabic" pitchFamily="18" charset="-78"/>
              </a:rPr>
              <a:t>«لَا تَبْكِ فَإِنَّ شِدَّةَ يَوْمِ الْقِيَامَةِ لَا تُصِيبُ الْجَائِعَ إِذَا احْتَسَبَ فِي دَارِ الدُّنْيَا»</a:t>
            </a:r>
            <a:endParaRPr lang="tr-TR" b="1" dirty="0">
              <a:latin typeface="Traditional Arabic" pitchFamily="18" charset="-78"/>
              <a:cs typeface="Traditional Arabic" pitchFamily="18" charset="-78"/>
            </a:endParaRPr>
          </a:p>
          <a:p>
            <a:r>
              <a:rPr lang="tr-TR" dirty="0"/>
              <a:t>“Ağlama Ya </a:t>
            </a:r>
            <a:r>
              <a:rPr lang="tr-TR" dirty="0" err="1"/>
              <a:t>Ebâ</a:t>
            </a:r>
            <a:r>
              <a:rPr lang="tr-TR" dirty="0"/>
              <a:t> </a:t>
            </a:r>
            <a:r>
              <a:rPr lang="tr-TR" dirty="0" err="1"/>
              <a:t>Hureyre</a:t>
            </a:r>
            <a:r>
              <a:rPr lang="tr-TR" dirty="0"/>
              <a:t>! Burada çekilen açlık, insanı </a:t>
            </a:r>
            <a:r>
              <a:rPr lang="tr-TR" dirty="0" err="1"/>
              <a:t>âhiret</a:t>
            </a:r>
            <a:r>
              <a:rPr lang="tr-TR" dirty="0"/>
              <a:t> azabından kurtarır.”</a:t>
            </a:r>
          </a:p>
          <a:p>
            <a:r>
              <a:rPr lang="tr-TR" sz="2000" dirty="0" err="1" smtClean="0"/>
              <a:t>Şuabu’l</a:t>
            </a:r>
            <a:r>
              <a:rPr lang="tr-TR" sz="2000" dirty="0" smtClean="0"/>
              <a:t>-İman</a:t>
            </a:r>
            <a:endParaRPr lang="tr-TR" sz="2000" dirty="0"/>
          </a:p>
        </p:txBody>
      </p:sp>
    </p:spTree>
    <p:extLst>
      <p:ext uri="{BB962C8B-B14F-4D97-AF65-F5344CB8AC3E}">
        <p14:creationId xmlns:p14="http://schemas.microsoft.com/office/powerpoint/2010/main" val="40498984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smtClean="0"/>
              <a:t>Orucun Fazileti</a:t>
            </a:r>
            <a:endParaRPr lang="tr-TR" dirty="0"/>
          </a:p>
        </p:txBody>
      </p:sp>
      <p:sp>
        <p:nvSpPr>
          <p:cNvPr id="3" name="2 İçerik Yer Tutucusu"/>
          <p:cNvSpPr>
            <a:spLocks noGrp="1"/>
          </p:cNvSpPr>
          <p:nvPr>
            <p:ph idx="1"/>
          </p:nvPr>
        </p:nvSpPr>
        <p:spPr>
          <a:xfrm>
            <a:off x="457200" y="1340768"/>
            <a:ext cx="8229600" cy="5184576"/>
          </a:xfrm>
        </p:spPr>
        <p:txBody>
          <a:bodyPr>
            <a:normAutofit/>
          </a:bodyPr>
          <a:lstStyle/>
          <a:p>
            <a:r>
              <a:rPr lang="tr-TR" sz="2800" dirty="0" smtClean="0"/>
              <a:t>Rasulullah buyurdu </a:t>
            </a:r>
            <a:r>
              <a:rPr lang="tr-TR" sz="2800" dirty="0" smtClean="0"/>
              <a:t>ki</a:t>
            </a:r>
            <a:r>
              <a:rPr lang="tr-TR" sz="2800" dirty="0" smtClean="0"/>
              <a:t>:</a:t>
            </a:r>
          </a:p>
          <a:p>
            <a:pPr algn="r" rtl="1"/>
            <a:r>
              <a:rPr lang="ar-SA" sz="4000" b="1" dirty="0">
                <a:latin typeface="Traditional Arabic" pitchFamily="18" charset="-78"/>
                <a:cs typeface="Traditional Arabic" pitchFamily="18" charset="-78"/>
              </a:rPr>
              <a:t>كُلُّ عَمَلِ ابْنُ آدَمَ يُضَاعَفُ، الْحَسَنَةُ بِعَشْرِ أَمْثَالِهَا إِلَى سَبْعِمِائَةِ ضِعْفٍ. قَالَ اللّهُ تَعَالَى: إِّلاَ الصَّوْمَ فَإِنَّهُ لِى وَأنَا أَجْزِى بِهِ يَدَعُ شَهْوَتَهُ وَطَعَامَهُ مِنْ </a:t>
            </a:r>
            <a:r>
              <a:rPr lang="ar-SA" sz="4000" b="1" dirty="0" smtClean="0">
                <a:latin typeface="Traditional Arabic" pitchFamily="18" charset="-78"/>
                <a:cs typeface="Traditional Arabic" pitchFamily="18" charset="-78"/>
              </a:rPr>
              <a:t>أَجْلِي</a:t>
            </a:r>
            <a:endParaRPr lang="tr-TR" sz="4000" b="1" dirty="0" smtClean="0">
              <a:latin typeface="Traditional Arabic" pitchFamily="18" charset="-78"/>
              <a:cs typeface="Traditional Arabic" pitchFamily="18" charset="-78"/>
            </a:endParaRPr>
          </a:p>
          <a:p>
            <a:r>
              <a:rPr lang="tr-TR" sz="2800" dirty="0"/>
              <a:t>"Ademoğlunun her ameli katlanır.  Hayır ameller en az on misliyle yazılır, bu yedi yüz misline kadar çıkar. Allah </a:t>
            </a:r>
            <a:r>
              <a:rPr lang="tr-TR" sz="2800" dirty="0" err="1"/>
              <a:t>Teâla</a:t>
            </a:r>
            <a:r>
              <a:rPr lang="tr-TR" sz="2800" dirty="0"/>
              <a:t> </a:t>
            </a:r>
            <a:r>
              <a:rPr lang="tr-TR" sz="2800" dirty="0" smtClean="0"/>
              <a:t> </a:t>
            </a:r>
            <a:r>
              <a:rPr lang="tr-TR" sz="2800" dirty="0"/>
              <a:t>şöyle buyurmuştur: "Oruç bu kaideden hariçtir. Çünkü o sırf benim içindir, </a:t>
            </a:r>
            <a:r>
              <a:rPr lang="tr-TR" sz="2800" dirty="0" smtClean="0"/>
              <a:t>onu ben </a:t>
            </a:r>
            <a:r>
              <a:rPr lang="tr-TR" sz="2800" dirty="0"/>
              <a:t>mükâfatlandıracağım. Kulum benim için şehvetini, yiyeceğini terk etti</a:t>
            </a:r>
            <a:r>
              <a:rPr lang="tr-TR" sz="2800" dirty="0" smtClean="0"/>
              <a:t>."</a:t>
            </a:r>
            <a:endParaRPr lang="tr-TR" sz="2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8229600" cy="5649491"/>
          </a:xfrm>
        </p:spPr>
        <p:txBody>
          <a:bodyPr/>
          <a:lstStyle/>
          <a:p>
            <a:pPr algn="r" rtl="1"/>
            <a:r>
              <a:rPr lang="ar-SA" sz="4400" b="1" dirty="0">
                <a:latin typeface="Traditional Arabic" pitchFamily="18" charset="-78"/>
                <a:cs typeface="Traditional Arabic" pitchFamily="18" charset="-78"/>
              </a:rPr>
              <a:t>: لِلصَّائمِ فَرْحَتَانِ، فَرْحَةٌ عِنْدَ فِطْرِهِ، وَفَرْحةٌ عِنْدَ لِقَاءِ رَبِّهِ، وَلَخُلُوفَ  فَمِ الصَّائِمِ أطْيَبُ عِنْدَ اللّهِ مِنْ رِيحِ </a:t>
            </a:r>
            <a:r>
              <a:rPr lang="ar-SA" sz="4400" b="1" dirty="0" smtClean="0">
                <a:latin typeface="Traditional Arabic" pitchFamily="18" charset="-78"/>
                <a:cs typeface="Traditional Arabic" pitchFamily="18" charset="-78"/>
              </a:rPr>
              <a:t>المِسْكِ. </a:t>
            </a:r>
            <a:endParaRPr lang="tr-TR" sz="4400" b="1" dirty="0">
              <a:latin typeface="Traditional Arabic" pitchFamily="18" charset="-78"/>
              <a:cs typeface="Traditional Arabic" pitchFamily="18" charset="-78"/>
            </a:endParaRPr>
          </a:p>
          <a:p>
            <a:r>
              <a:rPr lang="tr-TR" dirty="0"/>
              <a:t>"Oruçlu için iki sevinç vardır: Biri, orucu açtığı zamanki sevincidir, diğeri de Rabbine kavuştuğu zamanki sevincidir. Oruçlunun ağzından çıkan koku (</a:t>
            </a:r>
            <a:r>
              <a:rPr lang="tr-TR" dirty="0" err="1"/>
              <a:t>halûf</a:t>
            </a:r>
            <a:r>
              <a:rPr lang="tr-TR" dirty="0"/>
              <a:t>), Allah indinde misk kokusundan daha hoştur</a:t>
            </a:r>
            <a:r>
              <a:rPr lang="tr-TR" dirty="0" smtClean="0"/>
              <a:t>.»</a:t>
            </a:r>
            <a:endParaRPr lang="tr-TR" dirty="0"/>
          </a:p>
          <a:p>
            <a:r>
              <a:rPr lang="tr-TR" sz="1600" dirty="0" smtClean="0"/>
              <a:t>Buhari, Müslim.</a:t>
            </a:r>
            <a:endParaRPr lang="tr-TR" sz="1600" dirty="0"/>
          </a:p>
        </p:txBody>
      </p:sp>
    </p:spTree>
    <p:extLst>
      <p:ext uri="{BB962C8B-B14F-4D97-AF65-F5344CB8AC3E}">
        <p14:creationId xmlns:p14="http://schemas.microsoft.com/office/powerpoint/2010/main" val="642635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706090"/>
          </a:xfrm>
        </p:spPr>
        <p:txBody>
          <a:bodyPr>
            <a:normAutofit fontScale="90000"/>
          </a:bodyPr>
          <a:lstStyle/>
          <a:p>
            <a:r>
              <a:rPr lang="tr-TR" dirty="0" smtClean="0"/>
              <a:t>Orucun Fazileti</a:t>
            </a:r>
            <a:endParaRPr lang="tr-TR" dirty="0"/>
          </a:p>
        </p:txBody>
      </p:sp>
      <p:sp>
        <p:nvSpPr>
          <p:cNvPr id="3" name="2 İçerik Yer Tutucusu"/>
          <p:cNvSpPr>
            <a:spLocks noGrp="1"/>
          </p:cNvSpPr>
          <p:nvPr>
            <p:ph idx="1"/>
          </p:nvPr>
        </p:nvSpPr>
        <p:spPr>
          <a:xfrm>
            <a:off x="251520" y="1124744"/>
            <a:ext cx="8640960" cy="5472608"/>
          </a:xfrm>
        </p:spPr>
        <p:txBody>
          <a:bodyPr>
            <a:normAutofit/>
          </a:bodyPr>
          <a:lstStyle/>
          <a:p>
            <a:pPr algn="just">
              <a:spcAft>
                <a:spcPts val="0"/>
              </a:spcAft>
            </a:pPr>
            <a:r>
              <a:rPr lang="tr-TR" sz="2800" dirty="0" smtClean="0">
                <a:solidFill>
                  <a:srgbClr val="000000"/>
                </a:solidFill>
              </a:rPr>
              <a:t>"</a:t>
            </a:r>
            <a:r>
              <a:rPr lang="tr-TR" sz="2800" dirty="0" err="1" smtClean="0">
                <a:solidFill>
                  <a:srgbClr val="000000"/>
                </a:solidFill>
              </a:rPr>
              <a:t>Resûlullah</a:t>
            </a:r>
            <a:r>
              <a:rPr lang="ar-SA" sz="2800" dirty="0" smtClean="0">
                <a:solidFill>
                  <a:srgbClr val="000000"/>
                </a:solidFill>
              </a:rPr>
              <a:t> </a:t>
            </a:r>
            <a:r>
              <a:rPr lang="tr-TR" sz="2800" dirty="0" smtClean="0">
                <a:solidFill>
                  <a:srgbClr val="000000"/>
                </a:solidFill>
              </a:rPr>
              <a:t>buyurdular ki: </a:t>
            </a:r>
            <a:endParaRPr lang="tr-TR" sz="2800" dirty="0" smtClean="0">
              <a:solidFill>
                <a:srgbClr val="000000"/>
              </a:solidFill>
            </a:endParaRPr>
          </a:p>
          <a:p>
            <a:pPr algn="just" rtl="1"/>
            <a:r>
              <a:rPr lang="ar-SA" sz="4000" b="1" dirty="0">
                <a:latin typeface="Traditional Arabic" pitchFamily="18" charset="-78"/>
                <a:cs typeface="Traditional Arabic" pitchFamily="18" charset="-78"/>
              </a:rPr>
              <a:t>" إِنَّ فِي الجَنَّةِ بَابًا يُقَالُ لَهُ الرَّيَّانُ، يَدْخُلُ مِنْهُ الصَّائِمُونَ يَوْمَ القِيَامَةِ، لاَ يَدْخُلُ مِنْهُ أَحَدٌ غَيْرُهُمْ، يُقَالُ: أَيْنَ الصَّائِمُونَ؟ فَيَقُومُونَ لاَ يَدْخُلُ مِنْهُ أَحَدٌ غَيْرُهُمْ، فَإِذَا دَخَلُوا أُغْلِقَ فَلَمْ يَدْخُلْ مِنْهُ أَحَدٌ </a:t>
            </a:r>
            <a:r>
              <a:rPr lang="ar-SA" sz="4000" b="1" dirty="0" smtClean="0">
                <a:latin typeface="Traditional Arabic" pitchFamily="18" charset="-78"/>
                <a:cs typeface="Traditional Arabic" pitchFamily="18" charset="-78"/>
              </a:rPr>
              <a:t>«</a:t>
            </a:r>
            <a:endParaRPr lang="tr-TR" sz="4000" b="1" dirty="0" smtClean="0">
              <a:latin typeface="Traditional Arabic" pitchFamily="18" charset="-78"/>
              <a:cs typeface="Traditional Arabic" pitchFamily="18" charset="-78"/>
            </a:endParaRPr>
          </a:p>
          <a:p>
            <a:pPr algn="just"/>
            <a:r>
              <a:rPr lang="tr-TR" sz="2800" dirty="0" smtClean="0">
                <a:solidFill>
                  <a:srgbClr val="000000"/>
                </a:solidFill>
              </a:rPr>
              <a:t>"</a:t>
            </a:r>
            <a:r>
              <a:rPr lang="tr-TR" sz="2800" dirty="0" smtClean="0">
                <a:solidFill>
                  <a:srgbClr val="000000"/>
                </a:solidFill>
              </a:rPr>
              <a:t>Cennette </a:t>
            </a:r>
            <a:r>
              <a:rPr lang="tr-TR" sz="2800" dirty="0" err="1" smtClean="0">
                <a:solidFill>
                  <a:srgbClr val="000000"/>
                </a:solidFill>
              </a:rPr>
              <a:t>Reyyân</a:t>
            </a:r>
            <a:r>
              <a:rPr lang="tr-TR" sz="2800" dirty="0" smtClean="0">
                <a:solidFill>
                  <a:srgbClr val="000000"/>
                </a:solidFill>
              </a:rPr>
              <a:t> denilen bir kapı vardır. </a:t>
            </a:r>
            <a:r>
              <a:rPr lang="tr-TR" sz="2800" dirty="0" smtClean="0">
                <a:solidFill>
                  <a:srgbClr val="000000"/>
                </a:solidFill>
              </a:rPr>
              <a:t>Kıyamet gününde oradan </a:t>
            </a:r>
            <a:r>
              <a:rPr lang="tr-TR" sz="2800" dirty="0" smtClean="0">
                <a:solidFill>
                  <a:srgbClr val="000000"/>
                </a:solidFill>
              </a:rPr>
              <a:t>sadece oruçlular girer</a:t>
            </a:r>
            <a:r>
              <a:rPr lang="tr-TR" sz="2800" dirty="0" smtClean="0">
                <a:solidFill>
                  <a:srgbClr val="000000"/>
                </a:solidFill>
              </a:rPr>
              <a:t>. Oruçlular nerede? Diye sorulur. Onlar da kalkarlar. Oruçlular </a:t>
            </a:r>
            <a:r>
              <a:rPr lang="tr-TR" sz="2800" dirty="0" smtClean="0">
                <a:solidFill>
                  <a:srgbClr val="000000"/>
                </a:solidFill>
              </a:rPr>
              <a:t>girdiler mi artık kapanır, kimse oradan giremez</a:t>
            </a:r>
            <a:r>
              <a:rPr lang="tr-TR" sz="2800" dirty="0" smtClean="0">
                <a:solidFill>
                  <a:srgbClr val="000000"/>
                </a:solidFill>
              </a:rPr>
              <a:t>.«</a:t>
            </a:r>
          </a:p>
          <a:p>
            <a:pPr algn="just"/>
            <a:r>
              <a:rPr lang="tr-TR" sz="1800" dirty="0" smtClean="0">
                <a:solidFill>
                  <a:srgbClr val="000000"/>
                </a:solidFill>
              </a:rPr>
              <a:t>Buhari</a:t>
            </a:r>
            <a:endParaRPr lang="tr-TR" sz="1800" dirty="0" smtClean="0"/>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Orucun Fazileti</a:t>
            </a:r>
            <a:endParaRPr lang="tr-TR" dirty="0"/>
          </a:p>
        </p:txBody>
      </p:sp>
      <p:sp>
        <p:nvSpPr>
          <p:cNvPr id="3" name="2 İçerik Yer Tutucusu"/>
          <p:cNvSpPr>
            <a:spLocks noGrp="1"/>
          </p:cNvSpPr>
          <p:nvPr>
            <p:ph idx="1"/>
          </p:nvPr>
        </p:nvSpPr>
        <p:spPr/>
        <p:txBody>
          <a:bodyPr>
            <a:normAutofit/>
          </a:bodyPr>
          <a:lstStyle/>
          <a:p>
            <a:pPr algn="just">
              <a:spcAft>
                <a:spcPts val="0"/>
              </a:spcAft>
            </a:pPr>
            <a:r>
              <a:rPr lang="tr-TR" dirty="0" smtClean="0">
                <a:solidFill>
                  <a:srgbClr val="000000"/>
                </a:solidFill>
              </a:rPr>
              <a:t>"</a:t>
            </a:r>
            <a:r>
              <a:rPr lang="tr-TR" dirty="0" err="1" smtClean="0">
                <a:solidFill>
                  <a:srgbClr val="000000"/>
                </a:solidFill>
              </a:rPr>
              <a:t>Resûlullah</a:t>
            </a:r>
            <a:r>
              <a:rPr lang="tr-TR" dirty="0" smtClean="0">
                <a:solidFill>
                  <a:srgbClr val="000000"/>
                </a:solidFill>
              </a:rPr>
              <a:t> buyurdular ki: </a:t>
            </a:r>
            <a:endParaRPr lang="tr-TR" dirty="0" smtClean="0">
              <a:solidFill>
                <a:srgbClr val="000000"/>
              </a:solidFill>
            </a:endParaRPr>
          </a:p>
          <a:p>
            <a:pPr algn="just" rtl="1"/>
            <a:r>
              <a:rPr lang="ar-SA" sz="4000" b="1" dirty="0" smtClean="0">
                <a:solidFill>
                  <a:srgbClr val="000000"/>
                </a:solidFill>
                <a:latin typeface="Traditional Arabic" pitchFamily="18" charset="-78"/>
                <a:cs typeface="Traditional Arabic" pitchFamily="18" charset="-78"/>
              </a:rPr>
              <a:t>مَنْ </a:t>
            </a:r>
            <a:r>
              <a:rPr lang="ar-SA" sz="4000" b="1" dirty="0">
                <a:solidFill>
                  <a:srgbClr val="000000"/>
                </a:solidFill>
                <a:latin typeface="Traditional Arabic" pitchFamily="18" charset="-78"/>
                <a:cs typeface="Traditional Arabic" pitchFamily="18" charset="-78"/>
              </a:rPr>
              <a:t>صَامَ يَوماً فِي سَبِيلِ اللّهِ تَعَالَى جَعَلَ اللّهُ بَيْنَهُ وَبَيْنَ النّارِ خَنْدَقاً كَمَا بَيْنَ السَّمَاءِ </a:t>
            </a:r>
            <a:r>
              <a:rPr lang="ar-SA" sz="4000" b="1" dirty="0" smtClean="0">
                <a:solidFill>
                  <a:srgbClr val="000000"/>
                </a:solidFill>
                <a:latin typeface="Traditional Arabic" pitchFamily="18" charset="-78"/>
                <a:cs typeface="Traditional Arabic" pitchFamily="18" charset="-78"/>
              </a:rPr>
              <a:t>وَالْاَرْضِ</a:t>
            </a:r>
            <a:endParaRPr lang="ar-SA" sz="4000" b="1" dirty="0">
              <a:latin typeface="Traditional Arabic" pitchFamily="18" charset="-78"/>
              <a:cs typeface="Traditional Arabic" pitchFamily="18" charset="-78"/>
            </a:endParaRPr>
          </a:p>
          <a:p>
            <a:pPr algn="just">
              <a:spcAft>
                <a:spcPts val="0"/>
              </a:spcAft>
            </a:pPr>
            <a:r>
              <a:rPr lang="tr-TR" dirty="0" smtClean="0">
                <a:solidFill>
                  <a:srgbClr val="000000"/>
                </a:solidFill>
              </a:rPr>
              <a:t>"</a:t>
            </a:r>
            <a:r>
              <a:rPr lang="tr-TR" dirty="0" smtClean="0">
                <a:solidFill>
                  <a:srgbClr val="000000"/>
                </a:solidFill>
              </a:rPr>
              <a:t>Kim Allah Teâla yolunda bir gün oruç tutsa, Allah onunla ateş arasına, genişliği sema ile arz arasını tutan bir hendek kılar."</a:t>
            </a:r>
            <a:endParaRPr lang="tr-TR" dirty="0" smtClean="0"/>
          </a:p>
          <a:p>
            <a:r>
              <a:rPr lang="tr-TR" sz="1800" dirty="0" err="1" smtClean="0"/>
              <a:t>Tirmizi</a:t>
            </a:r>
            <a:endParaRPr lang="tr-TR" sz="1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850106"/>
          </a:xfrm>
        </p:spPr>
        <p:txBody>
          <a:bodyPr/>
          <a:lstStyle/>
          <a:p>
            <a:r>
              <a:rPr lang="tr-TR" dirty="0" smtClean="0"/>
              <a:t>Orucun Fazileti</a:t>
            </a:r>
            <a:endParaRPr lang="tr-TR" dirty="0"/>
          </a:p>
        </p:txBody>
      </p:sp>
      <p:sp>
        <p:nvSpPr>
          <p:cNvPr id="3" name="2 İçerik Yer Tutucusu"/>
          <p:cNvSpPr>
            <a:spLocks noGrp="1"/>
          </p:cNvSpPr>
          <p:nvPr>
            <p:ph idx="1"/>
          </p:nvPr>
        </p:nvSpPr>
        <p:spPr>
          <a:xfrm>
            <a:off x="457200" y="1268760"/>
            <a:ext cx="8229600" cy="5256584"/>
          </a:xfrm>
        </p:spPr>
        <p:txBody>
          <a:bodyPr>
            <a:normAutofit/>
          </a:bodyPr>
          <a:lstStyle/>
          <a:p>
            <a:pPr algn="just">
              <a:spcAft>
                <a:spcPts val="0"/>
              </a:spcAft>
            </a:pPr>
            <a:r>
              <a:rPr lang="ar-SA" sz="2800" dirty="0" smtClean="0">
                <a:solidFill>
                  <a:srgbClr val="000000"/>
                </a:solidFill>
              </a:rPr>
              <a:t> </a:t>
            </a:r>
            <a:r>
              <a:rPr lang="tr-TR" sz="2800" dirty="0" smtClean="0">
                <a:solidFill>
                  <a:srgbClr val="000000"/>
                </a:solidFill>
              </a:rPr>
              <a:t>Ebu </a:t>
            </a:r>
            <a:r>
              <a:rPr lang="tr-TR" sz="2800" dirty="0" err="1" smtClean="0">
                <a:solidFill>
                  <a:srgbClr val="000000"/>
                </a:solidFill>
              </a:rPr>
              <a:t>Ümâme</a:t>
            </a:r>
            <a:r>
              <a:rPr lang="tr-TR" sz="2800" dirty="0" smtClean="0">
                <a:solidFill>
                  <a:srgbClr val="000000"/>
                </a:solidFill>
              </a:rPr>
              <a:t> </a:t>
            </a:r>
            <a:r>
              <a:rPr lang="tr-TR" sz="2800" dirty="0" smtClean="0">
                <a:solidFill>
                  <a:srgbClr val="000000"/>
                </a:solidFill>
              </a:rPr>
              <a:t>anlatıyor</a:t>
            </a:r>
            <a:r>
              <a:rPr lang="tr-TR" sz="2800" dirty="0" smtClean="0">
                <a:solidFill>
                  <a:srgbClr val="000000"/>
                </a:solidFill>
              </a:rPr>
              <a:t>: </a:t>
            </a:r>
            <a:endParaRPr lang="tr-TR" sz="2800" dirty="0" smtClean="0">
              <a:solidFill>
                <a:srgbClr val="000000"/>
              </a:solidFill>
            </a:endParaRPr>
          </a:p>
          <a:p>
            <a:pPr algn="just" rtl="1">
              <a:spcAft>
                <a:spcPts val="0"/>
              </a:spcAft>
            </a:pPr>
            <a:r>
              <a:rPr lang="ar-SA" sz="4000" b="1" dirty="0">
                <a:solidFill>
                  <a:srgbClr val="000000"/>
                </a:solidFill>
                <a:latin typeface="Traditional Arabic" pitchFamily="18" charset="-78"/>
                <a:cs typeface="Traditional Arabic" pitchFamily="18" charset="-78"/>
              </a:rPr>
              <a:t>قُلْتُ يَا رَسُولُ اللّهِ: مُرْنِي بِأَمْرِ يَنْفَعُنِي اللّهُ تَعَالَى بِهِ،</a:t>
            </a:r>
            <a:endParaRPr lang="tr-TR" sz="4000" dirty="0">
              <a:solidFill>
                <a:srgbClr val="000000"/>
              </a:solidFill>
              <a:latin typeface="Times New Roman"/>
            </a:endParaRPr>
          </a:p>
          <a:p>
            <a:pPr algn="just">
              <a:spcAft>
                <a:spcPts val="0"/>
              </a:spcAft>
            </a:pPr>
            <a:r>
              <a:rPr lang="tr-TR" sz="2800" dirty="0" smtClean="0">
                <a:solidFill>
                  <a:srgbClr val="000000"/>
                </a:solidFill>
              </a:rPr>
              <a:t>"</a:t>
            </a:r>
            <a:r>
              <a:rPr lang="tr-TR" sz="2800" dirty="0" smtClean="0">
                <a:solidFill>
                  <a:srgbClr val="000000"/>
                </a:solidFill>
              </a:rPr>
              <a:t>Ey Allah'ın </a:t>
            </a:r>
            <a:r>
              <a:rPr lang="tr-TR" sz="2800" dirty="0" err="1" smtClean="0">
                <a:solidFill>
                  <a:srgbClr val="000000"/>
                </a:solidFill>
              </a:rPr>
              <a:t>Resûlü</a:t>
            </a:r>
            <a:r>
              <a:rPr lang="tr-TR" sz="2800" dirty="0" smtClean="0">
                <a:solidFill>
                  <a:srgbClr val="000000"/>
                </a:solidFill>
              </a:rPr>
              <a:t> dedim, bana öyle bir amel emret ki (yaptığım takdirde) Allah beni mükâfatlandırsın</a:t>
            </a:r>
            <a:r>
              <a:rPr lang="tr-TR" sz="2800" dirty="0" smtClean="0">
                <a:solidFill>
                  <a:srgbClr val="000000"/>
                </a:solidFill>
              </a:rPr>
              <a:t>.«</a:t>
            </a:r>
          </a:p>
          <a:p>
            <a:pPr algn="just" rtl="1"/>
            <a:r>
              <a:rPr lang="ar-SA" sz="4000" b="1" dirty="0">
                <a:solidFill>
                  <a:srgbClr val="000000"/>
                </a:solidFill>
                <a:latin typeface="Traditional Arabic" pitchFamily="18" charset="-78"/>
                <a:cs typeface="Traditional Arabic" pitchFamily="18" charset="-78"/>
              </a:rPr>
              <a:t>فَقَالَ : عَلَيْكَ بِالصَّوْمِ فَإِنَّهُ لا عَدْلَ لهُ.</a:t>
            </a:r>
            <a:endParaRPr lang="ar-SA" sz="4000" b="1" dirty="0">
              <a:latin typeface="Traditional Arabic" pitchFamily="18" charset="-78"/>
              <a:cs typeface="Traditional Arabic" pitchFamily="18" charset="-78"/>
            </a:endParaRPr>
          </a:p>
          <a:p>
            <a:pPr algn="just">
              <a:spcAft>
                <a:spcPts val="0"/>
              </a:spcAft>
            </a:pPr>
            <a:r>
              <a:rPr lang="tr-TR" sz="2800" dirty="0" smtClean="0">
                <a:solidFill>
                  <a:srgbClr val="000000"/>
                </a:solidFill>
              </a:rPr>
              <a:t>"</a:t>
            </a:r>
            <a:r>
              <a:rPr lang="tr-TR" sz="2800" dirty="0" smtClean="0">
                <a:solidFill>
                  <a:srgbClr val="000000"/>
                </a:solidFill>
              </a:rPr>
              <a:t>Sana dedi, orucu tavsiye ederim, zira onun bir eşi yoktur</a:t>
            </a:r>
            <a:r>
              <a:rPr lang="tr-TR" sz="2800" dirty="0" smtClean="0">
                <a:solidFill>
                  <a:srgbClr val="000000"/>
                </a:solidFill>
              </a:rPr>
              <a:t>.«</a:t>
            </a:r>
            <a:endParaRPr lang="tr-TR" sz="2800" baseline="30000" dirty="0">
              <a:solidFill>
                <a:srgbClr val="000000"/>
              </a:solidFill>
            </a:endParaRPr>
          </a:p>
          <a:p>
            <a:pPr algn="just">
              <a:spcAft>
                <a:spcPts val="0"/>
              </a:spcAft>
            </a:pPr>
            <a:r>
              <a:rPr lang="tr-TR" sz="2200" baseline="30000" dirty="0" err="1" smtClean="0">
                <a:solidFill>
                  <a:srgbClr val="000000"/>
                </a:solidFill>
                <a:latin typeface="Times New Roman"/>
              </a:rPr>
              <a:t>İbn</a:t>
            </a:r>
            <a:r>
              <a:rPr lang="tr-TR" sz="2200" baseline="30000" dirty="0" smtClean="0">
                <a:solidFill>
                  <a:srgbClr val="000000"/>
                </a:solidFill>
                <a:latin typeface="Times New Roman"/>
              </a:rPr>
              <a:t> </a:t>
            </a:r>
            <a:r>
              <a:rPr lang="tr-TR" sz="2200" baseline="30000" dirty="0" err="1" smtClean="0">
                <a:solidFill>
                  <a:srgbClr val="000000"/>
                </a:solidFill>
                <a:latin typeface="Times New Roman"/>
              </a:rPr>
              <a:t>Hanbel</a:t>
            </a:r>
            <a:r>
              <a:rPr lang="tr-TR" sz="2200" dirty="0" smtClean="0">
                <a:solidFill>
                  <a:srgbClr val="000000"/>
                </a:solidFill>
                <a:latin typeface="Arial"/>
              </a:rPr>
              <a:t> </a:t>
            </a:r>
            <a:endParaRPr lang="tr-TR" sz="2200" dirty="0" smtClean="0">
              <a:latin typeface="Times New Roman"/>
            </a:endParaRP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TotalTime>
  <Words>1656</Words>
  <Application>Microsoft Office PowerPoint</Application>
  <PresentationFormat>Ekran Gösterisi (4:3)</PresentationFormat>
  <Paragraphs>118</Paragraphs>
  <Slides>26</Slides>
  <Notes>0</Notes>
  <HiddenSlides>0</HiddenSlides>
  <MMClips>0</MMClips>
  <ScaleCrop>false</ScaleCrop>
  <HeadingPairs>
    <vt:vector size="4" baseType="variant">
      <vt:variant>
        <vt:lpstr>Tema</vt:lpstr>
      </vt:variant>
      <vt:variant>
        <vt:i4>1</vt:i4>
      </vt:variant>
      <vt:variant>
        <vt:lpstr>Slayt Başlıkları</vt:lpstr>
      </vt:variant>
      <vt:variant>
        <vt:i4>26</vt:i4>
      </vt:variant>
    </vt:vector>
  </HeadingPairs>
  <TitlesOfParts>
    <vt:vector size="27" baseType="lpstr">
      <vt:lpstr>Ofis Teması</vt:lpstr>
      <vt:lpstr>ORUÇ</vt:lpstr>
      <vt:lpstr>Orucun Fazileti</vt:lpstr>
      <vt:lpstr>Orucun Fazileti</vt:lpstr>
      <vt:lpstr>PowerPoint Sunusu</vt:lpstr>
      <vt:lpstr>Orucun Fazileti</vt:lpstr>
      <vt:lpstr>PowerPoint Sunusu</vt:lpstr>
      <vt:lpstr>Orucun Fazileti</vt:lpstr>
      <vt:lpstr>Orucun Fazileti</vt:lpstr>
      <vt:lpstr>Orucun Fazileti</vt:lpstr>
      <vt:lpstr>Orucun Fazileti</vt:lpstr>
      <vt:lpstr>Orucun Fazileti</vt:lpstr>
      <vt:lpstr>Orucu Vaktinde Tutmak</vt:lpstr>
      <vt:lpstr>Oruçlunun Duası Makbuldür</vt:lpstr>
      <vt:lpstr>Oruçlunun Duası Makbuldür</vt:lpstr>
      <vt:lpstr>Oruçlunun Davranış Şekli</vt:lpstr>
      <vt:lpstr>Oruçlunun Davranış Şekli </vt:lpstr>
      <vt:lpstr>Oruçlunun Davranış Şekli</vt:lpstr>
      <vt:lpstr>Oruçluya İftar Ettirmek</vt:lpstr>
      <vt:lpstr>Oruçluya İftar Ettirmek</vt:lpstr>
      <vt:lpstr>Orucun Mertebeleri</vt:lpstr>
      <vt:lpstr>SİZİ TOKLUK ÖLDÜRDÜ BİZİ DE AÇLIK DİRİLTTİ</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ORUÇ</dc:title>
  <dc:creator>pc</dc:creator>
  <cp:lastModifiedBy>Mehmet ERGÜN</cp:lastModifiedBy>
  <cp:revision>31</cp:revision>
  <dcterms:created xsi:type="dcterms:W3CDTF">2010-07-19T11:11:07Z</dcterms:created>
  <dcterms:modified xsi:type="dcterms:W3CDTF">2013-07-11T14:17:15Z</dcterms:modified>
</cp:coreProperties>
</file>