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2" r:id="rId3"/>
    <p:sldId id="257" r:id="rId4"/>
    <p:sldId id="341" r:id="rId5"/>
    <p:sldId id="312" r:id="rId6"/>
    <p:sldId id="313" r:id="rId7"/>
    <p:sldId id="314" r:id="rId8"/>
    <p:sldId id="315" r:id="rId9"/>
    <p:sldId id="316" r:id="rId10"/>
    <p:sldId id="317" r:id="rId11"/>
    <p:sldId id="318" r:id="rId12"/>
    <p:sldId id="325" r:id="rId13"/>
    <p:sldId id="319" r:id="rId14"/>
    <p:sldId id="320" r:id="rId15"/>
    <p:sldId id="321" r:id="rId16"/>
    <p:sldId id="322" r:id="rId17"/>
    <p:sldId id="323" r:id="rId18"/>
    <p:sldId id="324" r:id="rId19"/>
    <p:sldId id="326" r:id="rId20"/>
    <p:sldId id="304" r:id="rId21"/>
    <p:sldId id="293" r:id="rId22"/>
    <p:sldId id="327" r:id="rId23"/>
    <p:sldId id="331" r:id="rId24"/>
    <p:sldId id="275" r:id="rId25"/>
    <p:sldId id="270" r:id="rId26"/>
    <p:sldId id="269" r:id="rId27"/>
    <p:sldId id="328" r:id="rId28"/>
    <p:sldId id="268" r:id="rId29"/>
    <p:sldId id="303" r:id="rId30"/>
    <p:sldId id="267" r:id="rId31"/>
    <p:sldId id="266" r:id="rId32"/>
    <p:sldId id="307" r:id="rId33"/>
    <p:sldId id="308" r:id="rId34"/>
    <p:sldId id="309" r:id="rId35"/>
    <p:sldId id="329" r:id="rId36"/>
    <p:sldId id="310" r:id="rId37"/>
    <p:sldId id="265" r:id="rId38"/>
    <p:sldId id="264" r:id="rId39"/>
    <p:sldId id="311" r:id="rId40"/>
    <p:sldId id="298" r:id="rId41"/>
    <p:sldId id="330" r:id="rId42"/>
    <p:sldId id="332" r:id="rId43"/>
    <p:sldId id="333" r:id="rId44"/>
    <p:sldId id="299" r:id="rId45"/>
    <p:sldId id="300" r:id="rId46"/>
    <p:sldId id="263" r:id="rId47"/>
    <p:sldId id="262" r:id="rId48"/>
    <p:sldId id="261" r:id="rId49"/>
    <p:sldId id="296" r:id="rId50"/>
    <p:sldId id="295" r:id="rId51"/>
    <p:sldId id="289" r:id="rId52"/>
    <p:sldId id="291" r:id="rId53"/>
    <p:sldId id="290" r:id="rId54"/>
    <p:sldId id="260" r:id="rId55"/>
    <p:sldId id="288" r:id="rId56"/>
    <p:sldId id="287" r:id="rId57"/>
    <p:sldId id="305" r:id="rId58"/>
    <p:sldId id="334" r:id="rId59"/>
    <p:sldId id="335" r:id="rId60"/>
    <p:sldId id="336" r:id="rId61"/>
    <p:sldId id="306" r:id="rId62"/>
    <p:sldId id="259" r:id="rId63"/>
    <p:sldId id="292" r:id="rId64"/>
    <p:sldId id="258" r:id="rId65"/>
    <p:sldId id="283" r:id="rId66"/>
    <p:sldId id="284" r:id="rId67"/>
    <p:sldId id="285" r:id="rId68"/>
    <p:sldId id="286" r:id="rId69"/>
    <p:sldId id="276" r:id="rId70"/>
    <p:sldId id="280" r:id="rId71"/>
    <p:sldId id="279" r:id="rId72"/>
    <p:sldId id="281" r:id="rId73"/>
    <p:sldId id="278" r:id="rId74"/>
    <p:sldId id="337" r:id="rId75"/>
    <p:sldId id="338" r:id="rId76"/>
    <p:sldId id="339" r:id="rId77"/>
    <p:sldId id="340" r:id="rId7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C4DC110-72C7-4085-BEFE-2368559BE7A6}" type="datetimeFigureOut">
              <a:rPr lang="tr-TR" smtClean="0"/>
              <a:t>24.07.2014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0AD4A-C19A-4E28-BEA5-853BCEC00A61}" type="slidenum">
              <a:rPr lang="tr-TR" smtClean="0"/>
              <a:t>‹#›</a:t>
            </a:fld>
            <a:endParaRPr lang="tr-TR"/>
          </a:p>
        </p:txBody>
      </p:sp>
    </p:spTree>
    <p:extLst>
      <p:ext uri="{BB962C8B-B14F-4D97-AF65-F5344CB8AC3E}">
        <p14:creationId xmlns:p14="http://schemas.microsoft.com/office/powerpoint/2010/main" val="255844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4DC110-72C7-4085-BEFE-2368559BE7A6}" type="datetimeFigureOut">
              <a:rPr lang="tr-TR" smtClean="0"/>
              <a:t>24.07.2014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0AD4A-C19A-4E28-BEA5-853BCEC00A61}" type="slidenum">
              <a:rPr lang="tr-TR" smtClean="0"/>
              <a:t>‹#›</a:t>
            </a:fld>
            <a:endParaRPr lang="tr-TR"/>
          </a:p>
        </p:txBody>
      </p:sp>
    </p:spTree>
    <p:extLst>
      <p:ext uri="{BB962C8B-B14F-4D97-AF65-F5344CB8AC3E}">
        <p14:creationId xmlns:p14="http://schemas.microsoft.com/office/powerpoint/2010/main" val="2551421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4DC110-72C7-4085-BEFE-2368559BE7A6}" type="datetimeFigureOut">
              <a:rPr lang="tr-TR" smtClean="0"/>
              <a:t>24.07.2014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0AD4A-C19A-4E28-BEA5-853BCEC00A61}" type="slidenum">
              <a:rPr lang="tr-TR" smtClean="0"/>
              <a:t>‹#›</a:t>
            </a:fld>
            <a:endParaRPr lang="tr-TR"/>
          </a:p>
        </p:txBody>
      </p:sp>
    </p:spTree>
    <p:extLst>
      <p:ext uri="{BB962C8B-B14F-4D97-AF65-F5344CB8AC3E}">
        <p14:creationId xmlns:p14="http://schemas.microsoft.com/office/powerpoint/2010/main" val="3420265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4DC110-72C7-4085-BEFE-2368559BE7A6}" type="datetimeFigureOut">
              <a:rPr lang="tr-TR" smtClean="0"/>
              <a:t>24.07.2014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0AD4A-C19A-4E28-BEA5-853BCEC00A61}" type="slidenum">
              <a:rPr lang="tr-TR" smtClean="0"/>
              <a:t>‹#›</a:t>
            </a:fld>
            <a:endParaRPr lang="tr-TR"/>
          </a:p>
        </p:txBody>
      </p:sp>
    </p:spTree>
    <p:extLst>
      <p:ext uri="{BB962C8B-B14F-4D97-AF65-F5344CB8AC3E}">
        <p14:creationId xmlns:p14="http://schemas.microsoft.com/office/powerpoint/2010/main" val="3353027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C4DC110-72C7-4085-BEFE-2368559BE7A6}" type="datetimeFigureOut">
              <a:rPr lang="tr-TR" smtClean="0"/>
              <a:t>24.07.2014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0AD4A-C19A-4E28-BEA5-853BCEC00A61}" type="slidenum">
              <a:rPr lang="tr-TR" smtClean="0"/>
              <a:t>‹#›</a:t>
            </a:fld>
            <a:endParaRPr lang="tr-TR"/>
          </a:p>
        </p:txBody>
      </p:sp>
    </p:spTree>
    <p:extLst>
      <p:ext uri="{BB962C8B-B14F-4D97-AF65-F5344CB8AC3E}">
        <p14:creationId xmlns:p14="http://schemas.microsoft.com/office/powerpoint/2010/main" val="1476103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C4DC110-72C7-4085-BEFE-2368559BE7A6}" type="datetimeFigureOut">
              <a:rPr lang="tr-TR" smtClean="0"/>
              <a:t>24.07.2014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90AD4A-C19A-4E28-BEA5-853BCEC00A61}" type="slidenum">
              <a:rPr lang="tr-TR" smtClean="0"/>
              <a:t>‹#›</a:t>
            </a:fld>
            <a:endParaRPr lang="tr-TR"/>
          </a:p>
        </p:txBody>
      </p:sp>
    </p:spTree>
    <p:extLst>
      <p:ext uri="{BB962C8B-B14F-4D97-AF65-F5344CB8AC3E}">
        <p14:creationId xmlns:p14="http://schemas.microsoft.com/office/powerpoint/2010/main" val="3022356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C4DC110-72C7-4085-BEFE-2368559BE7A6}" type="datetimeFigureOut">
              <a:rPr lang="tr-TR" smtClean="0"/>
              <a:t>24.07.2014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890AD4A-C19A-4E28-BEA5-853BCEC00A61}" type="slidenum">
              <a:rPr lang="tr-TR" smtClean="0"/>
              <a:t>‹#›</a:t>
            </a:fld>
            <a:endParaRPr lang="tr-TR"/>
          </a:p>
        </p:txBody>
      </p:sp>
    </p:spTree>
    <p:extLst>
      <p:ext uri="{BB962C8B-B14F-4D97-AF65-F5344CB8AC3E}">
        <p14:creationId xmlns:p14="http://schemas.microsoft.com/office/powerpoint/2010/main" val="677788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C4DC110-72C7-4085-BEFE-2368559BE7A6}" type="datetimeFigureOut">
              <a:rPr lang="tr-TR" smtClean="0"/>
              <a:t>24.07.2014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890AD4A-C19A-4E28-BEA5-853BCEC00A61}" type="slidenum">
              <a:rPr lang="tr-TR" smtClean="0"/>
              <a:t>‹#›</a:t>
            </a:fld>
            <a:endParaRPr lang="tr-TR"/>
          </a:p>
        </p:txBody>
      </p:sp>
    </p:spTree>
    <p:extLst>
      <p:ext uri="{BB962C8B-B14F-4D97-AF65-F5344CB8AC3E}">
        <p14:creationId xmlns:p14="http://schemas.microsoft.com/office/powerpoint/2010/main" val="2237981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C4DC110-72C7-4085-BEFE-2368559BE7A6}" type="datetimeFigureOut">
              <a:rPr lang="tr-TR" smtClean="0"/>
              <a:t>24.07.2014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890AD4A-C19A-4E28-BEA5-853BCEC00A61}" type="slidenum">
              <a:rPr lang="tr-TR" smtClean="0"/>
              <a:t>‹#›</a:t>
            </a:fld>
            <a:endParaRPr lang="tr-TR"/>
          </a:p>
        </p:txBody>
      </p:sp>
    </p:spTree>
    <p:extLst>
      <p:ext uri="{BB962C8B-B14F-4D97-AF65-F5344CB8AC3E}">
        <p14:creationId xmlns:p14="http://schemas.microsoft.com/office/powerpoint/2010/main" val="870392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C4DC110-72C7-4085-BEFE-2368559BE7A6}" type="datetimeFigureOut">
              <a:rPr lang="tr-TR" smtClean="0"/>
              <a:t>24.07.2014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90AD4A-C19A-4E28-BEA5-853BCEC00A61}" type="slidenum">
              <a:rPr lang="tr-TR" smtClean="0"/>
              <a:t>‹#›</a:t>
            </a:fld>
            <a:endParaRPr lang="tr-TR"/>
          </a:p>
        </p:txBody>
      </p:sp>
    </p:spTree>
    <p:extLst>
      <p:ext uri="{BB962C8B-B14F-4D97-AF65-F5344CB8AC3E}">
        <p14:creationId xmlns:p14="http://schemas.microsoft.com/office/powerpoint/2010/main" val="3168692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C4DC110-72C7-4085-BEFE-2368559BE7A6}" type="datetimeFigureOut">
              <a:rPr lang="tr-TR" smtClean="0"/>
              <a:t>24.07.2014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90AD4A-C19A-4E28-BEA5-853BCEC00A61}" type="slidenum">
              <a:rPr lang="tr-TR" smtClean="0"/>
              <a:t>‹#›</a:t>
            </a:fld>
            <a:endParaRPr lang="tr-TR"/>
          </a:p>
        </p:txBody>
      </p:sp>
    </p:spTree>
    <p:extLst>
      <p:ext uri="{BB962C8B-B14F-4D97-AF65-F5344CB8AC3E}">
        <p14:creationId xmlns:p14="http://schemas.microsoft.com/office/powerpoint/2010/main" val="616431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DC110-72C7-4085-BEFE-2368559BE7A6}" type="datetimeFigureOut">
              <a:rPr lang="tr-TR" smtClean="0"/>
              <a:t>24.07.2014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90AD4A-C19A-4E28-BEA5-853BCEC00A61}" type="slidenum">
              <a:rPr lang="tr-TR" smtClean="0"/>
              <a:t>‹#›</a:t>
            </a:fld>
            <a:endParaRPr lang="tr-TR"/>
          </a:p>
        </p:txBody>
      </p:sp>
    </p:spTree>
    <p:extLst>
      <p:ext uri="{BB962C8B-B14F-4D97-AF65-F5344CB8AC3E}">
        <p14:creationId xmlns:p14="http://schemas.microsoft.com/office/powerpoint/2010/main" val="3951768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normAutofit/>
          </a:bodyPr>
          <a:lstStyle/>
          <a:p>
            <a:r>
              <a:rPr lang="tr-TR" sz="8800" i="1" u="sng" spc="300" dirty="0" smtClean="0">
                <a:solidFill>
                  <a:srgbClr val="00B050"/>
                </a:solidFill>
                <a:latin typeface="Arial Black" pitchFamily="34" charset="0"/>
              </a:rPr>
              <a:t>RAMAZAN BAYRAMI</a:t>
            </a:r>
            <a:r>
              <a:rPr lang="tr-TR" sz="4000" i="1" u="sng" spc="300" dirty="0" smtClean="0">
                <a:solidFill>
                  <a:srgbClr val="00B050"/>
                </a:solidFill>
                <a:latin typeface="Arial Black" pitchFamily="34" charset="0"/>
              </a:rPr>
              <a:t>  </a:t>
            </a:r>
          </a:p>
          <a:p>
            <a:r>
              <a:rPr lang="tr-TR" sz="4000" dirty="0" smtClean="0">
                <a:latin typeface="Arial Black" pitchFamily="34" charset="0"/>
              </a:rPr>
              <a:t> </a:t>
            </a:r>
            <a:endParaRPr lang="tr-TR" sz="4000" dirty="0" smtClean="0">
              <a:latin typeface="Arial Black" pitchFamily="34" charset="0"/>
            </a:endParaRPr>
          </a:p>
          <a:p>
            <a:r>
              <a:rPr lang="tr-TR" sz="4000" dirty="0" smtClean="0">
                <a:solidFill>
                  <a:srgbClr val="FF0000"/>
                </a:solidFill>
                <a:latin typeface="Arial Black" pitchFamily="34" charset="0"/>
              </a:rPr>
              <a:t>Emin </a:t>
            </a:r>
            <a:r>
              <a:rPr lang="tr-TR" sz="4000" dirty="0" smtClean="0">
                <a:solidFill>
                  <a:srgbClr val="FF0000"/>
                </a:solidFill>
                <a:latin typeface="Arial Black" pitchFamily="34" charset="0"/>
              </a:rPr>
              <a:t>YAVUZYİĞİT                   </a:t>
            </a:r>
            <a:endParaRPr lang="tr-TR" sz="2800" b="1" dirty="0" smtClean="0">
              <a:solidFill>
                <a:schemeClr val="tx1"/>
              </a:solidFill>
              <a:latin typeface="Arial Black" pitchFamily="34" charset="0"/>
            </a:endParaRPr>
          </a:p>
          <a:p>
            <a:r>
              <a:rPr lang="tr-TR" sz="2800" b="1" dirty="0" smtClean="0">
                <a:solidFill>
                  <a:schemeClr val="tx1"/>
                </a:solidFill>
                <a:latin typeface="Arial Black" pitchFamily="34" charset="0"/>
              </a:rPr>
              <a:t>UZMAN İMAM HATİP </a:t>
            </a:r>
          </a:p>
          <a:p>
            <a:r>
              <a:rPr lang="tr-TR" sz="2400" b="1" dirty="0" smtClean="0">
                <a:solidFill>
                  <a:schemeClr val="accent5">
                    <a:lumMod val="75000"/>
                  </a:schemeClr>
                </a:solidFill>
                <a:latin typeface="Arial Black" pitchFamily="34" charset="0"/>
              </a:rPr>
              <a:t>BAŞAKŞEHİR MÜFTÜLÜĞÜ</a:t>
            </a:r>
          </a:p>
          <a:p>
            <a:r>
              <a:rPr lang="tr-TR" sz="2400" b="1" dirty="0" smtClean="0">
                <a:solidFill>
                  <a:schemeClr val="accent5">
                    <a:lumMod val="75000"/>
                  </a:schemeClr>
                </a:solidFill>
                <a:latin typeface="Arial Black" pitchFamily="34" charset="0"/>
              </a:rPr>
              <a:t>DOLAPDERE SAN. SİT. CAMİİ</a:t>
            </a:r>
          </a:p>
          <a:p>
            <a:r>
              <a:rPr lang="tr-TR" sz="2400" b="1" dirty="0" smtClean="0">
                <a:solidFill>
                  <a:schemeClr val="accent5">
                    <a:lumMod val="75000"/>
                  </a:schemeClr>
                </a:solidFill>
                <a:latin typeface="Arial Black" pitchFamily="34" charset="0"/>
              </a:rPr>
              <a:t>BAŞAKŞEHİR/İSTANBUL</a:t>
            </a:r>
          </a:p>
          <a:p>
            <a:endParaRPr lang="tr-TR" sz="2800" b="1" dirty="0">
              <a:solidFill>
                <a:srgbClr val="FF0000"/>
              </a:solidFill>
            </a:endParaRPr>
          </a:p>
        </p:txBody>
      </p:sp>
    </p:spTree>
    <p:extLst>
      <p:ext uri="{BB962C8B-B14F-4D97-AF65-F5344CB8AC3E}">
        <p14:creationId xmlns:p14="http://schemas.microsoft.com/office/powerpoint/2010/main" val="3167471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a:buFont typeface="Wingdings" pitchFamily="2" charset="2"/>
              <a:buChar char="q"/>
            </a:pPr>
            <a:r>
              <a:rPr lang="tr-TR" sz="3600" b="1" dirty="0" smtClean="0">
                <a:solidFill>
                  <a:srgbClr val="FF0000"/>
                </a:solidFill>
                <a:latin typeface="Arial Black" pitchFamily="34" charset="0"/>
              </a:rPr>
              <a:t>4</a:t>
            </a:r>
            <a:r>
              <a:rPr lang="tr-TR" sz="3600" b="1" dirty="0">
                <a:solidFill>
                  <a:srgbClr val="FF0000"/>
                </a:solidFill>
                <a:latin typeface="Arial Black" pitchFamily="34" charset="0"/>
              </a:rPr>
              <a:t>) </a:t>
            </a:r>
            <a:r>
              <a:rPr lang="tr-TR" sz="3600" b="1" dirty="0">
                <a:solidFill>
                  <a:srgbClr val="00B050"/>
                </a:solidFill>
                <a:latin typeface="Arial Black" pitchFamily="34" charset="0"/>
              </a:rPr>
              <a:t>RAMAZAN AYINDA SAHUR </a:t>
            </a:r>
            <a:r>
              <a:rPr lang="tr-TR" sz="3600" b="1" dirty="0" smtClean="0">
                <a:solidFill>
                  <a:srgbClr val="00B050"/>
                </a:solidFill>
                <a:latin typeface="Arial Black" pitchFamily="34" charset="0"/>
              </a:rPr>
              <a:t>ÖNCESİ TEHECCÜDLE KENDİMİZİ İHYA ETTİK VE SAHURLA SOFRALARIMIZ BEREKETLENDİ</a:t>
            </a:r>
          </a:p>
          <a:p>
            <a:r>
              <a:rPr lang="tr-TR" sz="3600" b="1" dirty="0">
                <a:latin typeface="Arial Black" pitchFamily="34" charset="0"/>
              </a:rPr>
              <a:t>Peygamber Efendimiz (</a:t>
            </a:r>
            <a:r>
              <a:rPr lang="tr-TR" sz="3600" b="1" dirty="0" err="1">
                <a:latin typeface="Arial Black" pitchFamily="34" charset="0"/>
              </a:rPr>
              <a:t>s.a.s</a:t>
            </a:r>
            <a:r>
              <a:rPr lang="tr-TR" sz="3600" b="1" dirty="0">
                <a:latin typeface="Arial Black" pitchFamily="34" charset="0"/>
              </a:rPr>
              <a:t>), Sahih-i Müslim'de </a:t>
            </a:r>
            <a:r>
              <a:rPr lang="tr-TR" sz="3600" b="1" dirty="0" err="1">
                <a:latin typeface="Arial Black" pitchFamily="34" charset="0"/>
              </a:rPr>
              <a:t>Ebû</a:t>
            </a:r>
            <a:r>
              <a:rPr lang="tr-TR" sz="3600" b="1" dirty="0">
                <a:latin typeface="Arial Black" pitchFamily="34" charset="0"/>
              </a:rPr>
              <a:t> </a:t>
            </a:r>
            <a:r>
              <a:rPr lang="tr-TR" sz="3600" b="1" dirty="0" err="1">
                <a:latin typeface="Arial Black" pitchFamily="34" charset="0"/>
              </a:rPr>
              <a:t>Hureyre</a:t>
            </a:r>
            <a:r>
              <a:rPr lang="tr-TR" sz="3600" b="1" dirty="0">
                <a:latin typeface="Arial Black" pitchFamily="34" charset="0"/>
              </a:rPr>
              <a:t> (</a:t>
            </a:r>
            <a:r>
              <a:rPr lang="tr-TR" sz="3600" b="1" dirty="0" err="1">
                <a:latin typeface="Arial Black" pitchFamily="34" charset="0"/>
              </a:rPr>
              <a:t>r.a</a:t>
            </a:r>
            <a:r>
              <a:rPr lang="tr-TR" sz="3600" b="1" dirty="0">
                <a:latin typeface="Arial Black" pitchFamily="34" charset="0"/>
              </a:rPr>
              <a:t>)'dan </a:t>
            </a:r>
            <a:r>
              <a:rPr lang="tr-TR" sz="3600" b="1" dirty="0" err="1">
                <a:latin typeface="Arial Black" pitchFamily="34" charset="0"/>
              </a:rPr>
              <a:t>rivâyet</a:t>
            </a:r>
            <a:r>
              <a:rPr lang="tr-TR" sz="3600" b="1" dirty="0">
                <a:latin typeface="Arial Black" pitchFamily="34" charset="0"/>
              </a:rPr>
              <a:t> edilen bir hadis-i şerifte </a:t>
            </a:r>
            <a:r>
              <a:rPr lang="tr-TR" sz="3600" b="1" dirty="0" err="1">
                <a:latin typeface="Arial Black" pitchFamily="34" charset="0"/>
              </a:rPr>
              <a:t>teheccüd</a:t>
            </a:r>
            <a:r>
              <a:rPr lang="tr-TR" sz="3600" b="1" dirty="0">
                <a:latin typeface="Arial Black" pitchFamily="34" charset="0"/>
              </a:rPr>
              <a:t> namazının en faziletli vaktini şöyle belirtmiştir</a:t>
            </a:r>
            <a:r>
              <a:rPr lang="tr-TR" sz="3600" b="1" dirty="0" smtClean="0">
                <a:latin typeface="Arial Black" pitchFamily="34" charset="0"/>
              </a:rPr>
              <a:t>:</a:t>
            </a:r>
            <a:endParaRPr lang="tr-TR" sz="3600" b="1" dirty="0">
              <a:latin typeface="Arial Black" pitchFamily="34" charset="0"/>
            </a:endParaRPr>
          </a:p>
          <a:p>
            <a:r>
              <a:rPr lang="tr-TR" sz="3600" b="1" dirty="0" smtClean="0">
                <a:latin typeface="Arial Black" pitchFamily="34" charset="0"/>
              </a:rPr>
              <a:t>«Farz </a:t>
            </a:r>
            <a:r>
              <a:rPr lang="tr-TR" sz="3600" b="1" dirty="0">
                <a:latin typeface="Arial Black" pitchFamily="34" charset="0"/>
              </a:rPr>
              <a:t>namazdan sonra en faziletli namaz gece namazıdır. Geceyi iki kısma bölersen son kısmı namaz için en faziletli vakittir. Eğer geceyi üçe bölersen ortası en faziletli vakittir</a:t>
            </a:r>
            <a:r>
              <a:rPr lang="tr-TR" sz="3600" b="1" dirty="0" smtClean="0">
                <a:latin typeface="Arial Black" pitchFamily="34" charset="0"/>
              </a:rPr>
              <a:t>.» </a:t>
            </a:r>
            <a:r>
              <a:rPr lang="tr-TR" dirty="0"/>
              <a:t>(</a:t>
            </a:r>
            <a:r>
              <a:rPr lang="tr-TR" dirty="0" err="1"/>
              <a:t>Tecrid</a:t>
            </a:r>
            <a:r>
              <a:rPr lang="tr-TR" dirty="0"/>
              <a:t>-i Sarih </a:t>
            </a:r>
            <a:r>
              <a:rPr lang="tr-TR" dirty="0" err="1"/>
              <a:t>Terc</a:t>
            </a:r>
            <a:r>
              <a:rPr lang="tr-TR" dirty="0"/>
              <a:t>. IV, 16).</a:t>
            </a:r>
          </a:p>
        </p:txBody>
      </p:sp>
    </p:spTree>
    <p:extLst>
      <p:ext uri="{BB962C8B-B14F-4D97-AF65-F5344CB8AC3E}">
        <p14:creationId xmlns:p14="http://schemas.microsoft.com/office/powerpoint/2010/main" val="1788681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a:buFont typeface="Wingdings" pitchFamily="2" charset="2"/>
              <a:buChar char="q"/>
            </a:pPr>
            <a:r>
              <a:rPr lang="tr-TR" sz="4000" b="1" dirty="0" smtClean="0">
                <a:solidFill>
                  <a:srgbClr val="FF0000"/>
                </a:solidFill>
                <a:latin typeface="Arial Black" pitchFamily="34" charset="0"/>
              </a:rPr>
              <a:t>5) </a:t>
            </a:r>
            <a:r>
              <a:rPr lang="tr-TR" sz="4000" b="1" dirty="0">
                <a:solidFill>
                  <a:srgbClr val="00B050"/>
                </a:solidFill>
                <a:latin typeface="Arial Black" pitchFamily="34" charset="0"/>
              </a:rPr>
              <a:t>RAMAZAN AYINDA CÖMERTLİK </a:t>
            </a:r>
            <a:r>
              <a:rPr lang="tr-TR" sz="4000" b="1" dirty="0" smtClean="0">
                <a:solidFill>
                  <a:srgbClr val="00B050"/>
                </a:solidFill>
                <a:latin typeface="Arial Black" pitchFamily="34" charset="0"/>
              </a:rPr>
              <a:t>DUYGULARIMIZ GELİŞTİ</a:t>
            </a:r>
          </a:p>
          <a:p>
            <a:r>
              <a:rPr lang="ar-AE" sz="4000" b="1" dirty="0">
                <a:latin typeface="Arial Black" pitchFamily="34" charset="0"/>
              </a:rPr>
              <a:t>وَسَيُجَنَّبُهَا </a:t>
            </a:r>
            <a:r>
              <a:rPr lang="ar-AE" sz="4000" b="1" dirty="0" smtClean="0">
                <a:latin typeface="Arial Black" pitchFamily="34" charset="0"/>
              </a:rPr>
              <a:t>الْاَتْقٰى</a:t>
            </a:r>
            <a:endParaRPr lang="ar-AE" sz="4000" b="1" dirty="0">
              <a:latin typeface="Arial Black" pitchFamily="34" charset="0"/>
            </a:endParaRPr>
          </a:p>
          <a:p>
            <a:r>
              <a:rPr lang="ar-AE" sz="4000" b="1" dirty="0" smtClean="0">
                <a:latin typeface="Arial Black" pitchFamily="34" charset="0"/>
              </a:rPr>
              <a:t>اَلَّذٖى </a:t>
            </a:r>
            <a:r>
              <a:rPr lang="ar-AE" sz="4000" b="1" dirty="0">
                <a:latin typeface="Arial Black" pitchFamily="34" charset="0"/>
              </a:rPr>
              <a:t>يُؤْتٖى مَالَهُ </a:t>
            </a:r>
            <a:r>
              <a:rPr lang="ar-AE" sz="4000" b="1" dirty="0" smtClean="0">
                <a:latin typeface="Arial Black" pitchFamily="34" charset="0"/>
              </a:rPr>
              <a:t>يَتَزَكّٰى</a:t>
            </a:r>
            <a:endParaRPr lang="ar-AE" sz="4000" b="1" dirty="0">
              <a:latin typeface="Arial Black" pitchFamily="34" charset="0"/>
            </a:endParaRPr>
          </a:p>
          <a:p>
            <a:pPr marL="0" indent="0">
              <a:buNone/>
            </a:pPr>
            <a:r>
              <a:rPr lang="tr-TR" sz="4000" b="1" dirty="0" smtClean="0">
                <a:latin typeface="Arial Black" pitchFamily="34" charset="0"/>
              </a:rPr>
              <a:t>«Temizlenmek </a:t>
            </a:r>
            <a:r>
              <a:rPr lang="tr-TR" sz="4000" b="1" dirty="0">
                <a:latin typeface="Arial Black" pitchFamily="34" charset="0"/>
              </a:rPr>
              <a:t>için malını hayra veren en </a:t>
            </a:r>
            <a:r>
              <a:rPr lang="tr-TR" sz="4000" b="1" dirty="0" smtClean="0">
                <a:latin typeface="Arial Black" pitchFamily="34" charset="0"/>
              </a:rPr>
              <a:t>muttaki </a:t>
            </a:r>
            <a:r>
              <a:rPr lang="tr-TR" sz="4000" b="1" dirty="0">
                <a:latin typeface="Arial Black" pitchFamily="34" charset="0"/>
              </a:rPr>
              <a:t>(Allah'a karşı gelmekten en çok sakınan) kimse o ateşten uzak tutulacaktır</a:t>
            </a:r>
            <a:r>
              <a:rPr lang="tr-TR" sz="4000" b="1" dirty="0" smtClean="0">
                <a:latin typeface="Arial Black" pitchFamily="34" charset="0"/>
              </a:rPr>
              <a:t>.» </a:t>
            </a:r>
            <a:r>
              <a:rPr lang="tr-TR" dirty="0" smtClean="0"/>
              <a:t>(</a:t>
            </a:r>
            <a:r>
              <a:rPr lang="tr-TR" dirty="0" err="1" smtClean="0"/>
              <a:t>Leyl</a:t>
            </a:r>
            <a:r>
              <a:rPr lang="tr-TR" dirty="0" smtClean="0"/>
              <a:t> suresi 17-18)</a:t>
            </a:r>
            <a:endParaRPr lang="tr-TR" dirty="0"/>
          </a:p>
          <a:p>
            <a:endParaRPr lang="tr-TR" dirty="0"/>
          </a:p>
        </p:txBody>
      </p:sp>
    </p:spTree>
    <p:extLst>
      <p:ext uri="{BB962C8B-B14F-4D97-AF65-F5344CB8AC3E}">
        <p14:creationId xmlns:p14="http://schemas.microsoft.com/office/powerpoint/2010/main" val="1292925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ar-AE" sz="5400" b="1" dirty="0" smtClean="0">
                <a:latin typeface="Arial Black" pitchFamily="34" charset="0"/>
              </a:rPr>
              <a:t>وَمَا </a:t>
            </a:r>
            <a:r>
              <a:rPr lang="ar-AE" sz="5400" b="1" dirty="0">
                <a:latin typeface="Arial Black" pitchFamily="34" charset="0"/>
              </a:rPr>
              <a:t>لِاَحَدٍ عِنْدَهُ مِنْ نِعْمَةٍ </a:t>
            </a:r>
            <a:r>
              <a:rPr lang="ar-AE" sz="5400" b="1" dirty="0" smtClean="0">
                <a:latin typeface="Arial Black" pitchFamily="34" charset="0"/>
              </a:rPr>
              <a:t>تُجْزٰى</a:t>
            </a:r>
            <a:endParaRPr lang="ar-AE" sz="5400" b="1" dirty="0">
              <a:latin typeface="Arial Black" pitchFamily="34" charset="0"/>
            </a:endParaRPr>
          </a:p>
          <a:p>
            <a:r>
              <a:rPr lang="ar-AE" sz="5400" b="1" dirty="0" smtClean="0">
                <a:latin typeface="Arial Black" pitchFamily="34" charset="0"/>
              </a:rPr>
              <a:t>اِلَّا </a:t>
            </a:r>
            <a:r>
              <a:rPr lang="ar-AE" sz="5400" b="1" dirty="0">
                <a:latin typeface="Arial Black" pitchFamily="34" charset="0"/>
              </a:rPr>
              <a:t>ابْتِغَاءَ وَجْهِ رَبِّهِ </a:t>
            </a:r>
            <a:r>
              <a:rPr lang="ar-AE" sz="5400" b="1" dirty="0" smtClean="0">
                <a:latin typeface="Arial Black" pitchFamily="34" charset="0"/>
              </a:rPr>
              <a:t>الْاَعْلٰى</a:t>
            </a:r>
            <a:endParaRPr lang="ar-AE" sz="5400" b="1" dirty="0">
              <a:latin typeface="Arial Black" pitchFamily="34" charset="0"/>
            </a:endParaRPr>
          </a:p>
          <a:p>
            <a:pPr marL="0" indent="0">
              <a:buNone/>
            </a:pPr>
            <a:r>
              <a:rPr lang="tr-TR" sz="5400" b="1" dirty="0" smtClean="0">
                <a:latin typeface="Arial Black" pitchFamily="34" charset="0"/>
              </a:rPr>
              <a:t>«O</a:t>
            </a:r>
            <a:r>
              <a:rPr lang="tr-TR" sz="5400" b="1" dirty="0">
                <a:latin typeface="Arial Black" pitchFamily="34" charset="0"/>
              </a:rPr>
              <a:t>, hiç kimseye karşılık bekleyerek iyilik yapmaz. (Yaptığı iyiliği) ancak yüce Rabbinin rızasını istediği için (yapar</a:t>
            </a:r>
            <a:r>
              <a:rPr lang="tr-TR" sz="5400" b="1" dirty="0" smtClean="0">
                <a:latin typeface="Arial Black" pitchFamily="34" charset="0"/>
              </a:rPr>
              <a:t>).» </a:t>
            </a:r>
            <a:r>
              <a:rPr lang="tr-TR" dirty="0" smtClean="0"/>
              <a:t>(</a:t>
            </a:r>
            <a:r>
              <a:rPr lang="tr-TR" dirty="0" err="1" smtClean="0"/>
              <a:t>Leyl</a:t>
            </a:r>
            <a:r>
              <a:rPr lang="tr-TR" dirty="0" smtClean="0"/>
              <a:t> suresi 19-20)</a:t>
            </a:r>
            <a:endParaRPr lang="tr-TR" dirty="0"/>
          </a:p>
          <a:p>
            <a:endParaRPr lang="tr-TR" dirty="0"/>
          </a:p>
        </p:txBody>
      </p:sp>
    </p:spTree>
    <p:extLst>
      <p:ext uri="{BB962C8B-B14F-4D97-AF65-F5344CB8AC3E}">
        <p14:creationId xmlns:p14="http://schemas.microsoft.com/office/powerpoint/2010/main" val="3225570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a:buFont typeface="Wingdings" pitchFamily="2" charset="2"/>
              <a:buChar char="q"/>
            </a:pPr>
            <a:r>
              <a:rPr lang="tr-TR" b="1" dirty="0" smtClean="0">
                <a:solidFill>
                  <a:srgbClr val="FF0000"/>
                </a:solidFill>
                <a:latin typeface="Arial Black" pitchFamily="34" charset="0"/>
              </a:rPr>
              <a:t>6) </a:t>
            </a:r>
            <a:r>
              <a:rPr lang="tr-TR" b="1" dirty="0">
                <a:solidFill>
                  <a:srgbClr val="00B050"/>
                </a:solidFill>
                <a:latin typeface="Arial Black" pitchFamily="34" charset="0"/>
              </a:rPr>
              <a:t>RAMAZAN AYINDA ZEKAT</a:t>
            </a:r>
            <a:r>
              <a:rPr lang="tr-TR" b="1" dirty="0" smtClean="0">
                <a:solidFill>
                  <a:srgbClr val="00B050"/>
                </a:solidFill>
                <a:latin typeface="Arial Black" pitchFamily="34" charset="0"/>
              </a:rPr>
              <a:t>, FİTRE, FİDYE, SADAKA VE HAYIRLAR YAPILARAK RAMAZANIMIZI ALTINLAŞTIRDIK</a:t>
            </a:r>
            <a:endParaRPr lang="ar-AE" b="1" dirty="0">
              <a:solidFill>
                <a:srgbClr val="00B050"/>
              </a:solidFill>
              <a:latin typeface="Arial Black" pitchFamily="34" charset="0"/>
            </a:endParaRPr>
          </a:p>
          <a:p>
            <a:r>
              <a:rPr lang="ar-AE" b="1" dirty="0">
                <a:latin typeface="Arial Black" pitchFamily="34" charset="0"/>
              </a:rPr>
              <a:t>اِنَّمَا الصَّدَقَاتُ لِلْفُقَرَاءِ وَالْمَسَاكٖينِ وَالْعَامِلٖينَ عَلَيْهَا وَالْمُؤَلَّفَةِ قُلُوبُهُمْ وَفِى الرِّقَابِ وَالْغَارِمٖينَ وَفٖى سَبٖيلِ اللّٰهِ وَابْنِ السَّبٖيلِ فَرٖيضَةً مِنَ اللّٰهِ وَاللّٰهُ عَلٖيمٌ حَكٖيمٌ</a:t>
            </a:r>
          </a:p>
          <a:p>
            <a:pPr marL="0" indent="0">
              <a:buNone/>
            </a:pPr>
            <a:r>
              <a:rPr lang="tr-TR" b="1" dirty="0" smtClean="0">
                <a:latin typeface="Arial Black" pitchFamily="34" charset="0"/>
              </a:rPr>
              <a:t>«Sadakalar </a:t>
            </a:r>
            <a:r>
              <a:rPr lang="tr-TR" b="1" dirty="0">
                <a:latin typeface="Arial Black" pitchFamily="34" charset="0"/>
              </a:rPr>
              <a:t>(zekâtlar), Allah'tan bir farz olarak ancak fakirler, düşkünler, zekât toplayan memurlar, kalpleri İslâm'a ısındırılacak olanlarla (özgürlüğüne kavuşturulacak) köleler, borçlular, Allah yolunda </a:t>
            </a:r>
            <a:r>
              <a:rPr lang="tr-TR" b="1" dirty="0" err="1">
                <a:latin typeface="Arial Black" pitchFamily="34" charset="0"/>
              </a:rPr>
              <a:t>cihad</a:t>
            </a:r>
            <a:r>
              <a:rPr lang="tr-TR" b="1" dirty="0">
                <a:latin typeface="Arial Black" pitchFamily="34" charset="0"/>
              </a:rPr>
              <a:t> edenler ve yolda kalmış yolcular içindir. Allah, hakkıyla bilendir, hüküm ve hikmet sahibidir.» </a:t>
            </a:r>
            <a:r>
              <a:rPr lang="tr-TR" dirty="0"/>
              <a:t>(</a:t>
            </a:r>
            <a:r>
              <a:rPr lang="tr-TR" dirty="0" err="1"/>
              <a:t>Tevbe</a:t>
            </a:r>
            <a:r>
              <a:rPr lang="tr-TR" dirty="0"/>
              <a:t> suresi 60)</a:t>
            </a:r>
          </a:p>
          <a:p>
            <a:endParaRPr lang="tr-TR" dirty="0"/>
          </a:p>
        </p:txBody>
      </p:sp>
    </p:spTree>
    <p:extLst>
      <p:ext uri="{BB962C8B-B14F-4D97-AF65-F5344CB8AC3E}">
        <p14:creationId xmlns:p14="http://schemas.microsoft.com/office/powerpoint/2010/main" val="336123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a:buFont typeface="Wingdings" pitchFamily="2" charset="2"/>
              <a:buChar char="q"/>
            </a:pPr>
            <a:r>
              <a:rPr lang="tr-TR" sz="4000" b="1" dirty="0" smtClean="0">
                <a:solidFill>
                  <a:srgbClr val="FF0000"/>
                </a:solidFill>
                <a:latin typeface="Arial Black" pitchFamily="34" charset="0"/>
              </a:rPr>
              <a:t>7) </a:t>
            </a:r>
            <a:r>
              <a:rPr lang="tr-TR" sz="4000" b="1" dirty="0">
                <a:solidFill>
                  <a:srgbClr val="00B050"/>
                </a:solidFill>
                <a:latin typeface="Arial Black" pitchFamily="34" charset="0"/>
              </a:rPr>
              <a:t>RAMAZAN AYINDA KİMSESİZLERİN </a:t>
            </a:r>
            <a:r>
              <a:rPr lang="tr-TR" sz="4000" b="1" dirty="0" smtClean="0">
                <a:solidFill>
                  <a:srgbClr val="00B050"/>
                </a:solidFill>
                <a:latin typeface="Arial Black" pitchFamily="34" charset="0"/>
              </a:rPr>
              <a:t>KİMSESİ OLUNDU, YETİMLERE VE FAKİRLERE BOLCA YARDIM EDİLEREK ONLARINDA SEVİNMESİNE VESİLE OLDUNDU. </a:t>
            </a:r>
          </a:p>
          <a:p>
            <a:r>
              <a:rPr lang="ar-AE" sz="4000" b="1" dirty="0" smtClean="0">
                <a:latin typeface="Arial Black" pitchFamily="34" charset="0"/>
              </a:rPr>
              <a:t>وَيُطْعِمُونَ </a:t>
            </a:r>
            <a:r>
              <a:rPr lang="ar-AE" sz="4000" b="1" dirty="0">
                <a:latin typeface="Arial Black" pitchFamily="34" charset="0"/>
              </a:rPr>
              <a:t>الطَّعَامَ عَلٰى حُبِّهِ مِسْكٖينًا وَيَتٖيمًا </a:t>
            </a:r>
            <a:r>
              <a:rPr lang="ar-AE" sz="4000" b="1" dirty="0" smtClean="0">
                <a:latin typeface="Arial Black" pitchFamily="34" charset="0"/>
              </a:rPr>
              <a:t>وَاَسٖيرًا</a:t>
            </a:r>
            <a:endParaRPr lang="ar-AE" sz="4000" b="1" dirty="0">
              <a:latin typeface="Arial Black" pitchFamily="34" charset="0"/>
            </a:endParaRPr>
          </a:p>
          <a:p>
            <a:pPr marL="0" indent="0">
              <a:buNone/>
            </a:pPr>
            <a:r>
              <a:rPr lang="tr-TR" sz="4000" b="1" dirty="0" smtClean="0">
                <a:latin typeface="Arial Black" pitchFamily="34" charset="0"/>
              </a:rPr>
              <a:t>«</a:t>
            </a:r>
            <a:r>
              <a:rPr lang="ar-AE" sz="4000" b="1" dirty="0" smtClean="0">
                <a:latin typeface="Arial Black" pitchFamily="34" charset="0"/>
              </a:rPr>
              <a:t> </a:t>
            </a:r>
            <a:r>
              <a:rPr lang="tr-TR" sz="4000" b="1" dirty="0" smtClean="0">
                <a:latin typeface="Arial Black" pitchFamily="34" charset="0"/>
              </a:rPr>
              <a:t>Onlar</a:t>
            </a:r>
            <a:r>
              <a:rPr lang="tr-TR" sz="4000" b="1" dirty="0">
                <a:latin typeface="Arial Black" pitchFamily="34" charset="0"/>
              </a:rPr>
              <a:t>, seve seve yiyeceği yoksula, yetime ve esire yedirirler</a:t>
            </a:r>
            <a:r>
              <a:rPr lang="tr-TR" sz="4000" b="1" dirty="0" smtClean="0">
                <a:latin typeface="Arial Black" pitchFamily="34" charset="0"/>
              </a:rPr>
              <a:t>.» </a:t>
            </a:r>
            <a:r>
              <a:rPr lang="tr-TR" dirty="0" smtClean="0"/>
              <a:t>(İnsan suresi 8)</a:t>
            </a:r>
            <a:endParaRPr lang="tr-TR" dirty="0"/>
          </a:p>
        </p:txBody>
      </p:sp>
    </p:spTree>
    <p:extLst>
      <p:ext uri="{BB962C8B-B14F-4D97-AF65-F5344CB8AC3E}">
        <p14:creationId xmlns:p14="http://schemas.microsoft.com/office/powerpoint/2010/main" val="2446760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a:buFont typeface="Wingdings" pitchFamily="2" charset="2"/>
              <a:buChar char="q"/>
            </a:pPr>
            <a:r>
              <a:rPr lang="tr-TR" b="1" dirty="0" smtClean="0">
                <a:solidFill>
                  <a:srgbClr val="FF0000"/>
                </a:solidFill>
                <a:latin typeface="Arial Black" pitchFamily="34" charset="0"/>
              </a:rPr>
              <a:t>8) </a:t>
            </a:r>
            <a:r>
              <a:rPr lang="tr-TR" b="1" dirty="0" smtClean="0">
                <a:solidFill>
                  <a:srgbClr val="00B050"/>
                </a:solidFill>
                <a:latin typeface="Arial Black" pitchFamily="34" charset="0"/>
              </a:rPr>
              <a:t>RAMAZAN AYINDA CAMİLERİMİZDE UNUTULMAYA YÜZ TUTMUŞ İTİKAFLA YENİDEN ŞENLENDİ</a:t>
            </a:r>
          </a:p>
          <a:p>
            <a:pPr marL="0" indent="0">
              <a:buNone/>
            </a:pPr>
            <a:r>
              <a:rPr lang="ar-AE" b="1" dirty="0">
                <a:latin typeface="Arial Black" pitchFamily="34" charset="0"/>
              </a:rPr>
              <a:t>وَلَا تُبَاشِرُوهُنَّ وَاَنْتُمْ عَاكِفُونَ فِى الْمَسَاجِدِ تِلْكَ حُدُودُ اللّٰهِ فَلَا تَقْرَبُوهَا كَذٰلِكَ يُبَيِّنُ اللّٰهُ اٰيَاتِهٖ لِلنَّاسِ لَعَلَّهُمْ يَتَّقُونَ</a:t>
            </a:r>
          </a:p>
          <a:p>
            <a:pPr marL="0" indent="0">
              <a:buNone/>
            </a:pPr>
            <a:r>
              <a:rPr lang="tr-TR" b="1" dirty="0" smtClean="0">
                <a:latin typeface="Arial Black" pitchFamily="34" charset="0"/>
              </a:rPr>
              <a:t>«</a:t>
            </a:r>
            <a:r>
              <a:rPr lang="ar-AE" b="1" dirty="0" smtClean="0">
                <a:latin typeface="Arial Black" pitchFamily="34" charset="0"/>
              </a:rPr>
              <a:t>…</a:t>
            </a:r>
            <a:r>
              <a:rPr lang="tr-TR" b="1" dirty="0">
                <a:latin typeface="Arial Black" pitchFamily="34" charset="0"/>
              </a:rPr>
              <a:t>Bununla birlikte siz mescitlerde itikâfta iken eşlerinize yaklaşmayın. Bunlar, Allah'ın koyduğu sınırlardır. Bu sınırlara yaklaşmayın. Allah, kendine karşı gelmekten sakınsınlar diye, </a:t>
            </a:r>
            <a:r>
              <a:rPr lang="tr-TR" b="1" dirty="0" err="1">
                <a:latin typeface="Arial Black" pitchFamily="34" charset="0"/>
              </a:rPr>
              <a:t>âyetlerini</a:t>
            </a:r>
            <a:r>
              <a:rPr lang="tr-TR" b="1" dirty="0">
                <a:latin typeface="Arial Black" pitchFamily="34" charset="0"/>
              </a:rPr>
              <a:t> insanlara böylece açıklar.» </a:t>
            </a:r>
            <a:r>
              <a:rPr lang="tr-TR" dirty="0"/>
              <a:t>(Bakara suresi 187)</a:t>
            </a:r>
          </a:p>
          <a:p>
            <a:endParaRPr lang="tr-TR" dirty="0"/>
          </a:p>
        </p:txBody>
      </p:sp>
    </p:spTree>
    <p:extLst>
      <p:ext uri="{BB962C8B-B14F-4D97-AF65-F5344CB8AC3E}">
        <p14:creationId xmlns:p14="http://schemas.microsoft.com/office/powerpoint/2010/main" val="3786047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a:buFont typeface="Wingdings" pitchFamily="2" charset="2"/>
              <a:buChar char="q"/>
            </a:pPr>
            <a:r>
              <a:rPr lang="tr-TR" b="1" dirty="0">
                <a:solidFill>
                  <a:srgbClr val="FF0000"/>
                </a:solidFill>
                <a:latin typeface="Arial Black" pitchFamily="34" charset="0"/>
              </a:rPr>
              <a:t>9) </a:t>
            </a:r>
            <a:r>
              <a:rPr lang="tr-TR" b="1" dirty="0">
                <a:solidFill>
                  <a:srgbClr val="00B050"/>
                </a:solidFill>
                <a:latin typeface="Arial Black" pitchFamily="34" charset="0"/>
              </a:rPr>
              <a:t>RAMAZAN AYINDA ; </a:t>
            </a:r>
            <a:r>
              <a:rPr lang="tr-TR" b="1" dirty="0" smtClean="0">
                <a:solidFill>
                  <a:srgbClr val="00B050"/>
                </a:solidFill>
                <a:latin typeface="Arial Black" pitchFamily="34" charset="0"/>
              </a:rPr>
              <a:t>YALANI, ĞIYBETİ, YALAN YEMİNİ, YALANLA İŞ YAPMAYI VE HASEDİ BIRAKTIK</a:t>
            </a:r>
          </a:p>
          <a:p>
            <a:r>
              <a:rPr lang="ar-AE" b="1" dirty="0">
                <a:latin typeface="Arial Black" pitchFamily="34" charset="0"/>
              </a:rPr>
              <a:t>يَا اَيُّهَا الَّذٖينَ اٰمَنُوا اجْتَنِبُوا كَثٖيرًا مِنَ الظَّنِّ اِنَّ بَعْضَ الظَّنِّ اِثْمٌ وَلَا تَجَسَّسُوا وَلَا يَغْتَبْ بَعْضُكُمْ بَعْضًا اَيُحِبُّ اَحَدُكُمْ اَنْ يَاْكُلَ لَحْمَ اَخٖيهِ مَيْتًا فَكَرِهْتُمُوهُ وَاتَّقُوا اللّٰهَ اِنَّ اللّٰهَ تَوَّابٌ رَحٖيمٌ</a:t>
            </a:r>
          </a:p>
          <a:p>
            <a:r>
              <a:rPr lang="tr-TR" b="1" dirty="0" smtClean="0">
                <a:latin typeface="Arial Black" pitchFamily="34" charset="0"/>
              </a:rPr>
              <a:t>«Ey </a:t>
            </a:r>
            <a:r>
              <a:rPr lang="tr-TR" b="1" dirty="0">
                <a:latin typeface="Arial Black" pitchFamily="34" charset="0"/>
              </a:rPr>
              <a:t>iman edenler! Zannın birçoğundan sakının. Çünkü zannın bir kısmı günahtır. Birbirinizin kusurlarını ve mahremiyetlerini araştırmayın. Birbirinizin gıybetini yapmayın. Herhangi biriniz ölü kardeşinin etini yemekten hoşlanır mı? İşte bundan tiksindiniz! Allah'a karşı gelmekten sakının. Şüphesiz Allah tövbeyi çok kabul edendir, çok merhamet edendir.» </a:t>
            </a:r>
            <a:r>
              <a:rPr lang="tr-TR" dirty="0"/>
              <a:t>(</a:t>
            </a:r>
            <a:r>
              <a:rPr lang="tr-TR" dirty="0" err="1"/>
              <a:t>Hucurat</a:t>
            </a:r>
            <a:r>
              <a:rPr lang="tr-TR" dirty="0"/>
              <a:t> suresi 12)</a:t>
            </a:r>
          </a:p>
          <a:p>
            <a:endParaRPr lang="tr-TR" dirty="0"/>
          </a:p>
        </p:txBody>
      </p:sp>
    </p:spTree>
    <p:extLst>
      <p:ext uri="{BB962C8B-B14F-4D97-AF65-F5344CB8AC3E}">
        <p14:creationId xmlns:p14="http://schemas.microsoft.com/office/powerpoint/2010/main" val="337642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a:buFont typeface="Wingdings" pitchFamily="2" charset="2"/>
              <a:buChar char="q"/>
            </a:pPr>
            <a:r>
              <a:rPr lang="tr-TR" b="1" dirty="0" smtClean="0">
                <a:solidFill>
                  <a:srgbClr val="FF0000"/>
                </a:solidFill>
                <a:latin typeface="Arial Black" pitchFamily="34" charset="0"/>
              </a:rPr>
              <a:t>10) </a:t>
            </a:r>
            <a:r>
              <a:rPr lang="tr-TR" b="1" dirty="0" smtClean="0">
                <a:solidFill>
                  <a:srgbClr val="00B050"/>
                </a:solidFill>
                <a:latin typeface="Arial Black" pitchFamily="34" charset="0"/>
              </a:rPr>
              <a:t>RAMAZAN AYINDA İÇKİYİ, KUMARI VE SİGARAYI BIRAKTIK.</a:t>
            </a:r>
          </a:p>
          <a:p>
            <a:r>
              <a:rPr lang="ar-AE" b="1" dirty="0">
                <a:latin typeface="Arial Black" pitchFamily="34" charset="0"/>
              </a:rPr>
              <a:t>َا أَيُّهَا الَّذِينَ آمَنُواْ إِنَّمَا الْخَمْرُ وَالْمَيْسِرُ وَالأَنصَابُ وَالأَزْلاَمُ رِجْسٌ مِّنْ عَمَلِ الشَّيْطَانِ فَاجْتَنِبُوهُ لَعَلَّكُمْ تُفْلِحُونَ:إِنَّمَا يُرِيدُالشَّيْطَانُ أَن يُوقِعَ بَيْنَكُمُ الْعَدَاوَةَ وَالْبَغْضَاء فِي الْخَمْرِ وَالْمَيْسِرِوَيَصُدَّكُمْ عَن ذِكْرِ اللّهِ وَعَنِ الصَّلاَةِ فَهَلْ أَنتُم مُّنتَهُونَ</a:t>
            </a:r>
          </a:p>
          <a:p>
            <a:pPr marL="0" indent="0">
              <a:buNone/>
            </a:pPr>
            <a:r>
              <a:rPr lang="tr-TR" b="1" dirty="0" smtClean="0">
                <a:latin typeface="Arial Black" pitchFamily="34" charset="0"/>
              </a:rPr>
              <a:t>«Ey </a:t>
            </a:r>
            <a:r>
              <a:rPr lang="tr-TR" b="1" dirty="0">
                <a:latin typeface="Arial Black" pitchFamily="34" charset="0"/>
              </a:rPr>
              <a:t>iman edenler! Şarap, kumar, dikili taşlar (putlar), fal ve şans okları birer şeytan işi pisliktir. Bunlardan uzak durunuz ki, kurtuluşa eresiniz.»  </a:t>
            </a:r>
          </a:p>
          <a:p>
            <a:pPr marL="0" indent="0">
              <a:buNone/>
            </a:pPr>
            <a:r>
              <a:rPr lang="tr-TR" b="1" dirty="0" smtClean="0">
                <a:latin typeface="Arial Black" pitchFamily="34" charset="0"/>
              </a:rPr>
              <a:t> </a:t>
            </a:r>
            <a:r>
              <a:rPr lang="tr-TR" b="1" dirty="0">
                <a:latin typeface="Arial Black" pitchFamily="34" charset="0"/>
              </a:rPr>
              <a:t>«Şeytan içkide ve kumarda ancak aranıza düşmanlık ve kin sokmak; sizi Allah’ı anmaktan ve namazdan alıkoymak ister. Artık bunlardan vazgeçtiniz değil mi?»  </a:t>
            </a:r>
            <a:r>
              <a:rPr lang="tr-TR" dirty="0"/>
              <a:t>(Maide Suresi, 90,91)</a:t>
            </a:r>
          </a:p>
          <a:p>
            <a:endParaRPr lang="tr-TR" dirty="0"/>
          </a:p>
        </p:txBody>
      </p:sp>
    </p:spTree>
    <p:extLst>
      <p:ext uri="{BB962C8B-B14F-4D97-AF65-F5344CB8AC3E}">
        <p14:creationId xmlns:p14="http://schemas.microsoft.com/office/powerpoint/2010/main" val="4285626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a:buFont typeface="Wingdings" pitchFamily="2" charset="2"/>
              <a:buChar char="q"/>
            </a:pPr>
            <a:r>
              <a:rPr lang="tr-TR" sz="4000" b="1" dirty="0" smtClean="0">
                <a:solidFill>
                  <a:srgbClr val="FF0000"/>
                </a:solidFill>
                <a:latin typeface="Arial Black" pitchFamily="34" charset="0"/>
              </a:rPr>
              <a:t>11) </a:t>
            </a:r>
            <a:r>
              <a:rPr lang="tr-TR" sz="4000" b="1" dirty="0" smtClean="0">
                <a:solidFill>
                  <a:srgbClr val="00B050"/>
                </a:solidFill>
                <a:latin typeface="Arial Black" pitchFamily="34" charset="0"/>
              </a:rPr>
              <a:t>RAMAZAN AYINDA SABRETMEYİ VE SABIR EĞİTİMİNDEN GEÇEREK SABIRKAR OLMAYI ÖĞRENDİK</a:t>
            </a:r>
          </a:p>
          <a:p>
            <a:pPr marL="0" indent="0">
              <a:buNone/>
            </a:pPr>
            <a:r>
              <a:rPr lang="ar-AE" sz="4000" b="1" dirty="0">
                <a:latin typeface="Arial Black" pitchFamily="34" charset="0"/>
              </a:rPr>
              <a:t>يَا اَيُّهَا الَّذٖينَ اٰمَنُوا اصْبِرُوا وَصَابِرُوا وَرَابِطُوا وَاتَّقُوا اللّٰهَ لَعَلَّكُمْ </a:t>
            </a:r>
            <a:r>
              <a:rPr lang="ar-AE" sz="4000" b="1" dirty="0" smtClean="0">
                <a:latin typeface="Arial Black" pitchFamily="34" charset="0"/>
              </a:rPr>
              <a:t>تُفْلِحُونَ</a:t>
            </a:r>
            <a:endParaRPr lang="ar-AE" sz="4000" b="1" dirty="0">
              <a:latin typeface="Arial Black" pitchFamily="34" charset="0"/>
            </a:endParaRPr>
          </a:p>
          <a:p>
            <a:pPr marL="0" indent="0">
              <a:buNone/>
            </a:pPr>
            <a:r>
              <a:rPr lang="tr-TR" sz="4000" b="1" dirty="0" smtClean="0">
                <a:latin typeface="Arial Black" pitchFamily="34" charset="0"/>
              </a:rPr>
              <a:t>«Ey </a:t>
            </a:r>
            <a:r>
              <a:rPr lang="tr-TR" sz="4000" b="1" dirty="0">
                <a:latin typeface="Arial Black" pitchFamily="34" charset="0"/>
              </a:rPr>
              <a:t>iman edenler! Sabredin. Sabır yarışında düşmanlarınızı geçin. (Cihat için) hazırlıklı ve uyanık olun ve Allah'a karşı gelmekten sakının ki kurtuluşa eresiniz</a:t>
            </a:r>
            <a:r>
              <a:rPr lang="tr-TR" sz="4000" b="1" dirty="0" smtClean="0">
                <a:latin typeface="Arial Black" pitchFamily="34" charset="0"/>
              </a:rPr>
              <a:t>.» </a:t>
            </a:r>
            <a:r>
              <a:rPr lang="tr-TR" dirty="0" smtClean="0"/>
              <a:t>(</a:t>
            </a:r>
            <a:r>
              <a:rPr lang="tr-TR" dirty="0"/>
              <a:t>Ali İmran 200)</a:t>
            </a:r>
          </a:p>
          <a:p>
            <a:pPr marL="0" indent="0">
              <a:buNone/>
            </a:pPr>
            <a:endParaRPr lang="tr-TR" dirty="0"/>
          </a:p>
        </p:txBody>
      </p:sp>
    </p:spTree>
    <p:extLst>
      <p:ext uri="{BB962C8B-B14F-4D97-AF65-F5344CB8AC3E}">
        <p14:creationId xmlns:p14="http://schemas.microsoft.com/office/powerpoint/2010/main" val="1724472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9000" r="-9000"/>
          </a:stretch>
        </a:blip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6000" dirty="0" smtClean="0">
                <a:solidFill>
                  <a:srgbClr val="002060"/>
                </a:solidFill>
                <a:latin typeface="Arial Black" pitchFamily="34" charset="0"/>
              </a:rPr>
              <a:t>VE BÖYLECE 30 RAMAZAN GÜNÜ ARDINDAN </a:t>
            </a:r>
            <a:r>
              <a:rPr lang="tr-TR" sz="6000" dirty="0" smtClean="0">
                <a:solidFill>
                  <a:srgbClr val="00B050"/>
                </a:solidFill>
                <a:latin typeface="Arial Black" pitchFamily="34" charset="0"/>
              </a:rPr>
              <a:t>RAMAZAN BAYRAMINA </a:t>
            </a:r>
            <a:r>
              <a:rPr lang="tr-TR" sz="6000" dirty="0" smtClean="0">
                <a:solidFill>
                  <a:srgbClr val="FF0000"/>
                </a:solidFill>
                <a:latin typeface="Arial Black" pitchFamily="34" charset="0"/>
              </a:rPr>
              <a:t>ULAŞMIŞ BULUNMAKTAYIZ</a:t>
            </a:r>
            <a:endParaRPr lang="tr-TR" sz="6000" dirty="0">
              <a:solidFill>
                <a:srgbClr val="FF0000"/>
              </a:solidFill>
              <a:latin typeface="Arial Black" pitchFamily="34" charset="0"/>
            </a:endParaRPr>
          </a:p>
        </p:txBody>
      </p:sp>
    </p:spTree>
    <p:extLst>
      <p:ext uri="{BB962C8B-B14F-4D97-AF65-F5344CB8AC3E}">
        <p14:creationId xmlns:p14="http://schemas.microsoft.com/office/powerpoint/2010/main" val="115834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t="-17000" b="-17000"/>
          </a:stretch>
        </a:blip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tr-TR" i="1" u="sng" dirty="0" smtClean="0">
                <a:solidFill>
                  <a:srgbClr val="00B050"/>
                </a:solidFill>
                <a:latin typeface="Arial Black" pitchFamily="34" charset="0"/>
              </a:rPr>
              <a:t>RAMAZAN BAYRAM SOHBETİMİZİN KONU DİZİNİ:</a:t>
            </a:r>
          </a:p>
          <a:p>
            <a:r>
              <a:rPr lang="tr-TR" dirty="0" smtClean="0">
                <a:solidFill>
                  <a:srgbClr val="FF0000"/>
                </a:solidFill>
                <a:latin typeface="Arial Black" pitchFamily="34" charset="0"/>
              </a:rPr>
              <a:t>1) RAMAZAN AYININ BİZE KAZANDIRDIKLARI.</a:t>
            </a:r>
          </a:p>
          <a:p>
            <a:r>
              <a:rPr lang="tr-TR" dirty="0" smtClean="0">
                <a:solidFill>
                  <a:srgbClr val="0070C0"/>
                </a:solidFill>
                <a:latin typeface="Arial Black" pitchFamily="34" charset="0"/>
              </a:rPr>
              <a:t>2) BAYRAM NEDİR VE DEĞERİ. </a:t>
            </a:r>
          </a:p>
          <a:p>
            <a:r>
              <a:rPr lang="tr-TR" dirty="0" smtClean="0">
                <a:solidFill>
                  <a:schemeClr val="accent6">
                    <a:lumMod val="50000"/>
                  </a:schemeClr>
                </a:solidFill>
                <a:latin typeface="Arial Black" pitchFamily="34" charset="0"/>
              </a:rPr>
              <a:t>3) BAYRAMI NASIL DEĞERLENDİRMELİYİZ.</a:t>
            </a:r>
          </a:p>
          <a:p>
            <a:r>
              <a:rPr lang="tr-TR" dirty="0" smtClean="0">
                <a:solidFill>
                  <a:schemeClr val="accent3">
                    <a:lumMod val="50000"/>
                  </a:schemeClr>
                </a:solidFill>
                <a:latin typeface="Arial Black" pitchFamily="34" charset="0"/>
              </a:rPr>
              <a:t>4) BAYRAMLA İLGİLİ DİNİ MESELELER</a:t>
            </a:r>
            <a:r>
              <a:rPr lang="tr-TR" dirty="0" smtClean="0">
                <a:latin typeface="Arial Black" pitchFamily="34" charset="0"/>
              </a:rPr>
              <a:t>.</a:t>
            </a:r>
          </a:p>
          <a:p>
            <a:r>
              <a:rPr lang="tr-TR" dirty="0" smtClean="0">
                <a:solidFill>
                  <a:srgbClr val="00B0F0"/>
                </a:solidFill>
                <a:latin typeface="Arial Black" pitchFamily="34" charset="0"/>
              </a:rPr>
              <a:t>5) VAAZIMIZIN ÖZET SUNUMU </a:t>
            </a:r>
          </a:p>
          <a:p>
            <a:r>
              <a:rPr lang="tr-TR" dirty="0" smtClean="0">
                <a:solidFill>
                  <a:srgbClr val="C00000"/>
                </a:solidFill>
                <a:latin typeface="Arial Black" pitchFamily="34" charset="0"/>
              </a:rPr>
              <a:t>6) BAYRAM NAMAZI TARİFİ.</a:t>
            </a:r>
          </a:p>
          <a:p>
            <a:r>
              <a:rPr lang="tr-TR" dirty="0">
                <a:solidFill>
                  <a:schemeClr val="accent6"/>
                </a:solidFill>
                <a:latin typeface="Arial Black" pitchFamily="34" charset="0"/>
              </a:rPr>
              <a:t>7</a:t>
            </a:r>
            <a:r>
              <a:rPr lang="tr-TR" dirty="0" smtClean="0">
                <a:solidFill>
                  <a:schemeClr val="accent6"/>
                </a:solidFill>
                <a:latin typeface="Arial Black" pitchFamily="34" charset="0"/>
              </a:rPr>
              <a:t>) EFENDİMİZ (SAV)’DEN VE BİZDEN  DUALAR </a:t>
            </a:r>
          </a:p>
          <a:p>
            <a:r>
              <a:rPr lang="tr-TR" dirty="0">
                <a:latin typeface="Arial Black" pitchFamily="34" charset="0"/>
              </a:rPr>
              <a:t>8</a:t>
            </a:r>
            <a:r>
              <a:rPr lang="tr-TR" dirty="0" smtClean="0">
                <a:latin typeface="Arial Black" pitchFamily="34" charset="0"/>
              </a:rPr>
              <a:t>) BAYRAM SELAMLAMASI</a:t>
            </a:r>
            <a:endParaRPr lang="tr-TR" dirty="0">
              <a:latin typeface="Arial Black" pitchFamily="34" charset="0"/>
            </a:endParaRPr>
          </a:p>
        </p:txBody>
      </p:sp>
    </p:spTree>
    <p:extLst>
      <p:ext uri="{BB962C8B-B14F-4D97-AF65-F5344CB8AC3E}">
        <p14:creationId xmlns:p14="http://schemas.microsoft.com/office/powerpoint/2010/main" val="4206923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ar-AE" sz="3600" b="1" dirty="0">
                <a:latin typeface="Arial Black" pitchFamily="34" charset="0"/>
              </a:rPr>
              <a:t>قَالَ عٖيسَى ابْنُ مَرْيَمَ اللّٰهُمَّ رَبَّنَا اَنْزِلْ عَلَيْنَا مَائِدَةً مِنَ السَّمَاءِ تَكُونُ لَنَا عٖيدًا لِاَوَّلِنَا وَاٰخِرِنَا وَاٰيَةً مِنْكَ وَارْزُقْنَا وَاَنْتَ خَيْرُ الرَّازِقٖينَ</a:t>
            </a:r>
          </a:p>
          <a:p>
            <a:endParaRPr lang="ar-AE" sz="3600" b="1" dirty="0">
              <a:latin typeface="Arial Black" pitchFamily="34" charset="0"/>
            </a:endParaRPr>
          </a:p>
          <a:p>
            <a:pPr marL="0" indent="0">
              <a:buNone/>
            </a:pPr>
            <a:r>
              <a:rPr lang="tr-TR" sz="3600" b="1" dirty="0" smtClean="0">
                <a:latin typeface="Arial Black" pitchFamily="34" charset="0"/>
              </a:rPr>
              <a:t>«Meryem </a:t>
            </a:r>
            <a:r>
              <a:rPr lang="tr-TR" sz="3600" b="1" dirty="0">
                <a:latin typeface="Arial Black" pitchFamily="34" charset="0"/>
              </a:rPr>
              <a:t>oğlu İsa, "Ey </a:t>
            </a:r>
            <a:r>
              <a:rPr lang="tr-TR" sz="3600" b="1" dirty="0" err="1">
                <a:latin typeface="Arial Black" pitchFamily="34" charset="0"/>
              </a:rPr>
              <a:t>Allahım</a:t>
            </a:r>
            <a:r>
              <a:rPr lang="tr-TR" sz="3600" b="1" dirty="0">
                <a:latin typeface="Arial Black" pitchFamily="34" charset="0"/>
              </a:rPr>
              <a:t>! Ey Rabbimiz! Bize gökten bir sofra indir ki; önce gelenlerimize (zamanımızdaki dindaşlarımıza) </a:t>
            </a:r>
            <a:r>
              <a:rPr lang="tr-TR" sz="3600" b="1" u="sng" dirty="0">
                <a:solidFill>
                  <a:srgbClr val="00B050"/>
                </a:solidFill>
                <a:latin typeface="Arial Black" pitchFamily="34" charset="0"/>
              </a:rPr>
              <a:t>ve sonradan geleceklerimize bir bayram ve senden (gelen) bir mucize olsun. </a:t>
            </a:r>
            <a:r>
              <a:rPr lang="tr-TR" sz="3600" b="1" dirty="0">
                <a:latin typeface="Arial Black" pitchFamily="34" charset="0"/>
              </a:rPr>
              <a:t>Bizi rızıklandır. Sen rızıklandıranların en hayırlısısın" dedi</a:t>
            </a:r>
            <a:r>
              <a:rPr lang="tr-TR" sz="3600" b="1" dirty="0" smtClean="0">
                <a:latin typeface="Arial Black" pitchFamily="34" charset="0"/>
              </a:rPr>
              <a:t>.» </a:t>
            </a:r>
            <a:r>
              <a:rPr lang="tr-TR" dirty="0" smtClean="0"/>
              <a:t>(Maide suresi 114)</a:t>
            </a:r>
            <a:endParaRPr lang="tr-TR" dirty="0"/>
          </a:p>
        </p:txBody>
      </p:sp>
    </p:spTree>
    <p:extLst>
      <p:ext uri="{BB962C8B-B14F-4D97-AF65-F5344CB8AC3E}">
        <p14:creationId xmlns:p14="http://schemas.microsoft.com/office/powerpoint/2010/main" val="30799070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b="1" dirty="0" smtClean="0">
                <a:solidFill>
                  <a:srgbClr val="00B050"/>
                </a:solidFill>
                <a:latin typeface="Arial Black" pitchFamily="34" charset="0"/>
              </a:rPr>
              <a:t>ALLAHIN İHSAN ETTİĞİ GÜNLER RAMAZAN VE KURBAN BAYRAMLARIDIR</a:t>
            </a:r>
          </a:p>
          <a:p>
            <a:r>
              <a:rPr lang="tr-TR" b="1" dirty="0" smtClean="0">
                <a:latin typeface="Arial Black" pitchFamily="34" charset="0"/>
              </a:rPr>
              <a:t>HZ. Enes </a:t>
            </a:r>
            <a:r>
              <a:rPr lang="tr-TR" b="1" dirty="0">
                <a:latin typeface="Arial Black" pitchFamily="34" charset="0"/>
              </a:rPr>
              <a:t>(</a:t>
            </a:r>
            <a:r>
              <a:rPr lang="tr-TR" b="1" dirty="0" err="1">
                <a:latin typeface="Arial Black" pitchFamily="34" charset="0"/>
              </a:rPr>
              <a:t>ra</a:t>
            </a:r>
            <a:r>
              <a:rPr lang="tr-TR" b="1" dirty="0">
                <a:latin typeface="Arial Black" pitchFamily="34" charset="0"/>
              </a:rPr>
              <a:t>) şöyle anlatıyor </a:t>
            </a:r>
            <a:r>
              <a:rPr lang="tr-TR" b="1" dirty="0" smtClean="0">
                <a:latin typeface="Arial Black" pitchFamily="34" charset="0"/>
              </a:rPr>
              <a:t>:</a:t>
            </a:r>
            <a:endParaRPr lang="tr-TR" b="1" dirty="0">
              <a:latin typeface="Arial Black" pitchFamily="34" charset="0"/>
            </a:endParaRPr>
          </a:p>
          <a:p>
            <a:r>
              <a:rPr lang="tr-TR" b="1" dirty="0">
                <a:latin typeface="Arial Black" pitchFamily="34" charset="0"/>
              </a:rPr>
              <a:t>“Allah’ın elçisi Medine’ye geldiğinde, </a:t>
            </a:r>
            <a:r>
              <a:rPr lang="tr-TR" b="1" dirty="0" err="1">
                <a:latin typeface="Arial Black" pitchFamily="34" charset="0"/>
              </a:rPr>
              <a:t>Medine’lilerin</a:t>
            </a:r>
            <a:r>
              <a:rPr lang="tr-TR" b="1" dirty="0">
                <a:latin typeface="Arial Black" pitchFamily="34" charset="0"/>
              </a:rPr>
              <a:t> gülüp eğlendikleri iki günleri vardı. Allah’ın elçisi;</a:t>
            </a:r>
          </a:p>
          <a:p>
            <a:pPr marL="0" indent="0">
              <a:buNone/>
            </a:pPr>
            <a:r>
              <a:rPr lang="tr-TR" b="1" dirty="0" smtClean="0">
                <a:latin typeface="Arial Black" pitchFamily="34" charset="0"/>
              </a:rPr>
              <a:t> - </a:t>
            </a:r>
            <a:r>
              <a:rPr lang="tr-TR" b="1" dirty="0">
                <a:latin typeface="Arial Black" pitchFamily="34" charset="0"/>
              </a:rPr>
              <a:t>“Bu iki gün nedir?” diye sordu. Onlarda :</a:t>
            </a:r>
          </a:p>
          <a:p>
            <a:pPr marL="0" indent="0">
              <a:buNone/>
            </a:pPr>
            <a:r>
              <a:rPr lang="tr-TR" b="1" dirty="0" smtClean="0">
                <a:latin typeface="Arial Black" pitchFamily="34" charset="0"/>
              </a:rPr>
              <a:t> - </a:t>
            </a:r>
            <a:r>
              <a:rPr lang="tr-TR" b="1" dirty="0">
                <a:latin typeface="Arial Black" pitchFamily="34" charset="0"/>
              </a:rPr>
              <a:t>“İslâm’dan evvel sevindiğimiz günlerdir.” dediler.</a:t>
            </a:r>
          </a:p>
          <a:p>
            <a:pPr marL="0" indent="0">
              <a:buNone/>
            </a:pPr>
            <a:r>
              <a:rPr lang="tr-TR" b="1" dirty="0">
                <a:latin typeface="Arial Black" pitchFamily="34" charset="0"/>
              </a:rPr>
              <a:t> </a:t>
            </a:r>
            <a:r>
              <a:rPr lang="tr-TR" b="1" dirty="0" smtClean="0">
                <a:latin typeface="Arial Black" pitchFamily="34" charset="0"/>
              </a:rPr>
              <a:t>       Bunun </a:t>
            </a:r>
            <a:r>
              <a:rPr lang="tr-TR" b="1" dirty="0">
                <a:latin typeface="Arial Black" pitchFamily="34" charset="0"/>
              </a:rPr>
              <a:t>üzerine Peygamber (SAV):</a:t>
            </a:r>
          </a:p>
          <a:p>
            <a:pPr marL="0" indent="0">
              <a:buNone/>
            </a:pPr>
            <a:r>
              <a:rPr lang="tr-TR" b="1" dirty="0">
                <a:latin typeface="Arial Black" pitchFamily="34" charset="0"/>
              </a:rPr>
              <a:t> </a:t>
            </a:r>
            <a:r>
              <a:rPr lang="tr-TR" b="1" dirty="0" smtClean="0">
                <a:latin typeface="Arial Black" pitchFamily="34" charset="0"/>
              </a:rPr>
              <a:t> - </a:t>
            </a:r>
            <a:r>
              <a:rPr lang="tr-TR" b="1" dirty="0">
                <a:latin typeface="Arial Black" pitchFamily="34" charset="0"/>
              </a:rPr>
              <a:t>“Allah size o iki bayram günlerine bedel, hatta onlardan daha hayırlı iki bayram günü ihsan etti. Bunlar Ramazan ve Kurban bayramlarıdır” dedi. </a:t>
            </a:r>
            <a:r>
              <a:rPr lang="tr-TR" b="1" dirty="0"/>
              <a:t>(Ebu Davud Salat:1295)</a:t>
            </a:r>
          </a:p>
          <a:p>
            <a:endParaRPr lang="tr-TR" dirty="0"/>
          </a:p>
        </p:txBody>
      </p:sp>
    </p:spTree>
    <p:extLst>
      <p:ext uri="{BB962C8B-B14F-4D97-AF65-F5344CB8AC3E}">
        <p14:creationId xmlns:p14="http://schemas.microsoft.com/office/powerpoint/2010/main" val="1340654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sz="3600" b="1" dirty="0" smtClean="0">
                <a:solidFill>
                  <a:srgbClr val="00B050"/>
                </a:solidFill>
                <a:latin typeface="Arial Black" pitchFamily="34" charset="0"/>
              </a:rPr>
              <a:t>HZ MUHAMMED SAV EFENDİMİZ BAYRAMLARIN  BÜYÜK BİR COŞKU İÇİNDE KUTLANMASINI ARZU EDERDİ:</a:t>
            </a:r>
          </a:p>
          <a:p>
            <a:r>
              <a:rPr lang="tr-TR" sz="3600" b="1" dirty="0" smtClean="0">
                <a:latin typeface="Arial Black" pitchFamily="34" charset="0"/>
              </a:rPr>
              <a:t>Dinî </a:t>
            </a:r>
            <a:r>
              <a:rPr lang="tr-TR" sz="3600" b="1" dirty="0">
                <a:latin typeface="Arial Black" pitchFamily="34" charset="0"/>
              </a:rPr>
              <a:t>ve sosyal olmak üzere iki yönü bulunan ramazan ve kurban bayramı kutlamaları </a:t>
            </a:r>
            <a:r>
              <a:rPr lang="tr-TR" sz="3600" b="1" dirty="0" smtClean="0">
                <a:latin typeface="Arial Black" pitchFamily="34" charset="0"/>
              </a:rPr>
              <a:t>Asrı Saadette </a:t>
            </a:r>
            <a:r>
              <a:rPr lang="tr-TR" sz="3600" b="1" dirty="0">
                <a:latin typeface="Arial Black" pitchFamily="34" charset="0"/>
              </a:rPr>
              <a:t>“musalla” adı verilen </a:t>
            </a:r>
            <a:r>
              <a:rPr lang="tr-TR" sz="3600" b="1" dirty="0" smtClean="0">
                <a:latin typeface="Arial Black" pitchFamily="34" charset="0"/>
              </a:rPr>
              <a:t>geniş </a:t>
            </a:r>
            <a:r>
              <a:rPr lang="tr-TR" sz="3600" b="1" dirty="0">
                <a:latin typeface="Arial Black" pitchFamily="34" charset="0"/>
              </a:rPr>
              <a:t>bir alanda, erkek ve kadın cemaatin katıldıkları </a:t>
            </a:r>
            <a:r>
              <a:rPr lang="tr-TR" sz="3600" b="1" dirty="0" smtClean="0">
                <a:latin typeface="Arial Black" pitchFamily="34" charset="0"/>
              </a:rPr>
              <a:t>bayram namazı </a:t>
            </a:r>
            <a:r>
              <a:rPr lang="tr-TR" sz="3600" b="1" dirty="0">
                <a:latin typeface="Arial Black" pitchFamily="34" charset="0"/>
              </a:rPr>
              <a:t>ile </a:t>
            </a:r>
            <a:r>
              <a:rPr lang="tr-TR" sz="3600" b="1" dirty="0" smtClean="0">
                <a:latin typeface="Arial Black" pitchFamily="34" charset="0"/>
              </a:rPr>
              <a:t>başlardı</a:t>
            </a:r>
            <a:r>
              <a:rPr lang="tr-TR" sz="3600" b="1" dirty="0">
                <a:latin typeface="Arial Black" pitchFamily="34" charset="0"/>
              </a:rPr>
              <a:t>. Böylece Hz</a:t>
            </a:r>
            <a:r>
              <a:rPr lang="tr-TR" sz="3600" b="1" dirty="0" smtClean="0">
                <a:latin typeface="Arial Black" pitchFamily="34" charset="0"/>
              </a:rPr>
              <a:t>. Peygamber’in</a:t>
            </a:r>
            <a:r>
              <a:rPr lang="tr-TR" sz="3600" b="1" dirty="0">
                <a:latin typeface="Arial Black" pitchFamily="34" charset="0"/>
              </a:rPr>
              <a:t>, bayramların kalabalıkla ve büyük bir </a:t>
            </a:r>
            <a:r>
              <a:rPr lang="tr-TR" sz="3600" b="1" dirty="0" smtClean="0">
                <a:latin typeface="Arial Black" pitchFamily="34" charset="0"/>
              </a:rPr>
              <a:t>coşku</a:t>
            </a:r>
            <a:r>
              <a:rPr lang="tr-TR" sz="3600" b="1" dirty="0">
                <a:latin typeface="Arial Black" pitchFamily="34" charset="0"/>
              </a:rPr>
              <a:t> </a:t>
            </a:r>
            <a:r>
              <a:rPr lang="tr-TR" sz="3600" b="1" dirty="0" smtClean="0">
                <a:latin typeface="Arial Black" pitchFamily="34" charset="0"/>
              </a:rPr>
              <a:t>içinde </a:t>
            </a:r>
            <a:r>
              <a:rPr lang="tr-TR" sz="3600" b="1" dirty="0">
                <a:latin typeface="Arial Black" pitchFamily="34" charset="0"/>
              </a:rPr>
              <a:t>kutlanmasını arzu </a:t>
            </a:r>
            <a:r>
              <a:rPr lang="tr-TR" sz="3600" b="1" dirty="0" smtClean="0">
                <a:latin typeface="Arial Black" pitchFamily="34" charset="0"/>
              </a:rPr>
              <a:t>ettiği anlaşılmaktadır</a:t>
            </a:r>
            <a:r>
              <a:rPr lang="tr-TR" sz="3600" b="1" dirty="0">
                <a:latin typeface="Arial Black" pitchFamily="34" charset="0"/>
              </a:rPr>
              <a:t>.</a:t>
            </a:r>
          </a:p>
        </p:txBody>
      </p:sp>
    </p:spTree>
    <p:extLst>
      <p:ext uri="{BB962C8B-B14F-4D97-AF65-F5344CB8AC3E}">
        <p14:creationId xmlns:p14="http://schemas.microsoft.com/office/powerpoint/2010/main" val="2269885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b="1" dirty="0" smtClean="0">
                <a:solidFill>
                  <a:srgbClr val="00B050"/>
                </a:solidFill>
                <a:latin typeface="Arial Black" pitchFamily="34" charset="0"/>
              </a:rPr>
              <a:t>ALVARLI EFE HAZRETLERİ BAYRAMIN NASIL BİR BAYRAM OLMASI GEREKTİĞİNİ MISRALARINDA ŞÖYLE İFEDE EDER;</a:t>
            </a:r>
          </a:p>
          <a:p>
            <a:pPr marL="0" indent="0" algn="ctr">
              <a:buNone/>
            </a:pPr>
            <a:r>
              <a:rPr lang="tr-TR" b="1" dirty="0" smtClean="0"/>
              <a:t>Can bula cananını</a:t>
            </a:r>
          </a:p>
          <a:p>
            <a:pPr marL="0" indent="0" algn="ctr">
              <a:buNone/>
            </a:pPr>
            <a:r>
              <a:rPr lang="tr-TR" b="1" dirty="0" smtClean="0">
                <a:solidFill>
                  <a:srgbClr val="00B050"/>
                </a:solidFill>
              </a:rPr>
              <a:t>Bayram O Bayram Ola</a:t>
            </a:r>
          </a:p>
          <a:p>
            <a:pPr marL="0" indent="0" algn="ctr">
              <a:buNone/>
            </a:pPr>
            <a:r>
              <a:rPr lang="tr-TR" b="1" dirty="0" smtClean="0"/>
              <a:t>Kul bula sultanını</a:t>
            </a:r>
          </a:p>
          <a:p>
            <a:pPr marL="0" indent="0" algn="ctr">
              <a:buNone/>
            </a:pPr>
            <a:r>
              <a:rPr lang="tr-TR" b="1" dirty="0">
                <a:solidFill>
                  <a:srgbClr val="00B050"/>
                </a:solidFill>
              </a:rPr>
              <a:t>Bayram O Bayram </a:t>
            </a:r>
            <a:r>
              <a:rPr lang="tr-TR" b="1" dirty="0" smtClean="0">
                <a:solidFill>
                  <a:srgbClr val="00B050"/>
                </a:solidFill>
              </a:rPr>
              <a:t>Ola</a:t>
            </a:r>
          </a:p>
          <a:p>
            <a:pPr marL="0" indent="0">
              <a:buNone/>
            </a:pPr>
            <a:endParaRPr lang="tr-TR" b="1" dirty="0"/>
          </a:p>
          <a:p>
            <a:pPr marL="0" indent="0">
              <a:buNone/>
            </a:pPr>
            <a:r>
              <a:rPr lang="tr-TR" b="1" dirty="0" smtClean="0"/>
              <a:t>Hüznü keder def ola                 Lutfi Ya Lutfi Kerim</a:t>
            </a:r>
          </a:p>
          <a:p>
            <a:pPr marL="0" indent="0">
              <a:buNone/>
            </a:pPr>
            <a:r>
              <a:rPr lang="tr-TR" b="1" dirty="0" smtClean="0"/>
              <a:t>Dilde hicap </a:t>
            </a:r>
            <a:r>
              <a:rPr lang="tr-TR" b="1" dirty="0" err="1" smtClean="0"/>
              <a:t>ref</a:t>
            </a:r>
            <a:r>
              <a:rPr lang="tr-TR" b="1" dirty="0" smtClean="0"/>
              <a:t> ola                     Erişe </a:t>
            </a:r>
            <a:r>
              <a:rPr lang="tr-TR" b="1" dirty="0" err="1" smtClean="0"/>
              <a:t>Rahmu</a:t>
            </a:r>
            <a:r>
              <a:rPr lang="tr-TR" b="1" dirty="0" smtClean="0"/>
              <a:t> Rahim</a:t>
            </a:r>
          </a:p>
          <a:p>
            <a:pPr marL="0" indent="0">
              <a:buNone/>
            </a:pPr>
            <a:r>
              <a:rPr lang="tr-TR" b="1" dirty="0" smtClean="0"/>
              <a:t>Cümle günah af ola                   </a:t>
            </a:r>
            <a:r>
              <a:rPr lang="tr-TR" b="1" dirty="0" err="1" smtClean="0"/>
              <a:t>Ber</a:t>
            </a:r>
            <a:r>
              <a:rPr lang="tr-TR" b="1" dirty="0" smtClean="0"/>
              <a:t> </a:t>
            </a:r>
            <a:r>
              <a:rPr lang="tr-TR" b="1" dirty="0" err="1" smtClean="0"/>
              <a:t>murad</a:t>
            </a:r>
            <a:r>
              <a:rPr lang="tr-TR" b="1" dirty="0" smtClean="0"/>
              <a:t> ede fehim</a:t>
            </a:r>
          </a:p>
          <a:p>
            <a:pPr marL="0" indent="0">
              <a:buNone/>
            </a:pPr>
            <a:r>
              <a:rPr lang="tr-TR" b="1" dirty="0">
                <a:solidFill>
                  <a:srgbClr val="00B050"/>
                </a:solidFill>
              </a:rPr>
              <a:t>Bayram O Bayram Ola              </a:t>
            </a:r>
            <a:r>
              <a:rPr lang="tr-TR" b="1" dirty="0" smtClean="0">
                <a:solidFill>
                  <a:srgbClr val="00B050"/>
                </a:solidFill>
              </a:rPr>
              <a:t>Bayram </a:t>
            </a:r>
            <a:r>
              <a:rPr lang="tr-TR" b="1" dirty="0">
                <a:solidFill>
                  <a:srgbClr val="00B050"/>
                </a:solidFill>
              </a:rPr>
              <a:t>O Bayram Ola</a:t>
            </a:r>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2444526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b="1" dirty="0" smtClean="0"/>
              <a:t>Allah’ın lütfettiği iki kutsal bayramdan birisi olan Ramazan bayramına ulaşmış bulunmaktayız. Bizleri Bayram günlerine ulaştıran Rabbimize sonsuz </a:t>
            </a:r>
            <a:r>
              <a:rPr lang="tr-TR" b="1" dirty="0" err="1"/>
              <a:t>H</a:t>
            </a:r>
            <a:r>
              <a:rPr lang="tr-TR" b="1" dirty="0" err="1" smtClean="0"/>
              <a:t>amd</a:t>
            </a:r>
            <a:r>
              <a:rPr lang="tr-TR" b="1" dirty="0" smtClean="0"/>
              <a:t>-ü senalar olsun. Bayramlar cehennemden kurtuluş günleridir. Bayram </a:t>
            </a:r>
            <a:r>
              <a:rPr lang="tr-TR" b="1" dirty="0"/>
              <a:t>günleri orucun, </a:t>
            </a:r>
            <a:r>
              <a:rPr lang="tr-TR" b="1" dirty="0" err="1"/>
              <a:t>teravih’in</a:t>
            </a:r>
            <a:r>
              <a:rPr lang="tr-TR" b="1" dirty="0"/>
              <a:t> ve </a:t>
            </a:r>
            <a:r>
              <a:rPr lang="tr-TR" b="1" dirty="0" smtClean="0"/>
              <a:t>diğer tüm ibadetlerin yorgunluğunun sonucunda Allah katında </a:t>
            </a:r>
            <a:r>
              <a:rPr lang="tr-TR" b="1" dirty="0" err="1" smtClean="0"/>
              <a:t>mükafatlanmak</a:t>
            </a:r>
            <a:r>
              <a:rPr lang="tr-TR" b="1" dirty="0" smtClean="0"/>
              <a:t> zamanlarıdır. Bayramlar sevinç ve neşe günleridir. Bayramlar anne-babaların, çocukların ve ihtiyaç sahiplerinin sevinç günleridir, umut günleridir. Bayram sabahı</a:t>
            </a:r>
            <a:r>
              <a:rPr lang="tr-TR" b="1" dirty="0"/>
              <a:t> </a:t>
            </a:r>
            <a:r>
              <a:rPr lang="tr-TR" b="1" dirty="0" smtClean="0"/>
              <a:t>tüm </a:t>
            </a:r>
            <a:r>
              <a:rPr lang="tr-TR" b="1" dirty="0" err="1" smtClean="0"/>
              <a:t>müslümanların</a:t>
            </a:r>
            <a:r>
              <a:rPr lang="tr-TR" b="1" dirty="0" smtClean="0"/>
              <a:t> içi kıpır kıpır heyecan dolu, mutluluk dolu. Çünkü yaşanan bayram Rab katından gelen ulvi bir bayramdır.  Bayramlar, </a:t>
            </a:r>
            <a:r>
              <a:rPr lang="tr-TR" b="1" dirty="0"/>
              <a:t>c</a:t>
            </a:r>
            <a:r>
              <a:rPr lang="tr-TR" b="1" dirty="0" smtClean="0"/>
              <a:t>oşku, eğlenme ve mutlu olma     zamanıdır.   </a:t>
            </a:r>
            <a:endParaRPr lang="tr-TR" b="1" dirty="0"/>
          </a:p>
        </p:txBody>
      </p:sp>
    </p:spTree>
    <p:extLst>
      <p:ext uri="{BB962C8B-B14F-4D97-AF65-F5344CB8AC3E}">
        <p14:creationId xmlns:p14="http://schemas.microsoft.com/office/powerpoint/2010/main" val="3524022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b="1" dirty="0" smtClean="0">
                <a:solidFill>
                  <a:srgbClr val="00B050"/>
                </a:solidFill>
              </a:rPr>
              <a:t>BAYRAMDA KİŞLERİN  KIYAFETLERİ İSLAMA UYGUN OLMALIDIR</a:t>
            </a:r>
            <a:endParaRPr lang="tr-TR" b="1" dirty="0">
              <a:solidFill>
                <a:srgbClr val="00B050"/>
              </a:solidFill>
            </a:endParaRPr>
          </a:p>
          <a:p>
            <a:pPr marL="0" indent="0">
              <a:buNone/>
            </a:pPr>
            <a:r>
              <a:rPr lang="tr-TR" b="1" dirty="0" smtClean="0"/>
              <a:t>    - </a:t>
            </a:r>
            <a:r>
              <a:rPr lang="tr-TR" b="1" dirty="0"/>
              <a:t>Hz. </a:t>
            </a:r>
            <a:r>
              <a:rPr lang="tr-TR" b="1" dirty="0" err="1"/>
              <a:t>Aişe</a:t>
            </a:r>
            <a:r>
              <a:rPr lang="tr-TR" b="1" dirty="0"/>
              <a:t> anlatır . “Hz. Ebubekir’in kızı Esma, ince elbise ile peygamberin yanına gelmişti. </a:t>
            </a:r>
            <a:r>
              <a:rPr lang="tr-TR" b="1" dirty="0" err="1"/>
              <a:t>Resûlullah</a:t>
            </a:r>
            <a:r>
              <a:rPr lang="tr-TR" b="1" dirty="0"/>
              <a:t> ondan yüz çevirdi ve ona: “Ey Esma! Kadın, ergenlik çağına yaklaşınca, onun vücudunu başkalarının görmesi uygun değildir. El ve yüz hariç örtünmelisin” dedi. Onun açık halinden yüz çevirdi. “Peygamberin sizin çocuğunuzdan da yüz çevirmesini ister misiniz?”</a:t>
            </a:r>
          </a:p>
          <a:p>
            <a:pPr marL="0" indent="0">
              <a:buNone/>
            </a:pPr>
            <a:r>
              <a:rPr lang="tr-TR" b="1" dirty="0"/>
              <a:t> </a:t>
            </a:r>
            <a:r>
              <a:rPr lang="tr-TR" b="1" dirty="0" smtClean="0"/>
              <a:t>   - </a:t>
            </a:r>
            <a:r>
              <a:rPr lang="tr-TR" b="1" dirty="0"/>
              <a:t>Nur </a:t>
            </a:r>
            <a:r>
              <a:rPr lang="tr-TR" b="1" dirty="0" err="1"/>
              <a:t>Sûresinde</a:t>
            </a:r>
            <a:r>
              <a:rPr lang="tr-TR" b="1" dirty="0"/>
              <a:t> : “</a:t>
            </a:r>
            <a:r>
              <a:rPr lang="tr-TR" b="1" dirty="0" err="1"/>
              <a:t>Mü’min</a:t>
            </a:r>
            <a:r>
              <a:rPr lang="tr-TR" b="1" dirty="0"/>
              <a:t> kadınlara söyle gözlerini haramdan sakındırsınlar, ırzlarını korusunlar. Ziynetlerini ve ziynet yerlerini açıp göstermesinler. Ancak zaruri olan el ve yüz müstesnadır. Baş örtülerini de yakalarının üstüne omuzlarına sarkıtsınlar.” (</a:t>
            </a:r>
            <a:r>
              <a:rPr lang="tr-TR" b="1" dirty="0" smtClean="0"/>
              <a:t>Nur suresi 31</a:t>
            </a:r>
            <a:r>
              <a:rPr lang="tr-TR" b="1" dirty="0"/>
              <a:t>) buyrulmuştur.</a:t>
            </a:r>
          </a:p>
          <a:p>
            <a:endParaRPr lang="tr-TR" dirty="0"/>
          </a:p>
        </p:txBody>
      </p:sp>
    </p:spTree>
    <p:extLst>
      <p:ext uri="{BB962C8B-B14F-4D97-AF65-F5344CB8AC3E}">
        <p14:creationId xmlns:p14="http://schemas.microsoft.com/office/powerpoint/2010/main" val="2467426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b="1" dirty="0" smtClean="0">
                <a:solidFill>
                  <a:srgbClr val="00B050"/>
                </a:solidFill>
                <a:latin typeface="Arial Black" pitchFamily="34" charset="0"/>
              </a:rPr>
              <a:t>HZ MUHAMMED SAV EFENDİMİZ ŞÖYLE BUYURDUĞU RİVAYET EDİLİR:</a:t>
            </a:r>
            <a:endParaRPr lang="tr-TR" b="1" dirty="0"/>
          </a:p>
          <a:p>
            <a:pPr marL="0" indent="0">
              <a:buNone/>
            </a:pPr>
            <a:r>
              <a:rPr lang="tr-TR" b="1" dirty="0" smtClean="0"/>
              <a:t>  “</a:t>
            </a:r>
            <a:r>
              <a:rPr lang="tr-TR" b="1" dirty="0"/>
              <a:t>Kadir gecesi gelince melekler Allah’ı zikreden her kula Allah’tan rahmet dileyip dua ederler. </a:t>
            </a:r>
            <a:r>
              <a:rPr lang="tr-TR" b="1" u="sng" dirty="0">
                <a:latin typeface="Arial Black" pitchFamily="34" charset="0"/>
              </a:rPr>
              <a:t>Ramazan bayramı </a:t>
            </a:r>
            <a:r>
              <a:rPr lang="tr-TR" b="1" u="sng" dirty="0" smtClean="0">
                <a:latin typeface="Arial Black" pitchFamily="34" charset="0"/>
              </a:rPr>
              <a:t>olunca da </a:t>
            </a:r>
            <a:r>
              <a:rPr lang="tr-TR" b="1" u="sng" dirty="0">
                <a:latin typeface="Arial Black" pitchFamily="34" charset="0"/>
              </a:rPr>
              <a:t>Allah meleklere der ki: ”Ey meleklerim! İşine bağlı işçinin mükafatı nedir?” Melekler</a:t>
            </a:r>
            <a:r>
              <a:rPr lang="tr-TR" b="1" u="sng" dirty="0" smtClean="0">
                <a:latin typeface="Arial Black" pitchFamily="34" charset="0"/>
              </a:rPr>
              <a:t>:</a:t>
            </a:r>
            <a:endParaRPr lang="tr-TR" b="1" u="sng" dirty="0">
              <a:latin typeface="Arial Black" pitchFamily="34" charset="0"/>
            </a:endParaRPr>
          </a:p>
          <a:p>
            <a:pPr marL="0" indent="0">
              <a:buNone/>
            </a:pPr>
            <a:r>
              <a:rPr lang="tr-TR" b="1" u="sng" dirty="0">
                <a:latin typeface="Arial Black" pitchFamily="34" charset="0"/>
              </a:rPr>
              <a:t>- “Ey Allah’ım! Onun mükafatı, ücretinin eksiksiz verilmesidir” derler. Allah’ta meleklere:</a:t>
            </a:r>
          </a:p>
          <a:p>
            <a:pPr marL="0" indent="0">
              <a:buNone/>
            </a:pPr>
            <a:r>
              <a:rPr lang="tr-TR" b="1" u="sng" dirty="0" smtClean="0">
                <a:latin typeface="Arial Black" pitchFamily="34" charset="0"/>
              </a:rPr>
              <a:t>- </a:t>
            </a:r>
            <a:r>
              <a:rPr lang="tr-TR" b="1" u="sng" dirty="0">
                <a:latin typeface="Arial Black" pitchFamily="34" charset="0"/>
              </a:rPr>
              <a:t>“Benim kullarım emrettiğim şeyleri yaptılar, sonra bana dua ettiler, onların dualarını kabul edeceğim” der.</a:t>
            </a:r>
          </a:p>
          <a:p>
            <a:pPr marL="0" indent="0">
              <a:buNone/>
            </a:pPr>
            <a:r>
              <a:rPr lang="tr-TR" b="1" u="sng" dirty="0">
                <a:latin typeface="Arial Black" pitchFamily="34" charset="0"/>
              </a:rPr>
              <a:t> </a:t>
            </a:r>
            <a:r>
              <a:rPr lang="tr-TR" b="1" u="sng" dirty="0" smtClean="0">
                <a:latin typeface="Arial Black" pitchFamily="34" charset="0"/>
              </a:rPr>
              <a:t>-Allah </a:t>
            </a:r>
            <a:r>
              <a:rPr lang="tr-TR" b="1" u="sng" dirty="0">
                <a:latin typeface="Arial Black" pitchFamily="34" charset="0"/>
              </a:rPr>
              <a:t>kullarına da şöyle der:</a:t>
            </a:r>
          </a:p>
          <a:p>
            <a:pPr marL="0" indent="0">
              <a:buNone/>
            </a:pPr>
            <a:r>
              <a:rPr lang="tr-TR" b="1" u="sng" dirty="0" smtClean="0">
                <a:latin typeface="Arial Black" pitchFamily="34" charset="0"/>
              </a:rPr>
              <a:t>- </a:t>
            </a:r>
            <a:r>
              <a:rPr lang="tr-TR" b="1" u="sng" dirty="0">
                <a:latin typeface="Arial Black" pitchFamily="34" charset="0"/>
              </a:rPr>
              <a:t>“Sizi bağışladım, kötülüklerinizi de iyiliğe </a:t>
            </a:r>
            <a:r>
              <a:rPr lang="tr-TR" b="1" u="sng" dirty="0" smtClean="0">
                <a:latin typeface="Arial Black" pitchFamily="34" charset="0"/>
              </a:rPr>
              <a:t>çevirdim</a:t>
            </a:r>
            <a:r>
              <a:rPr lang="tr-TR" b="1" dirty="0"/>
              <a:t>”</a:t>
            </a:r>
          </a:p>
          <a:p>
            <a:endParaRPr lang="tr-TR" dirty="0"/>
          </a:p>
          <a:p>
            <a:pPr marL="0" indent="0">
              <a:buNone/>
            </a:pPr>
            <a:endParaRPr lang="tr-TR" dirty="0"/>
          </a:p>
        </p:txBody>
      </p:sp>
    </p:spTree>
    <p:extLst>
      <p:ext uri="{BB962C8B-B14F-4D97-AF65-F5344CB8AC3E}">
        <p14:creationId xmlns:p14="http://schemas.microsoft.com/office/powerpoint/2010/main" val="28655772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3000"/>
            <a:lum/>
          </a:blip>
          <a:srcRect/>
          <a:stretch>
            <a:fillRect l="-3000" r="-3000"/>
          </a:stretch>
        </a:blip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92500" lnSpcReduction="10000"/>
          </a:bodyPr>
          <a:lstStyle/>
          <a:p>
            <a:r>
              <a:rPr lang="tr-TR" sz="6600" dirty="0" smtClean="0">
                <a:solidFill>
                  <a:srgbClr val="00B050"/>
                </a:solidFill>
                <a:latin typeface="Arial Black" pitchFamily="34" charset="0"/>
              </a:rPr>
              <a:t>BAYRAM GÜNLERİNİ ALLAH’IN RIZASINA UYGUN BİR ŞEKİLDE NASIL </a:t>
            </a:r>
            <a:r>
              <a:rPr lang="tr-TR" sz="6000" dirty="0" smtClean="0">
                <a:solidFill>
                  <a:srgbClr val="00B050"/>
                </a:solidFill>
                <a:latin typeface="Arial Black" pitchFamily="34" charset="0"/>
              </a:rPr>
              <a:t>DEĞERLENDİRİLE BİLİR.</a:t>
            </a:r>
          </a:p>
          <a:p>
            <a:r>
              <a:rPr lang="tr-TR" sz="6000" u="sng" dirty="0" smtClean="0">
                <a:solidFill>
                  <a:srgbClr val="FF0000"/>
                </a:solidFill>
                <a:latin typeface="Arial Black" pitchFamily="34" charset="0"/>
              </a:rPr>
              <a:t>MADDELER HALİNDE: </a:t>
            </a:r>
          </a:p>
        </p:txBody>
      </p:sp>
    </p:spTree>
    <p:extLst>
      <p:ext uri="{BB962C8B-B14F-4D97-AF65-F5344CB8AC3E}">
        <p14:creationId xmlns:p14="http://schemas.microsoft.com/office/powerpoint/2010/main" val="1030798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3600" b="1" u="sng" dirty="0" smtClean="0">
                <a:solidFill>
                  <a:srgbClr val="00B050"/>
                </a:solidFill>
                <a:latin typeface="Arial Black" pitchFamily="34" charset="0"/>
              </a:rPr>
              <a:t>1) BAYRAM GÜNLERİ SEVİNÇ VE NEŞE İÇİNDE GEÇİRİLMELİDİR.</a:t>
            </a:r>
          </a:p>
          <a:p>
            <a:pPr marL="0" indent="0">
              <a:buNone/>
            </a:pPr>
            <a:r>
              <a:rPr lang="tr-TR" sz="3600" b="1" dirty="0" err="1">
                <a:latin typeface="Arial Black" pitchFamily="34" charset="0"/>
              </a:rPr>
              <a:t>Hz.Peygamber</a:t>
            </a:r>
            <a:r>
              <a:rPr lang="tr-TR" sz="3600" b="1" dirty="0">
                <a:latin typeface="Arial Black" pitchFamily="34" charset="0"/>
              </a:rPr>
              <a:t> (</a:t>
            </a:r>
            <a:r>
              <a:rPr lang="tr-TR" sz="3600" b="1" dirty="0" err="1">
                <a:latin typeface="Arial Black" pitchFamily="34" charset="0"/>
              </a:rPr>
              <a:t>s.a.v</a:t>
            </a:r>
            <a:r>
              <a:rPr lang="tr-TR" sz="3600" b="1" dirty="0">
                <a:latin typeface="Arial Black" pitchFamily="34" charset="0"/>
              </a:rPr>
              <a:t>)’in bayram günleri ve bu günlerin mahiyeti hakkında söyle </a:t>
            </a:r>
            <a:r>
              <a:rPr lang="tr-TR" sz="3600" b="1" dirty="0" smtClean="0">
                <a:latin typeface="Arial Black" pitchFamily="34" charset="0"/>
              </a:rPr>
              <a:t>bir hadisleri </a:t>
            </a:r>
            <a:r>
              <a:rPr lang="tr-TR" sz="3600" b="1" dirty="0">
                <a:latin typeface="Arial Black" pitchFamily="34" charset="0"/>
              </a:rPr>
              <a:t>vardır: </a:t>
            </a:r>
            <a:endParaRPr lang="tr-TR" sz="3600" b="1" dirty="0" smtClean="0">
              <a:latin typeface="Arial Black" pitchFamily="34" charset="0"/>
            </a:endParaRPr>
          </a:p>
          <a:p>
            <a:pPr marL="0" indent="0">
              <a:buNone/>
            </a:pPr>
            <a:r>
              <a:rPr lang="tr-TR" sz="3600" b="1" u="sng" dirty="0" smtClean="0">
                <a:latin typeface="Arial Black" pitchFamily="34" charset="0"/>
              </a:rPr>
              <a:t>«</a:t>
            </a:r>
            <a:r>
              <a:rPr lang="tr-TR" sz="3600" b="1" u="sng" dirty="0" err="1" smtClean="0">
                <a:latin typeface="Arial Black" pitchFamily="34" charset="0"/>
              </a:rPr>
              <a:t>Arafe</a:t>
            </a:r>
            <a:r>
              <a:rPr lang="tr-TR" sz="3600" b="1" u="sng" dirty="0">
                <a:latin typeface="Arial Black" pitchFamily="34" charset="0"/>
              </a:rPr>
              <a:t>, Kurban ve </a:t>
            </a:r>
            <a:r>
              <a:rPr lang="tr-TR" sz="3600" b="1" u="sng" dirty="0" smtClean="0">
                <a:latin typeface="Arial Black" pitchFamily="34" charset="0"/>
              </a:rPr>
              <a:t>Teşrik </a:t>
            </a:r>
            <a:r>
              <a:rPr lang="tr-TR" sz="3600" b="1" u="sng" dirty="0">
                <a:latin typeface="Arial Black" pitchFamily="34" charset="0"/>
              </a:rPr>
              <a:t>günleri biz Müslümanların bayramıdır. Bu </a:t>
            </a:r>
            <a:r>
              <a:rPr lang="tr-TR" sz="3600" b="1" u="sng" dirty="0" smtClean="0">
                <a:latin typeface="Arial Black" pitchFamily="34" charset="0"/>
              </a:rPr>
              <a:t>günler yeme</a:t>
            </a:r>
            <a:r>
              <a:rPr lang="tr-TR" sz="3600" b="1" u="sng" dirty="0">
                <a:latin typeface="Arial Black" pitchFamily="34" charset="0"/>
              </a:rPr>
              <a:t>, içme günleridir</a:t>
            </a:r>
            <a:r>
              <a:rPr lang="tr-TR" sz="3600" b="1" u="sng" dirty="0" smtClean="0">
                <a:latin typeface="Arial Black" pitchFamily="34" charset="0"/>
              </a:rPr>
              <a:t>.» </a:t>
            </a:r>
            <a:r>
              <a:rPr lang="tr-TR" sz="3600" b="1" dirty="0">
                <a:latin typeface="Arial Black" pitchFamily="34" charset="0"/>
              </a:rPr>
              <a:t>(Müslim, </a:t>
            </a:r>
            <a:r>
              <a:rPr lang="tr-TR" sz="3600" b="1" dirty="0" err="1">
                <a:latin typeface="Arial Black" pitchFamily="34" charset="0"/>
              </a:rPr>
              <a:t>Sıyam</a:t>
            </a:r>
            <a:r>
              <a:rPr lang="tr-TR" sz="3600" b="1" dirty="0">
                <a:latin typeface="Arial Black" pitchFamily="34" charset="0"/>
              </a:rPr>
              <a:t>, </a:t>
            </a:r>
            <a:r>
              <a:rPr lang="tr-TR" sz="3600" b="1" dirty="0" smtClean="0">
                <a:latin typeface="Arial Black" pitchFamily="34" charset="0"/>
              </a:rPr>
              <a:t>23)</a:t>
            </a:r>
          </a:p>
          <a:p>
            <a:pPr marL="0" indent="0">
              <a:buNone/>
            </a:pPr>
            <a:r>
              <a:rPr lang="tr-TR" sz="3600" b="1" dirty="0" smtClean="0">
                <a:latin typeface="Arial Black" pitchFamily="34" charset="0"/>
              </a:rPr>
              <a:t>Bu hadisten anlaşılan ramazan ve kurban bayram günleri neşe günleri yeme içme günleridir.</a:t>
            </a:r>
            <a:endParaRPr lang="tr-TR" sz="3600" b="1" dirty="0">
              <a:latin typeface="Arial Black" pitchFamily="34" charset="0"/>
            </a:endParaRPr>
          </a:p>
        </p:txBody>
      </p:sp>
    </p:spTree>
    <p:extLst>
      <p:ext uri="{BB962C8B-B14F-4D97-AF65-F5344CB8AC3E}">
        <p14:creationId xmlns:p14="http://schemas.microsoft.com/office/powerpoint/2010/main" val="11312571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r>
              <a:rPr lang="tr-TR" b="1" u="sng" dirty="0" err="1" smtClean="0">
                <a:solidFill>
                  <a:srgbClr val="00B050"/>
                </a:solidFill>
                <a:latin typeface="Arial Black" pitchFamily="34" charset="0"/>
              </a:rPr>
              <a:t>Hz.Aişe</a:t>
            </a:r>
            <a:r>
              <a:rPr lang="tr-TR" b="1" u="sng" dirty="0" smtClean="0">
                <a:solidFill>
                  <a:srgbClr val="00B050"/>
                </a:solidFill>
                <a:latin typeface="Arial Black" pitchFamily="34" charset="0"/>
              </a:rPr>
              <a:t> </a:t>
            </a:r>
            <a:r>
              <a:rPr lang="tr-TR" b="1" u="sng" dirty="0">
                <a:solidFill>
                  <a:srgbClr val="00B050"/>
                </a:solidFill>
                <a:latin typeface="Arial Black" pitchFamily="34" charset="0"/>
              </a:rPr>
              <a:t>(</a:t>
            </a:r>
            <a:r>
              <a:rPr lang="tr-TR" b="1" u="sng" dirty="0" err="1">
                <a:solidFill>
                  <a:srgbClr val="00B050"/>
                </a:solidFill>
                <a:latin typeface="Arial Black" pitchFamily="34" charset="0"/>
              </a:rPr>
              <a:t>r.a</a:t>
            </a:r>
            <a:r>
              <a:rPr lang="tr-TR" b="1" u="sng" dirty="0">
                <a:solidFill>
                  <a:srgbClr val="00B050"/>
                </a:solidFill>
                <a:latin typeface="Arial Black" pitchFamily="34" charset="0"/>
              </a:rPr>
              <a:t>) validemizden söyle rivayet </a:t>
            </a:r>
            <a:r>
              <a:rPr lang="tr-TR" b="1" u="sng" dirty="0" smtClean="0">
                <a:solidFill>
                  <a:srgbClr val="00B050"/>
                </a:solidFill>
                <a:latin typeface="Arial Black" pitchFamily="34" charset="0"/>
              </a:rPr>
              <a:t>edilmiştir</a:t>
            </a:r>
            <a:r>
              <a:rPr lang="tr-TR" b="1" u="sng" dirty="0">
                <a:solidFill>
                  <a:srgbClr val="00B050"/>
                </a:solidFill>
                <a:latin typeface="Arial Black" pitchFamily="34" charset="0"/>
              </a:rPr>
              <a:t>:</a:t>
            </a:r>
          </a:p>
          <a:p>
            <a:pPr marL="0" indent="0">
              <a:buNone/>
            </a:pPr>
            <a:r>
              <a:rPr lang="tr-TR" b="1" dirty="0">
                <a:latin typeface="Arial Black" pitchFamily="34" charset="0"/>
              </a:rPr>
              <a:t>“Kurban bayramının ilk üç günlerinden birinde idi. </a:t>
            </a:r>
            <a:r>
              <a:rPr lang="tr-TR" b="1" dirty="0" err="1">
                <a:latin typeface="Arial Black" pitchFamily="34" charset="0"/>
              </a:rPr>
              <a:t>Rasulullah</a:t>
            </a:r>
            <a:r>
              <a:rPr lang="tr-TR" b="1" dirty="0">
                <a:latin typeface="Arial Black" pitchFamily="34" charset="0"/>
              </a:rPr>
              <a:t> yanıma geldi, </a:t>
            </a:r>
            <a:r>
              <a:rPr lang="tr-TR" b="1" dirty="0" smtClean="0">
                <a:latin typeface="Arial Black" pitchFamily="34" charset="0"/>
              </a:rPr>
              <a:t>karsımda </a:t>
            </a:r>
            <a:r>
              <a:rPr lang="tr-TR" b="1" dirty="0" err="1" smtClean="0">
                <a:latin typeface="Arial Black" pitchFamily="34" charset="0"/>
              </a:rPr>
              <a:t>Buâs</a:t>
            </a:r>
            <a:r>
              <a:rPr lang="tr-TR" b="1" dirty="0" smtClean="0">
                <a:latin typeface="Arial Black" pitchFamily="34" charset="0"/>
              </a:rPr>
              <a:t> </a:t>
            </a:r>
            <a:r>
              <a:rPr lang="tr-TR" b="1" dirty="0">
                <a:latin typeface="Arial Black" pitchFamily="34" charset="0"/>
              </a:rPr>
              <a:t>Harbi üzerine (</a:t>
            </a:r>
            <a:r>
              <a:rPr lang="tr-TR" b="1" dirty="0" smtClean="0">
                <a:latin typeface="Arial Black" pitchFamily="34" charset="0"/>
              </a:rPr>
              <a:t>düzülmüş </a:t>
            </a:r>
            <a:r>
              <a:rPr lang="tr-TR" b="1" dirty="0">
                <a:latin typeface="Arial Black" pitchFamily="34" charset="0"/>
              </a:rPr>
              <a:t>türküler) ezgilerini def çalarak okuyan iki kız </a:t>
            </a:r>
            <a:r>
              <a:rPr lang="tr-TR" b="1" dirty="0" smtClean="0">
                <a:latin typeface="Arial Black" pitchFamily="34" charset="0"/>
              </a:rPr>
              <a:t>vardı. Hz. Peygamber yatağına uzanmış </a:t>
            </a:r>
            <a:r>
              <a:rPr lang="tr-TR" b="1" dirty="0">
                <a:latin typeface="Arial Black" pitchFamily="34" charset="0"/>
              </a:rPr>
              <a:t>ve mübarek yüzünü </a:t>
            </a:r>
            <a:r>
              <a:rPr lang="tr-TR" b="1" dirty="0" smtClean="0">
                <a:latin typeface="Arial Black" pitchFamily="34" charset="0"/>
              </a:rPr>
              <a:t>çevirmişti</a:t>
            </a:r>
            <a:r>
              <a:rPr lang="tr-TR" b="1" dirty="0">
                <a:latin typeface="Arial Black" pitchFamily="34" charset="0"/>
              </a:rPr>
              <a:t>. O esnada içeriye Hz</a:t>
            </a:r>
            <a:r>
              <a:rPr lang="tr-TR" b="1" dirty="0" smtClean="0">
                <a:latin typeface="Arial Black" pitchFamily="34" charset="0"/>
              </a:rPr>
              <a:t>. Ebu</a:t>
            </a:r>
            <a:r>
              <a:rPr lang="tr-TR" b="1" dirty="0">
                <a:latin typeface="Arial Black" pitchFamily="34" charset="0"/>
              </a:rPr>
              <a:t> </a:t>
            </a:r>
            <a:r>
              <a:rPr lang="tr-TR" b="1" dirty="0" smtClean="0">
                <a:latin typeface="Arial Black" pitchFamily="34" charset="0"/>
              </a:rPr>
              <a:t>Bekir </a:t>
            </a:r>
            <a:r>
              <a:rPr lang="tr-TR" b="1" dirty="0">
                <a:latin typeface="Arial Black" pitchFamily="34" charset="0"/>
              </a:rPr>
              <a:t>girdi. Türkü okuyan kızları görünce: ‘Bu ne hal? Allah </a:t>
            </a:r>
            <a:r>
              <a:rPr lang="tr-TR" b="1" dirty="0" err="1">
                <a:latin typeface="Arial Black" pitchFamily="34" charset="0"/>
              </a:rPr>
              <a:t>Rasulünün</a:t>
            </a:r>
            <a:r>
              <a:rPr lang="tr-TR" b="1" dirty="0">
                <a:latin typeface="Arial Black" pitchFamily="34" charset="0"/>
              </a:rPr>
              <a:t> huzurunda </a:t>
            </a:r>
            <a:r>
              <a:rPr lang="tr-TR" b="1" dirty="0" smtClean="0">
                <a:latin typeface="Arial Black" pitchFamily="34" charset="0"/>
              </a:rPr>
              <a:t>şeytan</a:t>
            </a:r>
            <a:r>
              <a:rPr lang="tr-TR" b="1" dirty="0">
                <a:latin typeface="Arial Black" pitchFamily="34" charset="0"/>
              </a:rPr>
              <a:t> </a:t>
            </a:r>
            <a:r>
              <a:rPr lang="tr-TR" b="1" dirty="0" smtClean="0">
                <a:latin typeface="Arial Black" pitchFamily="34" charset="0"/>
              </a:rPr>
              <a:t>sazı </a:t>
            </a:r>
            <a:r>
              <a:rPr lang="tr-TR" b="1" dirty="0">
                <a:latin typeface="Arial Black" pitchFamily="34" charset="0"/>
              </a:rPr>
              <a:t>öyle mi?’ diyerek bana kızdı ve kızları azarladı. </a:t>
            </a:r>
            <a:endParaRPr lang="tr-TR" b="1" dirty="0" smtClean="0">
              <a:latin typeface="Arial Black" pitchFamily="34" charset="0"/>
            </a:endParaRPr>
          </a:p>
          <a:p>
            <a:pPr marL="0" indent="0">
              <a:buNone/>
            </a:pPr>
            <a:r>
              <a:rPr lang="tr-TR" b="1" dirty="0" smtClean="0">
                <a:latin typeface="Arial Black" pitchFamily="34" charset="0"/>
              </a:rPr>
              <a:t>-Bunun </a:t>
            </a:r>
            <a:r>
              <a:rPr lang="tr-TR" b="1" dirty="0">
                <a:latin typeface="Arial Black" pitchFamily="34" charset="0"/>
              </a:rPr>
              <a:t>üzerine </a:t>
            </a:r>
            <a:r>
              <a:rPr lang="tr-TR" b="1" dirty="0" err="1">
                <a:latin typeface="Arial Black" pitchFamily="34" charset="0"/>
              </a:rPr>
              <a:t>Rasulullah</a:t>
            </a:r>
            <a:r>
              <a:rPr lang="tr-TR" b="1" dirty="0">
                <a:latin typeface="Arial Black" pitchFamily="34" charset="0"/>
              </a:rPr>
              <a:t> (</a:t>
            </a:r>
            <a:r>
              <a:rPr lang="tr-TR" b="1" dirty="0" err="1">
                <a:latin typeface="Arial Black" pitchFamily="34" charset="0"/>
              </a:rPr>
              <a:t>s.a.v</a:t>
            </a:r>
            <a:r>
              <a:rPr lang="tr-TR" b="1" dirty="0">
                <a:latin typeface="Arial Black" pitchFamily="34" charset="0"/>
              </a:rPr>
              <a:t>) </a:t>
            </a:r>
            <a:r>
              <a:rPr lang="tr-TR" b="1" dirty="0" smtClean="0">
                <a:latin typeface="Arial Black" pitchFamily="34" charset="0"/>
              </a:rPr>
              <a:t>ona dönerek</a:t>
            </a:r>
            <a:r>
              <a:rPr lang="tr-TR" b="1" dirty="0">
                <a:latin typeface="Arial Black" pitchFamily="34" charset="0"/>
              </a:rPr>
              <a:t>: </a:t>
            </a:r>
            <a:endParaRPr lang="tr-TR" b="1" dirty="0" smtClean="0">
              <a:latin typeface="Arial Black" pitchFamily="34" charset="0"/>
            </a:endParaRPr>
          </a:p>
          <a:p>
            <a:pPr marL="0" indent="0">
              <a:buNone/>
            </a:pPr>
            <a:r>
              <a:rPr lang="tr-TR" b="1" u="sng" dirty="0" smtClean="0">
                <a:latin typeface="Arial Black" pitchFamily="34" charset="0"/>
              </a:rPr>
              <a:t>«Ey </a:t>
            </a:r>
            <a:r>
              <a:rPr lang="tr-TR" b="1" u="sng" dirty="0">
                <a:latin typeface="Arial Black" pitchFamily="34" charset="0"/>
              </a:rPr>
              <a:t>Ebu Bekir, bırak onları söylesinler, her </a:t>
            </a:r>
            <a:r>
              <a:rPr lang="tr-TR" b="1" u="sng" dirty="0" smtClean="0">
                <a:latin typeface="Arial Black" pitchFamily="34" charset="0"/>
              </a:rPr>
              <a:t>    milletin </a:t>
            </a:r>
            <a:r>
              <a:rPr lang="tr-TR" b="1" u="sng" dirty="0">
                <a:latin typeface="Arial Black" pitchFamily="34" charset="0"/>
              </a:rPr>
              <a:t>bir bayramı vardır. Bu da </a:t>
            </a:r>
            <a:r>
              <a:rPr lang="tr-TR" b="1" u="sng" dirty="0" smtClean="0">
                <a:latin typeface="Arial Black" pitchFamily="34" charset="0"/>
              </a:rPr>
              <a:t>bizim bayramımızdır</a:t>
            </a:r>
            <a:r>
              <a:rPr lang="tr-TR" b="1" u="sng" dirty="0">
                <a:latin typeface="Arial Black" pitchFamily="34" charset="0"/>
              </a:rPr>
              <a:t>’ buyurdu</a:t>
            </a:r>
            <a:r>
              <a:rPr lang="tr-TR" b="1" u="sng" dirty="0" smtClean="0">
                <a:latin typeface="Arial Black" pitchFamily="34" charset="0"/>
              </a:rPr>
              <a:t>.» </a:t>
            </a:r>
            <a:r>
              <a:rPr lang="tr-TR" dirty="0"/>
              <a:t>(</a:t>
            </a:r>
            <a:r>
              <a:rPr lang="tr-TR" dirty="0" smtClean="0"/>
              <a:t>Buhari, </a:t>
            </a:r>
            <a:r>
              <a:rPr lang="tr-TR" dirty="0" err="1"/>
              <a:t>İ</a:t>
            </a:r>
            <a:r>
              <a:rPr lang="tr-TR" dirty="0" err="1" smtClean="0"/>
              <a:t>deyn</a:t>
            </a:r>
            <a:r>
              <a:rPr lang="tr-TR" dirty="0"/>
              <a:t>, 3; Müslim, </a:t>
            </a:r>
            <a:r>
              <a:rPr lang="tr-TR" dirty="0" err="1"/>
              <a:t>İ</a:t>
            </a:r>
            <a:r>
              <a:rPr lang="tr-TR" dirty="0" err="1" smtClean="0"/>
              <a:t>deyn</a:t>
            </a:r>
            <a:r>
              <a:rPr lang="tr-TR" dirty="0"/>
              <a:t>, 16.)</a:t>
            </a:r>
          </a:p>
        </p:txBody>
      </p:sp>
    </p:spTree>
    <p:extLst>
      <p:ext uri="{BB962C8B-B14F-4D97-AF65-F5344CB8AC3E}">
        <p14:creationId xmlns:p14="http://schemas.microsoft.com/office/powerpoint/2010/main" val="604123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3600" b="1" dirty="0" smtClean="0">
                <a:latin typeface="Arial Black" pitchFamily="34" charset="0"/>
              </a:rPr>
              <a:t>BİSMİLLAHİRRAHMANİRRAHİM</a:t>
            </a:r>
          </a:p>
          <a:p>
            <a:r>
              <a:rPr lang="ar-AE" sz="4800" b="1" dirty="0" smtClean="0">
                <a:latin typeface="Arial Black" pitchFamily="34" charset="0"/>
              </a:rPr>
              <a:t>قَدْ </a:t>
            </a:r>
            <a:r>
              <a:rPr lang="ar-AE" sz="4800" b="1" dirty="0">
                <a:latin typeface="Arial Black" pitchFamily="34" charset="0"/>
              </a:rPr>
              <a:t>اَفْلَحَ مَنْ </a:t>
            </a:r>
            <a:r>
              <a:rPr lang="ar-AE" sz="4800" b="1" dirty="0" smtClean="0">
                <a:latin typeface="Arial Black" pitchFamily="34" charset="0"/>
              </a:rPr>
              <a:t>تَزَكّٰى</a:t>
            </a:r>
            <a:r>
              <a:rPr lang="tr-TR" sz="4800" b="1" dirty="0" smtClean="0">
                <a:latin typeface="Arial Black" pitchFamily="34" charset="0"/>
              </a:rPr>
              <a:t> </a:t>
            </a:r>
          </a:p>
          <a:p>
            <a:r>
              <a:rPr lang="ar-AE" sz="4800" b="1" dirty="0" smtClean="0">
                <a:latin typeface="Arial Black" pitchFamily="34" charset="0"/>
              </a:rPr>
              <a:t>وَذَكَرَ </a:t>
            </a:r>
            <a:r>
              <a:rPr lang="ar-AE" sz="4800" b="1" dirty="0">
                <a:latin typeface="Arial Black" pitchFamily="34" charset="0"/>
              </a:rPr>
              <a:t>اسْمَ رَبِّهٖ </a:t>
            </a:r>
            <a:r>
              <a:rPr lang="ar-AE" sz="4800" b="1" dirty="0" smtClean="0">
                <a:latin typeface="Arial Black" pitchFamily="34" charset="0"/>
              </a:rPr>
              <a:t>فَصَلّٰى</a:t>
            </a:r>
            <a:endParaRPr lang="ar-AE" sz="4800" b="1" dirty="0">
              <a:latin typeface="Arial Black" pitchFamily="34" charset="0"/>
            </a:endParaRPr>
          </a:p>
          <a:p>
            <a:pPr marL="0" indent="0">
              <a:buNone/>
            </a:pPr>
            <a:r>
              <a:rPr lang="tr-TR" sz="4800" b="1" dirty="0" smtClean="0">
                <a:latin typeface="Arial Black" pitchFamily="34" charset="0"/>
              </a:rPr>
              <a:t>«Arınan </a:t>
            </a:r>
            <a:r>
              <a:rPr lang="tr-TR" sz="4800" b="1" dirty="0">
                <a:latin typeface="Arial Black" pitchFamily="34" charset="0"/>
              </a:rPr>
              <a:t>ve Rabbinin adını anıp, namaz kılan kimse mutlaka kurtuluşa erer</a:t>
            </a:r>
            <a:r>
              <a:rPr lang="tr-TR" sz="4800" b="1" dirty="0" smtClean="0">
                <a:latin typeface="Arial Black" pitchFamily="34" charset="0"/>
              </a:rPr>
              <a:t>.» </a:t>
            </a:r>
            <a:r>
              <a:rPr lang="tr-TR" dirty="0" smtClean="0"/>
              <a:t>(Ala suresi 14-15)</a:t>
            </a:r>
            <a:endParaRPr lang="tr-TR" dirty="0"/>
          </a:p>
          <a:p>
            <a:pPr marL="0" indent="0">
              <a:buNone/>
            </a:pPr>
            <a:endParaRPr lang="tr-TR" dirty="0"/>
          </a:p>
        </p:txBody>
      </p:sp>
    </p:spTree>
    <p:extLst>
      <p:ext uri="{BB962C8B-B14F-4D97-AF65-F5344CB8AC3E}">
        <p14:creationId xmlns:p14="http://schemas.microsoft.com/office/powerpoint/2010/main" val="41894951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r>
              <a:rPr lang="tr-TR" b="1" u="sng" dirty="0" smtClean="0">
                <a:solidFill>
                  <a:srgbClr val="00B050"/>
                </a:solidFill>
                <a:latin typeface="Arial Black" pitchFamily="34" charset="0"/>
              </a:rPr>
              <a:t>2) BAYRAM GÜNLERİ MERHAMETİN ZİRVE YAPTIĞI GÜNLERDİR</a:t>
            </a:r>
          </a:p>
          <a:p>
            <a:r>
              <a:rPr lang="ar-AE" b="1" dirty="0" smtClean="0">
                <a:latin typeface="Arial Black" pitchFamily="34" charset="0"/>
              </a:rPr>
              <a:t>مُحَمَّدٌ </a:t>
            </a:r>
            <a:r>
              <a:rPr lang="ar-AE" b="1" dirty="0">
                <a:latin typeface="Arial Black" pitchFamily="34" charset="0"/>
              </a:rPr>
              <a:t>رَسُولُ اللّٰهِ وَالَّذٖينَ مَعَهُ اَشِدَّاءُ عَلَى الْكُفَّارِ رُحَمَاءُ بَيْنَهُمْ تَرٰیهُمْ رُكَّعًا سُجَّدًا يَبْتَغُونَ فَضْلًا مِنَ اللّٰهِ وَرِضْوَانًا سٖيمَاهُمْ فٖى وُجُوهِهِمْ مِنْ اَثَرِ السُّجُودِ ذٰلِكَ مَثَلُهُمْ فِى التَّوْرٰيةِ وَمَثَلُهُمْ فِى الْاِنْجٖيلِ كَزَرْعٍ اَخْرَجَ شَطْپَهُ فَاٰزَرَهُ فَاسْتَغْلَظَ فَاسْتَوٰى عَلٰى سُوقِهٖ يُعْجِبُ الزُّرَّاعَ لِيَغٖيظَ بِهِمُ الْكُفَّارَ وَعَدَ اللّٰهُ الَّذٖينَ اٰمَنُوا وَعَمِلُوا الصَّالِحَاتِ مِنْهُمْ مَغْفِرَةً وَاَجْرًا عَظٖيمًا</a:t>
            </a:r>
          </a:p>
          <a:p>
            <a:pPr marL="0" indent="0">
              <a:buNone/>
            </a:pPr>
            <a:r>
              <a:rPr lang="tr-TR" b="1" dirty="0" smtClean="0">
                <a:latin typeface="Arial Black" pitchFamily="34" charset="0"/>
              </a:rPr>
              <a:t>«Muhammed</a:t>
            </a:r>
            <a:r>
              <a:rPr lang="tr-TR" b="1" dirty="0">
                <a:latin typeface="Arial Black" pitchFamily="34" charset="0"/>
              </a:rPr>
              <a:t>, Allah'ın </a:t>
            </a:r>
            <a:r>
              <a:rPr lang="tr-TR" b="1" dirty="0" err="1">
                <a:latin typeface="Arial Black" pitchFamily="34" charset="0"/>
              </a:rPr>
              <a:t>Resûlüdür</a:t>
            </a:r>
            <a:r>
              <a:rPr lang="tr-TR" b="1" dirty="0">
                <a:latin typeface="Arial Black" pitchFamily="34" charset="0"/>
              </a:rPr>
              <a:t>. </a:t>
            </a:r>
            <a:r>
              <a:rPr lang="tr-TR" b="1" u="sng" dirty="0">
                <a:solidFill>
                  <a:srgbClr val="00B050"/>
                </a:solidFill>
                <a:latin typeface="Arial Black" pitchFamily="34" charset="0"/>
              </a:rPr>
              <a:t>Onunla beraber olanlar, inkârcılara karşı çetin, birbirlerine karşı da merhametlidirler. </a:t>
            </a:r>
            <a:r>
              <a:rPr lang="tr-TR" b="1" dirty="0">
                <a:latin typeface="Arial Black" pitchFamily="34" charset="0"/>
              </a:rPr>
              <a:t>Onların, rükû ve secde hâlinde, Allah'tan lütuf ve hoşnutluk istediklerini görürsün. Onların secde eseri olan alametleri yüzlerindedir. İşte bu, onların Tevrat'ta ve İncil'de anlatılan durumlarıdır: Onlar filizini çıkarmış, onu kuvvetlendirmiş, kalınlaşmış, gövdesi üzerine dikilmiş, ziraatçıların hoşuna giden bir ekin gibidirler. Allah, kendileri sebebiyle inkârcıları öfkelendirmek için </a:t>
            </a:r>
            <a:r>
              <a:rPr lang="tr-TR" dirty="0">
                <a:latin typeface="Arial Black" pitchFamily="34" charset="0"/>
              </a:rPr>
              <a:t>onları böyle sağlam ve dirençli kılar. Allah, içlerinden iman edip </a:t>
            </a:r>
            <a:r>
              <a:rPr lang="tr-TR" dirty="0" err="1">
                <a:latin typeface="Arial Black" pitchFamily="34" charset="0"/>
              </a:rPr>
              <a:t>salih</a:t>
            </a:r>
            <a:r>
              <a:rPr lang="tr-TR" dirty="0">
                <a:latin typeface="Arial Black" pitchFamily="34" charset="0"/>
              </a:rPr>
              <a:t> amel işleyenlere bir bağışlama ve büyük bir mükâfat </a:t>
            </a:r>
            <a:r>
              <a:rPr lang="tr-TR" dirty="0" err="1">
                <a:latin typeface="Arial Black" pitchFamily="34" charset="0"/>
              </a:rPr>
              <a:t>vaad</a:t>
            </a:r>
            <a:r>
              <a:rPr lang="tr-TR" dirty="0">
                <a:latin typeface="Arial Black" pitchFamily="34" charset="0"/>
              </a:rPr>
              <a:t> etmiştir</a:t>
            </a:r>
            <a:r>
              <a:rPr lang="tr-TR" dirty="0" smtClean="0">
                <a:latin typeface="Arial Black" pitchFamily="34" charset="0"/>
              </a:rPr>
              <a:t>.» </a:t>
            </a:r>
            <a:r>
              <a:rPr lang="tr-TR" dirty="0" smtClean="0"/>
              <a:t>(Fetih suresi 29)</a:t>
            </a:r>
          </a:p>
          <a:p>
            <a:endParaRPr lang="tr-TR" dirty="0"/>
          </a:p>
        </p:txBody>
      </p:sp>
    </p:spTree>
    <p:extLst>
      <p:ext uri="{BB962C8B-B14F-4D97-AF65-F5344CB8AC3E}">
        <p14:creationId xmlns:p14="http://schemas.microsoft.com/office/powerpoint/2010/main" val="30753581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32792"/>
            <a:ext cx="9144000" cy="6825208"/>
          </a:xfrm>
        </p:spPr>
        <p:txBody>
          <a:bodyPr>
            <a:normAutofit fontScale="92500" lnSpcReduction="10000"/>
          </a:bodyPr>
          <a:lstStyle/>
          <a:p>
            <a:r>
              <a:rPr lang="tr-TR" sz="3900" b="1" u="sng" dirty="0" smtClean="0">
                <a:solidFill>
                  <a:srgbClr val="00B050"/>
                </a:solidFill>
                <a:latin typeface="Arial Black" pitchFamily="34" charset="0"/>
              </a:rPr>
              <a:t>3) BAYRAM GÜNLERİ BAĞIŞLANMA VE  AF GÜNLERİDİR</a:t>
            </a:r>
          </a:p>
          <a:p>
            <a:endParaRPr lang="tr-TR" sz="3900" b="1" u="sng" dirty="0" smtClean="0">
              <a:solidFill>
                <a:srgbClr val="00B050"/>
              </a:solidFill>
              <a:latin typeface="Arial Black" pitchFamily="34" charset="0"/>
            </a:endParaRPr>
          </a:p>
          <a:p>
            <a:pPr marL="0" indent="0">
              <a:buNone/>
            </a:pPr>
            <a:r>
              <a:rPr lang="ar-AE" sz="4000" b="1" dirty="0" smtClean="0">
                <a:latin typeface="Arial Black" pitchFamily="34" charset="0"/>
              </a:rPr>
              <a:t>اِنَّ </a:t>
            </a:r>
            <a:r>
              <a:rPr lang="ar-AE" sz="4000" b="1" dirty="0">
                <a:latin typeface="Arial Black" pitchFamily="34" charset="0"/>
              </a:rPr>
              <a:t>اللّٰهَ لَا يَغْفِرُ اَنْ يُشْرَكَ بِهٖ وَيَغْفِرُ مَا دُونَ ذٰلِكَ لِمَنْ </a:t>
            </a:r>
            <a:r>
              <a:rPr lang="ar-AE" sz="4000" b="1" dirty="0" smtClean="0">
                <a:latin typeface="Arial Black" pitchFamily="34" charset="0"/>
              </a:rPr>
              <a:t>يَشَاءُ</a:t>
            </a:r>
            <a:endParaRPr lang="tr-TR" sz="4000" b="1" dirty="0" smtClean="0">
              <a:latin typeface="Arial Black" pitchFamily="34" charset="0"/>
            </a:endParaRPr>
          </a:p>
          <a:p>
            <a:pPr marL="0" indent="0">
              <a:buNone/>
            </a:pPr>
            <a:r>
              <a:rPr lang="ar-AE" sz="4000" b="1" dirty="0" smtClean="0">
                <a:latin typeface="Arial Black" pitchFamily="34" charset="0"/>
              </a:rPr>
              <a:t> </a:t>
            </a:r>
            <a:r>
              <a:rPr lang="ar-AE" sz="4000" b="1" dirty="0">
                <a:latin typeface="Arial Black" pitchFamily="34" charset="0"/>
              </a:rPr>
              <a:t>وَمَنْ يُشْرِكْ بِاللّٰهِ فَقَدِ افْتَرٰى اِثْمًا </a:t>
            </a:r>
            <a:r>
              <a:rPr lang="ar-AE" sz="4000" b="1" dirty="0" smtClean="0">
                <a:latin typeface="Arial Black" pitchFamily="34" charset="0"/>
              </a:rPr>
              <a:t>عَظٖيمًا</a:t>
            </a:r>
            <a:endParaRPr lang="ar-AE" sz="4000" b="1" dirty="0">
              <a:latin typeface="Arial Black" pitchFamily="34" charset="0"/>
            </a:endParaRPr>
          </a:p>
          <a:p>
            <a:pPr marL="0" indent="0">
              <a:buNone/>
            </a:pPr>
            <a:r>
              <a:rPr lang="tr-TR" sz="4000" b="1" dirty="0" smtClean="0">
                <a:latin typeface="Arial Black" pitchFamily="34" charset="0"/>
              </a:rPr>
              <a:t>«Şüphesiz </a:t>
            </a:r>
            <a:r>
              <a:rPr lang="tr-TR" sz="4000" b="1" dirty="0">
                <a:latin typeface="Arial Black" pitchFamily="34" charset="0"/>
              </a:rPr>
              <a:t>Allah, kendisine ortak koşulmasını asla bağışlamaz. Bunun dışında kalan (günah</a:t>
            </a:r>
            <a:r>
              <a:rPr lang="tr-TR" sz="4000" b="1" dirty="0" smtClean="0">
                <a:latin typeface="Arial Black" pitchFamily="34" charset="0"/>
              </a:rPr>
              <a:t>) </a:t>
            </a:r>
            <a:r>
              <a:rPr lang="tr-TR" sz="4000" b="1" dirty="0" err="1" smtClean="0">
                <a:latin typeface="Arial Black" pitchFamily="34" charset="0"/>
              </a:rPr>
              <a:t>ları</a:t>
            </a:r>
            <a:r>
              <a:rPr lang="tr-TR" sz="4000" b="1" dirty="0" smtClean="0">
                <a:latin typeface="Arial Black" pitchFamily="34" charset="0"/>
              </a:rPr>
              <a:t> </a:t>
            </a:r>
            <a:r>
              <a:rPr lang="tr-TR" sz="4000" b="1" dirty="0">
                <a:latin typeface="Arial Black" pitchFamily="34" charset="0"/>
              </a:rPr>
              <a:t>ise dilediği kimseler için bağışlar. Allah'a şirk koşan kimse, şüphesiz büyük bir günah işleyerek iftira etmiş olur</a:t>
            </a:r>
            <a:r>
              <a:rPr lang="tr-TR" sz="4000" b="1" dirty="0" smtClean="0">
                <a:latin typeface="Arial Black" pitchFamily="34" charset="0"/>
              </a:rPr>
              <a:t>.»</a:t>
            </a:r>
            <a:r>
              <a:rPr lang="tr-TR" dirty="0" smtClean="0">
                <a:latin typeface="Arial Black" pitchFamily="34" charset="0"/>
              </a:rPr>
              <a:t> </a:t>
            </a:r>
            <a:r>
              <a:rPr lang="tr-TR" dirty="0" smtClean="0"/>
              <a:t>(Nisa suresi 48)</a:t>
            </a:r>
          </a:p>
        </p:txBody>
      </p:sp>
    </p:spTree>
    <p:extLst>
      <p:ext uri="{BB962C8B-B14F-4D97-AF65-F5344CB8AC3E}">
        <p14:creationId xmlns:p14="http://schemas.microsoft.com/office/powerpoint/2010/main" val="551184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pPr marL="0" indent="0">
              <a:buNone/>
            </a:pPr>
            <a:r>
              <a:rPr lang="tr-TR" sz="6600" dirty="0" smtClean="0">
                <a:solidFill>
                  <a:srgbClr val="00B050"/>
                </a:solidFill>
                <a:latin typeface="Arial Black" pitchFamily="34" charset="0"/>
              </a:rPr>
              <a:t>HZ MUHAMMED SAV EFENDİMİZ BUYURUYOR Kİ:</a:t>
            </a:r>
          </a:p>
          <a:p>
            <a:pPr marL="0" indent="0">
              <a:buNone/>
            </a:pPr>
            <a:r>
              <a:rPr lang="tr-TR" sz="6600" dirty="0" smtClean="0">
                <a:latin typeface="Arial Black" pitchFamily="34" charset="0"/>
              </a:rPr>
              <a:t>«Kim</a:t>
            </a:r>
            <a:r>
              <a:rPr lang="tr-TR" sz="6600" dirty="0">
                <a:latin typeface="Arial Black" pitchFamily="34" charset="0"/>
              </a:rPr>
              <a:t>, dünyada </a:t>
            </a:r>
            <a:r>
              <a:rPr lang="tr-TR" sz="6600" dirty="0" err="1">
                <a:latin typeface="Arial Black" pitchFamily="34" charset="0"/>
              </a:rPr>
              <a:t>müslüman</a:t>
            </a:r>
            <a:r>
              <a:rPr lang="tr-TR" sz="6600" dirty="0">
                <a:latin typeface="Arial Black" pitchFamily="34" charset="0"/>
              </a:rPr>
              <a:t> kardeşinin ayıbını örterse, Allah da onun ayıbını </a:t>
            </a:r>
            <a:r>
              <a:rPr lang="tr-TR" sz="6600" dirty="0" err="1">
                <a:latin typeface="Arial Black" pitchFamily="34" charset="0"/>
              </a:rPr>
              <a:t>âhirette</a:t>
            </a:r>
            <a:r>
              <a:rPr lang="tr-TR" sz="6600" dirty="0">
                <a:latin typeface="Arial Black" pitchFamily="34" charset="0"/>
              </a:rPr>
              <a:t> gizleyip kapatır." </a:t>
            </a:r>
            <a:r>
              <a:rPr lang="tr-TR" dirty="0"/>
              <a:t>(Müslim, </a:t>
            </a:r>
            <a:r>
              <a:rPr lang="tr-TR" dirty="0" err="1"/>
              <a:t>Birr</a:t>
            </a:r>
            <a:r>
              <a:rPr lang="tr-TR" dirty="0"/>
              <a:t>, 58, </a:t>
            </a:r>
            <a:r>
              <a:rPr lang="tr-TR" dirty="0" smtClean="0"/>
              <a:t>72</a:t>
            </a:r>
            <a:endParaRPr lang="tr-TR" dirty="0"/>
          </a:p>
        </p:txBody>
      </p:sp>
    </p:spTree>
    <p:extLst>
      <p:ext uri="{BB962C8B-B14F-4D97-AF65-F5344CB8AC3E}">
        <p14:creationId xmlns:p14="http://schemas.microsoft.com/office/powerpoint/2010/main" val="1006217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marL="0" indent="0">
              <a:buNone/>
            </a:pPr>
            <a:r>
              <a:rPr lang="tr-TR" sz="6600" dirty="0" smtClean="0">
                <a:latin typeface="Arial Black" pitchFamily="34" charset="0"/>
              </a:rPr>
              <a:t>«Din </a:t>
            </a:r>
            <a:r>
              <a:rPr lang="tr-TR" sz="6600" dirty="0">
                <a:latin typeface="Arial Black" pitchFamily="34" charset="0"/>
              </a:rPr>
              <a:t>kardeşini, bir suçundan dolayı ayıplayan kimse, o suçu kendisi de işlemedikçe ölmez</a:t>
            </a:r>
            <a:r>
              <a:rPr lang="tr-TR" sz="6600" dirty="0" smtClean="0">
                <a:latin typeface="Arial Black" pitchFamily="34" charset="0"/>
              </a:rPr>
              <a:t>.» </a:t>
            </a:r>
            <a:r>
              <a:rPr lang="tr-TR" dirty="0"/>
              <a:t>(</a:t>
            </a:r>
            <a:r>
              <a:rPr lang="tr-TR" dirty="0" err="1"/>
              <a:t>Tirmizî</a:t>
            </a:r>
            <a:r>
              <a:rPr lang="tr-TR" dirty="0"/>
              <a:t>, Kıyamet, 53)</a:t>
            </a:r>
          </a:p>
          <a:p>
            <a:endParaRPr lang="tr-TR" dirty="0"/>
          </a:p>
        </p:txBody>
      </p:sp>
    </p:spTree>
    <p:extLst>
      <p:ext uri="{BB962C8B-B14F-4D97-AF65-F5344CB8AC3E}">
        <p14:creationId xmlns:p14="http://schemas.microsoft.com/office/powerpoint/2010/main" val="1754185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pPr marL="0" indent="0">
              <a:buNone/>
            </a:pPr>
            <a:r>
              <a:rPr lang="ar-AE" sz="4800" b="1" dirty="0" smtClean="0">
                <a:latin typeface="Arial Black" pitchFamily="34" charset="0"/>
              </a:rPr>
              <a:t>وَلَا </a:t>
            </a:r>
            <a:r>
              <a:rPr lang="ar-AE" sz="4800" b="1" dirty="0">
                <a:latin typeface="Arial Black" pitchFamily="34" charset="0"/>
              </a:rPr>
              <a:t>تَسْتَوِى الْحَسَنَةُ وَلَا السَّيِّئَةُ اِدْفَعْ بِالَّتٖى هِىَ اَحْسَنُ فَاِذَا الَّذٖى </a:t>
            </a:r>
            <a:r>
              <a:rPr lang="ar-AE" sz="4800" b="1" dirty="0" smtClean="0">
                <a:latin typeface="Arial Black" pitchFamily="34" charset="0"/>
              </a:rPr>
              <a:t>بَيْنَكَ </a:t>
            </a:r>
            <a:r>
              <a:rPr lang="ar-AE" sz="4800" b="1" dirty="0">
                <a:latin typeface="Arial Black" pitchFamily="34" charset="0"/>
              </a:rPr>
              <a:t>وَبَيْنَهُ عَدَاوَةٌ كَاَنَّهُ وَلِىٌّ </a:t>
            </a:r>
            <a:r>
              <a:rPr lang="ar-AE" sz="4800" b="1" dirty="0" smtClean="0">
                <a:latin typeface="Arial Black" pitchFamily="34" charset="0"/>
              </a:rPr>
              <a:t>حَمٖيمٌ</a:t>
            </a:r>
            <a:endParaRPr lang="ar-AE" sz="4800" b="1" dirty="0">
              <a:latin typeface="Arial Black" pitchFamily="34" charset="0"/>
            </a:endParaRPr>
          </a:p>
          <a:p>
            <a:pPr marL="0" indent="0">
              <a:buNone/>
            </a:pPr>
            <a:r>
              <a:rPr lang="tr-TR" sz="4800" b="1" dirty="0" smtClean="0">
                <a:latin typeface="Arial Black" pitchFamily="34" charset="0"/>
              </a:rPr>
              <a:t>«İyilikle </a:t>
            </a:r>
            <a:r>
              <a:rPr lang="tr-TR" sz="4800" b="1" dirty="0">
                <a:latin typeface="Arial Black" pitchFamily="34" charset="0"/>
              </a:rPr>
              <a:t>kötülük bir olmaz. Kötülüğü en güzel bir şekilde sav. Bir de bakarsın ki, seninle arasında düşmanlık bulunan kimse sanki sıcak bir dost </a:t>
            </a:r>
            <a:r>
              <a:rPr lang="tr-TR" sz="4800" b="1" dirty="0" smtClean="0">
                <a:latin typeface="Arial Black" pitchFamily="34" charset="0"/>
              </a:rPr>
              <a:t>oluvermiştir.» </a:t>
            </a:r>
            <a:r>
              <a:rPr lang="tr-TR" dirty="0" smtClean="0"/>
              <a:t>(</a:t>
            </a:r>
            <a:r>
              <a:rPr lang="tr-TR" dirty="0" err="1" smtClean="0"/>
              <a:t>Fussilet</a:t>
            </a:r>
            <a:r>
              <a:rPr lang="tr-TR" dirty="0" smtClean="0"/>
              <a:t> suresi 34)</a:t>
            </a:r>
            <a:endParaRPr lang="tr-TR" dirty="0"/>
          </a:p>
        </p:txBody>
      </p:sp>
    </p:spTree>
    <p:extLst>
      <p:ext uri="{BB962C8B-B14F-4D97-AF65-F5344CB8AC3E}">
        <p14:creationId xmlns:p14="http://schemas.microsoft.com/office/powerpoint/2010/main" val="12984088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tr-TR" sz="5400" u="sng" dirty="0" err="1" smtClean="0">
                <a:solidFill>
                  <a:srgbClr val="00B050"/>
                </a:solidFill>
                <a:latin typeface="Arial Black" pitchFamily="34" charset="0"/>
              </a:rPr>
              <a:t>İbn</a:t>
            </a:r>
            <a:r>
              <a:rPr lang="tr-TR" sz="5400" u="sng" dirty="0" smtClean="0">
                <a:solidFill>
                  <a:srgbClr val="00B050"/>
                </a:solidFill>
                <a:latin typeface="Arial Black" pitchFamily="34" charset="0"/>
              </a:rPr>
              <a:t>-i </a:t>
            </a:r>
            <a:r>
              <a:rPr lang="tr-TR" sz="5400" u="sng" dirty="0">
                <a:solidFill>
                  <a:srgbClr val="00B050"/>
                </a:solidFill>
                <a:latin typeface="Arial Black" pitchFamily="34" charset="0"/>
              </a:rPr>
              <a:t>Abbâs </a:t>
            </a:r>
            <a:r>
              <a:rPr lang="tr-TR" sz="5400" u="sng" dirty="0" smtClean="0">
                <a:solidFill>
                  <a:srgbClr val="00B050"/>
                </a:solidFill>
                <a:latin typeface="Arial Black" pitchFamily="34" charset="0"/>
              </a:rPr>
              <a:t>(RA) şu </a:t>
            </a:r>
            <a:r>
              <a:rPr lang="tr-TR" sz="5400" u="sng" dirty="0">
                <a:solidFill>
                  <a:srgbClr val="00B050"/>
                </a:solidFill>
                <a:latin typeface="Arial Black" pitchFamily="34" charset="0"/>
              </a:rPr>
              <a:t>tavsiyede bulunur: </a:t>
            </a:r>
          </a:p>
          <a:p>
            <a:pPr marL="0" indent="0">
              <a:buNone/>
            </a:pPr>
            <a:r>
              <a:rPr lang="tr-TR" sz="5400" dirty="0" smtClean="0">
                <a:latin typeface="Arial Black" pitchFamily="34" charset="0"/>
              </a:rPr>
              <a:t>«Arkadaşının </a:t>
            </a:r>
            <a:r>
              <a:rPr lang="tr-TR" sz="5400" dirty="0">
                <a:latin typeface="Arial Black" pitchFamily="34" charset="0"/>
              </a:rPr>
              <a:t>ayıplarını söylemek istediğinde, hemen kendi ayıplarını hatırla</a:t>
            </a:r>
            <a:r>
              <a:rPr lang="tr-TR" sz="5400" dirty="0" smtClean="0">
                <a:latin typeface="Arial Black" pitchFamily="34" charset="0"/>
              </a:rPr>
              <a:t>!» </a:t>
            </a:r>
            <a:r>
              <a:rPr lang="tr-TR" dirty="0"/>
              <a:t>(</a:t>
            </a:r>
            <a:r>
              <a:rPr lang="tr-TR" dirty="0" err="1"/>
              <a:t>Buhârî</a:t>
            </a:r>
            <a:r>
              <a:rPr lang="tr-TR" dirty="0"/>
              <a:t>, el-</a:t>
            </a:r>
            <a:r>
              <a:rPr lang="tr-TR" dirty="0" err="1"/>
              <a:t>Edebü’l</a:t>
            </a:r>
            <a:r>
              <a:rPr lang="tr-TR" dirty="0"/>
              <a:t>-</a:t>
            </a:r>
            <a:r>
              <a:rPr lang="tr-TR" dirty="0" err="1"/>
              <a:t>Müfred</a:t>
            </a:r>
            <a:r>
              <a:rPr lang="tr-TR" dirty="0"/>
              <a:t>, </a:t>
            </a:r>
            <a:r>
              <a:rPr lang="tr-TR" dirty="0" err="1"/>
              <a:t>no</a:t>
            </a:r>
            <a:r>
              <a:rPr lang="tr-TR" dirty="0"/>
              <a:t>: 328) </a:t>
            </a:r>
          </a:p>
          <a:p>
            <a:endParaRPr lang="tr-TR" dirty="0"/>
          </a:p>
        </p:txBody>
      </p:sp>
    </p:spTree>
    <p:extLst>
      <p:ext uri="{BB962C8B-B14F-4D97-AF65-F5344CB8AC3E}">
        <p14:creationId xmlns:p14="http://schemas.microsoft.com/office/powerpoint/2010/main" val="25234709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pPr marL="0" indent="0">
              <a:buNone/>
            </a:pPr>
            <a:r>
              <a:rPr lang="tr-TR" sz="3600" u="sng" dirty="0" err="1" smtClean="0">
                <a:solidFill>
                  <a:srgbClr val="00B050"/>
                </a:solidFill>
                <a:latin typeface="Arial Black" pitchFamily="34" charset="0"/>
              </a:rPr>
              <a:t>Rasûlullah</a:t>
            </a:r>
            <a:r>
              <a:rPr lang="tr-TR" sz="3600" u="sng" dirty="0" smtClean="0">
                <a:solidFill>
                  <a:srgbClr val="00B050"/>
                </a:solidFill>
                <a:latin typeface="Arial Black" pitchFamily="34" charset="0"/>
              </a:rPr>
              <a:t> (SAV) şöyle </a:t>
            </a:r>
            <a:r>
              <a:rPr lang="tr-TR" sz="3600" u="sng" dirty="0">
                <a:solidFill>
                  <a:srgbClr val="00B050"/>
                </a:solidFill>
                <a:latin typeface="Arial Black" pitchFamily="34" charset="0"/>
              </a:rPr>
              <a:t>buyurmuştur: </a:t>
            </a:r>
          </a:p>
          <a:p>
            <a:r>
              <a:rPr lang="tr-TR" sz="3600" dirty="0" smtClean="0">
                <a:latin typeface="Arial Black" pitchFamily="34" charset="0"/>
              </a:rPr>
              <a:t>«İşlediği </a:t>
            </a:r>
            <a:r>
              <a:rPr lang="tr-TR" sz="3600" dirty="0">
                <a:latin typeface="Arial Black" pitchFamily="34" charset="0"/>
              </a:rPr>
              <a:t>günahları açığa vuranlar dışında, ümmetimin tamamı affedilmiştir. Bir adamın, gece kötü bir iş yapıp, Allah onu örttüğü hâlde, sabahleyin kalkıp; «–Ey falan! Ben dün gece şöyle </a:t>
            </a:r>
            <a:r>
              <a:rPr lang="tr-TR" sz="3600" dirty="0" err="1">
                <a:latin typeface="Arial Black" pitchFamily="34" charset="0"/>
              </a:rPr>
              <a:t>şöyle</a:t>
            </a:r>
            <a:r>
              <a:rPr lang="tr-TR" sz="3600" dirty="0">
                <a:latin typeface="Arial Black" pitchFamily="34" charset="0"/>
              </a:rPr>
              <a:t> yaptım.» demesi, açık günahlardandır. Oysa, Rabbi geceleyin onun kötülüğünü örtmüştü. Fakat o, sabaha çıktığında </a:t>
            </a:r>
            <a:r>
              <a:rPr lang="tr-TR" sz="3600" dirty="0" err="1">
                <a:latin typeface="Arial Black" pitchFamily="34" charset="0"/>
              </a:rPr>
              <a:t>Allâh’ın</a:t>
            </a:r>
            <a:r>
              <a:rPr lang="tr-TR" sz="3600" dirty="0">
                <a:latin typeface="Arial Black" pitchFamily="34" charset="0"/>
              </a:rPr>
              <a:t> örttüğünü açığa vuruyor</a:t>
            </a:r>
            <a:r>
              <a:rPr lang="tr-TR" sz="3600" dirty="0" smtClean="0">
                <a:latin typeface="Arial Black" pitchFamily="34" charset="0"/>
              </a:rPr>
              <a:t>.» </a:t>
            </a:r>
            <a:r>
              <a:rPr lang="tr-TR" dirty="0"/>
              <a:t>(</a:t>
            </a:r>
            <a:r>
              <a:rPr lang="tr-TR" dirty="0" err="1"/>
              <a:t>Buhârî</a:t>
            </a:r>
            <a:r>
              <a:rPr lang="tr-TR" dirty="0"/>
              <a:t>, </a:t>
            </a:r>
            <a:r>
              <a:rPr lang="tr-TR" dirty="0" err="1"/>
              <a:t>Edeb</a:t>
            </a:r>
            <a:r>
              <a:rPr lang="tr-TR" dirty="0"/>
              <a:t>, 60; Müslim, </a:t>
            </a:r>
            <a:r>
              <a:rPr lang="tr-TR" dirty="0" err="1"/>
              <a:t>Zühd</a:t>
            </a:r>
            <a:r>
              <a:rPr lang="tr-TR" dirty="0"/>
              <a:t>, 52)</a:t>
            </a:r>
          </a:p>
        </p:txBody>
      </p:sp>
    </p:spTree>
    <p:extLst>
      <p:ext uri="{BB962C8B-B14F-4D97-AF65-F5344CB8AC3E}">
        <p14:creationId xmlns:p14="http://schemas.microsoft.com/office/powerpoint/2010/main" val="13073628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0" indent="0">
              <a:buNone/>
            </a:pPr>
            <a:r>
              <a:rPr lang="tr-TR" sz="4000" b="1" dirty="0" smtClean="0">
                <a:solidFill>
                  <a:srgbClr val="00B050"/>
                </a:solidFill>
                <a:latin typeface="Arial Black" pitchFamily="34" charset="0"/>
              </a:rPr>
              <a:t>4) BAYRAM GÜNLERİ ZİYARETLEŞME SILA-İ RAHİM GÜNLERİDİR</a:t>
            </a:r>
          </a:p>
          <a:p>
            <a:pPr marL="0" indent="0">
              <a:buNone/>
            </a:pPr>
            <a:r>
              <a:rPr lang="ar-AE" sz="4000" b="1" dirty="0">
                <a:solidFill>
                  <a:schemeClr val="tx1">
                    <a:lumMod val="95000"/>
                    <a:lumOff val="5000"/>
                  </a:schemeClr>
                </a:solidFill>
                <a:latin typeface="Arial Black" pitchFamily="34" charset="0"/>
              </a:rPr>
              <a:t>يَا اَيُّهَا النَّاسُ اتَّقُوا رَبَّكُمُ الَّذٖى خَلَقَكُمْ مِنْ نَفْسٍ وَاحِدَةٍ وَخَلَقَ مِنْهَا زَوْجَهَا وَبَثَّ مِنْهُمَا رِجَالًا كَثٖيرًا وَنِسَاءً وَاتَّقُوا اللّٰهَ الَّذٖى تَسَاءَلُونَ بِهٖ وَالْاَرْحَامَ اِنَّ اللّٰهَ كَانَ عَلَيْكُمْ رَقٖيبًا</a:t>
            </a:r>
          </a:p>
          <a:p>
            <a:pPr marL="0" indent="0">
              <a:buNone/>
            </a:pPr>
            <a:endParaRPr lang="ar-AE" sz="4000" b="1" dirty="0">
              <a:solidFill>
                <a:schemeClr val="tx1">
                  <a:lumMod val="95000"/>
                  <a:lumOff val="5000"/>
                </a:schemeClr>
              </a:solidFill>
              <a:latin typeface="Arial Black" pitchFamily="34" charset="0"/>
            </a:endParaRPr>
          </a:p>
          <a:p>
            <a:pPr marL="0" indent="0">
              <a:buNone/>
            </a:pPr>
            <a:r>
              <a:rPr lang="tr-TR" sz="4000" b="1" dirty="0" smtClean="0">
                <a:solidFill>
                  <a:schemeClr val="tx1">
                    <a:lumMod val="95000"/>
                    <a:lumOff val="5000"/>
                  </a:schemeClr>
                </a:solidFill>
                <a:latin typeface="Arial Black" pitchFamily="34" charset="0"/>
              </a:rPr>
              <a:t>«Ey </a:t>
            </a:r>
            <a:r>
              <a:rPr lang="tr-TR" sz="4000" b="1" dirty="0">
                <a:solidFill>
                  <a:schemeClr val="tx1">
                    <a:lumMod val="95000"/>
                    <a:lumOff val="5000"/>
                  </a:schemeClr>
                </a:solidFill>
                <a:latin typeface="Arial Black" pitchFamily="34" charset="0"/>
              </a:rPr>
              <a:t>insanlar! Sizi bir tek nefisten yaratan ve ondan da  eşini yaratan; ikisinden birçok erkek ve kadın (meydana getirip) yayan Rabbinize karşı gelmekten sakının. Kendisi adına birbirinizden dilekte bulunduğunuz Allah'a karşı gelmekten ve akrabalık bağlarını koparmaktan sakının. Şüphesiz Allah, üzerinizde bir gözetleyicidir.» (Nisa suresi 1)</a:t>
            </a:r>
          </a:p>
          <a:p>
            <a:pPr marL="0" indent="0">
              <a:buNone/>
            </a:pPr>
            <a:endParaRPr lang="tr-TR" sz="4000" b="1" dirty="0" smtClean="0">
              <a:solidFill>
                <a:srgbClr val="00B050"/>
              </a:solidFill>
              <a:latin typeface="Arial Black" pitchFamily="34" charset="0"/>
            </a:endParaRPr>
          </a:p>
          <a:p>
            <a:pPr marL="0" indent="0">
              <a:buNone/>
            </a:pPr>
            <a:endParaRPr lang="tr-TR" dirty="0"/>
          </a:p>
        </p:txBody>
      </p:sp>
    </p:spTree>
    <p:extLst>
      <p:ext uri="{BB962C8B-B14F-4D97-AF65-F5344CB8AC3E}">
        <p14:creationId xmlns:p14="http://schemas.microsoft.com/office/powerpoint/2010/main" val="40053400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b="1" u="sng" dirty="0" smtClean="0">
                <a:solidFill>
                  <a:srgbClr val="00B050"/>
                </a:solidFill>
                <a:latin typeface="Arial Black" pitchFamily="34" charset="0"/>
              </a:rPr>
              <a:t>5) BAYRAM GÜNLERİ BİR VE BERABER YAŞAMA HALİNİ GÜÇLENDİRME GÜNLERİDİR</a:t>
            </a:r>
          </a:p>
          <a:p>
            <a:r>
              <a:rPr lang="ar-AE" b="1" dirty="0">
                <a:latin typeface="Arial Black" pitchFamily="34" charset="0"/>
              </a:rPr>
              <a:t>وَاعْتَصِمُوا بِحَبْلِ اللّٰهِ جَمٖيعًا وَلَا تَفَرَّقُوا وَاذْكُرُوا نِعْمَتَ اللّٰهِ عَلَيْكُمْ اِذْ كُنْتُمْ اَعْدَاءً فَاَلَّفَ بَيْنَ قُلُوبِكُمْ فَاَصْبَحْتُمْ بِنِعْمَتِهٖ اِخْوَانًا وَكُنْتُمْ عَلٰى شَفَا حُفْرَةٍ مِنَ النَّارِ فَاَنْقَذَكُمْ مِنْهَا كَذٰلِكَ يُبَيِّنُ اللّٰهُ لَكُمْ اٰيَاتِهٖ لَعَلَّكُمْ تَهْتَدُونَ</a:t>
            </a:r>
          </a:p>
          <a:p>
            <a:endParaRPr lang="ar-AE" b="1" dirty="0">
              <a:latin typeface="Arial Black" pitchFamily="34" charset="0"/>
            </a:endParaRPr>
          </a:p>
          <a:p>
            <a:pPr marL="0" indent="0">
              <a:buNone/>
            </a:pPr>
            <a:r>
              <a:rPr lang="tr-TR" b="1" dirty="0" smtClean="0">
                <a:latin typeface="Arial Black" pitchFamily="34" charset="0"/>
              </a:rPr>
              <a:t>«Hep </a:t>
            </a:r>
            <a:r>
              <a:rPr lang="tr-TR" b="1" dirty="0">
                <a:latin typeface="Arial Black" pitchFamily="34" charset="0"/>
              </a:rPr>
              <a:t>birlikte Allah'ın ipine (Kur'an'a) sımsıkı sarılın. Parçalanıp bölünmeyin. Allah'ın size olan nimetini hatırlayın. Hani sizler birbirinize düşmanlar idiniz de O, kalplerinizi birleştirmişti. İşte O'nun bu nimeti sayesinde kardeşler olmuştunuz. Yine siz, bir ateş çukurunun tam kenarında idiniz de O sizi oradan kurtarmıştı. İşte Allah size </a:t>
            </a:r>
            <a:r>
              <a:rPr lang="tr-TR" b="1" dirty="0" err="1">
                <a:latin typeface="Arial Black" pitchFamily="34" charset="0"/>
              </a:rPr>
              <a:t>âyetlerini</a:t>
            </a:r>
            <a:r>
              <a:rPr lang="tr-TR" b="1" dirty="0">
                <a:latin typeface="Arial Black" pitchFamily="34" charset="0"/>
              </a:rPr>
              <a:t> böyle apaçık bildiriyor ki doğru yola eresiniz</a:t>
            </a:r>
            <a:r>
              <a:rPr lang="tr-TR" b="1" dirty="0" smtClean="0">
                <a:latin typeface="Arial Black" pitchFamily="34" charset="0"/>
              </a:rPr>
              <a:t>.» </a:t>
            </a:r>
            <a:r>
              <a:rPr lang="tr-TR" dirty="0" smtClean="0"/>
              <a:t>(Ali İmran suresi 103)</a:t>
            </a:r>
            <a:endParaRPr lang="ar-AE" dirty="0"/>
          </a:p>
          <a:p>
            <a:endParaRPr lang="ar-AE" dirty="0"/>
          </a:p>
          <a:p>
            <a:endParaRPr lang="tr-TR" dirty="0"/>
          </a:p>
        </p:txBody>
      </p:sp>
    </p:spTree>
    <p:extLst>
      <p:ext uri="{BB962C8B-B14F-4D97-AF65-F5344CB8AC3E}">
        <p14:creationId xmlns:p14="http://schemas.microsoft.com/office/powerpoint/2010/main" val="37287946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ar-AE" sz="4400" b="1" dirty="0">
                <a:latin typeface="Arial Black" pitchFamily="34" charset="0"/>
              </a:rPr>
              <a:t>لا تَقَاطَعُوا ، ولا تَدابروا ، ولا تباغضُوا ، ولا </a:t>
            </a:r>
            <a:r>
              <a:rPr lang="ar-AE" sz="4400" b="1" dirty="0" smtClean="0">
                <a:latin typeface="Arial Black" pitchFamily="34" charset="0"/>
              </a:rPr>
              <a:t>تحاسدُوا </a:t>
            </a:r>
            <a:r>
              <a:rPr lang="ar-AE" sz="4400" b="1" dirty="0">
                <a:latin typeface="Arial Black" pitchFamily="34" charset="0"/>
              </a:rPr>
              <a:t>، وكُونُوا عِبادَ اللَّهِ إخْواناً </a:t>
            </a:r>
            <a:r>
              <a:rPr lang="ar-AE" sz="4400" b="1" dirty="0" smtClean="0">
                <a:latin typeface="Arial Black" pitchFamily="34" charset="0"/>
              </a:rPr>
              <a:t>ً</a:t>
            </a:r>
            <a:endParaRPr lang="ar-AE" sz="4400" b="1" dirty="0">
              <a:latin typeface="Arial Black" pitchFamily="34" charset="0"/>
            </a:endParaRPr>
          </a:p>
          <a:p>
            <a:r>
              <a:rPr lang="tr-TR" sz="4400" b="1" dirty="0">
                <a:latin typeface="Arial Black" pitchFamily="34" charset="0"/>
              </a:rPr>
              <a:t>Birbirinizle ilginizi kesmeyiniz, sırt dönmeyiniz, kin tutmayınız ve haset etmeyiniz. Ey Allah'ın kulları! kardeş olunuz. </a:t>
            </a:r>
            <a:r>
              <a:rPr lang="tr-TR" dirty="0"/>
              <a:t>(Buhari, </a:t>
            </a:r>
            <a:r>
              <a:rPr lang="tr-TR" dirty="0" err="1"/>
              <a:t>Edeb</a:t>
            </a:r>
            <a:r>
              <a:rPr lang="tr-TR" dirty="0"/>
              <a:t> 57)</a:t>
            </a:r>
          </a:p>
          <a:p>
            <a:endParaRPr lang="tr-TR" dirty="0"/>
          </a:p>
        </p:txBody>
      </p:sp>
    </p:spTree>
    <p:extLst>
      <p:ext uri="{BB962C8B-B14F-4D97-AF65-F5344CB8AC3E}">
        <p14:creationId xmlns:p14="http://schemas.microsoft.com/office/powerpoint/2010/main" val="3487283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r>
              <a:rPr lang="tr-TR" sz="2800" u="sng" dirty="0" smtClean="0">
                <a:solidFill>
                  <a:srgbClr val="FF0000"/>
                </a:solidFill>
                <a:latin typeface="Arial Black" pitchFamily="34" charset="0"/>
              </a:rPr>
              <a:t>AYETTEKİ (</a:t>
            </a:r>
            <a:r>
              <a:rPr lang="ar-AE" sz="2800" u="sng" dirty="0" smtClean="0">
                <a:solidFill>
                  <a:srgbClr val="FF0000"/>
                </a:solidFill>
                <a:latin typeface="Arial Black" pitchFamily="34" charset="0"/>
              </a:rPr>
              <a:t> تَزَكّٰى</a:t>
            </a:r>
            <a:r>
              <a:rPr lang="tr-TR" sz="2800" u="sng" dirty="0" smtClean="0">
                <a:solidFill>
                  <a:srgbClr val="FF0000"/>
                </a:solidFill>
                <a:latin typeface="Arial Black" pitchFamily="34" charset="0"/>
              </a:rPr>
              <a:t>) KELİMESİ 3 MANAYA GELİR</a:t>
            </a:r>
            <a:r>
              <a:rPr lang="tr-TR" sz="2800" u="sng" dirty="0" smtClean="0">
                <a:solidFill>
                  <a:srgbClr val="FF0000"/>
                </a:solidFill>
                <a:latin typeface="Arial Black" pitchFamily="34" charset="0"/>
              </a:rPr>
              <a:t>: </a:t>
            </a:r>
            <a:endParaRPr lang="tr-TR" sz="2800" u="sng" dirty="0" smtClean="0">
              <a:solidFill>
                <a:srgbClr val="FF0000"/>
              </a:solidFill>
              <a:latin typeface="Arial Black" pitchFamily="34" charset="0"/>
            </a:endParaRPr>
          </a:p>
          <a:p>
            <a:r>
              <a:rPr lang="tr-TR" sz="2800" u="sng" dirty="0" smtClean="0">
                <a:solidFill>
                  <a:srgbClr val="00B050"/>
                </a:solidFill>
                <a:latin typeface="Arial Black" pitchFamily="34" charset="0"/>
              </a:rPr>
              <a:t>1) KALP TEMİZLİĞİ: </a:t>
            </a:r>
            <a:r>
              <a:rPr lang="tr-TR" sz="2800" dirty="0" smtClean="0">
                <a:solidFill>
                  <a:schemeClr val="tx1">
                    <a:lumMod val="95000"/>
                    <a:lumOff val="5000"/>
                  </a:schemeClr>
                </a:solidFill>
                <a:latin typeface="Arial Black" pitchFamily="34" charset="0"/>
              </a:rPr>
              <a:t>KALP TEMİZLİĞİ İBADETLERLE OLUR VE </a:t>
            </a:r>
            <a:r>
              <a:rPr lang="tr-TR" sz="2800" dirty="0" smtClean="0">
                <a:latin typeface="Arial Black" pitchFamily="34" charset="0"/>
              </a:rPr>
              <a:t>RAMAZAN AYINDA İBADETLERE DAHA FAZLA ÖNEM VEREREK KALP TEMİZLİĞİ YAPMIŞ OLDUK: ORUÇ, TERAVİH, ZİKİR, DUA VE NAFİLE İBADETLER VS </a:t>
            </a:r>
            <a:endParaRPr lang="tr-TR" sz="2800" dirty="0" smtClean="0">
              <a:solidFill>
                <a:srgbClr val="00B050"/>
              </a:solidFill>
              <a:latin typeface="Arial Black" pitchFamily="34" charset="0"/>
            </a:endParaRPr>
          </a:p>
          <a:p>
            <a:r>
              <a:rPr lang="tr-TR" sz="2800" u="sng" dirty="0" smtClean="0">
                <a:solidFill>
                  <a:srgbClr val="00B050"/>
                </a:solidFill>
                <a:latin typeface="Arial Black" pitchFamily="34" charset="0"/>
              </a:rPr>
              <a:t>2) BEDEN TEMİZLİĞİ</a:t>
            </a:r>
            <a:r>
              <a:rPr lang="tr-TR" sz="2800" dirty="0" smtClean="0">
                <a:solidFill>
                  <a:srgbClr val="00B050"/>
                </a:solidFill>
                <a:latin typeface="Arial Black" pitchFamily="34" charset="0"/>
              </a:rPr>
              <a:t>: </a:t>
            </a:r>
            <a:r>
              <a:rPr lang="tr-TR" sz="2800" dirty="0" smtClean="0">
                <a:latin typeface="Arial Black" pitchFamily="34" charset="0"/>
              </a:rPr>
              <a:t>ABDEST-GUSÜL</a:t>
            </a:r>
            <a:endParaRPr lang="tr-TR" sz="2800" u="sng" dirty="0">
              <a:latin typeface="Arial Black" pitchFamily="34" charset="0"/>
            </a:endParaRPr>
          </a:p>
          <a:p>
            <a:r>
              <a:rPr lang="tr-TR" sz="2800" u="sng" dirty="0" smtClean="0">
                <a:solidFill>
                  <a:srgbClr val="00B050"/>
                </a:solidFill>
                <a:latin typeface="Arial Black" pitchFamily="34" charset="0"/>
              </a:rPr>
              <a:t>3) MALIN TEMİZLİĞİ: </a:t>
            </a:r>
            <a:r>
              <a:rPr lang="tr-TR" sz="2800" dirty="0" smtClean="0">
                <a:latin typeface="Arial Black" pitchFamily="34" charset="0"/>
              </a:rPr>
              <a:t>ZEKAT, SADAKA, FİTRE, FİDYE  VS İLE OLUR.   </a:t>
            </a:r>
            <a:endParaRPr lang="tr-TR" sz="2800" dirty="0" smtClean="0">
              <a:latin typeface="Arial Black" pitchFamily="34" charset="0"/>
            </a:endParaRPr>
          </a:p>
          <a:p>
            <a:pPr algn="ctr"/>
            <a:endParaRPr lang="tr-TR" sz="2800" u="sng" dirty="0" smtClean="0">
              <a:solidFill>
                <a:srgbClr val="00B050"/>
              </a:solidFill>
              <a:latin typeface="Arial Black" pitchFamily="34" charset="0"/>
            </a:endParaRPr>
          </a:p>
          <a:p>
            <a:pPr algn="ctr"/>
            <a:r>
              <a:rPr lang="tr-TR" sz="2800" u="sng" dirty="0" smtClean="0">
                <a:solidFill>
                  <a:srgbClr val="00B050"/>
                </a:solidFill>
                <a:latin typeface="Arial Black" pitchFamily="34" charset="0"/>
              </a:rPr>
              <a:t>AYETTE GEÇEN BU ÜÇ MADDE RAMAZANDA ZİRVE YAPAN İBADETLERİMİZDİR</a:t>
            </a:r>
            <a:r>
              <a:rPr lang="tr-TR" sz="2800" dirty="0" smtClean="0">
                <a:latin typeface="Arial Black" pitchFamily="34" charset="0"/>
              </a:rPr>
              <a:t>.</a:t>
            </a:r>
            <a:endParaRPr lang="tr-TR" sz="2800" dirty="0">
              <a:latin typeface="Arial Black" pitchFamily="34" charset="0"/>
            </a:endParaRPr>
          </a:p>
        </p:txBody>
      </p:sp>
    </p:spTree>
    <p:extLst>
      <p:ext uri="{BB962C8B-B14F-4D97-AF65-F5344CB8AC3E}">
        <p14:creationId xmlns:p14="http://schemas.microsoft.com/office/powerpoint/2010/main" val="8715877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ar-AE" sz="4000" b="1" dirty="0">
                <a:latin typeface="Arial Black" pitchFamily="34" charset="0"/>
              </a:rPr>
              <a:t>مثَلُ الْمُؤْمِنِينَ فِي تَوَادِّهِمْ وتَرَاحُمِهِمْ وتَعاطُفِهِمْ ، مَثَلُ الْجَسَدِ إِذَا اشْتَكَى مِنْهُ عُضْوٌ تَداعَى لهُ سائِرُ الْجسدِ بالسهَرِ </a:t>
            </a:r>
            <a:r>
              <a:rPr lang="ar-AE" sz="4000" b="1" dirty="0" smtClean="0">
                <a:latin typeface="Arial Black" pitchFamily="34" charset="0"/>
              </a:rPr>
              <a:t>والْحُمَّى</a:t>
            </a:r>
          </a:p>
          <a:p>
            <a:endParaRPr lang="ar-AE" sz="4000" b="1" dirty="0" smtClean="0">
              <a:latin typeface="Arial Black" pitchFamily="34" charset="0"/>
            </a:endParaRPr>
          </a:p>
          <a:p>
            <a:pPr marL="0" indent="0">
              <a:buNone/>
            </a:pPr>
            <a:r>
              <a:rPr lang="tr-TR" sz="4000" b="1" dirty="0" smtClean="0">
                <a:latin typeface="Arial Black" pitchFamily="34" charset="0"/>
              </a:rPr>
              <a:t>«</a:t>
            </a:r>
            <a:r>
              <a:rPr lang="tr-TR" sz="4000" b="1" dirty="0" err="1" smtClean="0">
                <a:latin typeface="Arial Black" pitchFamily="34" charset="0"/>
              </a:rPr>
              <a:t>Mü’minler</a:t>
            </a:r>
            <a:r>
              <a:rPr lang="tr-TR" sz="4000" b="1" dirty="0" smtClean="0">
                <a:latin typeface="Arial Black" pitchFamily="34" charset="0"/>
              </a:rPr>
              <a:t> birbirlerini sevmekte, birbirlerine acımakta ve birbirlerini korumakta bir vücuda benzerler. Vücudun bir uzvu hasta olduğu zaman, diğer uzuvlar da bu sebeple uykusuzluğa ve ateşli hastalığa tutulurlar.»  </a:t>
            </a:r>
            <a:r>
              <a:rPr lang="tr-TR" dirty="0" smtClean="0"/>
              <a:t>(Buhari, </a:t>
            </a:r>
            <a:r>
              <a:rPr lang="tr-TR" dirty="0" err="1" smtClean="0"/>
              <a:t>Edeb</a:t>
            </a:r>
            <a:r>
              <a:rPr lang="tr-TR" dirty="0" smtClean="0"/>
              <a:t> 27)</a:t>
            </a:r>
          </a:p>
          <a:p>
            <a:endParaRPr lang="tr-TR" dirty="0"/>
          </a:p>
        </p:txBody>
      </p:sp>
    </p:spTree>
    <p:extLst>
      <p:ext uri="{BB962C8B-B14F-4D97-AF65-F5344CB8AC3E}">
        <p14:creationId xmlns:p14="http://schemas.microsoft.com/office/powerpoint/2010/main" val="33966340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u="sng" dirty="0" smtClean="0">
                <a:solidFill>
                  <a:srgbClr val="FF0000"/>
                </a:solidFill>
                <a:latin typeface="Arial Black" pitchFamily="34" charset="0"/>
              </a:rPr>
              <a:t>İMANLI SİNELERDE HİSSEDİLEN VE BUĞUZDAN ÖTEYE GEÇEMEYEN YAŞAM HALİMİZ…!</a:t>
            </a:r>
          </a:p>
          <a:p>
            <a:r>
              <a:rPr lang="tr-TR" dirty="0" smtClean="0">
                <a:latin typeface="Arial Black" pitchFamily="34" charset="0"/>
              </a:rPr>
              <a:t>BURUK BİR BAYRAM YAŞIYORUZ TÜM DÜNYA MÜSLÜMANLARI HASTA, BÖLÜNMÜŞ VE PARÇALANMIŞ.</a:t>
            </a:r>
          </a:p>
          <a:p>
            <a:r>
              <a:rPr lang="tr-TR" dirty="0" smtClean="0">
                <a:latin typeface="Arial Black" pitchFamily="34" charset="0"/>
              </a:rPr>
              <a:t>SURİYEDE MÜSLÜMANLAR BİRBİRLERİNİ ÖLDÜRÜYORLAR. ÖLENDE, ÖLDÜRENDE ALLAH DİYOR.</a:t>
            </a:r>
          </a:p>
          <a:p>
            <a:r>
              <a:rPr lang="tr-TR" dirty="0" smtClean="0">
                <a:latin typeface="Arial Black" pitchFamily="34" charset="0"/>
              </a:rPr>
              <a:t> IRAKTA, PATANİDE, KARABAĞDA VE URİMÇİDE  MÜSLÜMANLAR DERTLİ, KEDERLİ VE SIKINTILI. </a:t>
            </a:r>
          </a:p>
          <a:p>
            <a:r>
              <a:rPr lang="tr-TR" dirty="0" smtClean="0">
                <a:latin typeface="Arial Black" pitchFamily="34" charset="0"/>
              </a:rPr>
              <a:t>ÖZELLİKLE TÜM DÜNYA MÜSLÜMANLARININ VE İNSANLARININ GÖZÜ ÖNÜNDE RAMAZANDA FİLİSTİNİN BOMBALANMASI VE MÜSLÜMAN DÜNYANIN  HİÇ BİR ŞEY YAPAMAMASI MÜSÜLÜMANLARIN KAYBIDIR VE AYIDIR.</a:t>
            </a:r>
            <a:endParaRPr lang="tr-TR" dirty="0">
              <a:latin typeface="Arial Black" pitchFamily="34" charset="0"/>
            </a:endParaRPr>
          </a:p>
        </p:txBody>
      </p:sp>
    </p:spTree>
    <p:extLst>
      <p:ext uri="{BB962C8B-B14F-4D97-AF65-F5344CB8AC3E}">
        <p14:creationId xmlns:p14="http://schemas.microsoft.com/office/powerpoint/2010/main" val="26871113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dirty="0" smtClean="0">
                <a:latin typeface="Arial Black" pitchFamily="34" charset="0"/>
              </a:rPr>
              <a:t>EY MÜSLÜMAN KARDEŞ UYANMAK ZAMANIDIR</a:t>
            </a:r>
          </a:p>
          <a:p>
            <a:r>
              <a:rPr lang="tr-TR" dirty="0" smtClean="0">
                <a:latin typeface="Arial Black" pitchFamily="34" charset="0"/>
              </a:rPr>
              <a:t>ALLAH’A VERDİĞİMİZ SÖZDE DURMA ZAMANIDIR FİLİSTİNDE ÇOCUKLAR, ANALAR VE MASUM İNSANLAR AĞLIYORSA SENDE ONUNLA AĞLAYACAKSIN.</a:t>
            </a:r>
          </a:p>
          <a:p>
            <a:r>
              <a:rPr lang="tr-TR" dirty="0" smtClean="0">
                <a:latin typeface="Arial Black" pitchFamily="34" charset="0"/>
              </a:rPr>
              <a:t>DOĞU TÜRKİSTANDA MÜSLÜMAN KADINLARI ZORLA ÇİNLİLER TARAFINDAN ALINIP PEKİN PAZARLARINDA SATILIRKEN SEN ONUN IZDIRABINI DUYAMIYORSAN KENDİNİ SORGULA.</a:t>
            </a:r>
          </a:p>
          <a:p>
            <a:r>
              <a:rPr lang="tr-TR" dirty="0" smtClean="0">
                <a:latin typeface="Arial Black" pitchFamily="34" charset="0"/>
              </a:rPr>
              <a:t>ALLAHIN MUBAREK KILDIĞI MESCİDİ AKSA VE ETRAFI TERUMAR EDİLİYORKEN SEN HELAL HARAM DEMEDEN VER ALLAHIM VER DEYİP, SONRA BAŞKALARININ HAKLARINI YİYİP HACCA GİDİP GÜNAH ÇIKARARAK TEMİZLENDİĞİNİMİ SANIYORSUN EY MÜSLÜMAN KARDEŞ </a:t>
            </a:r>
            <a:endParaRPr lang="tr-TR" dirty="0">
              <a:latin typeface="Arial Black" pitchFamily="34" charset="0"/>
            </a:endParaRPr>
          </a:p>
        </p:txBody>
      </p:sp>
    </p:spTree>
    <p:extLst>
      <p:ext uri="{BB962C8B-B14F-4D97-AF65-F5344CB8AC3E}">
        <p14:creationId xmlns:p14="http://schemas.microsoft.com/office/powerpoint/2010/main" val="7190352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0"/>
            <a:ext cx="9036496" cy="6858000"/>
          </a:xfrm>
        </p:spPr>
        <p:txBody>
          <a:bodyPr>
            <a:normAutofit fontScale="92500" lnSpcReduction="10000"/>
          </a:bodyPr>
          <a:lstStyle/>
          <a:p>
            <a:r>
              <a:rPr lang="tr-TR" u="sng" dirty="0" smtClean="0">
                <a:solidFill>
                  <a:srgbClr val="FF0000"/>
                </a:solidFill>
                <a:latin typeface="Arial Black" pitchFamily="34" charset="0"/>
              </a:rPr>
              <a:t>MÜSLÜMAN MÜSLÜMANIN DERDİNİ DERT  EDİNMELİDİR…!</a:t>
            </a:r>
          </a:p>
          <a:p>
            <a:pPr marL="0" indent="0">
              <a:buNone/>
            </a:pPr>
            <a:r>
              <a:rPr lang="tr-TR" dirty="0" smtClean="0">
                <a:latin typeface="Arial Black" pitchFamily="34" charset="0"/>
              </a:rPr>
              <a:t>RESULULLAH SAV EFENDİMİZİN UHUTTA DİŞİ ŞEHİT EDİLİNCE BUNU HİSSEDEN VE ÖTELERDEN GÖREN VEYSEL KARAN-İ HAZRETLERİ GİBİ 32 DİŞİNİ SÖKÜP ÇIKARAN VE EFENDİMİZİN DERDİ İLE DERTLENEN PEYGAMBER AŞK-I EDASI İLE MÜSLÜMANLARIN DERTLERİ İLE DERTLENMELİ. </a:t>
            </a:r>
            <a:endParaRPr lang="tr-TR" dirty="0">
              <a:latin typeface="Arial Black" pitchFamily="34" charset="0"/>
            </a:endParaRPr>
          </a:p>
          <a:p>
            <a:pPr marL="0" indent="0">
              <a:buNone/>
            </a:pPr>
            <a:r>
              <a:rPr lang="tr-TR" dirty="0" smtClean="0">
                <a:latin typeface="Arial Black" pitchFamily="34" charset="0"/>
              </a:rPr>
              <a:t>VEYSEL KARANİ HAZRETLERİ GİBİ 32 DİŞİNİ PEYGAMBER AŞKI İLE SÖKEN BİR EDEA İLE BİZ MÜSLÜMANLARDA DÜNYA MÜSLÜMANLARI İÇİN 32 DİŞİNİ SÖKEN MUHAMMED ÜMMETİ AŞIKLARI OLMAMAIZ LAZIMDIR. </a:t>
            </a:r>
            <a:endParaRPr lang="tr-TR" dirty="0">
              <a:latin typeface="Arial Black" pitchFamily="34" charset="0"/>
            </a:endParaRPr>
          </a:p>
        </p:txBody>
      </p:sp>
    </p:spTree>
    <p:extLst>
      <p:ext uri="{BB962C8B-B14F-4D97-AF65-F5344CB8AC3E}">
        <p14:creationId xmlns:p14="http://schemas.microsoft.com/office/powerpoint/2010/main" val="13001900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ar-AE" b="1" dirty="0"/>
              <a:t>المُسْلِمُ أَخُو المُسْلِمِ ، لا يظْلِمُه ، ولا يُسْلِمهُ ، منْ كَانَ فِي حَاجَةِ أَخِيهِ كَانَ اللَّهُ فِي حاجتِهِ ، ومَنْ فَرَّج عنْ مُسْلِمٍ كُرْبةً فَرَّجَ اللَّهُ عنْهُ بِهَا كُرْبَةً مِنْ كُرَبِ يوْمَ الْقِيامَةِ ، ومَنْ ستر مُسْلِماً سَتَرهُ اللَّهُ يَوْم الْقِيَامَةِ</a:t>
            </a:r>
          </a:p>
          <a:p>
            <a:endParaRPr lang="ar-AE" b="1" dirty="0"/>
          </a:p>
          <a:p>
            <a:pPr marL="0" indent="0">
              <a:buNone/>
            </a:pPr>
            <a:r>
              <a:rPr lang="tr-TR" b="1" dirty="0" smtClean="0"/>
              <a:t>«Müslüman</a:t>
            </a:r>
            <a:r>
              <a:rPr lang="tr-TR" b="1" dirty="0"/>
              <a:t>, </a:t>
            </a:r>
            <a:r>
              <a:rPr lang="tr-TR" b="1" dirty="0" err="1"/>
              <a:t>müslümanın</a:t>
            </a:r>
            <a:r>
              <a:rPr lang="tr-TR" b="1" dirty="0"/>
              <a:t> kardeşidir. Ona zulmetmez, haksızlık yapmaz, onu düşmana teslim etmez. Müslüman kardeşinin ihtiyacını gideren kimsenin Allah da ihtiyacını giderir. Kim bir </a:t>
            </a:r>
            <a:r>
              <a:rPr lang="tr-TR" b="1" dirty="0" err="1"/>
              <a:t>müslümandan</a:t>
            </a:r>
            <a:r>
              <a:rPr lang="tr-TR" b="1" dirty="0"/>
              <a:t> bir sıkıntıyı giderirse, Allah Teâlâ o kimsenin kıyamet günündeki sıkıntılarından birini giderir. Kim bir </a:t>
            </a:r>
            <a:r>
              <a:rPr lang="tr-TR" b="1" dirty="0" err="1"/>
              <a:t>müslümanın</a:t>
            </a:r>
            <a:r>
              <a:rPr lang="tr-TR" b="1" dirty="0"/>
              <a:t> ayıp ve kusurunu örterse, Allah Teâlâ da o kimsenin ayıp ve kusurunu örter</a:t>
            </a:r>
            <a:r>
              <a:rPr lang="tr-TR" b="1" dirty="0" smtClean="0"/>
              <a:t>.» </a:t>
            </a:r>
            <a:r>
              <a:rPr lang="tr-TR" dirty="0" smtClean="0"/>
              <a:t>( </a:t>
            </a:r>
            <a:r>
              <a:rPr lang="tr-TR" dirty="0"/>
              <a:t>Buhari, Mezalim 3)</a:t>
            </a:r>
          </a:p>
          <a:p>
            <a:endParaRPr lang="tr-TR" dirty="0"/>
          </a:p>
        </p:txBody>
      </p:sp>
    </p:spTree>
    <p:extLst>
      <p:ext uri="{BB962C8B-B14F-4D97-AF65-F5344CB8AC3E}">
        <p14:creationId xmlns:p14="http://schemas.microsoft.com/office/powerpoint/2010/main" val="42612638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dirty="0" smtClean="0"/>
              <a:t>  </a:t>
            </a:r>
            <a:r>
              <a:rPr lang="ar-AE" b="1" dirty="0" smtClean="0">
                <a:latin typeface="Arial Black" pitchFamily="34" charset="0"/>
              </a:rPr>
              <a:t>ل</a:t>
            </a:r>
            <a:r>
              <a:rPr lang="ar-AE" sz="6000" b="1" dirty="0" smtClean="0">
                <a:latin typeface="Arial Black" pitchFamily="34" charset="0"/>
              </a:rPr>
              <a:t>ا </a:t>
            </a:r>
            <a:r>
              <a:rPr lang="ar-AE" sz="6000" b="1" dirty="0">
                <a:latin typeface="Arial Black" pitchFamily="34" charset="0"/>
              </a:rPr>
              <a:t>يُؤْمِنُ أَحدُكُمْ حتَّى يُحِبَّ لأَخِيهِ مَا </a:t>
            </a:r>
            <a:endParaRPr lang="tr-TR" sz="6000" b="1" dirty="0" smtClean="0">
              <a:latin typeface="Arial Black" pitchFamily="34" charset="0"/>
            </a:endParaRPr>
          </a:p>
          <a:p>
            <a:pPr marL="0" indent="0">
              <a:buNone/>
            </a:pPr>
            <a:r>
              <a:rPr lang="tr-TR" sz="6000" b="1" dirty="0" smtClean="0">
                <a:latin typeface="Arial Black" pitchFamily="34" charset="0"/>
              </a:rPr>
              <a:t> </a:t>
            </a:r>
            <a:r>
              <a:rPr lang="ar-AE" sz="6000" b="1" dirty="0" smtClean="0">
                <a:latin typeface="Arial Black" pitchFamily="34" charset="0"/>
              </a:rPr>
              <a:t>يُحِبُّ </a:t>
            </a:r>
            <a:r>
              <a:rPr lang="ar-AE" sz="6000" b="1" dirty="0">
                <a:latin typeface="Arial Black" pitchFamily="34" charset="0"/>
              </a:rPr>
              <a:t>لِنَفْسِهِ   </a:t>
            </a:r>
            <a:r>
              <a:rPr lang="tr-TR" sz="6000" b="1" dirty="0" smtClean="0">
                <a:latin typeface="Arial Black" pitchFamily="34" charset="0"/>
              </a:rPr>
              <a:t> </a:t>
            </a:r>
          </a:p>
          <a:p>
            <a:pPr marL="0" indent="0">
              <a:buNone/>
            </a:pPr>
            <a:r>
              <a:rPr lang="tr-TR" sz="6000" b="1" dirty="0" smtClean="0">
                <a:latin typeface="Arial Black" pitchFamily="34" charset="0"/>
              </a:rPr>
              <a:t>«Kendisi </a:t>
            </a:r>
            <a:r>
              <a:rPr lang="tr-TR" sz="6000" b="1" dirty="0">
                <a:latin typeface="Arial Black" pitchFamily="34" charset="0"/>
              </a:rPr>
              <a:t>için istediğini mümin kardeşi için istemeyen iman etmiş olmaz.» </a:t>
            </a:r>
            <a:r>
              <a:rPr lang="tr-TR" dirty="0"/>
              <a:t>(</a:t>
            </a:r>
            <a:r>
              <a:rPr lang="tr-TR" dirty="0" smtClean="0"/>
              <a:t>Buhari İman 7)</a:t>
            </a:r>
            <a:endParaRPr lang="tr-TR" dirty="0"/>
          </a:p>
        </p:txBody>
      </p:sp>
    </p:spTree>
    <p:extLst>
      <p:ext uri="{BB962C8B-B14F-4D97-AF65-F5344CB8AC3E}">
        <p14:creationId xmlns:p14="http://schemas.microsoft.com/office/powerpoint/2010/main" val="29885039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3600" b="1" dirty="0" smtClean="0">
                <a:solidFill>
                  <a:srgbClr val="00B050"/>
                </a:solidFill>
                <a:latin typeface="Arial Black" pitchFamily="34" charset="0"/>
              </a:rPr>
              <a:t>6) BAYRAM GÜNLERİ HASTALARI ZİYARET ETME VE BİR NEBZEDE OLSA ONLARINDA BAYRAM SEVİNÇLERİNE KATKIDA BULUNMA GÜNLERİDİR</a:t>
            </a:r>
            <a:endParaRPr lang="ar-AE" sz="3600" b="1" dirty="0">
              <a:solidFill>
                <a:srgbClr val="00B050"/>
              </a:solidFill>
              <a:latin typeface="Arial Black" pitchFamily="34" charset="0"/>
            </a:endParaRPr>
          </a:p>
          <a:p>
            <a:r>
              <a:rPr lang="ar-AE" sz="3600" b="1" dirty="0">
                <a:latin typeface="Arial Black" pitchFamily="34" charset="0"/>
              </a:rPr>
              <a:t>« إنَّ  المسلم إذا عاد أخاه المسلم لم يزل في خُرْفَةِ الجنة حتى </a:t>
            </a:r>
            <a:r>
              <a:rPr lang="ar-AE" sz="3600" b="1" dirty="0" smtClean="0">
                <a:latin typeface="Arial Black" pitchFamily="34" charset="0"/>
              </a:rPr>
              <a:t>يرجع</a:t>
            </a:r>
            <a:r>
              <a:rPr lang="tr-TR" sz="3600" b="1" dirty="0" smtClean="0">
                <a:latin typeface="Arial Black" pitchFamily="34" charset="0"/>
              </a:rPr>
              <a:t>»</a:t>
            </a:r>
            <a:endParaRPr lang="ar-AE" sz="3600" b="1" dirty="0">
              <a:latin typeface="Arial Black" pitchFamily="34" charset="0"/>
            </a:endParaRPr>
          </a:p>
          <a:p>
            <a:pPr marL="0" indent="0">
              <a:buNone/>
            </a:pPr>
            <a:r>
              <a:rPr lang="tr-TR" sz="3600" b="1" dirty="0" smtClean="0">
                <a:latin typeface="Arial Black" pitchFamily="34" charset="0"/>
              </a:rPr>
              <a:t>«Bir </a:t>
            </a:r>
            <a:r>
              <a:rPr lang="tr-TR" sz="3600" b="1" dirty="0">
                <a:latin typeface="Arial Black" pitchFamily="34" charset="0"/>
              </a:rPr>
              <a:t>Müslüman, hasta bir Müslüman kardeşini ziyarete gittiğinde, dönünceye kadar  cennet </a:t>
            </a:r>
            <a:r>
              <a:rPr lang="tr-TR" sz="3600" b="1" dirty="0" err="1">
                <a:latin typeface="Arial Black" pitchFamily="34" charset="0"/>
              </a:rPr>
              <a:t>hurfesi</a:t>
            </a:r>
            <a:r>
              <a:rPr lang="tr-TR" sz="3600" b="1" dirty="0">
                <a:latin typeface="Arial Black" pitchFamily="34" charset="0"/>
              </a:rPr>
              <a:t> (meyvesi) içindedir.» </a:t>
            </a:r>
            <a:r>
              <a:rPr lang="tr-TR" dirty="0"/>
              <a:t>(</a:t>
            </a:r>
            <a:r>
              <a:rPr lang="tr-TR" dirty="0" smtClean="0"/>
              <a:t>Müslim </a:t>
            </a:r>
            <a:r>
              <a:rPr lang="tr-TR" dirty="0" err="1" smtClean="0"/>
              <a:t>Birr</a:t>
            </a:r>
            <a:r>
              <a:rPr lang="tr-TR" dirty="0" smtClean="0"/>
              <a:t> 40,42)</a:t>
            </a:r>
            <a:endParaRPr lang="tr-TR" dirty="0"/>
          </a:p>
          <a:p>
            <a:endParaRPr lang="tr-TR" dirty="0"/>
          </a:p>
        </p:txBody>
      </p:sp>
    </p:spTree>
    <p:extLst>
      <p:ext uri="{BB962C8B-B14F-4D97-AF65-F5344CB8AC3E}">
        <p14:creationId xmlns:p14="http://schemas.microsoft.com/office/powerpoint/2010/main" val="41032600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r>
              <a:rPr lang="tr-TR" sz="3400" dirty="0" smtClean="0">
                <a:solidFill>
                  <a:srgbClr val="00B050"/>
                </a:solidFill>
                <a:latin typeface="Arial Black" pitchFamily="34" charset="0"/>
              </a:rPr>
              <a:t>7) BAYRAM GÜNLERİ ÇOCUKLARI SEVİNDİRME GÜNLERİDİR</a:t>
            </a:r>
            <a:endParaRPr lang="tr-TR" sz="3400" dirty="0">
              <a:solidFill>
                <a:srgbClr val="00B050"/>
              </a:solidFill>
              <a:latin typeface="Arial Black" pitchFamily="34" charset="0"/>
            </a:endParaRPr>
          </a:p>
          <a:p>
            <a:pPr marL="0" indent="0">
              <a:buNone/>
            </a:pPr>
            <a:r>
              <a:rPr lang="tr-TR" sz="3400" dirty="0">
                <a:latin typeface="Arial Black" pitchFamily="34" charset="0"/>
              </a:rPr>
              <a:t>Bir bayram günü Peygamberimiz, oynayan çocukların yanından geçiyordu. Onlardan birinin oyuna iştirak etmediğini, bir kenarda oturup ağladığını gördü. Yırtık elbiseli bu çocuğun yanına yaklaşıp</a:t>
            </a:r>
            <a:r>
              <a:rPr lang="tr-TR" sz="3400" dirty="0" smtClean="0">
                <a:latin typeface="Arial Black" pitchFamily="34" charset="0"/>
              </a:rPr>
              <a:t>:</a:t>
            </a:r>
            <a:endParaRPr lang="tr-TR" sz="3400" dirty="0">
              <a:latin typeface="Arial Black" pitchFamily="34" charset="0"/>
            </a:endParaRPr>
          </a:p>
          <a:p>
            <a:pPr marL="0" indent="0">
              <a:buNone/>
            </a:pPr>
            <a:r>
              <a:rPr lang="tr-TR" sz="3400" dirty="0">
                <a:latin typeface="Arial Black" pitchFamily="34" charset="0"/>
              </a:rPr>
              <a:t>- “Niçin ağlıyorsun? Sen arkadaşlarınla beraber niçin oynamıyorsun?” dedi</a:t>
            </a:r>
            <a:r>
              <a:rPr lang="tr-TR" sz="3400" dirty="0" smtClean="0">
                <a:latin typeface="Arial Black" pitchFamily="34" charset="0"/>
              </a:rPr>
              <a:t>.</a:t>
            </a:r>
            <a:endParaRPr lang="tr-TR" sz="3400" dirty="0">
              <a:latin typeface="Arial Black" pitchFamily="34" charset="0"/>
            </a:endParaRPr>
          </a:p>
          <a:p>
            <a:pPr marL="0" indent="0">
              <a:buNone/>
            </a:pPr>
            <a:r>
              <a:rPr lang="tr-TR" sz="3400" dirty="0">
                <a:latin typeface="Arial Black" pitchFamily="34" charset="0"/>
              </a:rPr>
              <a:t>Çocuk hıçkırarak cevap verdi</a:t>
            </a:r>
            <a:r>
              <a:rPr lang="tr-TR" sz="3400" dirty="0" smtClean="0">
                <a:latin typeface="Arial Black" pitchFamily="34" charset="0"/>
              </a:rPr>
              <a:t>:</a:t>
            </a:r>
            <a:endParaRPr lang="tr-TR" sz="3400" dirty="0">
              <a:latin typeface="Arial Black" pitchFamily="34" charset="0"/>
            </a:endParaRPr>
          </a:p>
          <a:p>
            <a:pPr marL="0" indent="0">
              <a:buNone/>
            </a:pPr>
            <a:r>
              <a:rPr lang="tr-TR" sz="3400" dirty="0">
                <a:latin typeface="Arial Black" pitchFamily="34" charset="0"/>
              </a:rPr>
              <a:t>- “Babam savaşta şehit oldu. Annem başka biriyle evlendi. Yiyecek, içecek, sığınacak bir yerim, bir şeyim yok.” Peygamberimiz, çok duygulandı ve ona </a:t>
            </a:r>
            <a:r>
              <a:rPr lang="tr-TR" sz="3400" dirty="0" smtClean="0">
                <a:latin typeface="Arial Black" pitchFamily="34" charset="0"/>
              </a:rPr>
              <a:t>:</a:t>
            </a:r>
            <a:endParaRPr lang="tr-TR" sz="3400" dirty="0">
              <a:latin typeface="Arial Black" pitchFamily="34" charset="0"/>
            </a:endParaRPr>
          </a:p>
          <a:p>
            <a:pPr marL="0" indent="0">
              <a:buNone/>
            </a:pPr>
            <a:r>
              <a:rPr lang="tr-TR" sz="3400" dirty="0">
                <a:latin typeface="Arial Black" pitchFamily="34" charset="0"/>
              </a:rPr>
              <a:t>- “Benim baban, </a:t>
            </a:r>
            <a:r>
              <a:rPr lang="tr-TR" sz="3400" dirty="0" err="1">
                <a:latin typeface="Arial Black" pitchFamily="34" charset="0"/>
              </a:rPr>
              <a:t>Aişe’nin</a:t>
            </a:r>
            <a:r>
              <a:rPr lang="tr-TR" sz="3400" dirty="0">
                <a:latin typeface="Arial Black" pitchFamily="34" charset="0"/>
              </a:rPr>
              <a:t> annen, Hasan ve Hüseyin’in de kardeşlerin olmasını ister misin? deyince çocuk</a:t>
            </a:r>
            <a:r>
              <a:rPr lang="tr-TR" sz="3400" dirty="0" smtClean="0">
                <a:latin typeface="Arial Black" pitchFamily="34" charset="0"/>
              </a:rPr>
              <a:t>:</a:t>
            </a:r>
            <a:endParaRPr lang="tr-TR" sz="3400" dirty="0">
              <a:latin typeface="Arial Black" pitchFamily="34" charset="0"/>
            </a:endParaRPr>
          </a:p>
          <a:p>
            <a:pPr marL="0" indent="0">
              <a:buNone/>
            </a:pPr>
            <a:r>
              <a:rPr lang="tr-TR" sz="3400" dirty="0">
                <a:latin typeface="Arial Black" pitchFamily="34" charset="0"/>
              </a:rPr>
              <a:t>- “Nasıl istemem, Ey Allah’ın </a:t>
            </a:r>
            <a:r>
              <a:rPr lang="tr-TR" sz="3400" dirty="0" err="1">
                <a:latin typeface="Arial Black" pitchFamily="34" charset="0"/>
              </a:rPr>
              <a:t>Resûlü</a:t>
            </a:r>
            <a:r>
              <a:rPr lang="tr-TR" sz="3400" dirty="0">
                <a:latin typeface="Arial Black" pitchFamily="34" charset="0"/>
              </a:rPr>
              <a:t>” dedi</a:t>
            </a:r>
            <a:r>
              <a:rPr lang="tr-TR" sz="3400" dirty="0" smtClean="0">
                <a:latin typeface="Arial Black" pitchFamily="34" charset="0"/>
              </a:rPr>
              <a:t>.</a:t>
            </a:r>
            <a:endParaRPr lang="tr-TR" sz="3400" dirty="0">
              <a:latin typeface="Arial Black" pitchFamily="34" charset="0"/>
            </a:endParaRPr>
          </a:p>
          <a:p>
            <a:pPr marL="0" indent="0">
              <a:buNone/>
            </a:pPr>
            <a:r>
              <a:rPr lang="tr-TR" sz="3400" dirty="0">
                <a:latin typeface="Arial Black" pitchFamily="34" charset="0"/>
              </a:rPr>
              <a:t>Peygamberimiz çocuğu alıp evine götürdü. Yedirdi, içirdi, giydirdi. Bir müddet sonra çocuk sevinerek oynayan arkadaşlarının arasına katıldı.</a:t>
            </a:r>
          </a:p>
          <a:p>
            <a:endParaRPr lang="tr-TR" dirty="0"/>
          </a:p>
        </p:txBody>
      </p:sp>
    </p:spTree>
    <p:extLst>
      <p:ext uri="{BB962C8B-B14F-4D97-AF65-F5344CB8AC3E}">
        <p14:creationId xmlns:p14="http://schemas.microsoft.com/office/powerpoint/2010/main" val="20008431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b="1" dirty="0" smtClean="0">
                <a:solidFill>
                  <a:srgbClr val="00B050"/>
                </a:solidFill>
                <a:latin typeface="Arial Black" pitchFamily="34" charset="0"/>
              </a:rPr>
              <a:t>8) BAYRAM GÜNLERİ, YETİMLERİN, YOKSULLARIN VE FAKİRLERİN SEVİNDİRİLECEĞİ GÜNLERDİR</a:t>
            </a:r>
            <a:endParaRPr lang="ar-AE" b="1" dirty="0">
              <a:solidFill>
                <a:srgbClr val="00B050"/>
              </a:solidFill>
              <a:latin typeface="Arial Black" pitchFamily="34" charset="0"/>
            </a:endParaRPr>
          </a:p>
          <a:p>
            <a:endParaRPr lang="ar-AE" b="1" dirty="0">
              <a:latin typeface="Arial Black" pitchFamily="34" charset="0"/>
            </a:endParaRPr>
          </a:p>
          <a:p>
            <a:pPr marL="0" indent="0">
              <a:buNone/>
            </a:pPr>
            <a:r>
              <a:rPr lang="ar-AE" b="1" dirty="0">
                <a:latin typeface="Arial Black" pitchFamily="34" charset="0"/>
              </a:rPr>
              <a:t>«أَنَا وكافلُ الْيتِيمِ في الجنَّةِ هَكَذَا » وأَشَار بِالسَّبَّابَةِ وَالْوُسْطَى ، </a:t>
            </a:r>
            <a:endParaRPr lang="tr-TR" b="1" dirty="0" smtClean="0">
              <a:latin typeface="Arial Black" pitchFamily="34" charset="0"/>
            </a:endParaRPr>
          </a:p>
          <a:p>
            <a:pPr marL="0" indent="0">
              <a:buNone/>
            </a:pPr>
            <a:r>
              <a:rPr lang="tr-TR" b="1" dirty="0" smtClean="0">
                <a:latin typeface="Arial Black" pitchFamily="34" charset="0"/>
              </a:rPr>
              <a:t>  </a:t>
            </a:r>
            <a:r>
              <a:rPr lang="ar-AE" b="1" dirty="0" smtClean="0">
                <a:latin typeface="Arial Black" pitchFamily="34" charset="0"/>
              </a:rPr>
              <a:t>وفَرَّجَ </a:t>
            </a:r>
            <a:r>
              <a:rPr lang="ar-AE" b="1" dirty="0">
                <a:latin typeface="Arial Black" pitchFamily="34" charset="0"/>
              </a:rPr>
              <a:t>بَيْنَهُمَا    </a:t>
            </a:r>
            <a:r>
              <a:rPr lang="tr-TR" b="1" dirty="0" smtClean="0">
                <a:latin typeface="Arial Black" pitchFamily="34" charset="0"/>
              </a:rPr>
              <a:t> </a:t>
            </a:r>
          </a:p>
          <a:p>
            <a:pPr marL="0" indent="0">
              <a:buNone/>
            </a:pPr>
            <a:r>
              <a:rPr lang="tr-TR" b="1" dirty="0" smtClean="0">
                <a:latin typeface="Arial Black" pitchFamily="34" charset="0"/>
              </a:rPr>
              <a:t>«Ben </a:t>
            </a:r>
            <a:r>
              <a:rPr lang="tr-TR" b="1" dirty="0">
                <a:latin typeface="Arial Black" pitchFamily="34" charset="0"/>
              </a:rPr>
              <a:t>ve yetimi himâye eden kimse cennette şöylece beraber </a:t>
            </a:r>
            <a:r>
              <a:rPr lang="tr-TR" b="1" dirty="0" smtClean="0">
                <a:latin typeface="Arial Black" pitchFamily="34" charset="0"/>
              </a:rPr>
              <a:t>bulunacağız» </a:t>
            </a:r>
            <a:r>
              <a:rPr lang="tr-TR" b="1" dirty="0">
                <a:latin typeface="Arial Black" pitchFamily="34" charset="0"/>
              </a:rPr>
              <a:t>buyurdu ve işaret parmağıyla orta parmağını, aralarını biraz aralayarak, </a:t>
            </a:r>
            <a:r>
              <a:rPr lang="tr-TR" b="1" dirty="0" smtClean="0">
                <a:latin typeface="Arial Black" pitchFamily="34" charset="0"/>
              </a:rPr>
              <a:t>gösterdi.</a:t>
            </a:r>
          </a:p>
          <a:p>
            <a:pPr marL="0" indent="0">
              <a:buNone/>
            </a:pPr>
            <a:r>
              <a:rPr lang="tr-TR" dirty="0" smtClean="0"/>
              <a:t>( </a:t>
            </a:r>
            <a:r>
              <a:rPr lang="tr-TR" dirty="0" err="1" smtClean="0"/>
              <a:t>Riyazussalihin</a:t>
            </a:r>
            <a:r>
              <a:rPr lang="tr-TR" dirty="0" smtClean="0"/>
              <a:t> 264)</a:t>
            </a:r>
            <a:endParaRPr lang="tr-TR" dirty="0"/>
          </a:p>
          <a:p>
            <a:endParaRPr lang="tr-TR" dirty="0"/>
          </a:p>
        </p:txBody>
      </p:sp>
    </p:spTree>
    <p:extLst>
      <p:ext uri="{BB962C8B-B14F-4D97-AF65-F5344CB8AC3E}">
        <p14:creationId xmlns:p14="http://schemas.microsoft.com/office/powerpoint/2010/main" val="22960574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marL="0" indent="0">
              <a:buNone/>
            </a:pPr>
            <a:r>
              <a:rPr lang="ar-AE" sz="6000" b="1" dirty="0" smtClean="0"/>
              <a:t>و</a:t>
            </a:r>
            <a:r>
              <a:rPr lang="ar-AE" sz="6000" b="1" dirty="0" smtClean="0">
                <a:latin typeface="Arial Black" pitchFamily="34" charset="0"/>
              </a:rPr>
              <a:t>َيُطْعِمُونَ </a:t>
            </a:r>
            <a:r>
              <a:rPr lang="ar-AE" sz="6000" b="1" dirty="0">
                <a:latin typeface="Arial Black" pitchFamily="34" charset="0"/>
              </a:rPr>
              <a:t>الطَّعَامَ عَلٰى حُبِّهِ </a:t>
            </a:r>
            <a:r>
              <a:rPr lang="ar-AE" sz="6000" b="1" dirty="0" smtClean="0">
                <a:latin typeface="Arial Black" pitchFamily="34" charset="0"/>
              </a:rPr>
              <a:t>مِسْكٖينًا وَيَتٖيمًا وَاَسٖيرًا</a:t>
            </a:r>
            <a:r>
              <a:rPr lang="tr-TR" sz="6000" b="1" dirty="0" smtClean="0">
                <a:latin typeface="Arial Black" pitchFamily="34" charset="0"/>
              </a:rPr>
              <a:t> </a:t>
            </a:r>
            <a:endParaRPr lang="ar-AE" sz="6000" b="1" dirty="0">
              <a:latin typeface="Arial Black" pitchFamily="34" charset="0"/>
            </a:endParaRPr>
          </a:p>
          <a:p>
            <a:pPr marL="0" indent="0">
              <a:buNone/>
            </a:pPr>
            <a:r>
              <a:rPr lang="tr-TR" sz="6000" b="1" dirty="0" smtClean="0">
                <a:latin typeface="Arial Black" pitchFamily="34" charset="0"/>
              </a:rPr>
              <a:t>«Onlar</a:t>
            </a:r>
            <a:r>
              <a:rPr lang="tr-TR" sz="6000" b="1" dirty="0">
                <a:latin typeface="Arial Black" pitchFamily="34" charset="0"/>
              </a:rPr>
              <a:t>, seve seve yiyeceği yoksula, yetime ve esire yedirirler</a:t>
            </a:r>
            <a:r>
              <a:rPr lang="tr-TR" sz="6000" b="1" dirty="0" smtClean="0">
                <a:latin typeface="Arial Black" pitchFamily="34" charset="0"/>
              </a:rPr>
              <a:t>.» </a:t>
            </a:r>
            <a:r>
              <a:rPr lang="tr-TR" dirty="0" smtClean="0"/>
              <a:t>(İnsan suresi 8)</a:t>
            </a:r>
            <a:endParaRPr lang="tr-TR" dirty="0"/>
          </a:p>
        </p:txBody>
      </p:sp>
    </p:spTree>
    <p:extLst>
      <p:ext uri="{BB962C8B-B14F-4D97-AF65-F5344CB8AC3E}">
        <p14:creationId xmlns:p14="http://schemas.microsoft.com/office/powerpoint/2010/main" val="3545882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9000" r="-9000"/>
          </a:stretch>
        </a:blip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
            <a:ext cx="9144000" cy="6830322"/>
          </a:xfrm>
        </p:spPr>
        <p:txBody>
          <a:bodyPr>
            <a:normAutofit fontScale="77500" lnSpcReduction="20000"/>
          </a:bodyPr>
          <a:lstStyle/>
          <a:p>
            <a:pPr marL="0" indent="0">
              <a:buNone/>
            </a:pPr>
            <a:endParaRPr lang="tr-TR" sz="8800" b="1" dirty="0" smtClean="0">
              <a:solidFill>
                <a:srgbClr val="00B050"/>
              </a:solidFill>
              <a:latin typeface="Arial Black" pitchFamily="34" charset="0"/>
            </a:endParaRPr>
          </a:p>
          <a:p>
            <a:pPr marL="0" indent="0">
              <a:buNone/>
            </a:pPr>
            <a:r>
              <a:rPr lang="tr-TR" sz="8800" b="1" dirty="0" smtClean="0">
                <a:solidFill>
                  <a:srgbClr val="00B050"/>
                </a:solidFill>
                <a:latin typeface="Arial Black" pitchFamily="34" charset="0"/>
              </a:rPr>
              <a:t>RAMAZAN </a:t>
            </a:r>
            <a:r>
              <a:rPr lang="tr-TR" sz="8800" b="1" dirty="0" smtClean="0">
                <a:solidFill>
                  <a:srgbClr val="00B050"/>
                </a:solidFill>
                <a:latin typeface="Arial Black" pitchFamily="34" charset="0"/>
              </a:rPr>
              <a:t>AYININ </a:t>
            </a:r>
            <a:endParaRPr lang="tr-TR" sz="8500" b="1" dirty="0" smtClean="0">
              <a:solidFill>
                <a:srgbClr val="00B0F0"/>
              </a:solidFill>
              <a:latin typeface="Arial Black" pitchFamily="34" charset="0"/>
            </a:endParaRPr>
          </a:p>
          <a:p>
            <a:pPr marL="0" indent="0">
              <a:buNone/>
            </a:pPr>
            <a:r>
              <a:rPr lang="tr-TR" sz="8500" b="1" dirty="0" smtClean="0">
                <a:solidFill>
                  <a:srgbClr val="00B0F0"/>
                </a:solidFill>
                <a:latin typeface="Arial Black" pitchFamily="34" charset="0"/>
              </a:rPr>
              <a:t>BİZLERE </a:t>
            </a:r>
            <a:r>
              <a:rPr lang="tr-TR" sz="8500" b="1" dirty="0" smtClean="0">
                <a:solidFill>
                  <a:srgbClr val="00B0F0"/>
                </a:solidFill>
                <a:latin typeface="Arial Black" pitchFamily="34" charset="0"/>
              </a:rPr>
              <a:t>KAZANDIRDIKLARI </a:t>
            </a:r>
            <a:endParaRPr lang="tr-TR" sz="8800" b="1" dirty="0" smtClean="0">
              <a:solidFill>
                <a:srgbClr val="FF0000"/>
              </a:solidFill>
              <a:latin typeface="Arial Black" pitchFamily="34" charset="0"/>
            </a:endParaRPr>
          </a:p>
          <a:p>
            <a:pPr marL="0" indent="0">
              <a:buNone/>
            </a:pPr>
            <a:r>
              <a:rPr lang="tr-TR" sz="8800" b="1" dirty="0" smtClean="0">
                <a:solidFill>
                  <a:srgbClr val="FF0000"/>
                </a:solidFill>
                <a:latin typeface="Arial Black" pitchFamily="34" charset="0"/>
              </a:rPr>
              <a:t>BUNLARA KISACA DEĞİNELİM</a:t>
            </a:r>
            <a:endParaRPr lang="tr-TR" sz="8800" b="1" dirty="0">
              <a:solidFill>
                <a:srgbClr val="FF0000"/>
              </a:solidFill>
              <a:latin typeface="Arial Black" pitchFamily="34" charset="0"/>
            </a:endParaRPr>
          </a:p>
        </p:txBody>
      </p:sp>
    </p:spTree>
    <p:extLst>
      <p:ext uri="{BB962C8B-B14F-4D97-AF65-F5344CB8AC3E}">
        <p14:creationId xmlns:p14="http://schemas.microsoft.com/office/powerpoint/2010/main" val="22993783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ar-AE" sz="5400" b="1" dirty="0" smtClean="0">
                <a:latin typeface="Arial Black" pitchFamily="34" charset="0"/>
              </a:rPr>
              <a:t>فَذٰلِكَ </a:t>
            </a:r>
            <a:r>
              <a:rPr lang="ar-AE" sz="5400" b="1" dirty="0">
                <a:latin typeface="Arial Black" pitchFamily="34" charset="0"/>
              </a:rPr>
              <a:t>الَّذٖى يَدُعُّ الْيَتٖيمَ</a:t>
            </a:r>
          </a:p>
          <a:p>
            <a:pPr marL="0" indent="0">
              <a:buNone/>
            </a:pPr>
            <a:r>
              <a:rPr lang="ar-AE" sz="5400" b="1" dirty="0">
                <a:latin typeface="Arial Black" pitchFamily="34" charset="0"/>
              </a:rPr>
              <a:t>وَلَا يَحُضُّ عَلٰى طَعَامِ </a:t>
            </a:r>
            <a:r>
              <a:rPr lang="ar-AE" sz="5400" b="1" dirty="0" smtClean="0">
                <a:latin typeface="Arial Black" pitchFamily="34" charset="0"/>
              </a:rPr>
              <a:t>الْمِسْكٖينِ</a:t>
            </a:r>
            <a:endParaRPr lang="ar-AE" sz="5400" b="1" dirty="0">
              <a:latin typeface="Arial Black" pitchFamily="34" charset="0"/>
            </a:endParaRPr>
          </a:p>
          <a:p>
            <a:pPr marL="0" indent="0">
              <a:buNone/>
            </a:pPr>
            <a:r>
              <a:rPr lang="tr-TR" sz="5400" b="1" dirty="0" smtClean="0">
                <a:latin typeface="Arial Black" pitchFamily="34" charset="0"/>
              </a:rPr>
              <a:t>«İşte </a:t>
            </a:r>
            <a:r>
              <a:rPr lang="tr-TR" sz="5400" b="1" dirty="0">
                <a:latin typeface="Arial Black" pitchFamily="34" charset="0"/>
              </a:rPr>
              <a:t>o, yetimi itip kakan, yoksula yedirmeyi özendirmeyen kimsedir</a:t>
            </a:r>
            <a:r>
              <a:rPr lang="tr-TR" sz="5400" b="1" dirty="0" smtClean="0">
                <a:latin typeface="Arial Black" pitchFamily="34" charset="0"/>
              </a:rPr>
              <a:t>.» </a:t>
            </a:r>
            <a:r>
              <a:rPr lang="tr-TR" dirty="0" smtClean="0"/>
              <a:t>(Maun suresi 2-3)</a:t>
            </a:r>
            <a:endParaRPr lang="tr-TR" dirty="0"/>
          </a:p>
          <a:p>
            <a:endParaRPr lang="tr-TR" dirty="0"/>
          </a:p>
          <a:p>
            <a:endParaRPr lang="ar-AE" dirty="0"/>
          </a:p>
        </p:txBody>
      </p:sp>
    </p:spTree>
    <p:extLst>
      <p:ext uri="{BB962C8B-B14F-4D97-AF65-F5344CB8AC3E}">
        <p14:creationId xmlns:p14="http://schemas.microsoft.com/office/powerpoint/2010/main" val="30422963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b="1" dirty="0" smtClean="0">
                <a:solidFill>
                  <a:srgbClr val="00B050"/>
                </a:solidFill>
                <a:latin typeface="Arial Black" pitchFamily="34" charset="0"/>
              </a:rPr>
              <a:t>9) BAYRAM GÜNLERİ ANNE VE BABA İLE İLİŞKİLERİ DAHA DA </a:t>
            </a:r>
            <a:r>
              <a:rPr lang="tr-TR" b="1" u="sng" dirty="0" smtClean="0">
                <a:solidFill>
                  <a:srgbClr val="00B050"/>
                </a:solidFill>
                <a:latin typeface="Arial Black" pitchFamily="34" charset="0"/>
              </a:rPr>
              <a:t>SAĞLAMLAŞTIRMA</a:t>
            </a:r>
            <a:r>
              <a:rPr lang="tr-TR" b="1" dirty="0" smtClean="0">
                <a:solidFill>
                  <a:srgbClr val="00B050"/>
                </a:solidFill>
                <a:latin typeface="Arial Black" pitchFamily="34" charset="0"/>
              </a:rPr>
              <a:t> GÜNLERİDİR</a:t>
            </a:r>
            <a:r>
              <a:rPr lang="tr-TR" b="1" dirty="0" smtClean="0">
                <a:latin typeface="Arial Black" pitchFamily="34" charset="0"/>
              </a:rPr>
              <a:t>. </a:t>
            </a:r>
          </a:p>
          <a:p>
            <a:r>
              <a:rPr lang="ar-AE" b="1" dirty="0" smtClean="0">
                <a:latin typeface="Arial Black" pitchFamily="34" charset="0"/>
              </a:rPr>
              <a:t>وَقَضٰى </a:t>
            </a:r>
            <a:r>
              <a:rPr lang="ar-AE" b="1" dirty="0">
                <a:latin typeface="Arial Black" pitchFamily="34" charset="0"/>
              </a:rPr>
              <a:t>رَبُّكَ اَلَّا تَعْبُدُوا اِلَّا اِيَّاهُ وَبِالْوَالِدَيْنِ اِحْسَانًا اِمَّا يَبْلُغَنَّ عِنْدَكَ الْكِبَرَ اَحَدُهُمَا اَوْ كِلَاهُمَا فَلَا تَقُلْ لَهُمَا اُفٍّ وَلَا تَنْهَرْهُمَا وَقُلْ لَهُمَا قَوْلًا </a:t>
            </a:r>
            <a:r>
              <a:rPr lang="ar-AE" b="1" dirty="0" smtClean="0">
                <a:latin typeface="Arial Black" pitchFamily="34" charset="0"/>
              </a:rPr>
              <a:t>كَرٖيمًا</a:t>
            </a:r>
            <a:endParaRPr lang="ar-AE" b="1" dirty="0">
              <a:latin typeface="Arial Black" pitchFamily="34" charset="0"/>
            </a:endParaRPr>
          </a:p>
          <a:p>
            <a:pPr marL="0" indent="0">
              <a:buNone/>
            </a:pPr>
            <a:r>
              <a:rPr lang="tr-TR" b="1" dirty="0" smtClean="0">
                <a:latin typeface="Arial Black" pitchFamily="34" charset="0"/>
              </a:rPr>
              <a:t>«Rabbin</a:t>
            </a:r>
            <a:r>
              <a:rPr lang="tr-TR" b="1" dirty="0">
                <a:latin typeface="Arial Black" pitchFamily="34" charset="0"/>
              </a:rPr>
              <a:t>, kendisinden başkasına asla ibadet etmemenizi, anaya babaya iyi davranmanızı kesin olarak emretti. Eğer onlardan biri, ya da her ikisi senin yanında ihtiyarlık çağına ulaşırsa, sakın onlara "öf!" bile deme; onları azarlama; onlara tatlı ve güzel söz söyle</a:t>
            </a:r>
            <a:r>
              <a:rPr lang="tr-TR" b="1" dirty="0" smtClean="0">
                <a:latin typeface="Arial Black" pitchFamily="34" charset="0"/>
              </a:rPr>
              <a:t>.» </a:t>
            </a:r>
            <a:r>
              <a:rPr lang="tr-TR" dirty="0" smtClean="0"/>
              <a:t>( </a:t>
            </a:r>
            <a:r>
              <a:rPr lang="tr-TR" dirty="0" err="1" smtClean="0"/>
              <a:t>İsra</a:t>
            </a:r>
            <a:r>
              <a:rPr lang="tr-TR" dirty="0" smtClean="0"/>
              <a:t> suresi 23)</a:t>
            </a:r>
            <a:endParaRPr lang="tr-TR" dirty="0"/>
          </a:p>
        </p:txBody>
      </p:sp>
    </p:spTree>
    <p:extLst>
      <p:ext uri="{BB962C8B-B14F-4D97-AF65-F5344CB8AC3E}">
        <p14:creationId xmlns:p14="http://schemas.microsoft.com/office/powerpoint/2010/main" val="24528547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b="1" dirty="0" smtClean="0">
                <a:solidFill>
                  <a:srgbClr val="00B050"/>
                </a:solidFill>
                <a:latin typeface="Arial Black" pitchFamily="34" charset="0"/>
              </a:rPr>
              <a:t>10) BAYRAM GÜNLERİ BARIŞMA VE DARGINLARI BARIŞTIRMA GÜNLERİDİR</a:t>
            </a:r>
            <a:endParaRPr lang="ar-AE" b="1" dirty="0">
              <a:solidFill>
                <a:srgbClr val="00B050"/>
              </a:solidFill>
              <a:latin typeface="Arial Black" pitchFamily="34" charset="0"/>
            </a:endParaRPr>
          </a:p>
          <a:p>
            <a:pPr marL="0" indent="0">
              <a:buNone/>
            </a:pPr>
            <a:r>
              <a:rPr lang="ar-AE" b="1" dirty="0">
                <a:latin typeface="Arial Black" pitchFamily="34" charset="0"/>
              </a:rPr>
              <a:t>لا تَباغَضُوا ، ولا تحاسدُوا، ولاَ تَدابَرُوا ، ولا تَقَاطعُوا ، </a:t>
            </a:r>
            <a:r>
              <a:rPr lang="ar-AE" b="1" dirty="0" smtClean="0">
                <a:latin typeface="Arial Black" pitchFamily="34" charset="0"/>
              </a:rPr>
              <a:t>وَكُونُوا عِبادَ </a:t>
            </a:r>
            <a:r>
              <a:rPr lang="ar-AE" b="1" dirty="0">
                <a:latin typeface="Arial Black" pitchFamily="34" charset="0"/>
              </a:rPr>
              <a:t>اللَّهِ إخواناً ، ولا يَحِلُّ لِمُسْلِمٍ أنْ يهْجُرَ أخَاه فَوقَ </a:t>
            </a:r>
            <a:r>
              <a:rPr lang="ar-AE" b="1" dirty="0" smtClean="0">
                <a:latin typeface="Arial Black" pitchFamily="34" charset="0"/>
              </a:rPr>
              <a:t>ثلاثٍ </a:t>
            </a:r>
          </a:p>
          <a:p>
            <a:pPr marL="0" indent="0">
              <a:buNone/>
            </a:pPr>
            <a:r>
              <a:rPr lang="tr-TR" b="1" dirty="0" smtClean="0">
                <a:latin typeface="Arial Black" pitchFamily="34" charset="0"/>
              </a:rPr>
              <a:t>«Birbirinize </a:t>
            </a:r>
            <a:r>
              <a:rPr lang="tr-TR" b="1" dirty="0">
                <a:latin typeface="Arial Black" pitchFamily="34" charset="0"/>
              </a:rPr>
              <a:t>kin tutmayınız, haset etmeyiniz, sırt dönmeyiniz ve ilginizi kesmeyiniz. Ey Allah'ın kulları, kardeş olunuz. Bir Müslüman’ın, din kardeşini üç günden fazla terk etmesi helâl değildir</a:t>
            </a:r>
            <a:r>
              <a:rPr lang="tr-TR" b="1" dirty="0" smtClean="0">
                <a:latin typeface="Arial Black" pitchFamily="34" charset="0"/>
              </a:rPr>
              <a:t>.» </a:t>
            </a:r>
          </a:p>
          <a:p>
            <a:pPr marL="0" indent="0">
              <a:buNone/>
            </a:pPr>
            <a:r>
              <a:rPr lang="tr-TR" dirty="0" smtClean="0"/>
              <a:t>( </a:t>
            </a:r>
            <a:r>
              <a:rPr lang="tr-TR" dirty="0" err="1" smtClean="0"/>
              <a:t>Riyazussalihin</a:t>
            </a:r>
            <a:r>
              <a:rPr lang="tr-TR" dirty="0" smtClean="0"/>
              <a:t> 1571)</a:t>
            </a:r>
            <a:endParaRPr lang="tr-TR" dirty="0"/>
          </a:p>
          <a:p>
            <a:endParaRPr lang="tr-TR" dirty="0"/>
          </a:p>
        </p:txBody>
      </p:sp>
    </p:spTree>
    <p:extLst>
      <p:ext uri="{BB962C8B-B14F-4D97-AF65-F5344CB8AC3E}">
        <p14:creationId xmlns:p14="http://schemas.microsoft.com/office/powerpoint/2010/main" val="1052654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3600" b="1" dirty="0" smtClean="0">
                <a:solidFill>
                  <a:srgbClr val="00B050"/>
                </a:solidFill>
                <a:latin typeface="Arial Black" pitchFamily="34" charset="0"/>
              </a:rPr>
              <a:t>11) BAYRAM GÜNLERİ KABİR ZİYARETLERİ YAPILIP ÖLMÜŞLERİMİZİ YAD ETME VE İBRET ALMA GÜNLERİDİR</a:t>
            </a:r>
          </a:p>
          <a:p>
            <a:pPr marL="0" indent="0">
              <a:buNone/>
            </a:pPr>
            <a:r>
              <a:rPr lang="tr-TR" sz="3600" b="1" u="sng" dirty="0" smtClean="0">
                <a:solidFill>
                  <a:srgbClr val="0070C0"/>
                </a:solidFill>
                <a:latin typeface="Arial Black" pitchFamily="34" charset="0"/>
              </a:rPr>
              <a:t>PEYGAMBER EFENİMİZ SAV ŞÖYLE BUYURUYOR:</a:t>
            </a:r>
          </a:p>
          <a:p>
            <a:pPr marL="0" indent="0">
              <a:buNone/>
            </a:pPr>
            <a:r>
              <a:rPr lang="ar-AE" sz="3600" b="1" dirty="0" smtClean="0">
                <a:latin typeface="Arial Black" pitchFamily="34" charset="0"/>
              </a:rPr>
              <a:t>فمن </a:t>
            </a:r>
            <a:r>
              <a:rPr lang="ar-AE" sz="3600" b="1" dirty="0">
                <a:latin typeface="Arial Black" pitchFamily="34" charset="0"/>
              </a:rPr>
              <a:t>أراد أن يزور القبور فليزر فإنها تذكرنا </a:t>
            </a:r>
            <a:r>
              <a:rPr lang="ar-AE" sz="3600" b="1" dirty="0" smtClean="0">
                <a:latin typeface="Arial Black" pitchFamily="34" charset="0"/>
              </a:rPr>
              <a:t>بالآخرة</a:t>
            </a:r>
            <a:endParaRPr lang="ar-AE" sz="3600" b="1" dirty="0">
              <a:latin typeface="Arial Black" pitchFamily="34" charset="0"/>
            </a:endParaRPr>
          </a:p>
          <a:p>
            <a:pPr marL="0" indent="0">
              <a:buNone/>
            </a:pPr>
            <a:r>
              <a:rPr lang="tr-TR" sz="3600" b="1" dirty="0" smtClean="0">
                <a:latin typeface="Arial Black" pitchFamily="34" charset="0"/>
              </a:rPr>
              <a:t>«Kabirleri </a:t>
            </a:r>
            <a:r>
              <a:rPr lang="tr-TR" sz="3600" b="1" dirty="0">
                <a:latin typeface="Arial Black" pitchFamily="34" charset="0"/>
              </a:rPr>
              <a:t>ziyaret etmek isteyen ziyaret etsin. Çünkü </a:t>
            </a:r>
            <a:r>
              <a:rPr lang="tr-TR" sz="3600" b="1" u="sng" dirty="0">
                <a:latin typeface="Arial Black" pitchFamily="34" charset="0"/>
              </a:rPr>
              <a:t>kabir ziyareti bize </a:t>
            </a:r>
            <a:r>
              <a:rPr lang="tr-TR" sz="3600" b="1" u="sng" dirty="0" err="1">
                <a:latin typeface="Arial Black" pitchFamily="34" charset="0"/>
              </a:rPr>
              <a:t>âhireti</a:t>
            </a:r>
            <a:r>
              <a:rPr lang="tr-TR" sz="3600" b="1" u="sng" dirty="0">
                <a:latin typeface="Arial Black" pitchFamily="34" charset="0"/>
              </a:rPr>
              <a:t> hatırlatır.» </a:t>
            </a:r>
            <a:r>
              <a:rPr lang="tr-TR" dirty="0"/>
              <a:t>(</a:t>
            </a:r>
            <a:r>
              <a:rPr lang="tr-TR" dirty="0" err="1" smtClean="0"/>
              <a:t>Tirmizi</a:t>
            </a:r>
            <a:r>
              <a:rPr lang="tr-TR" dirty="0" smtClean="0"/>
              <a:t> </a:t>
            </a:r>
            <a:r>
              <a:rPr lang="tr-TR" dirty="0" err="1" smtClean="0"/>
              <a:t>Cenaiz</a:t>
            </a:r>
            <a:r>
              <a:rPr lang="tr-TR" dirty="0" smtClean="0"/>
              <a:t> 60)</a:t>
            </a:r>
            <a:endParaRPr lang="tr-TR" dirty="0"/>
          </a:p>
          <a:p>
            <a:endParaRPr lang="tr-TR" dirty="0"/>
          </a:p>
        </p:txBody>
      </p:sp>
    </p:spTree>
    <p:extLst>
      <p:ext uri="{BB962C8B-B14F-4D97-AF65-F5344CB8AC3E}">
        <p14:creationId xmlns:p14="http://schemas.microsoft.com/office/powerpoint/2010/main" val="27433173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4000" dirty="0" smtClean="0">
                <a:solidFill>
                  <a:srgbClr val="00B050"/>
                </a:solidFill>
                <a:latin typeface="Arial Black" pitchFamily="34" charset="0"/>
              </a:rPr>
              <a:t>12) BAYRAM GÜNLERİ HEDİYELEŞME GÜNLERİDİR</a:t>
            </a:r>
          </a:p>
          <a:p>
            <a:r>
              <a:rPr lang="tr-TR" sz="4000" u="sng" dirty="0">
                <a:solidFill>
                  <a:srgbClr val="0070C0"/>
                </a:solidFill>
                <a:latin typeface="Arial Black" pitchFamily="34" charset="0"/>
              </a:rPr>
              <a:t>Ebu </a:t>
            </a:r>
            <a:r>
              <a:rPr lang="tr-TR" sz="4000" u="sng" dirty="0" err="1" smtClean="0">
                <a:solidFill>
                  <a:srgbClr val="0070C0"/>
                </a:solidFill>
                <a:latin typeface="Arial Black" pitchFamily="34" charset="0"/>
              </a:rPr>
              <a:t>Hureyre</a:t>
            </a:r>
            <a:r>
              <a:rPr lang="tr-TR" sz="4000" u="sng" dirty="0" smtClean="0">
                <a:solidFill>
                  <a:srgbClr val="0070C0"/>
                </a:solidFill>
                <a:latin typeface="Arial Black" pitchFamily="34" charset="0"/>
              </a:rPr>
              <a:t> (RA)’dan rivayetle,</a:t>
            </a:r>
            <a:r>
              <a:rPr lang="tr-TR" sz="4000" u="sng" dirty="0">
                <a:solidFill>
                  <a:srgbClr val="0070C0"/>
                </a:solidFill>
                <a:latin typeface="Arial Black" pitchFamily="34" charset="0"/>
              </a:rPr>
              <a:t> </a:t>
            </a:r>
            <a:r>
              <a:rPr lang="tr-TR" sz="4000" u="sng" dirty="0" err="1" smtClean="0">
                <a:solidFill>
                  <a:srgbClr val="0070C0"/>
                </a:solidFill>
                <a:latin typeface="Arial Black" pitchFamily="34" charset="0"/>
              </a:rPr>
              <a:t>Resulullah</a:t>
            </a:r>
            <a:r>
              <a:rPr lang="tr-TR" sz="4000" u="sng" dirty="0" smtClean="0">
                <a:solidFill>
                  <a:srgbClr val="0070C0"/>
                </a:solidFill>
                <a:latin typeface="Arial Black" pitchFamily="34" charset="0"/>
              </a:rPr>
              <a:t> (SAV) </a:t>
            </a:r>
            <a:r>
              <a:rPr lang="tr-TR" sz="4000" u="sng" dirty="0">
                <a:solidFill>
                  <a:srgbClr val="0070C0"/>
                </a:solidFill>
                <a:latin typeface="Arial Black" pitchFamily="34" charset="0"/>
              </a:rPr>
              <a:t>buyurdular ki</a:t>
            </a:r>
            <a:r>
              <a:rPr lang="tr-TR" sz="4000" u="sng" dirty="0" smtClean="0">
                <a:solidFill>
                  <a:srgbClr val="0070C0"/>
                </a:solidFill>
                <a:latin typeface="Arial Black" pitchFamily="34" charset="0"/>
              </a:rPr>
              <a:t>:</a:t>
            </a:r>
          </a:p>
          <a:p>
            <a:pPr marL="0" indent="0">
              <a:buNone/>
            </a:pPr>
            <a:r>
              <a:rPr lang="tr-TR" sz="4000" dirty="0" smtClean="0">
                <a:latin typeface="Arial Black" pitchFamily="34" charset="0"/>
              </a:rPr>
              <a:t>«Hediyeleşin</a:t>
            </a:r>
            <a:r>
              <a:rPr lang="tr-TR" sz="4000" dirty="0">
                <a:latin typeface="Arial Black" pitchFamily="34" charset="0"/>
              </a:rPr>
              <a:t>, zira hediye, kalpteki kuşkuları giderir. Komşu kadın, komşusu kadından gelen (hediyeyi) hakir görmesin, bir koyun paçası parçası olsa </a:t>
            </a:r>
            <a:r>
              <a:rPr lang="tr-TR" sz="4000" dirty="0" smtClean="0">
                <a:latin typeface="Arial Black" pitchFamily="34" charset="0"/>
              </a:rPr>
              <a:t>bile.» </a:t>
            </a:r>
            <a:r>
              <a:rPr lang="tr-TR" dirty="0" smtClean="0"/>
              <a:t>(</a:t>
            </a:r>
            <a:r>
              <a:rPr lang="tr-TR" dirty="0" err="1" smtClean="0"/>
              <a:t>Tirmizi</a:t>
            </a:r>
            <a:r>
              <a:rPr lang="tr-TR" dirty="0"/>
              <a:t>, </a:t>
            </a:r>
            <a:r>
              <a:rPr lang="tr-TR" dirty="0" err="1"/>
              <a:t>Vela</a:t>
            </a:r>
            <a:r>
              <a:rPr lang="tr-TR" dirty="0"/>
              <a:t> </a:t>
            </a:r>
            <a:r>
              <a:rPr lang="tr-TR" dirty="0" err="1"/>
              <a:t>ve'l</a:t>
            </a:r>
            <a:r>
              <a:rPr lang="tr-TR" dirty="0"/>
              <a:t>-Hibe </a:t>
            </a:r>
            <a:r>
              <a:rPr lang="tr-TR" dirty="0" smtClean="0"/>
              <a:t>6</a:t>
            </a:r>
            <a:r>
              <a:rPr lang="tr-TR" dirty="0"/>
              <a:t>)</a:t>
            </a:r>
          </a:p>
          <a:p>
            <a:endParaRPr lang="tr-TR" dirty="0"/>
          </a:p>
        </p:txBody>
      </p:sp>
    </p:spTree>
    <p:extLst>
      <p:ext uri="{BB962C8B-B14F-4D97-AF65-F5344CB8AC3E}">
        <p14:creationId xmlns:p14="http://schemas.microsoft.com/office/powerpoint/2010/main" val="3289078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r>
              <a:rPr lang="tr-TR" dirty="0" smtClean="0">
                <a:solidFill>
                  <a:srgbClr val="00B050"/>
                </a:solidFill>
                <a:latin typeface="Arial Black" pitchFamily="34" charset="0"/>
              </a:rPr>
              <a:t>13) BAYRAM GÜNLERİ MUTLULUĞUN ZİRVEYE ÇIKTIĞI VE NEŞEYLE İNSANIN DOLUP TAŞDIĞI VE ÇOCUKLARIN EĞLENDİĞİ GÜNLERDİR.</a:t>
            </a:r>
          </a:p>
          <a:p>
            <a:endParaRPr lang="tr-TR" dirty="0" smtClean="0">
              <a:latin typeface="Arial Black" pitchFamily="34" charset="0"/>
            </a:endParaRPr>
          </a:p>
          <a:p>
            <a:r>
              <a:rPr lang="tr-TR" dirty="0" err="1" smtClean="0">
                <a:latin typeface="Arial Black" pitchFamily="34" charset="0"/>
              </a:rPr>
              <a:t>Hz.Aişe</a:t>
            </a:r>
            <a:r>
              <a:rPr lang="tr-TR" dirty="0" smtClean="0">
                <a:latin typeface="Arial Black" pitchFamily="34" charset="0"/>
              </a:rPr>
              <a:t> </a:t>
            </a:r>
            <a:r>
              <a:rPr lang="tr-TR" dirty="0">
                <a:latin typeface="Arial Black" pitchFamily="34" charset="0"/>
              </a:rPr>
              <a:t>validemizden gelen </a:t>
            </a:r>
            <a:r>
              <a:rPr lang="tr-TR" dirty="0" smtClean="0">
                <a:latin typeface="Arial Black" pitchFamily="34" charset="0"/>
              </a:rPr>
              <a:t> </a:t>
            </a:r>
            <a:r>
              <a:rPr lang="tr-TR" dirty="0">
                <a:latin typeface="Arial Black" pitchFamily="34" charset="0"/>
              </a:rPr>
              <a:t>rivayet </a:t>
            </a:r>
            <a:r>
              <a:rPr lang="tr-TR" dirty="0" smtClean="0">
                <a:latin typeface="Arial Black" pitchFamily="34" charset="0"/>
              </a:rPr>
              <a:t> </a:t>
            </a:r>
            <a:r>
              <a:rPr lang="tr-TR" dirty="0">
                <a:latin typeface="Arial Black" pitchFamily="34" charset="0"/>
              </a:rPr>
              <a:t>ş</a:t>
            </a:r>
            <a:r>
              <a:rPr lang="tr-TR" dirty="0" smtClean="0">
                <a:latin typeface="Arial Black" pitchFamily="34" charset="0"/>
              </a:rPr>
              <a:t>öyledir</a:t>
            </a:r>
            <a:r>
              <a:rPr lang="tr-TR" dirty="0">
                <a:latin typeface="Arial Black" pitchFamily="34" charset="0"/>
              </a:rPr>
              <a:t>: “Yine bir bayram günü, </a:t>
            </a:r>
            <a:r>
              <a:rPr lang="tr-TR" dirty="0" smtClean="0">
                <a:latin typeface="Arial Black" pitchFamily="34" charset="0"/>
              </a:rPr>
              <a:t>kulağımıza gürültü </a:t>
            </a:r>
            <a:r>
              <a:rPr lang="tr-TR" dirty="0">
                <a:latin typeface="Arial Black" pitchFamily="34" charset="0"/>
              </a:rPr>
              <a:t>ve çocukların </a:t>
            </a:r>
            <a:r>
              <a:rPr lang="tr-TR" dirty="0" smtClean="0">
                <a:latin typeface="Arial Black" pitchFamily="34" charset="0"/>
              </a:rPr>
              <a:t>bağrışmaları gelmişti</a:t>
            </a:r>
            <a:r>
              <a:rPr lang="tr-TR" dirty="0">
                <a:latin typeface="Arial Black" pitchFamily="34" charset="0"/>
              </a:rPr>
              <a:t>. </a:t>
            </a:r>
            <a:r>
              <a:rPr lang="tr-TR" dirty="0" err="1">
                <a:latin typeface="Arial Black" pitchFamily="34" charset="0"/>
              </a:rPr>
              <a:t>Rasulullah</a:t>
            </a:r>
            <a:r>
              <a:rPr lang="tr-TR" dirty="0">
                <a:latin typeface="Arial Black" pitchFamily="34" charset="0"/>
              </a:rPr>
              <a:t> kalkıp kapıdan </a:t>
            </a:r>
            <a:r>
              <a:rPr lang="tr-TR" dirty="0" smtClean="0">
                <a:latin typeface="Arial Black" pitchFamily="34" charset="0"/>
              </a:rPr>
              <a:t>dışarı </a:t>
            </a:r>
            <a:r>
              <a:rPr lang="tr-TR" dirty="0">
                <a:latin typeface="Arial Black" pitchFamily="34" charset="0"/>
              </a:rPr>
              <a:t>baktı. </a:t>
            </a:r>
            <a:r>
              <a:rPr lang="tr-TR" dirty="0" smtClean="0">
                <a:latin typeface="Arial Black" pitchFamily="34" charset="0"/>
              </a:rPr>
              <a:t>Meğer bu gelenler </a:t>
            </a:r>
            <a:r>
              <a:rPr lang="tr-TR" dirty="0">
                <a:latin typeface="Arial Black" pitchFamily="34" charset="0"/>
              </a:rPr>
              <a:t>çalıp oynayan </a:t>
            </a:r>
            <a:r>
              <a:rPr lang="tr-TR" dirty="0" smtClean="0">
                <a:latin typeface="Arial Black" pitchFamily="34" charset="0"/>
              </a:rPr>
              <a:t>Habeşli </a:t>
            </a:r>
            <a:r>
              <a:rPr lang="tr-TR" dirty="0">
                <a:latin typeface="Arial Black" pitchFamily="34" charset="0"/>
              </a:rPr>
              <a:t>bir gruptu, kılıç kalkanlarıyla oynuyorlardı. </a:t>
            </a:r>
            <a:r>
              <a:rPr lang="tr-TR" dirty="0" smtClean="0">
                <a:latin typeface="Arial Black" pitchFamily="34" charset="0"/>
              </a:rPr>
              <a:t>Çocuklarda etraflarında </a:t>
            </a:r>
            <a:r>
              <a:rPr lang="tr-TR" dirty="0">
                <a:latin typeface="Arial Black" pitchFamily="34" charset="0"/>
              </a:rPr>
              <a:t>halka </a:t>
            </a:r>
            <a:r>
              <a:rPr lang="tr-TR" dirty="0" smtClean="0">
                <a:latin typeface="Arial Black" pitchFamily="34" charset="0"/>
              </a:rPr>
              <a:t>olmuş, </a:t>
            </a:r>
            <a:r>
              <a:rPr lang="tr-TR" dirty="0">
                <a:latin typeface="Arial Black" pitchFamily="34" charset="0"/>
              </a:rPr>
              <a:t>onları seyrediyorlardı. </a:t>
            </a:r>
            <a:r>
              <a:rPr lang="tr-TR" dirty="0" err="1">
                <a:latin typeface="Arial Black" pitchFamily="34" charset="0"/>
              </a:rPr>
              <a:t>Rasulullah</a:t>
            </a:r>
            <a:r>
              <a:rPr lang="tr-TR" dirty="0">
                <a:latin typeface="Arial Black" pitchFamily="34" charset="0"/>
              </a:rPr>
              <a:t> bana: “Ey </a:t>
            </a:r>
            <a:r>
              <a:rPr lang="tr-TR" dirty="0" err="1" smtClean="0">
                <a:latin typeface="Arial Black" pitchFamily="34" charset="0"/>
              </a:rPr>
              <a:t>Aişe</a:t>
            </a:r>
            <a:r>
              <a:rPr lang="tr-TR" dirty="0">
                <a:latin typeface="Arial Black" pitchFamily="34" charset="0"/>
              </a:rPr>
              <a:t>, sen de gel, </a:t>
            </a:r>
            <a:r>
              <a:rPr lang="tr-TR" dirty="0" smtClean="0">
                <a:latin typeface="Arial Black" pitchFamily="34" charset="0"/>
              </a:rPr>
              <a:t>seyret” dedi</a:t>
            </a:r>
            <a:r>
              <a:rPr lang="tr-TR" dirty="0">
                <a:latin typeface="Arial Black" pitchFamily="34" charset="0"/>
              </a:rPr>
              <a:t>. </a:t>
            </a:r>
            <a:r>
              <a:rPr lang="tr-TR" dirty="0" err="1">
                <a:latin typeface="Arial Black" pitchFamily="34" charset="0"/>
              </a:rPr>
              <a:t>Rasulullah</a:t>
            </a:r>
            <a:r>
              <a:rPr lang="tr-TR" dirty="0">
                <a:latin typeface="Arial Black" pitchFamily="34" charset="0"/>
              </a:rPr>
              <a:t> kapıda durup beni arkasına aldı. (Basımı ensesine </a:t>
            </a:r>
            <a:r>
              <a:rPr lang="tr-TR" dirty="0" smtClean="0">
                <a:latin typeface="Arial Black" pitchFamily="34" charset="0"/>
              </a:rPr>
              <a:t>koymuş) </a:t>
            </a:r>
            <a:r>
              <a:rPr lang="tr-TR" dirty="0">
                <a:latin typeface="Arial Black" pitchFamily="34" charset="0"/>
              </a:rPr>
              <a:t>halde duruyor </a:t>
            </a:r>
            <a:r>
              <a:rPr lang="tr-TR" dirty="0" smtClean="0">
                <a:latin typeface="Arial Black" pitchFamily="34" charset="0"/>
              </a:rPr>
              <a:t>ve oynayanları </a:t>
            </a:r>
            <a:r>
              <a:rPr lang="tr-TR" dirty="0">
                <a:latin typeface="Arial Black" pitchFamily="34" charset="0"/>
              </a:rPr>
              <a:t>seyrediyordum. Bıkıncaya kadar böyle devam ettim. Bir ara ‘yeter mi?’ dedi</a:t>
            </a:r>
            <a:r>
              <a:rPr lang="tr-TR" dirty="0" smtClean="0">
                <a:latin typeface="Arial Black" pitchFamily="34" charset="0"/>
              </a:rPr>
              <a:t>. ‘</a:t>
            </a:r>
            <a:r>
              <a:rPr lang="tr-TR" dirty="0">
                <a:latin typeface="Arial Black" pitchFamily="34" charset="0"/>
              </a:rPr>
              <a:t>evet’ dedim. ‘öyle ise çekil’ dedi.”, Bir </a:t>
            </a:r>
            <a:r>
              <a:rPr lang="tr-TR" dirty="0" smtClean="0">
                <a:latin typeface="Arial Black" pitchFamily="34" charset="0"/>
              </a:rPr>
              <a:t>başka </a:t>
            </a:r>
            <a:r>
              <a:rPr lang="tr-TR" dirty="0">
                <a:latin typeface="Arial Black" pitchFamily="34" charset="0"/>
              </a:rPr>
              <a:t>rivayette de Hz</a:t>
            </a:r>
            <a:r>
              <a:rPr lang="tr-TR" dirty="0" smtClean="0">
                <a:latin typeface="Arial Black" pitchFamily="34" charset="0"/>
              </a:rPr>
              <a:t>. Peygamber (SAV)’in Hz. </a:t>
            </a:r>
            <a:r>
              <a:rPr lang="tr-TR" dirty="0" err="1" smtClean="0">
                <a:latin typeface="Arial Black" pitchFamily="34" charset="0"/>
              </a:rPr>
              <a:t>Aişe</a:t>
            </a:r>
            <a:r>
              <a:rPr lang="tr-TR" dirty="0" smtClean="0">
                <a:latin typeface="Arial Black" pitchFamily="34" charset="0"/>
              </a:rPr>
              <a:t>’ </a:t>
            </a:r>
            <a:r>
              <a:rPr lang="tr-TR" dirty="0" err="1" smtClean="0">
                <a:latin typeface="Arial Black" pitchFamily="34" charset="0"/>
              </a:rPr>
              <a:t>nin</a:t>
            </a:r>
            <a:r>
              <a:rPr lang="tr-TR" dirty="0" smtClean="0">
                <a:latin typeface="Arial Black" pitchFamily="34" charset="0"/>
              </a:rPr>
              <a:t> </a:t>
            </a:r>
            <a:r>
              <a:rPr lang="tr-TR" dirty="0">
                <a:latin typeface="Arial Black" pitchFamily="34" charset="0"/>
              </a:rPr>
              <a:t>kendi arzusuyla seyre son verinceye kadar bakmasına müsaade </a:t>
            </a:r>
            <a:r>
              <a:rPr lang="tr-TR" dirty="0" smtClean="0">
                <a:latin typeface="Arial Black" pitchFamily="34" charset="0"/>
              </a:rPr>
              <a:t>ettiğini </a:t>
            </a:r>
            <a:r>
              <a:rPr lang="tr-TR" dirty="0">
                <a:latin typeface="Arial Black" pitchFamily="34" charset="0"/>
              </a:rPr>
              <a:t>belirtir.</a:t>
            </a:r>
          </a:p>
          <a:p>
            <a:pPr marL="0" indent="0">
              <a:buNone/>
            </a:pPr>
            <a:r>
              <a:rPr lang="tr-TR" dirty="0"/>
              <a:t>(</a:t>
            </a:r>
            <a:r>
              <a:rPr lang="tr-TR" dirty="0" err="1"/>
              <a:t>Buharî</a:t>
            </a:r>
            <a:r>
              <a:rPr lang="tr-TR" dirty="0"/>
              <a:t>, Salat, </a:t>
            </a:r>
            <a:r>
              <a:rPr lang="tr-TR" dirty="0" smtClean="0"/>
              <a:t>69)</a:t>
            </a:r>
            <a:endParaRPr lang="tr-TR" dirty="0"/>
          </a:p>
        </p:txBody>
      </p:sp>
    </p:spTree>
    <p:extLst>
      <p:ext uri="{BB962C8B-B14F-4D97-AF65-F5344CB8AC3E}">
        <p14:creationId xmlns:p14="http://schemas.microsoft.com/office/powerpoint/2010/main" val="21392275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370"/>
            <a:ext cx="9144000" cy="6853630"/>
          </a:xfrm>
        </p:spPr>
        <p:txBody>
          <a:bodyPr>
            <a:normAutofit lnSpcReduction="10000"/>
          </a:bodyPr>
          <a:lstStyle/>
          <a:p>
            <a:r>
              <a:rPr lang="tr-TR" dirty="0" smtClean="0">
                <a:solidFill>
                  <a:srgbClr val="00B050"/>
                </a:solidFill>
                <a:latin typeface="Arial Black" pitchFamily="34" charset="0"/>
              </a:rPr>
              <a:t>14) BAYRAM GÜNLERİ KENDİNİ HESABA ÇEKME GÜNLERİDİR</a:t>
            </a:r>
          </a:p>
          <a:p>
            <a:pPr marL="0" indent="0">
              <a:buNone/>
            </a:pPr>
            <a:r>
              <a:rPr lang="tr-TR" dirty="0">
                <a:latin typeface="Arial Black" pitchFamily="34" charset="0"/>
              </a:rPr>
              <a:t>Peygamberimiz SAV: </a:t>
            </a:r>
            <a:r>
              <a:rPr lang="ar-AE" dirty="0">
                <a:latin typeface="Arial Black" pitchFamily="34" charset="0"/>
              </a:rPr>
              <a:t>حاسبوا قبل أن تحاسَبوا </a:t>
            </a:r>
          </a:p>
          <a:p>
            <a:pPr marL="0" indent="0">
              <a:buNone/>
            </a:pPr>
            <a:r>
              <a:rPr lang="tr-TR" dirty="0" smtClean="0">
                <a:latin typeface="Arial Black" pitchFamily="34" charset="0"/>
              </a:rPr>
              <a:t>«Hesaba </a:t>
            </a:r>
            <a:r>
              <a:rPr lang="tr-TR" dirty="0">
                <a:latin typeface="Arial Black" pitchFamily="34" charset="0"/>
              </a:rPr>
              <a:t>çekilmeden önce kendinizi hesaba çekiniz»</a:t>
            </a:r>
          </a:p>
          <a:p>
            <a:pPr marL="0" indent="0">
              <a:buNone/>
            </a:pPr>
            <a:r>
              <a:rPr lang="tr-TR" dirty="0">
                <a:latin typeface="Arial Black" pitchFamily="34" charset="0"/>
              </a:rPr>
              <a:t>Peygamber efendimiz de buyurdu ki: </a:t>
            </a:r>
          </a:p>
          <a:p>
            <a:pPr marL="0" indent="0">
              <a:buNone/>
            </a:pPr>
            <a:r>
              <a:rPr lang="tr-TR" dirty="0">
                <a:latin typeface="Arial Black" pitchFamily="34" charset="0"/>
              </a:rPr>
              <a:t>«Akıllı kimse, günü dörde ayırır, birincisinde, yaptıklarını ve yapacaklarını hesap eder. İkincisinde, </a:t>
            </a:r>
            <a:r>
              <a:rPr lang="tr-TR" dirty="0" err="1">
                <a:latin typeface="Arial Black" pitchFamily="34" charset="0"/>
              </a:rPr>
              <a:t>Allahü</a:t>
            </a:r>
            <a:r>
              <a:rPr lang="tr-TR" dirty="0">
                <a:latin typeface="Arial Black" pitchFamily="34" charset="0"/>
              </a:rPr>
              <a:t> </a:t>
            </a:r>
            <a:r>
              <a:rPr lang="tr-TR" dirty="0" err="1">
                <a:latin typeface="Arial Black" pitchFamily="34" charset="0"/>
              </a:rPr>
              <a:t>teâlâya</a:t>
            </a:r>
            <a:r>
              <a:rPr lang="tr-TR" dirty="0">
                <a:latin typeface="Arial Black" pitchFamily="34" charset="0"/>
              </a:rPr>
              <a:t> münacat eder, yalvarır. Üçüncüsünde, bir işte çalışıp, helal para kazanır. Dördüncüsünde, istirahat eder ve mubahlarla kendini eğlendirir, haramlardan kaçar.» </a:t>
            </a:r>
            <a:r>
              <a:rPr lang="tr-TR" dirty="0"/>
              <a:t>[İ. Gazali]</a:t>
            </a:r>
          </a:p>
          <a:p>
            <a:endParaRPr lang="tr-TR" dirty="0"/>
          </a:p>
        </p:txBody>
      </p:sp>
    </p:spTree>
    <p:extLst>
      <p:ext uri="{BB962C8B-B14F-4D97-AF65-F5344CB8AC3E}">
        <p14:creationId xmlns:p14="http://schemas.microsoft.com/office/powerpoint/2010/main" val="36810576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4000" b="1" dirty="0" smtClean="0">
                <a:solidFill>
                  <a:srgbClr val="00B050"/>
                </a:solidFill>
                <a:latin typeface="Arial Black" pitchFamily="34" charset="0"/>
              </a:rPr>
              <a:t>15) </a:t>
            </a:r>
            <a:r>
              <a:rPr lang="tr-TR" sz="4000" b="1" dirty="0">
                <a:solidFill>
                  <a:srgbClr val="00B050"/>
                </a:solidFill>
                <a:latin typeface="Arial Black" pitchFamily="34" charset="0"/>
              </a:rPr>
              <a:t>BAYRAM GÜNLERİ DUA GÜNLERİDİR</a:t>
            </a:r>
          </a:p>
          <a:p>
            <a:endParaRPr lang="tr-TR" sz="4000" b="1" dirty="0">
              <a:latin typeface="Arial Black" pitchFamily="34" charset="0"/>
            </a:endParaRPr>
          </a:p>
          <a:p>
            <a:r>
              <a:rPr lang="kk-KZ" sz="4000" b="1" dirty="0">
                <a:latin typeface="Arial Black" pitchFamily="34" charset="0"/>
              </a:rPr>
              <a:t>قُلْ مَا يَعْبَٶُا بِكُمْ رَبّٖى لَوْلَا دُعَاؤُكُمْ فَقَدْ كَذَّبْتُمْ فَسَوْفَ يَكُونُ </a:t>
            </a:r>
            <a:r>
              <a:rPr lang="kk-KZ" sz="4000" b="1" dirty="0" smtClean="0">
                <a:latin typeface="Arial Black" pitchFamily="34" charset="0"/>
              </a:rPr>
              <a:t>لِزَامًا</a:t>
            </a:r>
            <a:endParaRPr lang="kk-KZ" sz="4000" b="1" dirty="0">
              <a:latin typeface="Arial Black" pitchFamily="34" charset="0"/>
            </a:endParaRPr>
          </a:p>
          <a:p>
            <a:pPr marL="0" indent="0">
              <a:buNone/>
            </a:pPr>
            <a:r>
              <a:rPr lang="tr-TR" sz="4000" b="1" dirty="0" smtClean="0">
                <a:latin typeface="Arial Black" pitchFamily="34" charset="0"/>
              </a:rPr>
              <a:t>«(</a:t>
            </a:r>
            <a:r>
              <a:rPr lang="tr-TR" sz="4000" b="1" dirty="0">
                <a:latin typeface="Arial Black" pitchFamily="34" charset="0"/>
              </a:rPr>
              <a:t>Ey Muhammed!) De ki: "Duanız olmasa, Rabbim size ne diye değer versin! Siz yalanladınız. Öyle ise azap yakanızı bırakmayacak.» </a:t>
            </a:r>
            <a:r>
              <a:rPr lang="tr-TR" dirty="0"/>
              <a:t>(Furkan suresi </a:t>
            </a:r>
            <a:r>
              <a:rPr lang="tr-TR" dirty="0" smtClean="0"/>
              <a:t>77</a:t>
            </a:r>
            <a:r>
              <a:rPr lang="tr-TR" dirty="0"/>
              <a:t>)</a:t>
            </a:r>
          </a:p>
        </p:txBody>
      </p:sp>
    </p:spTree>
    <p:extLst>
      <p:ext uri="{BB962C8B-B14F-4D97-AF65-F5344CB8AC3E}">
        <p14:creationId xmlns:p14="http://schemas.microsoft.com/office/powerpoint/2010/main" val="24191088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sz="5800" u="sng" dirty="0" smtClean="0">
                <a:solidFill>
                  <a:srgbClr val="00B050"/>
                </a:solidFill>
                <a:latin typeface="Arial Black" pitchFamily="34" charset="0"/>
              </a:rPr>
              <a:t>EFENDİMİZDEN BAYRAM </a:t>
            </a:r>
            <a:r>
              <a:rPr lang="tr-TR" sz="5800" u="sng" dirty="0" smtClean="0">
                <a:solidFill>
                  <a:srgbClr val="0070C0"/>
                </a:solidFill>
                <a:latin typeface="Arial Black" pitchFamily="34" charset="0"/>
              </a:rPr>
              <a:t>MÜJDESİ</a:t>
            </a:r>
          </a:p>
          <a:p>
            <a:r>
              <a:rPr lang="tr-TR" dirty="0" smtClean="0">
                <a:solidFill>
                  <a:srgbClr val="FF0000"/>
                </a:solidFill>
                <a:latin typeface="Arial Black" pitchFamily="34" charset="0"/>
              </a:rPr>
              <a:t>SAD BİN EVS EL-ENSARİ (RA)’ DEN RİVAYETLE RESULULLAH (SAV) EFENDİMİZ ŞÖYLE BUYURMUŞTUR: </a:t>
            </a:r>
          </a:p>
          <a:p>
            <a:pPr marL="0" indent="0">
              <a:buNone/>
            </a:pPr>
            <a:r>
              <a:rPr lang="tr-TR" dirty="0" smtClean="0">
                <a:latin typeface="Arial Black" pitchFamily="34" charset="0"/>
              </a:rPr>
              <a:t>«Ramazan bayramı sabahı Melekler yollara dökülür ve şöyle seslenirler:</a:t>
            </a:r>
          </a:p>
          <a:p>
            <a:pPr marL="0" indent="0">
              <a:buNone/>
            </a:pPr>
            <a:r>
              <a:rPr lang="tr-TR" dirty="0">
                <a:latin typeface="Arial Black" pitchFamily="34" charset="0"/>
              </a:rPr>
              <a:t> </a:t>
            </a:r>
            <a:r>
              <a:rPr lang="tr-TR" dirty="0" smtClean="0">
                <a:latin typeface="Arial Black" pitchFamily="34" charset="0"/>
              </a:rPr>
              <a:t>-Ey </a:t>
            </a:r>
            <a:r>
              <a:rPr lang="tr-TR" dirty="0" err="1" smtClean="0">
                <a:latin typeface="Arial Black" pitchFamily="34" charset="0"/>
              </a:rPr>
              <a:t>müslümanlar</a:t>
            </a:r>
            <a:r>
              <a:rPr lang="tr-TR" dirty="0">
                <a:latin typeface="Arial Black" pitchFamily="34" charset="0"/>
              </a:rPr>
              <a:t> </a:t>
            </a:r>
            <a:r>
              <a:rPr lang="tr-TR" dirty="0" smtClean="0">
                <a:latin typeface="Arial Black" pitchFamily="34" charset="0"/>
              </a:rPr>
              <a:t>topluluğu Keremi </a:t>
            </a:r>
            <a:r>
              <a:rPr lang="tr-TR" dirty="0">
                <a:latin typeface="Arial Black" pitchFamily="34" charset="0"/>
              </a:rPr>
              <a:t>bol olan Rabbinizin </a:t>
            </a:r>
            <a:r>
              <a:rPr lang="tr-TR" dirty="0" smtClean="0">
                <a:latin typeface="Arial Black" pitchFamily="34" charset="0"/>
              </a:rPr>
              <a:t>rahmetine koşunuz. O bol iyilik ve ihsanda bulunur. Sonra onlara bol bol mükafatlar verilir. Siz gece ibadetle </a:t>
            </a:r>
            <a:r>
              <a:rPr lang="tr-TR" dirty="0" err="1" smtClean="0">
                <a:latin typeface="Arial Black" pitchFamily="34" charset="0"/>
              </a:rPr>
              <a:t>emr</a:t>
            </a:r>
            <a:r>
              <a:rPr lang="tr-TR" dirty="0" smtClean="0">
                <a:latin typeface="Arial Black" pitchFamily="34" charset="0"/>
              </a:rPr>
              <a:t> olundunuz ve yerine getirdiniz. Gündüz oruç tutmakla </a:t>
            </a:r>
            <a:r>
              <a:rPr lang="tr-TR" dirty="0" err="1" smtClean="0">
                <a:latin typeface="Arial Black" pitchFamily="34" charset="0"/>
              </a:rPr>
              <a:t>emr</a:t>
            </a:r>
            <a:r>
              <a:rPr lang="tr-TR" dirty="0" smtClean="0">
                <a:latin typeface="Arial Black" pitchFamily="34" charset="0"/>
              </a:rPr>
              <a:t> olundunuz orucu tuttunuz «Rabbinize itaat ediniz» mükafatını alınız.» (</a:t>
            </a:r>
            <a:r>
              <a:rPr lang="tr-TR" dirty="0" err="1" smtClean="0">
                <a:latin typeface="Arial Black" pitchFamily="34" charset="0"/>
              </a:rPr>
              <a:t>Tac</a:t>
            </a:r>
            <a:r>
              <a:rPr lang="tr-TR" dirty="0" smtClean="0">
                <a:latin typeface="Arial Black" pitchFamily="34" charset="0"/>
              </a:rPr>
              <a:t> </a:t>
            </a:r>
            <a:r>
              <a:rPr lang="tr-TR" dirty="0" smtClean="0">
                <a:solidFill>
                  <a:schemeClr val="tx1">
                    <a:lumMod val="95000"/>
                    <a:lumOff val="5000"/>
                  </a:schemeClr>
                </a:solidFill>
                <a:latin typeface="Arial Black" pitchFamily="34" charset="0"/>
              </a:rPr>
              <a:t>2/332</a:t>
            </a:r>
            <a:r>
              <a:rPr lang="tr-TR" dirty="0" smtClean="0">
                <a:solidFill>
                  <a:srgbClr val="7030A0"/>
                </a:solidFill>
                <a:latin typeface="Arial Black" pitchFamily="34" charset="0"/>
              </a:rPr>
              <a:t> ) (…devamı arka sayfada…)</a:t>
            </a:r>
            <a:endParaRPr lang="tr-TR" dirty="0">
              <a:solidFill>
                <a:srgbClr val="7030A0"/>
              </a:solidFill>
              <a:latin typeface="Arial Black" pitchFamily="34" charset="0"/>
            </a:endParaRPr>
          </a:p>
          <a:p>
            <a:pPr marL="0" indent="0">
              <a:buNone/>
            </a:pPr>
            <a:endParaRPr lang="tr-TR" dirty="0" smtClean="0"/>
          </a:p>
          <a:p>
            <a:endParaRPr lang="tr-TR" dirty="0"/>
          </a:p>
        </p:txBody>
      </p:sp>
    </p:spTree>
    <p:extLst>
      <p:ext uri="{BB962C8B-B14F-4D97-AF65-F5344CB8AC3E}">
        <p14:creationId xmlns:p14="http://schemas.microsoft.com/office/powerpoint/2010/main" val="31510624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41564"/>
            <a:ext cx="9036496" cy="6816436"/>
          </a:xfrm>
        </p:spPr>
        <p:txBody>
          <a:bodyPr>
            <a:noAutofit/>
          </a:bodyPr>
          <a:lstStyle/>
          <a:p>
            <a:r>
              <a:rPr lang="tr-TR" sz="3600" dirty="0" smtClean="0">
                <a:solidFill>
                  <a:srgbClr val="FF0000"/>
                </a:solidFill>
                <a:latin typeface="Arial Black" pitchFamily="34" charset="0"/>
              </a:rPr>
              <a:t>BAYRAM NAMAZI KILINDIKTAN SONRA BİR MÜNADİ ŞÖYLE SESLENİR:</a:t>
            </a:r>
          </a:p>
          <a:p>
            <a:r>
              <a:rPr lang="tr-TR" sz="3600" dirty="0" smtClean="0">
                <a:latin typeface="Arial Black" pitchFamily="34" charset="0"/>
              </a:rPr>
              <a:t>Dikkat ediniz, müjde size Rabbiniz sizi bağışladı, evlerinize doğru ermiş olarak dönünüz. Bayram günü </a:t>
            </a:r>
            <a:r>
              <a:rPr lang="tr-TR" sz="3600" dirty="0" err="1" smtClean="0">
                <a:latin typeface="Arial Black" pitchFamily="34" charset="0"/>
              </a:rPr>
              <a:t>mükafaat</a:t>
            </a:r>
            <a:r>
              <a:rPr lang="tr-TR" sz="3600" dirty="0" smtClean="0">
                <a:latin typeface="Arial Black" pitchFamily="34" charset="0"/>
              </a:rPr>
              <a:t> günüdür. </a:t>
            </a:r>
            <a:r>
              <a:rPr lang="tr-TR" sz="3600" u="sng" dirty="0" smtClean="0">
                <a:solidFill>
                  <a:srgbClr val="00B050"/>
                </a:solidFill>
                <a:latin typeface="Arial Black" pitchFamily="34" charset="0"/>
              </a:rPr>
              <a:t>BU GÜN SEMA ALEMİNDE MÜKAFAAT GÜNÜ OLARAK İLAN EDİLDİR.» </a:t>
            </a:r>
            <a:r>
              <a:rPr lang="tr-TR" sz="3600" dirty="0" smtClean="0">
                <a:latin typeface="Arial Black" pitchFamily="34" charset="0"/>
              </a:rPr>
              <a:t>(</a:t>
            </a:r>
            <a:r>
              <a:rPr lang="tr-TR" sz="3600" dirty="0" err="1" smtClean="0">
                <a:latin typeface="Arial Black" pitchFamily="34" charset="0"/>
              </a:rPr>
              <a:t>Tac</a:t>
            </a:r>
            <a:r>
              <a:rPr lang="tr-TR" sz="3600" dirty="0" smtClean="0">
                <a:latin typeface="Arial Black" pitchFamily="34" charset="0"/>
              </a:rPr>
              <a:t> 2/332, Et </a:t>
            </a:r>
            <a:r>
              <a:rPr lang="tr-TR" sz="3600" dirty="0" err="1">
                <a:latin typeface="Arial Black" pitchFamily="34" charset="0"/>
              </a:rPr>
              <a:t>T</a:t>
            </a:r>
            <a:r>
              <a:rPr lang="tr-TR" sz="3600" dirty="0" err="1" smtClean="0">
                <a:latin typeface="Arial Black" pitchFamily="34" charset="0"/>
              </a:rPr>
              <a:t>ergib</a:t>
            </a:r>
            <a:r>
              <a:rPr lang="tr-TR" sz="3600" dirty="0" smtClean="0">
                <a:latin typeface="Arial Black" pitchFamily="34" charset="0"/>
              </a:rPr>
              <a:t> ve </a:t>
            </a:r>
            <a:r>
              <a:rPr lang="tr-TR" sz="3600" dirty="0" err="1" smtClean="0">
                <a:latin typeface="Arial Black" pitchFamily="34" charset="0"/>
              </a:rPr>
              <a:t>Terhip</a:t>
            </a:r>
            <a:r>
              <a:rPr lang="tr-TR" sz="3600" dirty="0" smtClean="0">
                <a:latin typeface="Arial Black" pitchFamily="34" charset="0"/>
              </a:rPr>
              <a:t>)</a:t>
            </a:r>
            <a:endParaRPr lang="tr-TR" sz="3600" dirty="0">
              <a:latin typeface="Arial Black" pitchFamily="34" charset="0"/>
            </a:endParaRPr>
          </a:p>
        </p:txBody>
      </p:sp>
    </p:spTree>
    <p:extLst>
      <p:ext uri="{BB962C8B-B14F-4D97-AF65-F5344CB8AC3E}">
        <p14:creationId xmlns:p14="http://schemas.microsoft.com/office/powerpoint/2010/main" val="2283540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pPr>
              <a:buFont typeface="Wingdings" pitchFamily="2" charset="2"/>
              <a:buChar char="q"/>
            </a:pPr>
            <a:r>
              <a:rPr lang="tr-TR" sz="3600" b="1" dirty="0" smtClean="0">
                <a:solidFill>
                  <a:srgbClr val="FF0000"/>
                </a:solidFill>
                <a:latin typeface="Arial Black" pitchFamily="34" charset="0"/>
              </a:rPr>
              <a:t>1) </a:t>
            </a:r>
            <a:r>
              <a:rPr lang="tr-TR" sz="3600" b="1" dirty="0">
                <a:solidFill>
                  <a:srgbClr val="00B050"/>
                </a:solidFill>
                <a:latin typeface="Arial Black" pitchFamily="34" charset="0"/>
              </a:rPr>
              <a:t>RAMAZAN AYINDA ORUÇ </a:t>
            </a:r>
            <a:r>
              <a:rPr lang="tr-TR" sz="3600" b="1" dirty="0" smtClean="0">
                <a:solidFill>
                  <a:srgbClr val="00B050"/>
                </a:solidFill>
                <a:latin typeface="Arial Black" pitchFamily="34" charset="0"/>
              </a:rPr>
              <a:t>TUTARAK ALLAH’IN EMRİNİ YERİNE GETİRDİK VE AYNI ZAMANDA ORUÇ TUTARAK SABRI ÖĞRENMİŞ OLDUK</a:t>
            </a:r>
          </a:p>
          <a:p>
            <a:r>
              <a:rPr lang="ar-AE" sz="3600" b="1" dirty="0"/>
              <a:t>بِسْمِ اللَّهِ الرَّحْمَنِ الرَّحِيمِ</a:t>
            </a:r>
          </a:p>
          <a:p>
            <a:r>
              <a:rPr lang="ar-AE" sz="3600" b="1" dirty="0"/>
              <a:t>يَا اَيُّهَا الَّذٖينَ اٰمَنُوا كُتِبَ عَلَيْكُمُ الصِّيَامُ كَمَا كُتِبَ عَلَى الَّذٖينَ مِنْ قَبْلِكُمْ لَعَلَّكُمْ تَتَّقُونَ</a:t>
            </a:r>
          </a:p>
          <a:p>
            <a:endParaRPr lang="ar-AE" sz="3600" b="1" dirty="0"/>
          </a:p>
          <a:p>
            <a:r>
              <a:rPr lang="tr-TR" sz="3600" b="1" dirty="0" smtClean="0"/>
              <a:t>«Ey </a:t>
            </a:r>
            <a:r>
              <a:rPr lang="tr-TR" sz="3600" b="1" dirty="0"/>
              <a:t>iman edenler! Allah'a karşı gelmekten sakınmanız için oruç, sizden öncekilere farz kılındığı gibi, size de farz kılındı.» </a:t>
            </a:r>
            <a:r>
              <a:rPr lang="tr-TR" dirty="0"/>
              <a:t>(Bakara suresi 183)</a:t>
            </a:r>
          </a:p>
          <a:p>
            <a:endParaRPr lang="tr-TR" dirty="0"/>
          </a:p>
        </p:txBody>
      </p:sp>
    </p:spTree>
    <p:extLst>
      <p:ext uri="{BB962C8B-B14F-4D97-AF65-F5344CB8AC3E}">
        <p14:creationId xmlns:p14="http://schemas.microsoft.com/office/powerpoint/2010/main" val="12597675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buNone/>
            </a:pPr>
            <a:r>
              <a:rPr lang="ar-AE" sz="6000" dirty="0" smtClean="0">
                <a:latin typeface="Arial Black" pitchFamily="34" charset="0"/>
              </a:rPr>
              <a:t>وَهُوَ </a:t>
            </a:r>
            <a:r>
              <a:rPr lang="ar-AE" sz="6000" dirty="0">
                <a:latin typeface="Arial Black" pitchFamily="34" charset="0"/>
              </a:rPr>
              <a:t>مَعَكُمْ أَيْنَ مَا كُنتُمْ وَاللَّهُ بِمَا </a:t>
            </a:r>
            <a:r>
              <a:rPr lang="ar-AE" sz="6000" dirty="0" smtClean="0">
                <a:latin typeface="Arial Black" pitchFamily="34" charset="0"/>
              </a:rPr>
              <a:t>تَعْمَلُونَ بَصِيرٌ</a:t>
            </a:r>
            <a:endParaRPr lang="ar-AE" sz="6000" dirty="0">
              <a:latin typeface="Arial Black" pitchFamily="34" charset="0"/>
            </a:endParaRPr>
          </a:p>
          <a:p>
            <a:pPr marL="0" indent="0">
              <a:buNone/>
            </a:pPr>
            <a:r>
              <a:rPr lang="tr-TR" sz="6000" dirty="0" smtClean="0">
                <a:latin typeface="Arial Black" pitchFamily="34" charset="0"/>
              </a:rPr>
              <a:t>«…Nerede </a:t>
            </a:r>
            <a:r>
              <a:rPr lang="tr-TR" sz="6000" dirty="0">
                <a:latin typeface="Arial Black" pitchFamily="34" charset="0"/>
              </a:rPr>
              <a:t>olsanız, O sizinle beraberdir. Allah, bütün yaptıklarınızı hakkıyla görendir</a:t>
            </a:r>
            <a:r>
              <a:rPr lang="tr-TR" sz="6000" dirty="0" smtClean="0">
                <a:latin typeface="Arial Black" pitchFamily="34" charset="0"/>
              </a:rPr>
              <a:t>.» </a:t>
            </a:r>
            <a:r>
              <a:rPr lang="tr-TR" dirty="0"/>
              <a:t>(</a:t>
            </a:r>
            <a:r>
              <a:rPr lang="tr-TR" dirty="0" err="1"/>
              <a:t>Hadid</a:t>
            </a:r>
            <a:r>
              <a:rPr lang="tr-TR" dirty="0"/>
              <a:t>, suresi 4)</a:t>
            </a:r>
          </a:p>
          <a:p>
            <a:endParaRPr lang="tr-TR" dirty="0"/>
          </a:p>
        </p:txBody>
      </p:sp>
    </p:spTree>
    <p:extLst>
      <p:ext uri="{BB962C8B-B14F-4D97-AF65-F5344CB8AC3E}">
        <p14:creationId xmlns:p14="http://schemas.microsoft.com/office/powerpoint/2010/main" val="36752610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sz="4000" b="1" dirty="0" smtClean="0">
                <a:solidFill>
                  <a:srgbClr val="00B050"/>
                </a:solidFill>
                <a:latin typeface="Arial Black" pitchFamily="34" charset="0"/>
              </a:rPr>
              <a:t>ALLAH KULLARINA HER YERDE  VE ZAMANDA ŞAH DAMARINDAN DAHA YAKINDIR</a:t>
            </a:r>
          </a:p>
          <a:p>
            <a:r>
              <a:rPr lang="ar-AE" sz="4000" b="1" dirty="0" smtClean="0">
                <a:latin typeface="Arial Black" pitchFamily="34" charset="0"/>
              </a:rPr>
              <a:t>وَاِذَا </a:t>
            </a:r>
            <a:r>
              <a:rPr lang="ar-AE" sz="4000" b="1" dirty="0">
                <a:latin typeface="Arial Black" pitchFamily="34" charset="0"/>
              </a:rPr>
              <a:t>سَاَلَكَ عِبَادٖى عَنّٖى فَاِنّٖى قَرٖيبٌ اُجٖيبُ دَعْوَةَ الدَّاعِ اِذَا دَعَانِ فَلْيَسْتَجٖيبُوا لٖى وَلْيُؤْمِنُوا بٖى لَعَلَّهُمْ </a:t>
            </a:r>
            <a:r>
              <a:rPr lang="ar-AE" sz="4000" b="1" dirty="0" smtClean="0">
                <a:latin typeface="Arial Black" pitchFamily="34" charset="0"/>
              </a:rPr>
              <a:t>يَرْشُدُونَ</a:t>
            </a:r>
            <a:endParaRPr lang="ar-AE" sz="4000" b="1" dirty="0">
              <a:latin typeface="Arial Black" pitchFamily="34" charset="0"/>
            </a:endParaRPr>
          </a:p>
          <a:p>
            <a:pPr marL="0" indent="0">
              <a:buNone/>
            </a:pPr>
            <a:r>
              <a:rPr lang="tr-TR" sz="4000" b="1" dirty="0" smtClean="0">
                <a:latin typeface="Arial Black" pitchFamily="34" charset="0"/>
              </a:rPr>
              <a:t>«Kullarım</a:t>
            </a:r>
            <a:r>
              <a:rPr lang="tr-TR" sz="4000" b="1" dirty="0">
                <a:latin typeface="Arial Black" pitchFamily="34" charset="0"/>
              </a:rPr>
              <a:t>, beni senden sorarlarsa, (bilsinler ki), gerçekten ben (onlara çok) yakınım. Bana dua edince, dua edenin duasına cevap veririm. O hâlde, doğru yolu bulmaları için benim davetime uysunlar, bana iman etsinler</a:t>
            </a:r>
            <a:r>
              <a:rPr lang="tr-TR" sz="4000" b="1" dirty="0" smtClean="0">
                <a:latin typeface="Arial Black" pitchFamily="34" charset="0"/>
              </a:rPr>
              <a:t>.» </a:t>
            </a:r>
            <a:r>
              <a:rPr lang="tr-TR" dirty="0" smtClean="0"/>
              <a:t>(Bakara suresi 186)</a:t>
            </a:r>
            <a:endParaRPr lang="tr-TR" dirty="0"/>
          </a:p>
        </p:txBody>
      </p:sp>
    </p:spTree>
    <p:extLst>
      <p:ext uri="{BB962C8B-B14F-4D97-AF65-F5344CB8AC3E}">
        <p14:creationId xmlns:p14="http://schemas.microsoft.com/office/powerpoint/2010/main" val="10219267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dirty="0" smtClean="0">
                <a:solidFill>
                  <a:srgbClr val="00B050"/>
                </a:solidFill>
                <a:latin typeface="Arial Black" pitchFamily="34" charset="0"/>
              </a:rPr>
              <a:t>BAYRAMLARLA İLGİLİ ANLATTIKLARIMIZI MADDELER HALİNDE ÖZETLERSE:</a:t>
            </a:r>
          </a:p>
          <a:p>
            <a:pPr marL="0" indent="0">
              <a:buNone/>
            </a:pPr>
            <a:r>
              <a:rPr lang="tr-TR" dirty="0" smtClean="0">
                <a:solidFill>
                  <a:srgbClr val="0070C0"/>
                </a:solidFill>
                <a:latin typeface="Arial Black" pitchFamily="34" charset="0"/>
              </a:rPr>
              <a:t>1)</a:t>
            </a:r>
            <a:r>
              <a:rPr lang="tr-TR" dirty="0" smtClean="0">
                <a:latin typeface="Arial Black" pitchFamily="34" charset="0"/>
              </a:rPr>
              <a:t>BAYRAMLAR BİRLİK VE BERABERLİK GÜNLERİDİR.</a:t>
            </a:r>
          </a:p>
          <a:p>
            <a:pPr marL="0" indent="0">
              <a:buNone/>
            </a:pPr>
            <a:r>
              <a:rPr lang="tr-TR" dirty="0" smtClean="0">
                <a:solidFill>
                  <a:srgbClr val="0070C0"/>
                </a:solidFill>
                <a:latin typeface="Arial Black" pitchFamily="34" charset="0"/>
              </a:rPr>
              <a:t>2)</a:t>
            </a:r>
            <a:r>
              <a:rPr lang="tr-TR" dirty="0" smtClean="0">
                <a:latin typeface="Arial Black" pitchFamily="34" charset="0"/>
              </a:rPr>
              <a:t>BAYRAMLAR ANNE VE BABALARIN MEMNUN EDİLDİĞİ VE AKRABALARLA SILAH-İ RAHİMİN GÜÇLENDİRİLDİĞİ GÜNLERDİR.</a:t>
            </a:r>
          </a:p>
          <a:p>
            <a:pPr marL="0" indent="0">
              <a:buNone/>
            </a:pPr>
            <a:r>
              <a:rPr lang="tr-TR" dirty="0" smtClean="0">
                <a:solidFill>
                  <a:srgbClr val="0070C0"/>
                </a:solidFill>
                <a:latin typeface="Arial Black" pitchFamily="34" charset="0"/>
              </a:rPr>
              <a:t>3)</a:t>
            </a:r>
            <a:r>
              <a:rPr lang="tr-TR" dirty="0" smtClean="0">
                <a:latin typeface="Arial Black" pitchFamily="34" charset="0"/>
              </a:rPr>
              <a:t>BAYRAMLAR; ÇOCUKLARIN NEŞELENDİĞİ VE HEDİYELERLE ÇOŞTUĞU GÜNLERDİR</a:t>
            </a:r>
          </a:p>
          <a:p>
            <a:pPr marL="0" indent="0">
              <a:buNone/>
            </a:pPr>
            <a:r>
              <a:rPr lang="tr-TR" dirty="0" smtClean="0">
                <a:solidFill>
                  <a:srgbClr val="0070C0"/>
                </a:solidFill>
                <a:latin typeface="Arial Black" pitchFamily="34" charset="0"/>
              </a:rPr>
              <a:t>4)</a:t>
            </a:r>
            <a:r>
              <a:rPr lang="tr-TR" dirty="0" smtClean="0">
                <a:latin typeface="Arial Black" pitchFamily="34" charset="0"/>
              </a:rPr>
              <a:t>BAYRAMALAR; FAKİRLERİN, YOKSULLARIN VE ÖZELLİKLE DE YETİMLERİN SEVİNDİRİLDİKLERİ GÜNLERDİR.</a:t>
            </a:r>
          </a:p>
          <a:p>
            <a:pPr marL="0" indent="0">
              <a:buNone/>
            </a:pPr>
            <a:endParaRPr lang="tr-TR" dirty="0"/>
          </a:p>
        </p:txBody>
      </p:sp>
    </p:spTree>
    <p:extLst>
      <p:ext uri="{BB962C8B-B14F-4D97-AF65-F5344CB8AC3E}">
        <p14:creationId xmlns:p14="http://schemas.microsoft.com/office/powerpoint/2010/main" val="18650313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marL="0" indent="0">
              <a:buNone/>
            </a:pPr>
            <a:r>
              <a:rPr lang="tr-TR" sz="3600" dirty="0">
                <a:solidFill>
                  <a:srgbClr val="0070C0"/>
                </a:solidFill>
                <a:latin typeface="Arial Black" pitchFamily="34" charset="0"/>
              </a:rPr>
              <a:t>5)</a:t>
            </a:r>
            <a:r>
              <a:rPr lang="tr-TR" sz="3600" dirty="0">
                <a:latin typeface="Arial Black" pitchFamily="34" charset="0"/>
              </a:rPr>
              <a:t>BAYRAMLAR; HASTALARIN ZİYERET EDİLİP GARİP VE ÇARESİZ OLMADIKLARINI HİSSETTİRME </a:t>
            </a:r>
            <a:r>
              <a:rPr lang="tr-TR" sz="3600" dirty="0" smtClean="0">
                <a:latin typeface="Arial Black" pitchFamily="34" charset="0"/>
              </a:rPr>
              <a:t>GÜNLERİDİR</a:t>
            </a:r>
          </a:p>
          <a:p>
            <a:pPr marL="0" indent="0">
              <a:buNone/>
            </a:pPr>
            <a:r>
              <a:rPr lang="tr-TR" sz="3600" dirty="0" smtClean="0">
                <a:solidFill>
                  <a:srgbClr val="0070C0"/>
                </a:solidFill>
                <a:latin typeface="Arial Black" pitchFamily="34" charset="0"/>
              </a:rPr>
              <a:t>6)</a:t>
            </a:r>
            <a:r>
              <a:rPr lang="tr-TR" sz="3600" dirty="0" smtClean="0">
                <a:latin typeface="Arial Black" pitchFamily="34" charset="0"/>
              </a:rPr>
              <a:t>BAYRAMLAR; KABİR ZİYARETLERİ YAPILARAK ÖLMÜŞLERİMİZİ UNUTMAMAK VE ÖLÜM BİZEDE GELECEĞİNİN FARKINDA OLARAK KABİR ZİYARETİNDE BULUNUP İBRET ALMA GÜNLERİDİR.</a:t>
            </a:r>
          </a:p>
          <a:p>
            <a:endParaRPr lang="tr-TR" dirty="0" smtClean="0"/>
          </a:p>
          <a:p>
            <a:endParaRPr lang="tr-TR" dirty="0"/>
          </a:p>
        </p:txBody>
      </p:sp>
    </p:spTree>
    <p:extLst>
      <p:ext uri="{BB962C8B-B14F-4D97-AF65-F5344CB8AC3E}">
        <p14:creationId xmlns:p14="http://schemas.microsoft.com/office/powerpoint/2010/main" val="22447019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4000" b="1" dirty="0" smtClean="0">
                <a:solidFill>
                  <a:srgbClr val="0070C0"/>
                </a:solidFill>
                <a:latin typeface="Arial Black" pitchFamily="34" charset="0"/>
              </a:rPr>
              <a:t>BAYRAM NAMAZI TARİFİ VE BİR KAÇ HUSUS</a:t>
            </a:r>
          </a:p>
          <a:p>
            <a:r>
              <a:rPr lang="tr-TR" sz="4000" dirty="0" smtClean="0">
                <a:solidFill>
                  <a:srgbClr val="0070C0"/>
                </a:solidFill>
                <a:latin typeface="Arial Black" pitchFamily="34" charset="0"/>
              </a:rPr>
              <a:t>1) </a:t>
            </a:r>
            <a:r>
              <a:rPr lang="tr-TR" sz="4000" dirty="0" smtClean="0">
                <a:solidFill>
                  <a:srgbClr val="FF0000"/>
                </a:solidFill>
                <a:latin typeface="Arial Black" pitchFamily="34" charset="0"/>
              </a:rPr>
              <a:t>BAYARAM NAMAZLARI KAÇ REKAATTIR?</a:t>
            </a:r>
          </a:p>
          <a:p>
            <a:r>
              <a:rPr lang="tr-TR" sz="4000" dirty="0" smtClean="0">
                <a:latin typeface="Arial Black" pitchFamily="34" charset="0"/>
              </a:rPr>
              <a:t>Bayram </a:t>
            </a:r>
            <a:r>
              <a:rPr lang="tr-TR" sz="4000" dirty="0">
                <a:latin typeface="Arial Black" pitchFamily="34" charset="0"/>
              </a:rPr>
              <a:t>namazı, biri Ramazan bayramında, diğeri Kurban bayramında olmak üzere yılda iki defa kılınan iki </a:t>
            </a:r>
            <a:r>
              <a:rPr lang="tr-TR" sz="4000" dirty="0" err="1">
                <a:latin typeface="Arial Black" pitchFamily="34" charset="0"/>
              </a:rPr>
              <a:t>rek’atlik</a:t>
            </a:r>
            <a:r>
              <a:rPr lang="tr-TR" sz="4000" dirty="0">
                <a:latin typeface="Arial Black" pitchFamily="34" charset="0"/>
              </a:rPr>
              <a:t> bir namazdır. </a:t>
            </a:r>
          </a:p>
        </p:txBody>
      </p:sp>
    </p:spTree>
    <p:extLst>
      <p:ext uri="{BB962C8B-B14F-4D97-AF65-F5344CB8AC3E}">
        <p14:creationId xmlns:p14="http://schemas.microsoft.com/office/powerpoint/2010/main" val="41279870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dirty="0" smtClean="0">
                <a:solidFill>
                  <a:srgbClr val="0070C0"/>
                </a:solidFill>
                <a:latin typeface="Arial Black" pitchFamily="34" charset="0"/>
              </a:rPr>
              <a:t>2) </a:t>
            </a:r>
            <a:r>
              <a:rPr lang="tr-TR" dirty="0" smtClean="0">
                <a:solidFill>
                  <a:srgbClr val="FF0000"/>
                </a:solidFill>
                <a:latin typeface="Arial Black" pitchFamily="34" charset="0"/>
              </a:rPr>
              <a:t>BAYRAM </a:t>
            </a:r>
            <a:r>
              <a:rPr lang="tr-TR" dirty="0">
                <a:solidFill>
                  <a:srgbClr val="FF0000"/>
                </a:solidFill>
                <a:latin typeface="Arial Black" pitchFamily="34" charset="0"/>
              </a:rPr>
              <a:t>NAMAZI KILMAK KİMLERE VACİPTİR?</a:t>
            </a:r>
          </a:p>
          <a:p>
            <a:pPr marL="0" indent="0">
              <a:buNone/>
            </a:pPr>
            <a:r>
              <a:rPr lang="tr-TR" dirty="0">
                <a:latin typeface="Arial Black" pitchFamily="34" charset="0"/>
              </a:rPr>
              <a:t>Bayram namazı Hanefî Mezhebinde, Cuma namazının </a:t>
            </a:r>
            <a:r>
              <a:rPr lang="tr-TR" dirty="0" err="1">
                <a:latin typeface="Arial Black" pitchFamily="34" charset="0"/>
              </a:rPr>
              <a:t>vücûb</a:t>
            </a:r>
            <a:r>
              <a:rPr lang="tr-TR" dirty="0">
                <a:latin typeface="Arial Black" pitchFamily="34" charset="0"/>
              </a:rPr>
              <a:t> şartlarını taşıyan kimselere (Kime cuma namazı farz ise; o kimseye bayram namazı kılmak vaciptir.) vaciptir. Şafii ve </a:t>
            </a:r>
            <a:r>
              <a:rPr lang="tr-TR" dirty="0" err="1">
                <a:latin typeface="Arial Black" pitchFamily="34" charset="0"/>
              </a:rPr>
              <a:t>Mâlikiler’e</a:t>
            </a:r>
            <a:r>
              <a:rPr lang="tr-TR" dirty="0">
                <a:latin typeface="Arial Black" pitchFamily="34" charset="0"/>
              </a:rPr>
              <a:t> göre </a:t>
            </a:r>
            <a:r>
              <a:rPr lang="tr-TR" dirty="0" err="1">
                <a:latin typeface="Arial Black" pitchFamily="34" charset="0"/>
              </a:rPr>
              <a:t>müekked</a:t>
            </a:r>
            <a:r>
              <a:rPr lang="tr-TR" dirty="0">
                <a:latin typeface="Arial Black" pitchFamily="34" charset="0"/>
              </a:rPr>
              <a:t> sünnet, </a:t>
            </a:r>
            <a:r>
              <a:rPr lang="tr-TR" dirty="0" err="1">
                <a:latin typeface="Arial Black" pitchFamily="34" charset="0"/>
              </a:rPr>
              <a:t>Hanbeliler’e</a:t>
            </a:r>
            <a:r>
              <a:rPr lang="tr-TR" dirty="0">
                <a:latin typeface="Arial Black" pitchFamily="34" charset="0"/>
              </a:rPr>
              <a:t> göre ise farz-ı </a:t>
            </a:r>
            <a:r>
              <a:rPr lang="tr-TR" dirty="0" err="1">
                <a:latin typeface="Arial Black" pitchFamily="34" charset="0"/>
              </a:rPr>
              <a:t>kifayedir</a:t>
            </a:r>
            <a:r>
              <a:rPr lang="tr-TR" dirty="0">
                <a:latin typeface="Arial Black" pitchFamily="34" charset="0"/>
              </a:rPr>
              <a:t>.  Bayram namazına, mükellef olmayan küçük çocuklarımızı da getirmeli ve onlara da bu </a:t>
            </a:r>
            <a:r>
              <a:rPr lang="tr-TR" dirty="0" err="1">
                <a:latin typeface="Arial Black" pitchFamily="34" charset="0"/>
              </a:rPr>
              <a:t>mânevî</a:t>
            </a:r>
            <a:r>
              <a:rPr lang="tr-TR" dirty="0">
                <a:latin typeface="Arial Black" pitchFamily="34" charset="0"/>
              </a:rPr>
              <a:t> havayı teneffüs ettirmeliyiz. Bayram namazlarından sonra okunan hutbeler sünnettir, cuma hutbesi gibi farz değildir, cuma hutbesi namazdan önce, bayram hutbesi ise namazdan sonra okunur.</a:t>
            </a:r>
          </a:p>
          <a:p>
            <a:endParaRPr lang="tr-TR" dirty="0"/>
          </a:p>
        </p:txBody>
      </p:sp>
    </p:spTree>
    <p:extLst>
      <p:ext uri="{BB962C8B-B14F-4D97-AF65-F5344CB8AC3E}">
        <p14:creationId xmlns:p14="http://schemas.microsoft.com/office/powerpoint/2010/main" val="32608347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4400" dirty="0" smtClean="0">
                <a:solidFill>
                  <a:srgbClr val="0070C0"/>
                </a:solidFill>
                <a:latin typeface="Arial Black" pitchFamily="34" charset="0"/>
              </a:rPr>
              <a:t>3) </a:t>
            </a:r>
            <a:r>
              <a:rPr lang="tr-TR" sz="4400" dirty="0" smtClean="0">
                <a:solidFill>
                  <a:srgbClr val="FF0000"/>
                </a:solidFill>
                <a:latin typeface="Arial Black" pitchFamily="34" charset="0"/>
              </a:rPr>
              <a:t>BAYRAM </a:t>
            </a:r>
            <a:r>
              <a:rPr lang="tr-TR" sz="4400" dirty="0">
                <a:solidFill>
                  <a:srgbClr val="FF0000"/>
                </a:solidFill>
                <a:latin typeface="Arial Black" pitchFamily="34" charset="0"/>
              </a:rPr>
              <a:t>NAMAZININ VAKTİ NE ZAMANDIR?</a:t>
            </a:r>
          </a:p>
          <a:p>
            <a:r>
              <a:rPr lang="tr-TR" sz="4400" dirty="0">
                <a:latin typeface="Arial Black" pitchFamily="34" charset="0"/>
              </a:rPr>
              <a:t>Bayram namazının vakti, güneşin doğup, ufukta bir veya iki mızrak boyu yükselmesinden itibaren başlar ve </a:t>
            </a:r>
            <a:r>
              <a:rPr lang="tr-TR" sz="4400" dirty="0" err="1">
                <a:latin typeface="Arial Black" pitchFamily="34" charset="0"/>
              </a:rPr>
              <a:t>zevâl</a:t>
            </a:r>
            <a:r>
              <a:rPr lang="tr-TR" sz="4400" dirty="0">
                <a:latin typeface="Arial Black" pitchFamily="34" charset="0"/>
              </a:rPr>
              <a:t> vakti denilen güneşin tam tepeye dikilme zamanına kadar devam eder.</a:t>
            </a:r>
          </a:p>
          <a:p>
            <a:endParaRPr lang="tr-TR" dirty="0"/>
          </a:p>
          <a:p>
            <a:endParaRPr lang="tr-TR" dirty="0"/>
          </a:p>
          <a:p>
            <a:endParaRPr lang="tr-TR" dirty="0"/>
          </a:p>
        </p:txBody>
      </p:sp>
    </p:spTree>
    <p:extLst>
      <p:ext uri="{BB962C8B-B14F-4D97-AF65-F5344CB8AC3E}">
        <p14:creationId xmlns:p14="http://schemas.microsoft.com/office/powerpoint/2010/main" val="216019364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4400" dirty="0" smtClean="0">
                <a:solidFill>
                  <a:srgbClr val="0070C0"/>
                </a:solidFill>
                <a:latin typeface="Arial Black" pitchFamily="34" charset="0"/>
              </a:rPr>
              <a:t>4) </a:t>
            </a:r>
            <a:r>
              <a:rPr lang="tr-TR" sz="4400" dirty="0" smtClean="0">
                <a:solidFill>
                  <a:srgbClr val="FF0000"/>
                </a:solidFill>
                <a:latin typeface="Arial Black" pitchFamily="34" charset="0"/>
              </a:rPr>
              <a:t>BAYRAM </a:t>
            </a:r>
            <a:r>
              <a:rPr lang="tr-TR" sz="4400" dirty="0">
                <a:solidFill>
                  <a:srgbClr val="FF0000"/>
                </a:solidFill>
                <a:latin typeface="Arial Black" pitchFamily="34" charset="0"/>
              </a:rPr>
              <a:t>NAMAZINA YETİŞEMEYEN KİMSE NE YAPMALIDIR?</a:t>
            </a:r>
          </a:p>
          <a:p>
            <a:r>
              <a:rPr lang="tr-TR" sz="4400" dirty="0">
                <a:latin typeface="Arial Black" pitchFamily="34" charset="0"/>
              </a:rPr>
              <a:t>Bayram namazına yetişemeyen kimse, artık onu kaza edemez ve tek başına kılamaz. Dilerse döner gider, dilerse dört rekat nafile namazı kılar.</a:t>
            </a:r>
          </a:p>
          <a:p>
            <a:endParaRPr lang="tr-TR" dirty="0"/>
          </a:p>
          <a:p>
            <a:endParaRPr lang="tr-TR" dirty="0"/>
          </a:p>
        </p:txBody>
      </p:sp>
    </p:spTree>
    <p:extLst>
      <p:ext uri="{BB962C8B-B14F-4D97-AF65-F5344CB8AC3E}">
        <p14:creationId xmlns:p14="http://schemas.microsoft.com/office/powerpoint/2010/main" val="12870388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sz="4800" dirty="0" smtClean="0">
                <a:solidFill>
                  <a:srgbClr val="0070C0"/>
                </a:solidFill>
                <a:latin typeface="Arial Black" pitchFamily="34" charset="0"/>
              </a:rPr>
              <a:t>6) </a:t>
            </a:r>
            <a:r>
              <a:rPr lang="tr-TR" sz="4800" dirty="0" smtClean="0">
                <a:solidFill>
                  <a:srgbClr val="FF0000"/>
                </a:solidFill>
                <a:latin typeface="Arial Black" pitchFamily="34" charset="0"/>
              </a:rPr>
              <a:t>BAYRAM NAMAZLARINDAN ÖNCE VE SONRA NAFİLE NAMAZ KILINIR MI?</a:t>
            </a:r>
          </a:p>
          <a:p>
            <a:r>
              <a:rPr lang="tr-TR" sz="4800" dirty="0" smtClean="0">
                <a:latin typeface="Arial Black" pitchFamily="34" charset="0"/>
              </a:rPr>
              <a:t>Bayram </a:t>
            </a:r>
            <a:r>
              <a:rPr lang="tr-TR" sz="4800" dirty="0">
                <a:latin typeface="Arial Black" pitchFamily="34" charset="0"/>
              </a:rPr>
              <a:t>namazından evvel gerek evde ve gerek camide; bayram namazından sonra da camide nafile namazı kılmak mekruhtur. Eve gelirse kılınabilir.</a:t>
            </a:r>
          </a:p>
          <a:p>
            <a:pPr marL="0" indent="0">
              <a:buNone/>
            </a:pPr>
            <a:endParaRPr lang="tr-TR" dirty="0"/>
          </a:p>
        </p:txBody>
      </p:sp>
    </p:spTree>
    <p:extLst>
      <p:ext uri="{BB962C8B-B14F-4D97-AF65-F5344CB8AC3E}">
        <p14:creationId xmlns:p14="http://schemas.microsoft.com/office/powerpoint/2010/main" val="4800838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dirty="0">
                <a:solidFill>
                  <a:srgbClr val="0070C0"/>
                </a:solidFill>
                <a:latin typeface="Arial Black" pitchFamily="34" charset="0"/>
              </a:rPr>
              <a:t>7</a:t>
            </a:r>
            <a:r>
              <a:rPr lang="tr-TR" dirty="0" smtClean="0">
                <a:solidFill>
                  <a:srgbClr val="0070C0"/>
                </a:solidFill>
                <a:latin typeface="Arial Black" pitchFamily="34" charset="0"/>
              </a:rPr>
              <a:t>) </a:t>
            </a:r>
            <a:r>
              <a:rPr lang="tr-TR" dirty="0" smtClean="0">
                <a:solidFill>
                  <a:srgbClr val="FF0000"/>
                </a:solidFill>
                <a:latin typeface="Arial Black" pitchFamily="34" charset="0"/>
              </a:rPr>
              <a:t>BAYRAM NAMAZININ KILINIŞI</a:t>
            </a:r>
          </a:p>
          <a:p>
            <a:pPr marL="0" indent="0">
              <a:buNone/>
            </a:pPr>
            <a:r>
              <a:rPr lang="tr-TR" dirty="0" smtClean="0">
                <a:latin typeface="Arial Black" pitchFamily="34" charset="0"/>
              </a:rPr>
              <a:t>Bayram </a:t>
            </a:r>
            <a:r>
              <a:rPr lang="tr-TR" dirty="0">
                <a:latin typeface="Arial Black" pitchFamily="34" charset="0"/>
              </a:rPr>
              <a:t>namazları ikişer rekattır. Cemaat şartı vardır. İmam okuduğu sureleri dışından =cehren okur. Ezan ve kamet getirilmeksizin, imam iki rekat Ramazan veya Kurban Bayramı namazına diye; cemaat de aynen imam gibi, hangi bayram namazını kılıyorsa o bayram namazına niyet eder ve imama uyduğunu söyler. </a:t>
            </a:r>
            <a:endParaRPr lang="tr-TR" dirty="0" smtClean="0">
              <a:latin typeface="Arial Black" pitchFamily="34" charset="0"/>
            </a:endParaRPr>
          </a:p>
          <a:p>
            <a:r>
              <a:rPr lang="tr-TR" dirty="0" smtClean="0">
                <a:solidFill>
                  <a:srgbClr val="0070C0"/>
                </a:solidFill>
                <a:latin typeface="Arial Black" pitchFamily="34" charset="0"/>
              </a:rPr>
              <a:t>8) </a:t>
            </a:r>
            <a:r>
              <a:rPr lang="tr-TR" dirty="0" smtClean="0">
                <a:solidFill>
                  <a:srgbClr val="FF0000"/>
                </a:solidFill>
                <a:latin typeface="Arial Black" pitchFamily="34" charset="0"/>
              </a:rPr>
              <a:t>BAYRAM NAMAZI NİYETİ:</a:t>
            </a:r>
          </a:p>
          <a:p>
            <a:pPr marL="0" indent="0">
              <a:buNone/>
            </a:pPr>
            <a:r>
              <a:rPr lang="tr-TR" dirty="0" smtClean="0">
                <a:latin typeface="Arial Black" pitchFamily="34" charset="0"/>
              </a:rPr>
              <a:t>  </a:t>
            </a:r>
            <a:r>
              <a:rPr lang="tr-TR" dirty="0">
                <a:latin typeface="Arial Black" pitchFamily="34" charset="0"/>
              </a:rPr>
              <a:t>Niyet ettim Allah rızası için iki rekat Ramazan Bayramı namazını kılmaya, uydum imama der. </a:t>
            </a:r>
            <a:endParaRPr lang="tr-TR" dirty="0" smtClean="0">
              <a:latin typeface="Arial Black" pitchFamily="34" charset="0"/>
            </a:endParaRPr>
          </a:p>
        </p:txBody>
      </p:sp>
    </p:spTree>
    <p:extLst>
      <p:ext uri="{BB962C8B-B14F-4D97-AF65-F5344CB8AC3E}">
        <p14:creationId xmlns:p14="http://schemas.microsoft.com/office/powerpoint/2010/main" val="4271830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ar-AE" sz="9600" b="1" dirty="0">
                <a:latin typeface="Arial Black" pitchFamily="34" charset="0"/>
              </a:rPr>
              <a:t>اَلصِّيَامُ نِصْفُ الصَّبْرِ</a:t>
            </a:r>
          </a:p>
          <a:p>
            <a:pPr marL="0" indent="0">
              <a:buNone/>
            </a:pPr>
            <a:r>
              <a:rPr lang="tr-TR" sz="9600" b="1" dirty="0" smtClean="0">
                <a:latin typeface="Arial Black" pitchFamily="34" charset="0"/>
              </a:rPr>
              <a:t>«Oruç </a:t>
            </a:r>
            <a:r>
              <a:rPr lang="tr-TR" sz="9600" b="1" dirty="0">
                <a:latin typeface="Arial Black" pitchFamily="34" charset="0"/>
              </a:rPr>
              <a:t>sabrın yarısıdır.» </a:t>
            </a:r>
          </a:p>
          <a:p>
            <a:pPr marL="0" indent="0">
              <a:buNone/>
            </a:pPr>
            <a:r>
              <a:rPr lang="tr-TR" dirty="0"/>
              <a:t>(</a:t>
            </a:r>
            <a:r>
              <a:rPr lang="tr-TR" dirty="0" err="1"/>
              <a:t>İbn</a:t>
            </a:r>
            <a:r>
              <a:rPr lang="tr-TR" dirty="0"/>
              <a:t> </a:t>
            </a:r>
            <a:r>
              <a:rPr lang="tr-TR" dirty="0" err="1"/>
              <a:t>Mâce</a:t>
            </a:r>
            <a:r>
              <a:rPr lang="tr-TR" dirty="0"/>
              <a:t>, </a:t>
            </a:r>
            <a:r>
              <a:rPr lang="tr-TR" dirty="0" err="1" smtClean="0"/>
              <a:t>Sıyam</a:t>
            </a:r>
            <a:r>
              <a:rPr lang="tr-TR" dirty="0" smtClean="0"/>
              <a:t> 44)</a:t>
            </a:r>
            <a:endParaRPr lang="tr-TR" dirty="0"/>
          </a:p>
        </p:txBody>
      </p:sp>
    </p:spTree>
    <p:extLst>
      <p:ext uri="{BB962C8B-B14F-4D97-AF65-F5344CB8AC3E}">
        <p14:creationId xmlns:p14="http://schemas.microsoft.com/office/powerpoint/2010/main" val="408566808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r>
              <a:rPr lang="tr-TR" dirty="0">
                <a:latin typeface="Arial Black" pitchFamily="34" charset="0"/>
              </a:rPr>
              <a:t>İmam ve arkasından cemaat "</a:t>
            </a:r>
            <a:r>
              <a:rPr lang="tr-TR" dirty="0" err="1">
                <a:latin typeface="Arial Black" pitchFamily="34" charset="0"/>
              </a:rPr>
              <a:t>Allâhü</a:t>
            </a:r>
            <a:r>
              <a:rPr lang="tr-TR" dirty="0">
                <a:latin typeface="Arial Black" pitchFamily="34" charset="0"/>
              </a:rPr>
              <a:t> </a:t>
            </a:r>
            <a:r>
              <a:rPr lang="tr-TR" dirty="0" err="1">
                <a:latin typeface="Arial Black" pitchFamily="34" charset="0"/>
              </a:rPr>
              <a:t>ekber</a:t>
            </a:r>
            <a:r>
              <a:rPr lang="tr-TR" dirty="0">
                <a:latin typeface="Arial Black" pitchFamily="34" charset="0"/>
              </a:rPr>
              <a:t>" diyerek </a:t>
            </a:r>
            <a:r>
              <a:rPr lang="tr-TR" dirty="0" err="1">
                <a:latin typeface="Arial Black" pitchFamily="34" charset="0"/>
              </a:rPr>
              <a:t>iftitah</a:t>
            </a:r>
            <a:r>
              <a:rPr lang="tr-TR" dirty="0">
                <a:latin typeface="Arial Black" pitchFamily="34" charset="0"/>
              </a:rPr>
              <a:t> </a:t>
            </a:r>
            <a:r>
              <a:rPr lang="tr-TR" dirty="0" err="1">
                <a:latin typeface="Arial Black" pitchFamily="34" charset="0"/>
              </a:rPr>
              <a:t>tekbiri’ni</a:t>
            </a:r>
            <a:r>
              <a:rPr lang="tr-TR" dirty="0">
                <a:latin typeface="Arial Black" pitchFamily="34" charset="0"/>
              </a:rPr>
              <a:t> alır. Arkasından hep birlikte eller bağlanır ve gizlice "</a:t>
            </a:r>
            <a:r>
              <a:rPr lang="tr-TR" dirty="0" err="1">
                <a:latin typeface="Arial Black" pitchFamily="34" charset="0"/>
              </a:rPr>
              <a:t>Sübhaneke</a:t>
            </a:r>
            <a:r>
              <a:rPr lang="tr-TR" dirty="0">
                <a:latin typeface="Arial Black" pitchFamily="34" charset="0"/>
              </a:rPr>
              <a:t>" okunur. Sonra imam açıktan, cemaat sessizce arka arkaya üç tekbir alır. Her tekbirde eller kulak hizasına kadar kaldırılır ve arkasından aşağıya indirilir. her iki tekbir arasında da üç defa "</a:t>
            </a:r>
            <a:r>
              <a:rPr lang="tr-TR" dirty="0" err="1">
                <a:latin typeface="Arial Black" pitchFamily="34" charset="0"/>
              </a:rPr>
              <a:t>sübhanallah</a:t>
            </a:r>
            <a:r>
              <a:rPr lang="tr-TR" dirty="0">
                <a:latin typeface="Arial Black" pitchFamily="34" charset="0"/>
              </a:rPr>
              <a:t>" diyecek kadar durulur. Üçüncü tekbirin ardından eller bağlanır ve imam gizlice "</a:t>
            </a:r>
            <a:r>
              <a:rPr lang="tr-TR" dirty="0" err="1">
                <a:latin typeface="Arial Black" pitchFamily="34" charset="0"/>
              </a:rPr>
              <a:t>eûzü</a:t>
            </a:r>
            <a:r>
              <a:rPr lang="tr-TR" dirty="0">
                <a:latin typeface="Arial Black" pitchFamily="34" charset="0"/>
              </a:rPr>
              <a:t> besmele" çeker. Arkasından açıktan Fatiha ile bir sure okur veya en az Kur'an'dan üç ayet veya üç ayet miktarı bir ayet okur. Bunları okuduktan sonra hep beraber "</a:t>
            </a:r>
            <a:r>
              <a:rPr lang="tr-TR" dirty="0" err="1">
                <a:latin typeface="Arial Black" pitchFamily="34" charset="0"/>
              </a:rPr>
              <a:t>Allahü</a:t>
            </a:r>
            <a:r>
              <a:rPr lang="tr-TR" dirty="0">
                <a:latin typeface="Arial Black" pitchFamily="34" charset="0"/>
              </a:rPr>
              <a:t> </a:t>
            </a:r>
            <a:r>
              <a:rPr lang="tr-TR" dirty="0" err="1">
                <a:latin typeface="Arial Black" pitchFamily="34" charset="0"/>
              </a:rPr>
              <a:t>ekber</a:t>
            </a:r>
            <a:r>
              <a:rPr lang="tr-TR" dirty="0">
                <a:latin typeface="Arial Black" pitchFamily="34" charset="0"/>
              </a:rPr>
              <a:t>" diyerek </a:t>
            </a:r>
            <a:r>
              <a:rPr lang="tr-TR" dirty="0" err="1">
                <a:latin typeface="Arial Black" pitchFamily="34" charset="0"/>
              </a:rPr>
              <a:t>rukûa</a:t>
            </a:r>
            <a:r>
              <a:rPr lang="tr-TR" dirty="0">
                <a:latin typeface="Arial Black" pitchFamily="34" charset="0"/>
              </a:rPr>
              <a:t> gidilir. Normal namazdaki gibi </a:t>
            </a:r>
            <a:r>
              <a:rPr lang="tr-TR" dirty="0" err="1">
                <a:latin typeface="Arial Black" pitchFamily="34" charset="0"/>
              </a:rPr>
              <a:t>rukû</a:t>
            </a:r>
            <a:r>
              <a:rPr lang="tr-TR" dirty="0">
                <a:latin typeface="Arial Black" pitchFamily="34" charset="0"/>
              </a:rPr>
              <a:t> ve secdeler yapıldıktan sonra ayağa kalkılır ve eller bağlanır. </a:t>
            </a:r>
          </a:p>
          <a:p>
            <a:endParaRPr lang="tr-TR" dirty="0"/>
          </a:p>
        </p:txBody>
      </p:sp>
    </p:spTree>
    <p:extLst>
      <p:ext uri="{BB962C8B-B14F-4D97-AF65-F5344CB8AC3E}">
        <p14:creationId xmlns:p14="http://schemas.microsoft.com/office/powerpoint/2010/main" val="3173468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0"/>
            <a:ext cx="9036496" cy="6858000"/>
          </a:xfrm>
        </p:spPr>
        <p:txBody>
          <a:bodyPr>
            <a:normAutofit fontScale="92500" lnSpcReduction="20000"/>
          </a:bodyPr>
          <a:lstStyle/>
          <a:p>
            <a:r>
              <a:rPr lang="tr-TR" dirty="0">
                <a:latin typeface="Arial Black" pitchFamily="34" charset="0"/>
              </a:rPr>
              <a:t>Yine imam içinden gizlice besmele çeker. Açıktan Fatiha ve bir zammı </a:t>
            </a:r>
            <a:r>
              <a:rPr lang="tr-TR" dirty="0" err="1">
                <a:latin typeface="Arial Black" pitchFamily="34" charset="0"/>
              </a:rPr>
              <a:t>sûre</a:t>
            </a:r>
            <a:r>
              <a:rPr lang="tr-TR" dirty="0">
                <a:latin typeface="Arial Black" pitchFamily="34" charset="0"/>
              </a:rPr>
              <a:t> okuduktan sonra, tekrar "</a:t>
            </a:r>
            <a:r>
              <a:rPr lang="tr-TR" dirty="0" err="1">
                <a:latin typeface="Arial Black" pitchFamily="34" charset="0"/>
              </a:rPr>
              <a:t>Allahü</a:t>
            </a:r>
            <a:r>
              <a:rPr lang="tr-TR" dirty="0">
                <a:latin typeface="Arial Black" pitchFamily="34" charset="0"/>
              </a:rPr>
              <a:t> </a:t>
            </a:r>
            <a:r>
              <a:rPr lang="tr-TR" dirty="0" err="1">
                <a:latin typeface="Arial Black" pitchFamily="34" charset="0"/>
              </a:rPr>
              <a:t>ekber</a:t>
            </a:r>
            <a:r>
              <a:rPr lang="tr-TR" dirty="0">
                <a:latin typeface="Arial Black" pitchFamily="34" charset="0"/>
              </a:rPr>
              <a:t>" diyerek üç defa tekbir alınır. Her tekbirde, birinci rekatta olduğu gibi eller kaldırılır ve tekbir aralarında yine üç defa '</a:t>
            </a:r>
            <a:r>
              <a:rPr lang="tr-TR" dirty="0" err="1">
                <a:latin typeface="Arial Black" pitchFamily="34" charset="0"/>
              </a:rPr>
              <a:t>sübhanallah</a:t>
            </a:r>
            <a:r>
              <a:rPr lang="tr-TR" dirty="0">
                <a:latin typeface="Arial Black" pitchFamily="34" charset="0"/>
              </a:rPr>
              <a:t>' diyecek kadar durulur. Tekbir aralarında eller bağlanmayıp aşağıya salıverilir. Dördüncü tekbiri de imam açıktan; cemaat gizli alarak, </a:t>
            </a:r>
            <a:r>
              <a:rPr lang="tr-TR" dirty="0" err="1">
                <a:latin typeface="Arial Black" pitchFamily="34" charset="0"/>
              </a:rPr>
              <a:t>rukûa</a:t>
            </a:r>
            <a:r>
              <a:rPr lang="tr-TR" dirty="0">
                <a:latin typeface="Arial Black" pitchFamily="34" charset="0"/>
              </a:rPr>
              <a:t> giderler. Normal bir namazdaki gibi, </a:t>
            </a:r>
            <a:r>
              <a:rPr lang="tr-TR" dirty="0" err="1">
                <a:latin typeface="Arial Black" pitchFamily="34" charset="0"/>
              </a:rPr>
              <a:t>rukû</a:t>
            </a:r>
            <a:r>
              <a:rPr lang="tr-TR" dirty="0">
                <a:latin typeface="Arial Black" pitchFamily="34" charset="0"/>
              </a:rPr>
              <a:t>' ve secdelerden sonra oturulur. "</a:t>
            </a:r>
            <a:r>
              <a:rPr lang="tr-TR" dirty="0" err="1">
                <a:latin typeface="Arial Black" pitchFamily="34" charset="0"/>
              </a:rPr>
              <a:t>Ettehıyyatü</a:t>
            </a:r>
            <a:r>
              <a:rPr lang="tr-TR" dirty="0">
                <a:latin typeface="Arial Black" pitchFamily="34" charset="0"/>
              </a:rPr>
              <a:t>.." "</a:t>
            </a:r>
            <a:r>
              <a:rPr lang="tr-TR" dirty="0" err="1">
                <a:latin typeface="Arial Black" pitchFamily="34" charset="0"/>
              </a:rPr>
              <a:t>Allahümme</a:t>
            </a:r>
            <a:r>
              <a:rPr lang="tr-TR" dirty="0">
                <a:latin typeface="Arial Black" pitchFamily="34" charset="0"/>
              </a:rPr>
              <a:t> </a:t>
            </a:r>
            <a:r>
              <a:rPr lang="tr-TR" dirty="0" err="1">
                <a:latin typeface="Arial Black" pitchFamily="34" charset="0"/>
              </a:rPr>
              <a:t>salli</a:t>
            </a:r>
            <a:r>
              <a:rPr lang="tr-TR" dirty="0">
                <a:latin typeface="Arial Black" pitchFamily="34" charset="0"/>
              </a:rPr>
              <a:t> ve </a:t>
            </a:r>
            <a:r>
              <a:rPr lang="tr-TR" dirty="0" err="1">
                <a:latin typeface="Arial Black" pitchFamily="34" charset="0"/>
              </a:rPr>
              <a:t>Bârik</a:t>
            </a:r>
            <a:r>
              <a:rPr lang="tr-TR" dirty="0">
                <a:latin typeface="Arial Black" pitchFamily="34" charset="0"/>
              </a:rPr>
              <a:t>" duaları ile "</a:t>
            </a:r>
            <a:r>
              <a:rPr lang="tr-TR" dirty="0" err="1">
                <a:latin typeface="Arial Black" pitchFamily="34" charset="0"/>
              </a:rPr>
              <a:t>Rabbenâ</a:t>
            </a:r>
            <a:r>
              <a:rPr lang="tr-TR" dirty="0">
                <a:latin typeface="Arial Black" pitchFamily="34" charset="0"/>
              </a:rPr>
              <a:t> </a:t>
            </a:r>
            <a:r>
              <a:rPr lang="tr-TR" dirty="0" err="1">
                <a:latin typeface="Arial Black" pitchFamily="34" charset="0"/>
              </a:rPr>
              <a:t>âtina</a:t>
            </a:r>
            <a:r>
              <a:rPr lang="tr-TR" dirty="0">
                <a:latin typeface="Arial Black" pitchFamily="34" charset="0"/>
              </a:rPr>
              <a:t>.." duaları okunduktan sonra iki tarafa selâm verilir.</a:t>
            </a:r>
          </a:p>
          <a:p>
            <a:endParaRPr lang="tr-TR" dirty="0"/>
          </a:p>
        </p:txBody>
      </p:sp>
    </p:spTree>
    <p:extLst>
      <p:ext uri="{BB962C8B-B14F-4D97-AF65-F5344CB8AC3E}">
        <p14:creationId xmlns:p14="http://schemas.microsoft.com/office/powerpoint/2010/main" val="33998956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4400" dirty="0" smtClean="0">
                <a:solidFill>
                  <a:srgbClr val="0070C0"/>
                </a:solidFill>
                <a:latin typeface="Arial Black" pitchFamily="34" charset="0"/>
              </a:rPr>
              <a:t>9) </a:t>
            </a:r>
            <a:r>
              <a:rPr lang="tr-TR" sz="4400" dirty="0" smtClean="0">
                <a:solidFill>
                  <a:srgbClr val="FF0000"/>
                </a:solidFill>
                <a:latin typeface="Arial Black" pitchFamily="34" charset="0"/>
              </a:rPr>
              <a:t>BAYRAM NAMAZ KILMA TAMAMLANDIKTAN SONRA</a:t>
            </a:r>
          </a:p>
          <a:p>
            <a:r>
              <a:rPr lang="tr-TR" sz="4400" dirty="0" smtClean="0">
                <a:latin typeface="Arial Black" pitchFamily="34" charset="0"/>
              </a:rPr>
              <a:t>Namaz </a:t>
            </a:r>
            <a:r>
              <a:rPr lang="tr-TR" sz="4400" dirty="0">
                <a:latin typeface="Arial Black" pitchFamily="34" charset="0"/>
              </a:rPr>
              <a:t>bu şekilde tamamlandıktan sonra, </a:t>
            </a:r>
            <a:r>
              <a:rPr lang="tr-TR" sz="4400" dirty="0" smtClean="0">
                <a:latin typeface="Arial Black" pitchFamily="34" charset="0"/>
              </a:rPr>
              <a:t>hatip </a:t>
            </a:r>
            <a:r>
              <a:rPr lang="tr-TR" sz="4400" dirty="0">
                <a:latin typeface="Arial Black" pitchFamily="34" charset="0"/>
              </a:rPr>
              <a:t>hutbeye çıkar ve oturmadan, hutbesine başlar. Bayram hutbelerine tekbir ile başlanır.  Ramazan Bayramı'nda ise biraz tehir etmek sünnettir</a:t>
            </a:r>
            <a:r>
              <a:rPr lang="tr-TR" sz="4400" dirty="0" smtClean="0">
                <a:latin typeface="Arial Black" pitchFamily="34" charset="0"/>
              </a:rPr>
              <a:t>. </a:t>
            </a:r>
            <a:endParaRPr lang="tr-TR" sz="4400" dirty="0">
              <a:latin typeface="Arial Black" pitchFamily="34" charset="0"/>
            </a:endParaRPr>
          </a:p>
          <a:p>
            <a:endParaRPr lang="tr-TR" dirty="0"/>
          </a:p>
        </p:txBody>
      </p:sp>
    </p:spTree>
    <p:extLst>
      <p:ext uri="{BB962C8B-B14F-4D97-AF65-F5344CB8AC3E}">
        <p14:creationId xmlns:p14="http://schemas.microsoft.com/office/powerpoint/2010/main" val="15074322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algn="ctr"/>
            <a:r>
              <a:rPr lang="tr-TR" dirty="0" smtClean="0">
                <a:solidFill>
                  <a:srgbClr val="00B050"/>
                </a:solidFill>
                <a:latin typeface="Arial Black" pitchFamily="34" charset="0"/>
              </a:rPr>
              <a:t>DUAMIZ </a:t>
            </a:r>
          </a:p>
          <a:p>
            <a:pPr algn="ctr"/>
            <a:r>
              <a:rPr lang="tr-TR" dirty="0" smtClean="0">
                <a:solidFill>
                  <a:srgbClr val="0070C0"/>
                </a:solidFill>
                <a:latin typeface="Arial Black" pitchFamily="34" charset="0"/>
              </a:rPr>
              <a:t>Hz. Muhammed (SAV) </a:t>
            </a:r>
            <a:r>
              <a:rPr lang="tr-TR" dirty="0">
                <a:solidFill>
                  <a:srgbClr val="0070C0"/>
                </a:solidFill>
                <a:latin typeface="Arial Black" pitchFamily="34" charset="0"/>
              </a:rPr>
              <a:t>E</a:t>
            </a:r>
            <a:r>
              <a:rPr lang="tr-TR" dirty="0" smtClean="0">
                <a:solidFill>
                  <a:srgbClr val="0070C0"/>
                </a:solidFill>
                <a:latin typeface="Arial Black" pitchFamily="34" charset="0"/>
              </a:rPr>
              <a:t>fendimizden dualar:</a:t>
            </a:r>
          </a:p>
          <a:p>
            <a:pPr>
              <a:buFont typeface="Wingdings" pitchFamily="2" charset="2"/>
              <a:buChar char="q"/>
            </a:pPr>
            <a:r>
              <a:rPr lang="tr-TR" dirty="0" smtClean="0">
                <a:solidFill>
                  <a:srgbClr val="00B050"/>
                </a:solidFill>
                <a:latin typeface="Arial Black" pitchFamily="34" charset="0"/>
              </a:rPr>
              <a:t>- </a:t>
            </a:r>
            <a:r>
              <a:rPr lang="tr-TR" dirty="0" smtClean="0">
                <a:latin typeface="Arial Black" pitchFamily="34" charset="0"/>
              </a:rPr>
              <a:t>Ya </a:t>
            </a:r>
            <a:r>
              <a:rPr lang="tr-TR" dirty="0">
                <a:latin typeface="Arial Black" pitchFamily="34" charset="0"/>
              </a:rPr>
              <a:t>Rabbi, sana ve Resulüne itaat etmemizi ve bildirdiklerinle amel etmemizi nasip eyle</a:t>
            </a:r>
            <a:r>
              <a:rPr lang="tr-TR" dirty="0" smtClean="0">
                <a:latin typeface="Arial Black" pitchFamily="34" charset="0"/>
              </a:rPr>
              <a:t>!</a:t>
            </a:r>
            <a:endParaRPr lang="tr-TR" dirty="0">
              <a:latin typeface="Arial Black" pitchFamily="34" charset="0"/>
            </a:endParaRPr>
          </a:p>
          <a:p>
            <a:pPr>
              <a:buFont typeface="Wingdings" pitchFamily="2" charset="2"/>
              <a:buChar char="q"/>
            </a:pPr>
            <a:r>
              <a:rPr lang="tr-TR" dirty="0" smtClean="0">
                <a:solidFill>
                  <a:srgbClr val="00B050"/>
                </a:solidFill>
                <a:latin typeface="Arial Black" pitchFamily="34" charset="0"/>
              </a:rPr>
              <a:t>- </a:t>
            </a:r>
            <a:r>
              <a:rPr lang="tr-TR" dirty="0" smtClean="0">
                <a:latin typeface="Arial Black" pitchFamily="34" charset="0"/>
              </a:rPr>
              <a:t>Ya </a:t>
            </a:r>
            <a:r>
              <a:rPr lang="tr-TR" dirty="0">
                <a:latin typeface="Arial Black" pitchFamily="34" charset="0"/>
              </a:rPr>
              <a:t>Rabbi, faydasız ilimden, makbul olmayan ibadetten ve kabul edilmeyen duadan sana </a:t>
            </a:r>
            <a:r>
              <a:rPr lang="tr-TR" dirty="0" smtClean="0">
                <a:latin typeface="Arial Black" pitchFamily="34" charset="0"/>
              </a:rPr>
              <a:t>sığınırız.</a:t>
            </a:r>
            <a:endParaRPr lang="tr-TR" dirty="0">
              <a:latin typeface="Arial Black" pitchFamily="34" charset="0"/>
            </a:endParaRPr>
          </a:p>
          <a:p>
            <a:pPr>
              <a:buFont typeface="Wingdings" pitchFamily="2" charset="2"/>
              <a:buChar char="q"/>
            </a:pPr>
            <a:r>
              <a:rPr lang="tr-TR" dirty="0" smtClean="0">
                <a:solidFill>
                  <a:srgbClr val="00B050"/>
                </a:solidFill>
                <a:latin typeface="Arial Black" pitchFamily="34" charset="0"/>
              </a:rPr>
              <a:t>- </a:t>
            </a:r>
            <a:r>
              <a:rPr lang="tr-TR" dirty="0" smtClean="0">
                <a:latin typeface="Arial Black" pitchFamily="34" charset="0"/>
              </a:rPr>
              <a:t>Ya </a:t>
            </a:r>
            <a:r>
              <a:rPr lang="tr-TR" dirty="0">
                <a:latin typeface="Arial Black" pitchFamily="34" charset="0"/>
              </a:rPr>
              <a:t>Rabbi, bildiğimiz-bilmediğimiz bütün iyilikleri ver, bildiğimiz-bilmediğimiz bütün kötülüklerden de koru</a:t>
            </a:r>
            <a:r>
              <a:rPr lang="tr-TR" dirty="0" smtClean="0">
                <a:latin typeface="Arial Black" pitchFamily="34" charset="0"/>
              </a:rPr>
              <a:t>!</a:t>
            </a:r>
            <a:endParaRPr lang="tr-TR" dirty="0">
              <a:latin typeface="Arial Black" pitchFamily="34" charset="0"/>
            </a:endParaRPr>
          </a:p>
          <a:p>
            <a:pPr>
              <a:buFont typeface="Wingdings" pitchFamily="2" charset="2"/>
              <a:buChar char="q"/>
            </a:pPr>
            <a:r>
              <a:rPr lang="tr-TR" dirty="0" smtClean="0">
                <a:solidFill>
                  <a:srgbClr val="00B050"/>
                </a:solidFill>
                <a:latin typeface="Arial Black" pitchFamily="34" charset="0"/>
              </a:rPr>
              <a:t>-</a:t>
            </a:r>
            <a:r>
              <a:rPr lang="tr-TR" dirty="0" smtClean="0">
                <a:latin typeface="Arial Black" pitchFamily="34" charset="0"/>
              </a:rPr>
              <a:t> Ya </a:t>
            </a:r>
            <a:r>
              <a:rPr lang="tr-TR" dirty="0">
                <a:latin typeface="Arial Black" pitchFamily="34" charset="0"/>
              </a:rPr>
              <a:t>Rabbi, her işimizin sonunu güzel eyle, dünya sıkıntılarından ve ahiret azabından bizi koru</a:t>
            </a:r>
            <a:r>
              <a:rPr lang="tr-TR" dirty="0" smtClean="0">
                <a:latin typeface="Arial Black" pitchFamily="34" charset="0"/>
              </a:rPr>
              <a:t>!</a:t>
            </a:r>
            <a:endParaRPr lang="tr-TR" dirty="0">
              <a:latin typeface="Arial Black" pitchFamily="34" charset="0"/>
            </a:endParaRPr>
          </a:p>
          <a:p>
            <a:pPr>
              <a:buFont typeface="Wingdings" pitchFamily="2" charset="2"/>
              <a:buChar char="q"/>
            </a:pPr>
            <a:r>
              <a:rPr lang="tr-TR" dirty="0" smtClean="0">
                <a:solidFill>
                  <a:srgbClr val="00B050"/>
                </a:solidFill>
                <a:latin typeface="Arial Black" pitchFamily="34" charset="0"/>
              </a:rPr>
              <a:t>-</a:t>
            </a:r>
            <a:r>
              <a:rPr lang="tr-TR" dirty="0" smtClean="0">
                <a:latin typeface="Arial Black" pitchFamily="34" charset="0"/>
              </a:rPr>
              <a:t> Ya </a:t>
            </a:r>
            <a:r>
              <a:rPr lang="tr-TR" dirty="0">
                <a:latin typeface="Arial Black" pitchFamily="34" charset="0"/>
              </a:rPr>
              <a:t>Rabbi, bizi sabreden ve şükredenlerden eyle</a:t>
            </a:r>
            <a:r>
              <a:rPr lang="tr-TR" dirty="0" smtClean="0">
                <a:latin typeface="Arial Black" pitchFamily="34" charset="0"/>
              </a:rPr>
              <a:t>!</a:t>
            </a:r>
            <a:endParaRPr lang="tr-TR" dirty="0">
              <a:latin typeface="Arial Black" pitchFamily="34" charset="0"/>
            </a:endParaRPr>
          </a:p>
        </p:txBody>
      </p:sp>
    </p:spTree>
    <p:extLst>
      <p:ext uri="{BB962C8B-B14F-4D97-AF65-F5344CB8AC3E}">
        <p14:creationId xmlns:p14="http://schemas.microsoft.com/office/powerpoint/2010/main" val="3154884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a:buFont typeface="Wingdings" pitchFamily="2" charset="2"/>
              <a:buChar char="q"/>
            </a:pPr>
            <a:r>
              <a:rPr lang="tr-TR" dirty="0" smtClean="0">
                <a:solidFill>
                  <a:srgbClr val="00B050"/>
                </a:solidFill>
                <a:latin typeface="Arial Black" pitchFamily="34" charset="0"/>
              </a:rPr>
              <a:t>-</a:t>
            </a:r>
            <a:r>
              <a:rPr lang="tr-TR" dirty="0" smtClean="0">
                <a:latin typeface="Arial Black" pitchFamily="34" charset="0"/>
              </a:rPr>
              <a:t> Ya </a:t>
            </a:r>
            <a:r>
              <a:rPr lang="tr-TR" dirty="0">
                <a:latin typeface="Arial Black" pitchFamily="34" charset="0"/>
              </a:rPr>
              <a:t>Rabbi, bizi dostlarına dost, düşmanlarına düşman olanlardan eyle</a:t>
            </a:r>
            <a:r>
              <a:rPr lang="tr-TR" dirty="0" smtClean="0">
                <a:latin typeface="Arial Black" pitchFamily="34" charset="0"/>
              </a:rPr>
              <a:t>!</a:t>
            </a:r>
            <a:endParaRPr lang="tr-TR" dirty="0">
              <a:latin typeface="Arial Black" pitchFamily="34" charset="0"/>
            </a:endParaRPr>
          </a:p>
          <a:p>
            <a:pPr>
              <a:buFont typeface="Wingdings" pitchFamily="2" charset="2"/>
              <a:buChar char="q"/>
            </a:pPr>
            <a:r>
              <a:rPr lang="tr-TR" dirty="0" smtClean="0">
                <a:solidFill>
                  <a:srgbClr val="00B050"/>
                </a:solidFill>
                <a:latin typeface="Arial Black" pitchFamily="34" charset="0"/>
              </a:rPr>
              <a:t>-</a:t>
            </a:r>
            <a:r>
              <a:rPr lang="tr-TR" dirty="0" smtClean="0">
                <a:latin typeface="Arial Black" pitchFamily="34" charset="0"/>
              </a:rPr>
              <a:t>Ya </a:t>
            </a:r>
            <a:r>
              <a:rPr lang="tr-TR" dirty="0">
                <a:latin typeface="Arial Black" pitchFamily="34" charset="0"/>
              </a:rPr>
              <a:t>Rabbi, acizlikten, tembellikten, korkaklıktan, cimrilikten ve her çeşit hastalıktan sana sığınırız</a:t>
            </a:r>
            <a:r>
              <a:rPr lang="tr-TR" dirty="0" smtClean="0">
                <a:latin typeface="Arial Black" pitchFamily="34" charset="0"/>
              </a:rPr>
              <a:t>!</a:t>
            </a:r>
            <a:endParaRPr lang="tr-TR" dirty="0">
              <a:latin typeface="Arial Black" pitchFamily="34" charset="0"/>
            </a:endParaRPr>
          </a:p>
          <a:p>
            <a:pPr>
              <a:buFont typeface="Wingdings" pitchFamily="2" charset="2"/>
              <a:buChar char="q"/>
            </a:pPr>
            <a:r>
              <a:rPr lang="tr-TR" dirty="0" smtClean="0">
                <a:solidFill>
                  <a:srgbClr val="00B050"/>
                </a:solidFill>
                <a:latin typeface="Arial Black" pitchFamily="34" charset="0"/>
              </a:rPr>
              <a:t>-</a:t>
            </a:r>
            <a:r>
              <a:rPr lang="tr-TR" dirty="0" smtClean="0">
                <a:latin typeface="Arial Black" pitchFamily="34" charset="0"/>
              </a:rPr>
              <a:t> Ya </a:t>
            </a:r>
            <a:r>
              <a:rPr lang="tr-TR" dirty="0">
                <a:latin typeface="Arial Black" pitchFamily="34" charset="0"/>
              </a:rPr>
              <a:t>Rabbi, işinde sebat eden, nimetine şükreden, ibadetini güzel yapan ve doğru konuşanlardan eyle</a:t>
            </a:r>
            <a:r>
              <a:rPr lang="tr-TR" dirty="0" smtClean="0">
                <a:latin typeface="Arial Black" pitchFamily="34" charset="0"/>
              </a:rPr>
              <a:t>!</a:t>
            </a:r>
            <a:endParaRPr lang="tr-TR" dirty="0">
              <a:latin typeface="Arial Black" pitchFamily="34" charset="0"/>
            </a:endParaRPr>
          </a:p>
          <a:p>
            <a:pPr>
              <a:buFont typeface="Wingdings" pitchFamily="2" charset="2"/>
              <a:buChar char="q"/>
            </a:pPr>
            <a:r>
              <a:rPr lang="tr-TR" dirty="0" smtClean="0">
                <a:solidFill>
                  <a:srgbClr val="00B050"/>
                </a:solidFill>
                <a:latin typeface="Arial Black" pitchFamily="34" charset="0"/>
              </a:rPr>
              <a:t>-</a:t>
            </a:r>
            <a:r>
              <a:rPr lang="tr-TR" dirty="0" smtClean="0">
                <a:latin typeface="Arial Black" pitchFamily="34" charset="0"/>
              </a:rPr>
              <a:t> Bedenimize</a:t>
            </a:r>
            <a:r>
              <a:rPr lang="tr-TR" dirty="0">
                <a:latin typeface="Arial Black" pitchFamily="34" charset="0"/>
              </a:rPr>
              <a:t>, kulağımıza, gözümüze sıhhat ver! Küfürden, fakirlik ve kabir azabından sana sığınırız</a:t>
            </a:r>
            <a:r>
              <a:rPr lang="tr-TR" dirty="0" smtClean="0">
                <a:latin typeface="Arial Black" pitchFamily="34" charset="0"/>
              </a:rPr>
              <a:t>.</a:t>
            </a:r>
            <a:endParaRPr lang="tr-TR" dirty="0">
              <a:latin typeface="Arial Black" pitchFamily="34" charset="0"/>
            </a:endParaRPr>
          </a:p>
          <a:p>
            <a:pPr>
              <a:buFont typeface="Wingdings" pitchFamily="2" charset="2"/>
              <a:buChar char="q"/>
            </a:pPr>
            <a:r>
              <a:rPr lang="tr-TR" dirty="0" smtClean="0">
                <a:solidFill>
                  <a:srgbClr val="00B050"/>
                </a:solidFill>
                <a:latin typeface="Arial Black" pitchFamily="34" charset="0"/>
              </a:rPr>
              <a:t>-</a:t>
            </a:r>
            <a:r>
              <a:rPr lang="tr-TR" dirty="0" smtClean="0">
                <a:latin typeface="Arial Black" pitchFamily="34" charset="0"/>
              </a:rPr>
              <a:t> Ya </a:t>
            </a:r>
            <a:r>
              <a:rPr lang="tr-TR" dirty="0">
                <a:latin typeface="Arial Black" pitchFamily="34" charset="0"/>
              </a:rPr>
              <a:t>Rabbi, kusurlarımızı ört, korkulardan emin kıl ve borçlarımızı ödememizi nasip et</a:t>
            </a:r>
            <a:r>
              <a:rPr lang="tr-TR" dirty="0" smtClean="0">
                <a:latin typeface="Arial Black" pitchFamily="34" charset="0"/>
              </a:rPr>
              <a:t>!</a:t>
            </a:r>
          </a:p>
        </p:txBody>
      </p:sp>
    </p:spTree>
    <p:extLst>
      <p:ext uri="{BB962C8B-B14F-4D97-AF65-F5344CB8AC3E}">
        <p14:creationId xmlns:p14="http://schemas.microsoft.com/office/powerpoint/2010/main" val="310018919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a:buFont typeface="Wingdings" pitchFamily="2" charset="2"/>
              <a:buChar char="q"/>
            </a:pPr>
            <a:r>
              <a:rPr lang="tr-TR" dirty="0" smtClean="0">
                <a:solidFill>
                  <a:srgbClr val="00B050"/>
                </a:solidFill>
                <a:latin typeface="Arial Black" pitchFamily="34" charset="0"/>
              </a:rPr>
              <a:t>-</a:t>
            </a:r>
            <a:r>
              <a:rPr lang="tr-TR" dirty="0" smtClean="0">
                <a:latin typeface="Arial Black" pitchFamily="34" charset="0"/>
              </a:rPr>
              <a:t> Ya </a:t>
            </a:r>
            <a:r>
              <a:rPr lang="tr-TR" dirty="0">
                <a:latin typeface="Arial Black" pitchFamily="34" charset="0"/>
              </a:rPr>
              <a:t>Rabbi, sıhhat, afiyet ve güzel ahlak ver! Kaza ve kaderine rıza gösterenlerden eyle</a:t>
            </a:r>
            <a:r>
              <a:rPr lang="tr-TR" dirty="0" smtClean="0">
                <a:latin typeface="Arial Black" pitchFamily="34" charset="0"/>
              </a:rPr>
              <a:t>!</a:t>
            </a:r>
            <a:endParaRPr lang="tr-TR" dirty="0">
              <a:latin typeface="Arial Black" pitchFamily="34" charset="0"/>
            </a:endParaRPr>
          </a:p>
          <a:p>
            <a:pPr>
              <a:buFont typeface="Wingdings" pitchFamily="2" charset="2"/>
              <a:buChar char="q"/>
            </a:pPr>
            <a:r>
              <a:rPr lang="tr-TR" dirty="0" smtClean="0">
                <a:solidFill>
                  <a:srgbClr val="00B050"/>
                </a:solidFill>
                <a:latin typeface="Arial Black" pitchFamily="34" charset="0"/>
              </a:rPr>
              <a:t>-</a:t>
            </a:r>
            <a:r>
              <a:rPr lang="tr-TR" dirty="0" smtClean="0">
                <a:latin typeface="Arial Black" pitchFamily="34" charset="0"/>
              </a:rPr>
              <a:t> Ya </a:t>
            </a:r>
            <a:r>
              <a:rPr lang="tr-TR" dirty="0">
                <a:latin typeface="Arial Black" pitchFamily="34" charset="0"/>
              </a:rPr>
              <a:t>Rabbi, gece ve gündüz gelecek kötülüklerden, sıkıntılardan kötü arkadaştan ve kötü komşudan sana sığınırız</a:t>
            </a:r>
            <a:r>
              <a:rPr lang="tr-TR" dirty="0" smtClean="0">
                <a:latin typeface="Arial Black" pitchFamily="34" charset="0"/>
              </a:rPr>
              <a:t>.</a:t>
            </a:r>
            <a:endParaRPr lang="tr-TR" dirty="0">
              <a:latin typeface="Arial Black" pitchFamily="34" charset="0"/>
            </a:endParaRPr>
          </a:p>
          <a:p>
            <a:pPr>
              <a:buFont typeface="Wingdings" pitchFamily="2" charset="2"/>
              <a:buChar char="q"/>
            </a:pPr>
            <a:r>
              <a:rPr lang="tr-TR" dirty="0" smtClean="0">
                <a:solidFill>
                  <a:srgbClr val="00B050"/>
                </a:solidFill>
                <a:latin typeface="Arial Black" pitchFamily="34" charset="0"/>
              </a:rPr>
              <a:t>-</a:t>
            </a:r>
            <a:r>
              <a:rPr lang="tr-TR" dirty="0" smtClean="0">
                <a:latin typeface="Arial Black" pitchFamily="34" charset="0"/>
              </a:rPr>
              <a:t> Ya </a:t>
            </a:r>
            <a:r>
              <a:rPr lang="tr-TR" dirty="0">
                <a:latin typeface="Arial Black" pitchFamily="34" charset="0"/>
              </a:rPr>
              <a:t>Rabbi, ölünceye kadar ibadet etmemizi, ömrümüzün hayırlı amellerle sona ermesini nasip et ve Cennetini ihsan eyle</a:t>
            </a:r>
            <a:r>
              <a:rPr lang="tr-TR" dirty="0" smtClean="0">
                <a:latin typeface="Arial Black" pitchFamily="34" charset="0"/>
              </a:rPr>
              <a:t>!</a:t>
            </a:r>
            <a:endParaRPr lang="tr-TR" dirty="0">
              <a:latin typeface="Arial Black" pitchFamily="34" charset="0"/>
            </a:endParaRPr>
          </a:p>
          <a:p>
            <a:pPr>
              <a:buFont typeface="Wingdings" pitchFamily="2" charset="2"/>
              <a:buChar char="q"/>
            </a:pPr>
            <a:r>
              <a:rPr lang="tr-TR" dirty="0" smtClean="0">
                <a:solidFill>
                  <a:srgbClr val="00B050"/>
                </a:solidFill>
                <a:latin typeface="Arial Black" pitchFamily="34" charset="0"/>
              </a:rPr>
              <a:t>-</a:t>
            </a:r>
            <a:r>
              <a:rPr lang="tr-TR" dirty="0" smtClean="0">
                <a:latin typeface="Arial Black" pitchFamily="34" charset="0"/>
              </a:rPr>
              <a:t> Ya </a:t>
            </a:r>
            <a:r>
              <a:rPr lang="tr-TR" dirty="0">
                <a:latin typeface="Arial Black" pitchFamily="34" charset="0"/>
              </a:rPr>
              <a:t>Rabbi, zulmetmekten, zulme uğramaktan sana sığınırız</a:t>
            </a:r>
            <a:r>
              <a:rPr lang="tr-TR" dirty="0" smtClean="0">
                <a:latin typeface="Arial Black" pitchFamily="34" charset="0"/>
              </a:rPr>
              <a:t>.</a:t>
            </a:r>
            <a:endParaRPr lang="tr-TR" dirty="0">
              <a:latin typeface="Arial Black" pitchFamily="34" charset="0"/>
            </a:endParaRPr>
          </a:p>
          <a:p>
            <a:pPr>
              <a:buFont typeface="Wingdings" pitchFamily="2" charset="2"/>
              <a:buChar char="q"/>
            </a:pPr>
            <a:r>
              <a:rPr lang="tr-TR" dirty="0" smtClean="0">
                <a:solidFill>
                  <a:srgbClr val="00B050"/>
                </a:solidFill>
                <a:latin typeface="Arial Black" pitchFamily="34" charset="0"/>
              </a:rPr>
              <a:t>-</a:t>
            </a:r>
            <a:r>
              <a:rPr lang="tr-TR" dirty="0" smtClean="0">
                <a:latin typeface="Arial Black" pitchFamily="34" charset="0"/>
              </a:rPr>
              <a:t> Bize </a:t>
            </a:r>
            <a:r>
              <a:rPr lang="tr-TR" dirty="0">
                <a:latin typeface="Arial Black" pitchFamily="34" charset="0"/>
              </a:rPr>
              <a:t>dünya ve ahirette iyilik, güzellik ver ve Cehennem azabından bizi koru</a:t>
            </a:r>
            <a:r>
              <a:rPr lang="tr-TR" dirty="0" smtClean="0">
                <a:latin typeface="Arial Black" pitchFamily="34" charset="0"/>
              </a:rPr>
              <a:t>!</a:t>
            </a:r>
            <a:endParaRPr lang="tr-TR" dirty="0">
              <a:latin typeface="Arial Black" pitchFamily="34" charset="0"/>
            </a:endParaRPr>
          </a:p>
          <a:p>
            <a:endParaRPr lang="tr-TR" dirty="0"/>
          </a:p>
          <a:p>
            <a:endParaRPr lang="tr-TR" dirty="0"/>
          </a:p>
          <a:p>
            <a:endParaRPr lang="tr-TR" dirty="0"/>
          </a:p>
        </p:txBody>
      </p:sp>
    </p:spTree>
    <p:extLst>
      <p:ext uri="{BB962C8B-B14F-4D97-AF65-F5344CB8AC3E}">
        <p14:creationId xmlns:p14="http://schemas.microsoft.com/office/powerpoint/2010/main" val="102473686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a:buFont typeface="Wingdings" pitchFamily="2" charset="2"/>
              <a:buChar char="q"/>
            </a:pPr>
            <a:r>
              <a:rPr lang="tr-TR" dirty="0" smtClean="0">
                <a:solidFill>
                  <a:srgbClr val="00B050"/>
                </a:solidFill>
                <a:latin typeface="Arial Black" pitchFamily="34" charset="0"/>
              </a:rPr>
              <a:t>-</a:t>
            </a:r>
            <a:r>
              <a:rPr lang="tr-TR" dirty="0" smtClean="0">
                <a:latin typeface="Arial Black" pitchFamily="34" charset="0"/>
              </a:rPr>
              <a:t> ALLAHIM İSLAMA VE MÜSLÜMANLARA YARDIM EYLE.</a:t>
            </a:r>
          </a:p>
          <a:p>
            <a:pPr>
              <a:buFont typeface="Wingdings" pitchFamily="2" charset="2"/>
              <a:buChar char="q"/>
            </a:pPr>
            <a:r>
              <a:rPr lang="tr-TR" dirty="0" smtClean="0">
                <a:solidFill>
                  <a:srgbClr val="00B050"/>
                </a:solidFill>
                <a:latin typeface="Arial Black" pitchFamily="34" charset="0"/>
              </a:rPr>
              <a:t>-</a:t>
            </a:r>
            <a:r>
              <a:rPr lang="tr-TR" dirty="0" smtClean="0">
                <a:latin typeface="Arial Black" pitchFamily="34" charset="0"/>
              </a:rPr>
              <a:t> ALLAHIM TÜM MÜSLÜMANLARI GAFLETTEN VE DELALETTEN UYANDIR</a:t>
            </a:r>
          </a:p>
          <a:p>
            <a:pPr>
              <a:buFont typeface="Wingdings" pitchFamily="2" charset="2"/>
              <a:buChar char="q"/>
            </a:pPr>
            <a:r>
              <a:rPr lang="tr-TR" dirty="0" smtClean="0">
                <a:solidFill>
                  <a:srgbClr val="00B050"/>
                </a:solidFill>
                <a:latin typeface="Arial Black" pitchFamily="34" charset="0"/>
              </a:rPr>
              <a:t>-</a:t>
            </a:r>
            <a:r>
              <a:rPr lang="tr-TR" dirty="0" smtClean="0">
                <a:latin typeface="Arial Black" pitchFamily="34" charset="0"/>
              </a:rPr>
              <a:t> ALLAHIM SURİYEDE, IRAKTA VE PATANİDEKİ MÜSLÜMANLAR YARDIM EYLE</a:t>
            </a:r>
          </a:p>
          <a:p>
            <a:pPr>
              <a:buFont typeface="Wingdings" pitchFamily="2" charset="2"/>
              <a:buChar char="q"/>
            </a:pPr>
            <a:r>
              <a:rPr lang="tr-TR" dirty="0" smtClean="0">
                <a:solidFill>
                  <a:srgbClr val="00B050"/>
                </a:solidFill>
                <a:latin typeface="Arial Black" pitchFamily="34" charset="0"/>
              </a:rPr>
              <a:t>-</a:t>
            </a:r>
            <a:r>
              <a:rPr lang="tr-TR" dirty="0" smtClean="0">
                <a:latin typeface="Arial Black" pitchFamily="34" charset="0"/>
              </a:rPr>
              <a:t> ALLAHIM ORTA AFRİKADA Kİ, DOĞU TÜRKİSTANDA Kİ, KARABAĞDA Kİ VE ARAKANDAKİ TÜM MÜSLÜMANLARA YARDIM EYLE</a:t>
            </a:r>
          </a:p>
          <a:p>
            <a:pPr>
              <a:buFont typeface="Wingdings" pitchFamily="2" charset="2"/>
              <a:buChar char="q"/>
            </a:pPr>
            <a:r>
              <a:rPr lang="tr-TR" dirty="0" smtClean="0">
                <a:solidFill>
                  <a:srgbClr val="00B050"/>
                </a:solidFill>
                <a:latin typeface="Arial Black" pitchFamily="34" charset="0"/>
              </a:rPr>
              <a:t>-</a:t>
            </a:r>
            <a:r>
              <a:rPr lang="tr-TR" dirty="0" smtClean="0">
                <a:latin typeface="Arial Black" pitchFamily="34" charset="0"/>
              </a:rPr>
              <a:t> ALLAHIM ÜLKEMİZDEKİ MÜSLÜMANLARA YARDIM EYLE VE AYAĞA KALDIR, KIYAMA KALDIR VE CİHADA KALDIR YA RABBELALEMİN </a:t>
            </a:r>
          </a:p>
          <a:p>
            <a:pPr>
              <a:buFont typeface="Wingdings" pitchFamily="2" charset="2"/>
              <a:buChar char="q"/>
            </a:pPr>
            <a:r>
              <a:rPr lang="tr-TR" dirty="0" smtClean="0">
                <a:solidFill>
                  <a:srgbClr val="00B050"/>
                </a:solidFill>
                <a:latin typeface="Arial Black" pitchFamily="34" charset="0"/>
              </a:rPr>
              <a:t>-</a:t>
            </a:r>
            <a:r>
              <a:rPr lang="tr-TR" dirty="0" smtClean="0">
                <a:latin typeface="Arial Black" pitchFamily="34" charset="0"/>
              </a:rPr>
              <a:t> ALLAHIM RAMAZAN AKŞAMI ZALİMLER FİLİSTİNLİ KARDEŞLERİMZİ ÖLDÜRÜYOR BİR ŞEYLER MÜSLÜMANLAR OLARAK YAPAMIYORUZ AFEYLE BİZLERİ VE FİLİSTİNLİ MÜSLÜMANLARA ZATIN HÜRMETİNE YARDIM EYLE ALLAHIM </a:t>
            </a:r>
          </a:p>
          <a:p>
            <a:pPr>
              <a:buFont typeface="Wingdings" pitchFamily="2" charset="2"/>
              <a:buChar char="q"/>
            </a:pPr>
            <a:r>
              <a:rPr lang="tr-TR" dirty="0" smtClean="0">
                <a:solidFill>
                  <a:srgbClr val="00B050"/>
                </a:solidFill>
                <a:latin typeface="Arial Black" pitchFamily="34" charset="0"/>
              </a:rPr>
              <a:t>-</a:t>
            </a:r>
            <a:r>
              <a:rPr lang="tr-TR" dirty="0" smtClean="0">
                <a:latin typeface="Arial Black" pitchFamily="34" charset="0"/>
              </a:rPr>
              <a:t> ALLAHIM TÜM DÜNYADAKİ ZALİMLERİ KAHR-U PERİŞAN EYLE</a:t>
            </a:r>
            <a:endParaRPr lang="tr-TR" dirty="0">
              <a:latin typeface="Arial Black" pitchFamily="34" charset="0"/>
            </a:endParaRPr>
          </a:p>
        </p:txBody>
      </p:sp>
    </p:spTree>
    <p:extLst>
      <p:ext uri="{BB962C8B-B14F-4D97-AF65-F5344CB8AC3E}">
        <p14:creationId xmlns:p14="http://schemas.microsoft.com/office/powerpoint/2010/main" val="278209710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dirty="0" smtClean="0">
                <a:solidFill>
                  <a:srgbClr val="002060"/>
                </a:solidFill>
                <a:latin typeface="Arial Black" pitchFamily="34" charset="0"/>
              </a:rPr>
              <a:t>SOHBETİMİZİ SONLANDIRIREN RAMAZAN BAYRAMI BİZLERE, AİLELERİMİZE VE TÜM İSLAM ALEMİNE HAYIRLI OLMASINI VE BİRLİK VE BERABERLİĞİMİZE VESİLE OLMASINI YÜCE RABBİMİZDEN NİYAZ EDİYORUM. </a:t>
            </a:r>
          </a:p>
          <a:p>
            <a:r>
              <a:rPr lang="tr-TR" dirty="0" smtClean="0">
                <a:solidFill>
                  <a:srgbClr val="FF0000"/>
                </a:solidFill>
                <a:latin typeface="Arial Black" pitchFamily="34" charset="0"/>
              </a:rPr>
              <a:t>SEVDİKLERİMİZLE BERABER HUZURLU, MUTLU VE HER DAİM SEVİNÇLİ BAYRAM VE BAYRAMLAR GEÇİRMEMİZİ RABBİM HEPİMİZE NASİP EYLESİN</a:t>
            </a:r>
          </a:p>
          <a:p>
            <a:r>
              <a:rPr lang="tr-TR" dirty="0" smtClean="0">
                <a:latin typeface="Arial Black" pitchFamily="34" charset="0"/>
              </a:rPr>
              <a:t>GÜNÜMÜZ AYDINLIK OLSUN. GÖNLÜMÜZ İSLAM NURUYLA DOLSUN</a:t>
            </a:r>
          </a:p>
          <a:p>
            <a:r>
              <a:rPr lang="tr-TR" dirty="0" smtClean="0">
                <a:solidFill>
                  <a:srgbClr val="7030A0"/>
                </a:solidFill>
                <a:latin typeface="Arial Black" pitchFamily="34" charset="0"/>
              </a:rPr>
              <a:t>RAMAZAN BAYRAMIMIZ MÜBAREK OLSUN.</a:t>
            </a:r>
          </a:p>
          <a:p>
            <a:r>
              <a:rPr lang="tr-TR" dirty="0" smtClean="0">
                <a:solidFill>
                  <a:srgbClr val="00B050"/>
                </a:solidFill>
                <a:latin typeface="Arial Black" pitchFamily="34" charset="0"/>
              </a:rPr>
              <a:t>ALLAH HER DAİM SİZİNLE BERABER OLSUN</a:t>
            </a:r>
          </a:p>
          <a:p>
            <a:r>
              <a:rPr lang="tr-TR" dirty="0" smtClean="0">
                <a:solidFill>
                  <a:schemeClr val="accent6">
                    <a:lumMod val="50000"/>
                  </a:schemeClr>
                </a:solidFill>
                <a:latin typeface="Arial Black" pitchFamily="34" charset="0"/>
              </a:rPr>
              <a:t>SİZİ ALLAH’A EMANET EDİYORUM.</a:t>
            </a:r>
          </a:p>
          <a:p>
            <a:r>
              <a:rPr lang="tr-TR" dirty="0" smtClean="0">
                <a:solidFill>
                  <a:srgbClr val="0070C0"/>
                </a:solidFill>
                <a:latin typeface="Arial Black" pitchFamily="34" charset="0"/>
              </a:rPr>
              <a:t>ESSELAMÜALEYKÜM VERAHMETÜLLAHİ VEBERAKATÜH.</a:t>
            </a:r>
            <a:endParaRPr lang="tr-TR" dirty="0">
              <a:solidFill>
                <a:srgbClr val="0070C0"/>
              </a:solidFill>
              <a:latin typeface="Arial Black" pitchFamily="34" charset="0"/>
            </a:endParaRPr>
          </a:p>
        </p:txBody>
      </p:sp>
    </p:spTree>
    <p:extLst>
      <p:ext uri="{BB962C8B-B14F-4D97-AF65-F5344CB8AC3E}">
        <p14:creationId xmlns:p14="http://schemas.microsoft.com/office/powerpoint/2010/main" val="2202666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a:buFont typeface="Wingdings" pitchFamily="2" charset="2"/>
              <a:buChar char="q"/>
            </a:pPr>
            <a:r>
              <a:rPr lang="tr-TR" sz="3600" dirty="0" smtClean="0">
                <a:solidFill>
                  <a:srgbClr val="FF0000"/>
                </a:solidFill>
                <a:latin typeface="Arial Black" pitchFamily="34" charset="0"/>
              </a:rPr>
              <a:t>2</a:t>
            </a:r>
            <a:r>
              <a:rPr lang="tr-TR" sz="3600" dirty="0">
                <a:solidFill>
                  <a:srgbClr val="FF0000"/>
                </a:solidFill>
                <a:latin typeface="Arial Black" pitchFamily="34" charset="0"/>
              </a:rPr>
              <a:t>) </a:t>
            </a:r>
            <a:r>
              <a:rPr lang="tr-TR" sz="3600" dirty="0">
                <a:solidFill>
                  <a:srgbClr val="00B050"/>
                </a:solidFill>
                <a:latin typeface="Arial Black" pitchFamily="34" charset="0"/>
              </a:rPr>
              <a:t>RAMAZAN AYINDA KURANLAR </a:t>
            </a:r>
            <a:r>
              <a:rPr lang="tr-TR" sz="3600" dirty="0" smtClean="0">
                <a:solidFill>
                  <a:srgbClr val="00B050"/>
                </a:solidFill>
                <a:latin typeface="Arial Black" pitchFamily="34" charset="0"/>
              </a:rPr>
              <a:t>OKUNDU  VE MUKABELELERE EŞLİK EDİLEREK KURANLA RUHLARIMIZ ŞİFA BULDU</a:t>
            </a:r>
          </a:p>
          <a:p>
            <a:r>
              <a:rPr lang="tr-TR" sz="3600" dirty="0">
                <a:latin typeface="Arial Black" pitchFamily="34" charset="0"/>
              </a:rPr>
              <a:t>Hz. Fâtıma validemizden gelen bir </a:t>
            </a:r>
            <a:r>
              <a:rPr lang="tr-TR" sz="3600" dirty="0" err="1">
                <a:latin typeface="Arial Black" pitchFamily="34" charset="0"/>
              </a:rPr>
              <a:t>rivâyete</a:t>
            </a:r>
            <a:r>
              <a:rPr lang="tr-TR" sz="3600" dirty="0">
                <a:latin typeface="Arial Black" pitchFamily="34" charset="0"/>
              </a:rPr>
              <a:t> göre, Peygamberimiz şöyle buyurmuştur: </a:t>
            </a:r>
          </a:p>
          <a:p>
            <a:r>
              <a:rPr lang="tr-TR" sz="3600" dirty="0">
                <a:latin typeface="Arial Black" pitchFamily="34" charset="0"/>
              </a:rPr>
              <a:t>“</a:t>
            </a:r>
            <a:r>
              <a:rPr lang="tr-TR" sz="3600" dirty="0" err="1">
                <a:latin typeface="Arial Black" pitchFamily="34" charset="0"/>
              </a:rPr>
              <a:t>Cebrâil</a:t>
            </a:r>
            <a:r>
              <a:rPr lang="tr-TR" sz="3600" dirty="0">
                <a:latin typeface="Arial Black" pitchFamily="34" charset="0"/>
              </a:rPr>
              <a:t> </a:t>
            </a:r>
            <a:r>
              <a:rPr lang="tr-TR" sz="3600" dirty="0" err="1">
                <a:latin typeface="Arial Black" pitchFamily="34" charset="0"/>
              </a:rPr>
              <a:t>aleyhi's</a:t>
            </a:r>
            <a:r>
              <a:rPr lang="tr-TR" sz="3600" dirty="0">
                <a:latin typeface="Arial Black" pitchFamily="34" charset="0"/>
              </a:rPr>
              <a:t>-selâm her yıl Kur'an-ı Kerîm'i benimle mukabele ederdi. Bu sene iki defa mukabele etti. Öyle sanıyorum ki ölümüm yaklaşmıştır. </a:t>
            </a:r>
            <a:r>
              <a:rPr lang="tr-TR" dirty="0"/>
              <a:t>(Buhari, </a:t>
            </a:r>
            <a:r>
              <a:rPr lang="tr-TR" dirty="0" err="1"/>
              <a:t>Fedailü'I</a:t>
            </a:r>
            <a:r>
              <a:rPr lang="tr-TR" dirty="0"/>
              <a:t>-Kur'an, 7.)</a:t>
            </a:r>
          </a:p>
          <a:p>
            <a:endParaRPr lang="tr-TR" dirty="0"/>
          </a:p>
        </p:txBody>
      </p:sp>
    </p:spTree>
    <p:extLst>
      <p:ext uri="{BB962C8B-B14F-4D97-AF65-F5344CB8AC3E}">
        <p14:creationId xmlns:p14="http://schemas.microsoft.com/office/powerpoint/2010/main" val="2762532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a:buFont typeface="Wingdings" pitchFamily="2" charset="2"/>
              <a:buChar char="q"/>
            </a:pPr>
            <a:r>
              <a:rPr lang="tr-TR" b="1" dirty="0" smtClean="0">
                <a:solidFill>
                  <a:srgbClr val="FF0000"/>
                </a:solidFill>
                <a:latin typeface="Arial Black" pitchFamily="34" charset="0"/>
              </a:rPr>
              <a:t>3</a:t>
            </a:r>
            <a:r>
              <a:rPr lang="tr-TR" b="1" dirty="0">
                <a:solidFill>
                  <a:srgbClr val="FF0000"/>
                </a:solidFill>
                <a:latin typeface="Arial Black" pitchFamily="34" charset="0"/>
              </a:rPr>
              <a:t>) </a:t>
            </a:r>
            <a:r>
              <a:rPr lang="tr-TR" b="1" dirty="0">
                <a:solidFill>
                  <a:srgbClr val="00B050"/>
                </a:solidFill>
                <a:latin typeface="Arial Black" pitchFamily="34" charset="0"/>
              </a:rPr>
              <a:t>RAMAZAN AYINDA TERAVİH </a:t>
            </a:r>
            <a:r>
              <a:rPr lang="tr-TR" b="1" dirty="0" smtClean="0">
                <a:solidFill>
                  <a:srgbClr val="00B050"/>
                </a:solidFill>
                <a:latin typeface="Arial Black" pitchFamily="34" charset="0"/>
              </a:rPr>
              <a:t>İLE GECELERİMİZİ İHYA ETTİK</a:t>
            </a:r>
          </a:p>
          <a:p>
            <a:endParaRPr lang="ar-AE" b="1" dirty="0">
              <a:latin typeface="Arial Black" pitchFamily="34" charset="0"/>
            </a:endParaRPr>
          </a:p>
          <a:p>
            <a:r>
              <a:rPr lang="ar-AE" b="1" dirty="0">
                <a:latin typeface="Arial Black" pitchFamily="34" charset="0"/>
              </a:rPr>
              <a:t>كَانَ رَسولُ اللّهِ  يُرَغِّبُهُمْ في قِيَامِ رَمَضَانَ مِنْ غَيْرِ أنْ يَأمُرَهُمْ بِعَزِيمَةٍ فَيَقُولُ: مَنْ قَامَ رَمَضَانَ إيمَاناً وَاحْتِسَاباً غُفِرَ لَهُ مَا تَقَدَّمَ مِنْ ذَنْبِهِ</a:t>
            </a:r>
          </a:p>
          <a:p>
            <a:r>
              <a:rPr lang="ar-AE" b="1" dirty="0">
                <a:latin typeface="Arial Black" pitchFamily="34" charset="0"/>
              </a:rPr>
              <a:t>"</a:t>
            </a:r>
            <a:r>
              <a:rPr lang="tr-TR" b="1" dirty="0" err="1">
                <a:latin typeface="Arial Black" pitchFamily="34" charset="0"/>
              </a:rPr>
              <a:t>Resûlullah</a:t>
            </a:r>
            <a:r>
              <a:rPr lang="tr-TR" b="1" dirty="0">
                <a:latin typeface="Arial Black" pitchFamily="34" charset="0"/>
              </a:rPr>
              <a:t> (</a:t>
            </a:r>
            <a:r>
              <a:rPr lang="tr-TR" b="1" dirty="0" err="1">
                <a:latin typeface="Arial Black" pitchFamily="34" charset="0"/>
              </a:rPr>
              <a:t>aleyhissalâtu</a:t>
            </a:r>
            <a:r>
              <a:rPr lang="tr-TR" b="1" dirty="0">
                <a:latin typeface="Arial Black" pitchFamily="34" charset="0"/>
              </a:rPr>
              <a:t> vesselâm) onları, kesin bir emirde bulunmaksızın ramazan gecelerini ihyaya teşvik ederdi. (Bu maksatla) derdi ki: "Kim ramazan gecesini, sevabına inanarak ve bunu elde etmek niyetiyle namazla (teravih) ihya ederse geçmiş günahları affedilir."  </a:t>
            </a:r>
            <a:r>
              <a:rPr lang="tr-TR" dirty="0"/>
              <a:t>(Buhari </a:t>
            </a:r>
            <a:r>
              <a:rPr lang="tr-TR" dirty="0" err="1"/>
              <a:t>Salatut</a:t>
            </a:r>
            <a:r>
              <a:rPr lang="tr-TR" dirty="0"/>
              <a:t> teravih 1)</a:t>
            </a:r>
          </a:p>
          <a:p>
            <a:endParaRPr lang="tr-TR" dirty="0"/>
          </a:p>
        </p:txBody>
      </p:sp>
    </p:spTree>
    <p:extLst>
      <p:ext uri="{BB962C8B-B14F-4D97-AF65-F5344CB8AC3E}">
        <p14:creationId xmlns:p14="http://schemas.microsoft.com/office/powerpoint/2010/main" val="427450492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1372</TotalTime>
  <Words>5166</Words>
  <Application>Microsoft Office PowerPoint</Application>
  <PresentationFormat>Ekran Gösterisi (4:3)</PresentationFormat>
  <Paragraphs>287</Paragraphs>
  <Slides>77</Slides>
  <Notes>0</Notes>
  <HiddenSlides>0</HiddenSlides>
  <MMClips>0</MMClips>
  <ScaleCrop>false</ScaleCrop>
  <HeadingPairs>
    <vt:vector size="4" baseType="variant">
      <vt:variant>
        <vt:lpstr>Tema</vt:lpstr>
      </vt:variant>
      <vt:variant>
        <vt:i4>1</vt:i4>
      </vt:variant>
      <vt:variant>
        <vt:lpstr>Slayt Başlıkları</vt:lpstr>
      </vt:variant>
      <vt:variant>
        <vt:i4>77</vt:i4>
      </vt:variant>
    </vt:vector>
  </HeadingPairs>
  <TitlesOfParts>
    <vt:vector size="78"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73</cp:revision>
  <dcterms:created xsi:type="dcterms:W3CDTF">2014-07-07T10:51:31Z</dcterms:created>
  <dcterms:modified xsi:type="dcterms:W3CDTF">2014-07-24T13:44:03Z</dcterms:modified>
</cp:coreProperties>
</file>