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4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27.7.2014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27.7.2014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27.7.2014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3720DD-5B6D-40BF-8493-A6B52D484E6B}" type="datetimeFigureOut">
              <a:rPr lang="tr-TR" smtClean="0"/>
              <a:t>27.7.2014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27.7.2014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27.7.2014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27.7.2014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27.7.2014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27.7.2014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27.7.2014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27.7.2014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23720DD-5B6D-40BF-8493-A6B52D484E6B}" type="datetimeFigureOut">
              <a:rPr lang="tr-TR" smtClean="0"/>
              <a:t>27.7.2014</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guncelvaaz.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600" y="1268760"/>
            <a:ext cx="7416824" cy="4608512"/>
          </a:xfrm>
        </p:spPr>
        <p:txBody>
          <a:bodyPr/>
          <a:lstStyle/>
          <a:p>
            <a:pPr algn="l"/>
            <a:r>
              <a:rPr lang="tr-TR" dirty="0" smtClean="0">
                <a:solidFill>
                  <a:srgbClr val="000000"/>
                </a:solidFill>
                <a:latin typeface="Times New Roman"/>
              </a:rPr>
              <a:t>	</a:t>
            </a:r>
          </a:p>
          <a:p>
            <a:pPr algn="l"/>
            <a:r>
              <a:rPr lang="tr-TR" dirty="0">
                <a:solidFill>
                  <a:srgbClr val="000000"/>
                </a:solidFill>
                <a:latin typeface="Times New Roman"/>
              </a:rPr>
              <a:t>	</a:t>
            </a:r>
            <a:r>
              <a:rPr lang="tr-TR" sz="3200" dirty="0" smtClean="0">
                <a:solidFill>
                  <a:srgbClr val="000000"/>
                </a:solidFill>
                <a:latin typeface="Times New Roman"/>
              </a:rPr>
              <a:t>Ramazanı </a:t>
            </a:r>
            <a:r>
              <a:rPr lang="tr-TR" sz="3200" dirty="0">
                <a:solidFill>
                  <a:srgbClr val="000000"/>
                </a:solidFill>
                <a:latin typeface="Times New Roman"/>
              </a:rPr>
              <a:t>ramazan gibi geçirenler </a:t>
            </a:r>
            <a:r>
              <a:rPr lang="tr-TR" sz="3200" dirty="0" smtClean="0">
                <a:solidFill>
                  <a:srgbClr val="000000"/>
                </a:solidFill>
                <a:latin typeface="Times New Roman"/>
              </a:rPr>
              <a:t>için bayram </a:t>
            </a:r>
            <a:r>
              <a:rPr lang="tr-TR" sz="3200" dirty="0">
                <a:solidFill>
                  <a:srgbClr val="000000"/>
                </a:solidFill>
                <a:latin typeface="Times New Roman"/>
              </a:rPr>
              <a:t>gibi bayram zamanı. </a:t>
            </a:r>
            <a:endParaRPr lang="tr-TR" sz="3200" dirty="0" smtClean="0">
              <a:solidFill>
                <a:srgbClr val="000000"/>
              </a:solidFill>
              <a:latin typeface="Times New Roman"/>
            </a:endParaRPr>
          </a:p>
          <a:p>
            <a:pPr algn="l"/>
            <a:r>
              <a:rPr lang="tr-TR" sz="3200" dirty="0" smtClean="0">
                <a:solidFill>
                  <a:srgbClr val="000000"/>
                </a:solidFill>
                <a:latin typeface="Times New Roman"/>
              </a:rPr>
              <a:t>	Orucu </a:t>
            </a:r>
            <a:r>
              <a:rPr lang="tr-TR" sz="3200" dirty="0">
                <a:solidFill>
                  <a:srgbClr val="000000"/>
                </a:solidFill>
                <a:latin typeface="Times New Roman"/>
              </a:rPr>
              <a:t>oruç gibi tutanların </a:t>
            </a:r>
            <a:r>
              <a:rPr lang="tr-TR" sz="3200" dirty="0" err="1">
                <a:solidFill>
                  <a:srgbClr val="000000"/>
                </a:solidFill>
                <a:latin typeface="Times New Roman"/>
              </a:rPr>
              <a:t>reyyan</a:t>
            </a:r>
            <a:r>
              <a:rPr lang="tr-TR" sz="3200" dirty="0">
                <a:solidFill>
                  <a:srgbClr val="000000"/>
                </a:solidFill>
                <a:latin typeface="Times New Roman"/>
              </a:rPr>
              <a:t> kapısından giriş zamanı. </a:t>
            </a:r>
            <a:endParaRPr lang="tr-TR" sz="3200" dirty="0" smtClean="0">
              <a:solidFill>
                <a:srgbClr val="000000"/>
              </a:solidFill>
              <a:latin typeface="Times New Roman"/>
            </a:endParaRPr>
          </a:p>
          <a:p>
            <a:pPr algn="l"/>
            <a:r>
              <a:rPr lang="tr-TR" sz="3200" dirty="0" smtClean="0">
                <a:solidFill>
                  <a:srgbClr val="000000"/>
                </a:solidFill>
                <a:latin typeface="Times New Roman"/>
              </a:rPr>
              <a:t>	Evvelinde </a:t>
            </a:r>
            <a:r>
              <a:rPr lang="tr-TR" sz="3200" dirty="0">
                <a:solidFill>
                  <a:srgbClr val="000000"/>
                </a:solidFill>
                <a:latin typeface="Times New Roman"/>
              </a:rPr>
              <a:t>rahmete, ortasında mağfirete ulaşıp sonunda ise cehennemden azat olanların </a:t>
            </a:r>
            <a:r>
              <a:rPr lang="tr-TR" sz="3200" dirty="0" smtClean="0">
                <a:solidFill>
                  <a:srgbClr val="000000"/>
                </a:solidFill>
                <a:latin typeface="Times New Roman"/>
              </a:rPr>
              <a:t>bayramı.</a:t>
            </a:r>
            <a:endParaRPr lang="tr-TR" sz="3200" dirty="0"/>
          </a:p>
        </p:txBody>
      </p:sp>
      <p:sp>
        <p:nvSpPr>
          <p:cNvPr id="2" name="Başlık 1"/>
          <p:cNvSpPr>
            <a:spLocks noGrp="1"/>
          </p:cNvSpPr>
          <p:nvPr>
            <p:ph type="ctrTitle"/>
          </p:nvPr>
        </p:nvSpPr>
        <p:spPr>
          <a:xfrm>
            <a:off x="685800" y="260649"/>
            <a:ext cx="7772400" cy="1008111"/>
          </a:xfrm>
        </p:spPr>
        <p:txBody>
          <a:bodyPr/>
          <a:lstStyle/>
          <a:p>
            <a:pPr marL="182880" indent="0" algn="ctr">
              <a:buNone/>
            </a:pPr>
            <a:r>
              <a:rPr lang="tr-TR" dirty="0" smtClean="0">
                <a:solidFill>
                  <a:srgbClr val="C00000"/>
                </a:solidFill>
              </a:rPr>
              <a:t>RAMAZAN BAYRAMI</a:t>
            </a:r>
            <a:endParaRPr lang="tr-TR" dirty="0">
              <a:solidFill>
                <a:srgbClr val="C00000"/>
              </a:solidFill>
            </a:endParaRPr>
          </a:p>
        </p:txBody>
      </p:sp>
    </p:spTree>
    <p:extLst>
      <p:ext uri="{BB962C8B-B14F-4D97-AF65-F5344CB8AC3E}">
        <p14:creationId xmlns:p14="http://schemas.microsoft.com/office/powerpoint/2010/main" val="311561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467544" y="404664"/>
            <a:ext cx="8280920" cy="6048672"/>
          </a:xfrm>
        </p:spPr>
        <p:txBody>
          <a:bodyPr/>
          <a:lstStyle/>
          <a:p>
            <a:r>
              <a:rPr lang="tr-TR" sz="3200" dirty="0">
                <a:solidFill>
                  <a:srgbClr val="000000"/>
                </a:solidFill>
                <a:latin typeface="Times New Roman"/>
              </a:rPr>
              <a:t>Duamıza icabet edilmektedir</a:t>
            </a:r>
            <a:r>
              <a:rPr lang="tr-TR" sz="3200" dirty="0" smtClean="0">
                <a:solidFill>
                  <a:srgbClr val="000000"/>
                </a:solidFill>
                <a:latin typeface="Times New Roman"/>
              </a:rPr>
              <a:t>.</a:t>
            </a:r>
          </a:p>
          <a:p>
            <a:endParaRPr lang="tr-TR" dirty="0" smtClean="0">
              <a:solidFill>
                <a:srgbClr val="000000"/>
              </a:solidFill>
              <a:latin typeface="Times New Roman"/>
            </a:endParaRPr>
          </a:p>
          <a:p>
            <a:r>
              <a:rPr lang="ar-SY" sz="2800" dirty="0">
                <a:solidFill>
                  <a:srgbClr val="000000"/>
                </a:solidFill>
                <a:latin typeface="Times New Roman"/>
              </a:rPr>
              <a:t>وَإِذَا سَأَلَكَعِبَادِي عَنِّي فَإِنِّي قَرِيبٌ أُجِيبُ دَعْوَةَ الدَّاعِ إِذَا دَعَانِفَلْيَسْتَجِيبُواْ لِي وَلْيُؤْمِنُواْ بِي لَعَلَّهُمْ </a:t>
            </a:r>
            <a:r>
              <a:rPr lang="ar-SY" sz="2800" dirty="0" smtClean="0">
                <a:solidFill>
                  <a:srgbClr val="000000"/>
                </a:solidFill>
                <a:latin typeface="Times New Roman"/>
              </a:rPr>
              <a:t>يَرْشُدُونَ</a:t>
            </a:r>
            <a:endParaRPr lang="tr-TR" sz="2800" dirty="0" smtClean="0">
              <a:solidFill>
                <a:srgbClr val="000000"/>
              </a:solidFill>
              <a:latin typeface="Times New Roman"/>
            </a:endParaRPr>
          </a:p>
          <a:p>
            <a:endParaRPr lang="tr-TR" sz="2800" dirty="0" smtClean="0">
              <a:solidFill>
                <a:srgbClr val="000000"/>
              </a:solidFill>
              <a:latin typeface="Times New Roman"/>
            </a:endParaRPr>
          </a:p>
          <a:p>
            <a:r>
              <a:rPr lang="tr-TR" sz="3200" dirty="0" smtClean="0">
                <a:solidFill>
                  <a:srgbClr val="000000"/>
                </a:solidFill>
                <a:latin typeface="Times New Roman"/>
              </a:rPr>
              <a:t>“</a:t>
            </a:r>
            <a:r>
              <a:rPr lang="tr-TR" sz="3200" dirty="0">
                <a:solidFill>
                  <a:srgbClr val="000000"/>
                </a:solidFill>
                <a:latin typeface="Times New Roman"/>
              </a:rPr>
              <a:t>Kullarım, beni senden sorarlarsa, (bilsinler ki), gerçekten ben (onlara çok) yakınım. Bana dua edince, dua edenin duasına cevap veririm. O halde, doğru yolu bulmaları için benim davetime uysunlar, bana iman etsinler</a:t>
            </a:r>
            <a:r>
              <a:rPr lang="tr-TR" sz="3200" dirty="0" smtClean="0">
                <a:solidFill>
                  <a:srgbClr val="000000"/>
                </a:solidFill>
                <a:latin typeface="Times New Roman"/>
              </a:rPr>
              <a:t>.”</a:t>
            </a:r>
          </a:p>
          <a:p>
            <a:r>
              <a:rPr lang="tr-TR" sz="2800" dirty="0" smtClean="0">
                <a:solidFill>
                  <a:srgbClr val="000000"/>
                </a:solidFill>
                <a:latin typeface="Times New Roman"/>
              </a:rPr>
              <a:t> </a:t>
            </a:r>
            <a:r>
              <a:rPr lang="tr-TR" sz="2800" dirty="0">
                <a:solidFill>
                  <a:srgbClr val="000000"/>
                </a:solidFill>
                <a:latin typeface="Times New Roman"/>
              </a:rPr>
              <a:t>(Bakara, 2/186)</a:t>
            </a:r>
            <a:endParaRPr lang="tr-TR" sz="2800" dirty="0"/>
          </a:p>
        </p:txBody>
      </p:sp>
    </p:spTree>
    <p:extLst>
      <p:ext uri="{BB962C8B-B14F-4D97-AF65-F5344CB8AC3E}">
        <p14:creationId xmlns:p14="http://schemas.microsoft.com/office/powerpoint/2010/main" val="2707587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467544" y="980728"/>
            <a:ext cx="8280920" cy="4464496"/>
          </a:xfrm>
        </p:spPr>
        <p:txBody>
          <a:bodyPr>
            <a:noAutofit/>
          </a:bodyPr>
          <a:lstStyle/>
          <a:p>
            <a:r>
              <a:rPr lang="tr-TR" sz="3200" dirty="0">
                <a:solidFill>
                  <a:srgbClr val="000000"/>
                </a:solidFill>
                <a:latin typeface="Times New Roman"/>
              </a:rPr>
              <a:t>Bayram sabahına erişen kardeşlerim! Bu vakit dua vaktidir. </a:t>
            </a:r>
            <a:endParaRPr lang="tr-TR" sz="3200" dirty="0" smtClean="0">
              <a:solidFill>
                <a:srgbClr val="000000"/>
              </a:solidFill>
              <a:latin typeface="Times New Roman"/>
            </a:endParaRPr>
          </a:p>
          <a:p>
            <a:r>
              <a:rPr lang="tr-TR" sz="3200" dirty="0" smtClean="0">
                <a:solidFill>
                  <a:srgbClr val="000000"/>
                </a:solidFill>
                <a:latin typeface="Times New Roman"/>
              </a:rPr>
              <a:t>Bu </a:t>
            </a:r>
            <a:r>
              <a:rPr lang="tr-TR" sz="3200" dirty="0">
                <a:solidFill>
                  <a:srgbClr val="000000"/>
                </a:solidFill>
                <a:latin typeface="Times New Roman"/>
              </a:rPr>
              <a:t>vakit Rabbimize yönelme vaktidir. </a:t>
            </a:r>
            <a:endParaRPr lang="tr-TR" sz="3200" dirty="0" smtClean="0">
              <a:solidFill>
                <a:srgbClr val="000000"/>
              </a:solidFill>
              <a:latin typeface="Times New Roman"/>
            </a:endParaRPr>
          </a:p>
          <a:p>
            <a:r>
              <a:rPr lang="tr-TR" sz="3200" dirty="0" smtClean="0">
                <a:solidFill>
                  <a:srgbClr val="000000"/>
                </a:solidFill>
                <a:latin typeface="Times New Roman"/>
              </a:rPr>
              <a:t>Kendimiz</a:t>
            </a:r>
            <a:r>
              <a:rPr lang="tr-TR" sz="3200" dirty="0">
                <a:solidFill>
                  <a:srgbClr val="000000"/>
                </a:solidFill>
                <a:latin typeface="Times New Roman"/>
              </a:rPr>
              <a:t>, ailemiz, milletimiz ve tüm Müslüman kardeşlerimiz için af ve mağfiret, bolluk ve bereket, birlik ve dirlik, zulümden kurtuluş isteme vaktidir.</a:t>
            </a:r>
            <a:endParaRPr lang="tr-TR" sz="3200" dirty="0"/>
          </a:p>
        </p:txBody>
      </p:sp>
    </p:spTree>
    <p:extLst>
      <p:ext uri="{BB962C8B-B14F-4D97-AF65-F5344CB8AC3E}">
        <p14:creationId xmlns:p14="http://schemas.microsoft.com/office/powerpoint/2010/main" val="3454707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332656"/>
            <a:ext cx="7056784" cy="1368152"/>
          </a:xfrm>
        </p:spPr>
        <p:txBody>
          <a:bodyPr/>
          <a:lstStyle/>
          <a:p>
            <a:pPr marL="0" indent="0" algn="ctr">
              <a:buNone/>
            </a:pPr>
            <a:r>
              <a:rPr lang="tr-TR" sz="3600" dirty="0" smtClean="0">
                <a:solidFill>
                  <a:srgbClr val="0070C0"/>
                </a:solidFill>
                <a:effectLst/>
                <a:latin typeface="Times New Roman"/>
              </a:rPr>
              <a:t>Bu </a:t>
            </a:r>
            <a:r>
              <a:rPr lang="tr-TR" sz="3600" dirty="0">
                <a:solidFill>
                  <a:srgbClr val="0070C0"/>
                </a:solidFill>
                <a:effectLst/>
                <a:latin typeface="Times New Roman"/>
              </a:rPr>
              <a:t>bayram günahlarımıza bir dur deme vakti</a:t>
            </a:r>
            <a:endParaRPr lang="tr-TR" sz="3600" dirty="0">
              <a:solidFill>
                <a:srgbClr val="0070C0"/>
              </a:solidFill>
            </a:endParaRPr>
          </a:p>
        </p:txBody>
      </p:sp>
      <p:sp>
        <p:nvSpPr>
          <p:cNvPr id="3" name="İçerik Yer Tutucusu 2"/>
          <p:cNvSpPr>
            <a:spLocks noGrp="1"/>
          </p:cNvSpPr>
          <p:nvPr>
            <p:ph sz="quarter" idx="13"/>
          </p:nvPr>
        </p:nvSpPr>
        <p:spPr>
          <a:xfrm>
            <a:off x="539552" y="1916832"/>
            <a:ext cx="8208912" cy="4536504"/>
          </a:xfrm>
        </p:spPr>
        <p:txBody>
          <a:bodyPr/>
          <a:lstStyle/>
          <a:p>
            <a:r>
              <a:rPr lang="tr-TR" sz="3200" dirty="0">
                <a:solidFill>
                  <a:srgbClr val="000000"/>
                </a:solidFill>
                <a:latin typeface="Times New Roman"/>
              </a:rPr>
              <a:t>Günah fıtratı kirletiyor. Kalpleri paslandırıyor</a:t>
            </a:r>
            <a:r>
              <a:rPr lang="tr-TR" sz="3200" dirty="0" smtClean="0">
                <a:solidFill>
                  <a:srgbClr val="000000"/>
                </a:solidFill>
                <a:latin typeface="Times New Roman"/>
              </a:rPr>
              <a:t>.</a:t>
            </a:r>
          </a:p>
          <a:p>
            <a:pPr marL="45720" indent="0">
              <a:buNone/>
            </a:pPr>
            <a:endParaRPr lang="tr-TR" sz="3000" dirty="0" smtClean="0">
              <a:solidFill>
                <a:srgbClr val="000000"/>
              </a:solidFill>
              <a:latin typeface="Times New Roman"/>
            </a:endParaRPr>
          </a:p>
          <a:p>
            <a:r>
              <a:rPr lang="ar-SY" sz="3200" dirty="0">
                <a:solidFill>
                  <a:srgbClr val="000000"/>
                </a:solidFill>
                <a:latin typeface="Times New Roman"/>
              </a:rPr>
              <a:t>كَلَّا بَلْ رَانَ عَلَى قُلُوبِهِم مَّا كَانُوا يَكْسِبُونَ</a:t>
            </a:r>
            <a:endParaRPr lang="tr-TR" sz="3200" dirty="0" smtClean="0">
              <a:solidFill>
                <a:srgbClr val="000000"/>
              </a:solidFill>
              <a:latin typeface="Times New Roman"/>
            </a:endParaRPr>
          </a:p>
          <a:p>
            <a:endParaRPr lang="tr-TR" dirty="0" smtClean="0"/>
          </a:p>
          <a:p>
            <a:r>
              <a:rPr lang="tr-TR" sz="3200" dirty="0">
                <a:solidFill>
                  <a:srgbClr val="000000"/>
                </a:solidFill>
                <a:latin typeface="Times New Roman"/>
              </a:rPr>
              <a:t>Hayır, hayır! Doğrusu onların kazanmakta oldukları (günahlar) kalplerini paslandırmıştır</a:t>
            </a:r>
            <a:r>
              <a:rPr lang="tr-TR" sz="3200" dirty="0" smtClean="0">
                <a:solidFill>
                  <a:srgbClr val="000000"/>
                </a:solidFill>
                <a:latin typeface="Times New Roman"/>
              </a:rPr>
              <a:t>.”</a:t>
            </a:r>
          </a:p>
          <a:p>
            <a:r>
              <a:rPr lang="tr-TR" sz="3200" dirty="0" smtClean="0">
                <a:solidFill>
                  <a:srgbClr val="000000"/>
                </a:solidFill>
                <a:latin typeface="Times New Roman"/>
              </a:rPr>
              <a:t> </a:t>
            </a:r>
            <a:r>
              <a:rPr lang="tr-TR" sz="2800" dirty="0">
                <a:solidFill>
                  <a:srgbClr val="000000"/>
                </a:solidFill>
                <a:latin typeface="Times New Roman"/>
              </a:rPr>
              <a:t>(</a:t>
            </a:r>
            <a:r>
              <a:rPr lang="tr-TR" sz="2800" dirty="0" err="1">
                <a:solidFill>
                  <a:srgbClr val="000000"/>
                </a:solidFill>
                <a:latin typeface="Times New Roman"/>
              </a:rPr>
              <a:t>Mutaffifin</a:t>
            </a:r>
            <a:r>
              <a:rPr lang="tr-TR" sz="2800" dirty="0">
                <a:solidFill>
                  <a:srgbClr val="000000"/>
                </a:solidFill>
                <a:latin typeface="Times New Roman"/>
              </a:rPr>
              <a:t>, 83/14)</a:t>
            </a:r>
            <a:endParaRPr lang="tr-TR" sz="2800" dirty="0"/>
          </a:p>
        </p:txBody>
      </p:sp>
    </p:spTree>
    <p:extLst>
      <p:ext uri="{BB962C8B-B14F-4D97-AF65-F5344CB8AC3E}">
        <p14:creationId xmlns:p14="http://schemas.microsoft.com/office/powerpoint/2010/main" val="600788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60648"/>
            <a:ext cx="8568952" cy="1080120"/>
          </a:xfrm>
        </p:spPr>
        <p:txBody>
          <a:bodyPr/>
          <a:lstStyle/>
          <a:p>
            <a:pPr marL="0" indent="0" algn="ctr">
              <a:buNone/>
            </a:pPr>
            <a:r>
              <a:rPr lang="tr-TR" sz="2400" dirty="0">
                <a:solidFill>
                  <a:srgbClr val="00B050"/>
                </a:solidFill>
                <a:effectLst/>
                <a:latin typeface="Times New Roman"/>
              </a:rPr>
              <a:t>Bu bayram menfaatlerimizle dinimiz çeliştiğinde dinimizi tercih etmeyi hayat tarzı haline getirme kararını verme vaktidir.</a:t>
            </a:r>
            <a:endParaRPr lang="tr-TR" sz="2400" dirty="0">
              <a:solidFill>
                <a:srgbClr val="00B050"/>
              </a:solidFill>
            </a:endParaRPr>
          </a:p>
        </p:txBody>
      </p:sp>
      <p:sp>
        <p:nvSpPr>
          <p:cNvPr id="3" name="İçerik Yer Tutucusu 2"/>
          <p:cNvSpPr>
            <a:spLocks noGrp="1"/>
          </p:cNvSpPr>
          <p:nvPr>
            <p:ph sz="quarter" idx="13"/>
          </p:nvPr>
        </p:nvSpPr>
        <p:spPr>
          <a:xfrm>
            <a:off x="395536" y="1484784"/>
            <a:ext cx="8352928" cy="4968552"/>
          </a:xfrm>
        </p:spPr>
        <p:txBody>
          <a:bodyPr>
            <a:normAutofit/>
          </a:bodyPr>
          <a:lstStyle/>
          <a:p>
            <a:pPr algn="just" fontAlgn="base">
              <a:spcAft>
                <a:spcPts val="0"/>
              </a:spcAft>
            </a:pPr>
            <a:r>
              <a:rPr lang="tr-TR" sz="2500" dirty="0">
                <a:solidFill>
                  <a:srgbClr val="000000"/>
                </a:solidFill>
                <a:latin typeface="Times New Roman"/>
              </a:rPr>
              <a:t>Dindarlık sadece namaz kılmamız, oruç tutmamızla, zekat verip hacca gitmemizle gerçekleşmez. Bunlarla beraber diğer emirlere uymakla yasaklardan kaçmakla, güzel ahlaklı olmakladır</a:t>
            </a:r>
            <a:r>
              <a:rPr lang="tr-TR" sz="2500" dirty="0" smtClean="0">
                <a:solidFill>
                  <a:srgbClr val="000000"/>
                </a:solidFill>
                <a:latin typeface="Times New Roman"/>
              </a:rPr>
              <a:t>.</a:t>
            </a:r>
            <a:endParaRPr lang="tr-TR" sz="2500" dirty="0">
              <a:solidFill>
                <a:srgbClr val="666666"/>
              </a:solidFill>
              <a:latin typeface="Arial"/>
            </a:endParaRPr>
          </a:p>
          <a:p>
            <a:pPr lvl="2" fontAlgn="base">
              <a:spcAft>
                <a:spcPts val="0"/>
              </a:spcAft>
            </a:pPr>
            <a:r>
              <a:rPr lang="tr-TR" sz="2800" dirty="0" err="1">
                <a:solidFill>
                  <a:srgbClr val="000000"/>
                </a:solidFill>
                <a:latin typeface="Times New Roman"/>
              </a:rPr>
              <a:t>Savm</a:t>
            </a:r>
            <a:r>
              <a:rPr lang="tr-TR" sz="2800" dirty="0">
                <a:solidFill>
                  <a:srgbClr val="000000"/>
                </a:solidFill>
                <a:latin typeface="Times New Roman"/>
              </a:rPr>
              <a:t>-u salât hac ile sanma biter </a:t>
            </a:r>
            <a:r>
              <a:rPr lang="tr-TR" sz="2800" dirty="0" err="1">
                <a:solidFill>
                  <a:srgbClr val="000000"/>
                </a:solidFill>
                <a:latin typeface="Times New Roman"/>
              </a:rPr>
              <a:t>zahid</a:t>
            </a:r>
            <a:r>
              <a:rPr lang="tr-TR" sz="2800" dirty="0">
                <a:solidFill>
                  <a:srgbClr val="000000"/>
                </a:solidFill>
                <a:latin typeface="Times New Roman"/>
              </a:rPr>
              <a:t> işin,</a:t>
            </a:r>
            <a:br>
              <a:rPr lang="tr-TR" sz="2800" dirty="0">
                <a:solidFill>
                  <a:srgbClr val="000000"/>
                </a:solidFill>
                <a:latin typeface="Times New Roman"/>
              </a:rPr>
            </a:br>
            <a:r>
              <a:rPr lang="tr-TR" sz="2800" dirty="0">
                <a:solidFill>
                  <a:srgbClr val="000000"/>
                </a:solidFill>
                <a:latin typeface="Times New Roman"/>
              </a:rPr>
              <a:t>İnsan-ı Kamil olmaya, lazım olan irfan imiş...</a:t>
            </a:r>
            <a:endParaRPr lang="tr-TR" sz="2800" dirty="0">
              <a:solidFill>
                <a:srgbClr val="666666"/>
              </a:solidFill>
              <a:latin typeface="Arial"/>
            </a:endParaRPr>
          </a:p>
          <a:p>
            <a:pPr algn="just" fontAlgn="base">
              <a:spcAft>
                <a:spcPts val="0"/>
              </a:spcAft>
            </a:pPr>
            <a:r>
              <a:rPr lang="tr-TR" sz="2500" dirty="0">
                <a:solidFill>
                  <a:srgbClr val="000000"/>
                </a:solidFill>
                <a:latin typeface="Times New Roman"/>
              </a:rPr>
              <a:t>Dindarlık menfaatlerimizle dinimiz çeliştiğinde tercihimiz din olmasıyla ilgilidir. Ramazan bu bilinci bize çok güzel anlattı. Şimdi bu bayram sabahında karar verelim. Artık bir daha –kendi menfaatimiz için- Yaratanımızın emirlerine uymaktan geri durmayalım. Yasaklarından kaçmaktan beri durmayalım</a:t>
            </a:r>
            <a:r>
              <a:rPr lang="tr-TR" sz="2500" dirty="0" smtClean="0">
                <a:solidFill>
                  <a:srgbClr val="000000"/>
                </a:solidFill>
                <a:latin typeface="Times New Roman"/>
              </a:rPr>
              <a:t>.</a:t>
            </a:r>
            <a:endParaRPr lang="tr-TR" sz="2500" dirty="0">
              <a:solidFill>
                <a:srgbClr val="666666"/>
              </a:solidFill>
              <a:latin typeface="Arial"/>
            </a:endParaRPr>
          </a:p>
        </p:txBody>
      </p:sp>
    </p:spTree>
    <p:extLst>
      <p:ext uri="{BB962C8B-B14F-4D97-AF65-F5344CB8AC3E}">
        <p14:creationId xmlns:p14="http://schemas.microsoft.com/office/powerpoint/2010/main" val="4037386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08912" cy="1152128"/>
          </a:xfrm>
        </p:spPr>
        <p:txBody>
          <a:bodyPr/>
          <a:lstStyle/>
          <a:p>
            <a:pPr marL="0" indent="0" algn="ctr">
              <a:buNone/>
            </a:pPr>
            <a:r>
              <a:rPr lang="tr-TR" sz="2800" dirty="0">
                <a:solidFill>
                  <a:srgbClr val="7030A0"/>
                </a:solidFill>
                <a:effectLst/>
                <a:latin typeface="Times New Roman"/>
              </a:rPr>
              <a:t>İbadetlerde devamlılık esastır. Bayram bitmenin değil yeni bir hevesle yeniden başlamanın vaktidir.</a:t>
            </a:r>
            <a:endParaRPr lang="tr-TR" sz="2800" dirty="0">
              <a:solidFill>
                <a:srgbClr val="7030A0"/>
              </a:solidFill>
            </a:endParaRPr>
          </a:p>
        </p:txBody>
      </p:sp>
      <p:sp>
        <p:nvSpPr>
          <p:cNvPr id="3" name="İçerik Yer Tutucusu 2"/>
          <p:cNvSpPr>
            <a:spLocks noGrp="1"/>
          </p:cNvSpPr>
          <p:nvPr>
            <p:ph sz="quarter" idx="13"/>
          </p:nvPr>
        </p:nvSpPr>
        <p:spPr>
          <a:xfrm>
            <a:off x="251520" y="1628800"/>
            <a:ext cx="8568952" cy="4896544"/>
          </a:xfrm>
        </p:spPr>
        <p:txBody>
          <a:bodyPr>
            <a:normAutofit fontScale="92500"/>
          </a:bodyPr>
          <a:lstStyle/>
          <a:p>
            <a:r>
              <a:rPr lang="tr-TR" sz="2800" dirty="0">
                <a:solidFill>
                  <a:srgbClr val="000000"/>
                </a:solidFill>
                <a:latin typeface="Times New Roman"/>
              </a:rPr>
              <a:t>Ramazan ibadeti ahlak haline getirip bir daha bırakmama bilincinin kazanılması gereken bir aydır. Yoksa ibadeti belli bir aya sıkıştırma ayı değildir Ramazan. </a:t>
            </a:r>
            <a:r>
              <a:rPr lang="tr-TR" sz="2800" dirty="0" err="1">
                <a:solidFill>
                  <a:srgbClr val="000000"/>
                </a:solidFill>
                <a:latin typeface="Times New Roman"/>
              </a:rPr>
              <a:t>Hicr</a:t>
            </a:r>
            <a:r>
              <a:rPr lang="tr-TR" sz="2800" dirty="0">
                <a:solidFill>
                  <a:srgbClr val="000000"/>
                </a:solidFill>
                <a:latin typeface="Times New Roman"/>
              </a:rPr>
              <a:t> süresi 99. Ayet bize ibadette devamlılığı esas almamızı hatırlatıyor</a:t>
            </a:r>
            <a:r>
              <a:rPr lang="tr-TR" sz="2800" dirty="0" smtClean="0">
                <a:solidFill>
                  <a:srgbClr val="000000"/>
                </a:solidFill>
                <a:latin typeface="Times New Roman"/>
              </a:rPr>
              <a:t>.</a:t>
            </a:r>
          </a:p>
          <a:p>
            <a:endParaRPr lang="tr-TR" sz="2800" dirty="0" smtClean="0">
              <a:solidFill>
                <a:srgbClr val="000000"/>
              </a:solidFill>
              <a:latin typeface="Times New Roman"/>
            </a:endParaRPr>
          </a:p>
          <a:p>
            <a:r>
              <a:rPr lang="ar-SY" sz="4000" dirty="0" smtClean="0">
                <a:solidFill>
                  <a:srgbClr val="000000"/>
                </a:solidFill>
                <a:latin typeface="Times New Roman"/>
              </a:rPr>
              <a:t>وَاعْبُدْ </a:t>
            </a:r>
            <a:r>
              <a:rPr lang="ar-SY" sz="4000" dirty="0">
                <a:solidFill>
                  <a:srgbClr val="000000"/>
                </a:solidFill>
                <a:latin typeface="Times New Roman"/>
              </a:rPr>
              <a:t>رَبَّكَ حَتَّى يَأْتِيَكَ </a:t>
            </a:r>
            <a:r>
              <a:rPr lang="ar-SY" sz="4000" dirty="0" smtClean="0">
                <a:solidFill>
                  <a:srgbClr val="000000"/>
                </a:solidFill>
                <a:latin typeface="Times New Roman"/>
              </a:rPr>
              <a:t>الْيَقِينُ</a:t>
            </a:r>
            <a:endParaRPr lang="tr-TR" sz="4000" dirty="0">
              <a:solidFill>
                <a:srgbClr val="000000"/>
              </a:solidFill>
              <a:latin typeface="Times New Roman"/>
            </a:endParaRPr>
          </a:p>
          <a:p>
            <a:pPr marL="45720" indent="0">
              <a:buNone/>
            </a:pPr>
            <a:endParaRPr lang="tr-TR" sz="4000" dirty="0" smtClean="0">
              <a:solidFill>
                <a:srgbClr val="000000"/>
              </a:solidFill>
              <a:latin typeface="Times New Roman"/>
            </a:endParaRPr>
          </a:p>
          <a:p>
            <a:r>
              <a:rPr lang="tr-TR" sz="3600" dirty="0">
                <a:solidFill>
                  <a:srgbClr val="000000"/>
                </a:solidFill>
                <a:latin typeface="Times New Roman"/>
              </a:rPr>
              <a:t>“Sana ölüm gelinceye kadar Rabbine ibadet et.” </a:t>
            </a:r>
            <a:endParaRPr lang="tr-TR" sz="3600" dirty="0" smtClean="0">
              <a:solidFill>
                <a:srgbClr val="000000"/>
              </a:solidFill>
              <a:latin typeface="Times New Roman"/>
            </a:endParaRPr>
          </a:p>
          <a:p>
            <a:r>
              <a:rPr lang="tr-TR" sz="2400" dirty="0" smtClean="0">
                <a:solidFill>
                  <a:srgbClr val="000000"/>
                </a:solidFill>
                <a:latin typeface="Times New Roman"/>
              </a:rPr>
              <a:t>(</a:t>
            </a:r>
            <a:r>
              <a:rPr lang="tr-TR" sz="2400" dirty="0" err="1">
                <a:solidFill>
                  <a:srgbClr val="000000"/>
                </a:solidFill>
                <a:latin typeface="Times New Roman"/>
              </a:rPr>
              <a:t>Hicr</a:t>
            </a:r>
            <a:r>
              <a:rPr lang="tr-TR" sz="2400" dirty="0">
                <a:solidFill>
                  <a:srgbClr val="000000"/>
                </a:solidFill>
                <a:latin typeface="Times New Roman"/>
              </a:rPr>
              <a:t>, 15/99)</a:t>
            </a:r>
            <a:endParaRPr lang="tr-TR" sz="2400" dirty="0"/>
          </a:p>
        </p:txBody>
      </p:sp>
    </p:spTree>
    <p:extLst>
      <p:ext uri="{BB962C8B-B14F-4D97-AF65-F5344CB8AC3E}">
        <p14:creationId xmlns:p14="http://schemas.microsoft.com/office/powerpoint/2010/main" val="2547602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ctrTitle"/>
          </p:nvPr>
        </p:nvSpPr>
        <p:spPr>
          <a:xfrm>
            <a:off x="179512" y="332656"/>
            <a:ext cx="8856983" cy="6048672"/>
          </a:xfrm>
        </p:spPr>
        <p:txBody>
          <a:bodyPr/>
          <a:lstStyle/>
          <a:p>
            <a:pPr marL="182880" indent="0">
              <a:buNone/>
            </a:pPr>
            <a:r>
              <a:rPr lang="tr-TR" sz="2500" i="1" dirty="0" smtClean="0">
                <a:solidFill>
                  <a:srgbClr val="000000"/>
                </a:solidFill>
                <a:effectLst/>
                <a:latin typeface="Times New Roman"/>
              </a:rPr>
              <a:t>Kurtuluşa </a:t>
            </a:r>
            <a:r>
              <a:rPr lang="tr-TR" sz="2500" i="1" dirty="0">
                <a:solidFill>
                  <a:srgbClr val="000000"/>
                </a:solidFill>
                <a:effectLst/>
                <a:latin typeface="Times New Roman"/>
              </a:rPr>
              <a:t>eren müminlerin vasfı sayılırken şu vurgu yapılır</a:t>
            </a:r>
            <a:r>
              <a:rPr lang="tr-TR" sz="2400" i="1" dirty="0" smtClean="0">
                <a:solidFill>
                  <a:srgbClr val="000000"/>
                </a:solidFill>
                <a:effectLst/>
                <a:latin typeface="Times New Roman"/>
              </a:rPr>
              <a:t>.</a:t>
            </a:r>
            <a:r>
              <a:rPr lang="tr-TR" sz="2400" b="0" i="1" dirty="0" smtClean="0">
                <a:solidFill>
                  <a:srgbClr val="000000"/>
                </a:solidFill>
                <a:effectLst/>
                <a:latin typeface="Times New Roman"/>
              </a:rPr>
              <a:t/>
            </a:r>
            <a:br>
              <a:rPr lang="tr-TR" sz="2400" b="0" i="1" dirty="0" smtClean="0">
                <a:solidFill>
                  <a:srgbClr val="000000"/>
                </a:solidFill>
                <a:effectLst/>
                <a:latin typeface="Times New Roman"/>
              </a:rPr>
            </a:br>
            <a:r>
              <a:rPr lang="tr-TR" sz="3600" b="0" dirty="0">
                <a:solidFill>
                  <a:srgbClr val="000000"/>
                </a:solidFill>
                <a:effectLst/>
                <a:latin typeface="Times New Roman"/>
              </a:rPr>
              <a:t/>
            </a:r>
            <a:br>
              <a:rPr lang="tr-TR" sz="3600" b="0" dirty="0">
                <a:solidFill>
                  <a:srgbClr val="000000"/>
                </a:solidFill>
                <a:effectLst/>
                <a:latin typeface="Times New Roman"/>
              </a:rPr>
            </a:br>
            <a:r>
              <a:rPr lang="ar-SY" sz="3200" b="0" dirty="0">
                <a:solidFill>
                  <a:srgbClr val="000000"/>
                </a:solidFill>
                <a:effectLst/>
                <a:latin typeface="Times New Roman"/>
              </a:rPr>
              <a:t>وَالَّذِينَ هُمْ عَلَى صَلَوَاتِهِمْ </a:t>
            </a:r>
            <a:r>
              <a:rPr lang="ar-SY" sz="3200" b="0" dirty="0" smtClean="0">
                <a:solidFill>
                  <a:srgbClr val="000000"/>
                </a:solidFill>
                <a:effectLst/>
                <a:latin typeface="Times New Roman"/>
              </a:rPr>
              <a:t>يُحَافِظُونَ</a:t>
            </a:r>
            <a:r>
              <a:rPr lang="tr-TR" sz="3200" b="0" dirty="0" smtClean="0">
                <a:solidFill>
                  <a:srgbClr val="000000"/>
                </a:solidFill>
                <a:effectLst/>
                <a:latin typeface="Times New Roman"/>
              </a:rPr>
              <a:t/>
            </a:r>
            <a:br>
              <a:rPr lang="tr-TR" sz="3200" b="0" dirty="0" smtClean="0">
                <a:solidFill>
                  <a:srgbClr val="000000"/>
                </a:solidFill>
                <a:effectLst/>
                <a:latin typeface="Times New Roman"/>
              </a:rPr>
            </a:br>
            <a:r>
              <a:rPr lang="tr-TR" sz="3200" b="0" dirty="0" smtClean="0">
                <a:solidFill>
                  <a:srgbClr val="000000"/>
                </a:solidFill>
                <a:effectLst/>
                <a:latin typeface="Times New Roman"/>
              </a:rPr>
              <a:t/>
            </a:r>
            <a:br>
              <a:rPr lang="tr-TR" sz="3200" b="0" dirty="0" smtClean="0">
                <a:solidFill>
                  <a:srgbClr val="000000"/>
                </a:solidFill>
                <a:effectLst/>
                <a:latin typeface="Times New Roman"/>
              </a:rPr>
            </a:br>
            <a:r>
              <a:rPr lang="tr-TR" sz="3200" b="0" dirty="0">
                <a:solidFill>
                  <a:srgbClr val="000000"/>
                </a:solidFill>
                <a:effectLst/>
                <a:latin typeface="Times New Roman"/>
              </a:rPr>
              <a:t>“Onlar ki, (kurtuluşa erenler) namazlarını kılmağa devam ederler.” </a:t>
            </a:r>
            <a:r>
              <a:rPr lang="tr-TR" sz="2400" b="0" dirty="0" smtClean="0">
                <a:solidFill>
                  <a:srgbClr val="000000"/>
                </a:solidFill>
                <a:effectLst/>
                <a:latin typeface="Times New Roman"/>
              </a:rPr>
              <a:t>(</a:t>
            </a:r>
            <a:r>
              <a:rPr lang="tr-TR" sz="2400" b="0" dirty="0" err="1">
                <a:solidFill>
                  <a:srgbClr val="000000"/>
                </a:solidFill>
                <a:effectLst/>
                <a:latin typeface="Times New Roman"/>
              </a:rPr>
              <a:t>Müminun</a:t>
            </a:r>
            <a:r>
              <a:rPr lang="tr-TR" sz="2400" b="0" dirty="0">
                <a:solidFill>
                  <a:srgbClr val="000000"/>
                </a:solidFill>
                <a:effectLst/>
                <a:latin typeface="Times New Roman"/>
              </a:rPr>
              <a:t>, 23/9</a:t>
            </a:r>
            <a:r>
              <a:rPr lang="tr-TR" sz="2400" b="0" dirty="0" smtClean="0">
                <a:solidFill>
                  <a:srgbClr val="000000"/>
                </a:solidFill>
                <a:effectLst/>
                <a:latin typeface="Times New Roman"/>
              </a:rPr>
              <a:t>)</a:t>
            </a:r>
            <a:br>
              <a:rPr lang="tr-TR" sz="2400" b="0" dirty="0" smtClean="0">
                <a:solidFill>
                  <a:srgbClr val="000000"/>
                </a:solidFill>
                <a:effectLst/>
                <a:latin typeface="Times New Roman"/>
              </a:rPr>
            </a:br>
            <a:r>
              <a:rPr lang="tr-TR" sz="2400" b="0" dirty="0" smtClean="0">
                <a:solidFill>
                  <a:srgbClr val="000000"/>
                </a:solidFill>
                <a:effectLst/>
                <a:latin typeface="Times New Roman"/>
              </a:rPr>
              <a:t/>
            </a:r>
            <a:br>
              <a:rPr lang="tr-TR" sz="2400" b="0" dirty="0" smtClean="0">
                <a:solidFill>
                  <a:srgbClr val="000000"/>
                </a:solidFill>
                <a:effectLst/>
                <a:latin typeface="Times New Roman"/>
              </a:rPr>
            </a:br>
            <a:r>
              <a:rPr lang="tr-TR" sz="2800" b="0" dirty="0">
                <a:solidFill>
                  <a:srgbClr val="000000"/>
                </a:solidFill>
                <a:effectLst/>
                <a:latin typeface="Times New Roman"/>
              </a:rPr>
              <a:t>Ramazanda ibadetlerimizi ahlak haline getirmeye çaba gösterdik. Rabbimizin yasaklarından kaçınmaya çalıştık. </a:t>
            </a:r>
            <a:r>
              <a:rPr lang="tr-TR" sz="2800" b="0" dirty="0" smtClean="0">
                <a:solidFill>
                  <a:srgbClr val="000000"/>
                </a:solidFill>
                <a:effectLst/>
                <a:latin typeface="Times New Roman"/>
              </a:rPr>
              <a:t/>
            </a:r>
            <a:br>
              <a:rPr lang="tr-TR" sz="2800" b="0" dirty="0" smtClean="0">
                <a:solidFill>
                  <a:srgbClr val="000000"/>
                </a:solidFill>
                <a:effectLst/>
                <a:latin typeface="Times New Roman"/>
              </a:rPr>
            </a:br>
            <a:r>
              <a:rPr lang="tr-TR" sz="2800" b="0" dirty="0" smtClean="0">
                <a:solidFill>
                  <a:srgbClr val="000000"/>
                </a:solidFill>
                <a:effectLst/>
                <a:latin typeface="Times New Roman"/>
              </a:rPr>
              <a:t>Artık </a:t>
            </a:r>
            <a:r>
              <a:rPr lang="tr-TR" sz="2800" b="0" dirty="0">
                <a:solidFill>
                  <a:srgbClr val="000000"/>
                </a:solidFill>
                <a:effectLst/>
                <a:latin typeface="Times New Roman"/>
              </a:rPr>
              <a:t>bu hali tüm yıla yaymamız gerekmektedir</a:t>
            </a:r>
            <a:r>
              <a:rPr lang="tr-TR" sz="2800" b="0" dirty="0" smtClean="0">
                <a:solidFill>
                  <a:srgbClr val="000000"/>
                </a:solidFill>
                <a:effectLst/>
                <a:latin typeface="Times New Roman"/>
              </a:rPr>
              <a:t>. </a:t>
            </a:r>
            <a:br>
              <a:rPr lang="tr-TR" sz="2800" b="0" dirty="0" smtClean="0">
                <a:solidFill>
                  <a:srgbClr val="000000"/>
                </a:solidFill>
                <a:effectLst/>
                <a:latin typeface="Times New Roman"/>
              </a:rPr>
            </a:br>
            <a:r>
              <a:rPr lang="tr-TR" sz="2800" b="0" i="1" dirty="0" smtClean="0">
                <a:solidFill>
                  <a:srgbClr val="000000"/>
                </a:solidFill>
                <a:effectLst/>
                <a:latin typeface="Times New Roman"/>
              </a:rPr>
              <a:t>Her </a:t>
            </a:r>
            <a:r>
              <a:rPr lang="tr-TR" sz="2800" b="0" i="1" dirty="0">
                <a:solidFill>
                  <a:srgbClr val="000000"/>
                </a:solidFill>
                <a:effectLst/>
                <a:latin typeface="Times New Roman"/>
              </a:rPr>
              <a:t>ayımız ramazan, her günümüz kadir, her gördüğümüzü Hızır</a:t>
            </a:r>
            <a:r>
              <a:rPr lang="tr-TR" sz="2800" dirty="0">
                <a:solidFill>
                  <a:srgbClr val="000000"/>
                </a:solidFill>
                <a:effectLst/>
                <a:latin typeface="Times New Roman"/>
              </a:rPr>
              <a:t> </a:t>
            </a:r>
            <a:r>
              <a:rPr lang="tr-TR" sz="2800" b="0" dirty="0">
                <a:solidFill>
                  <a:srgbClr val="000000"/>
                </a:solidFill>
                <a:effectLst/>
                <a:latin typeface="Times New Roman"/>
              </a:rPr>
              <a:t>bilme şuurunun canlı tutmamız gerekmektedir</a:t>
            </a:r>
            <a:r>
              <a:rPr lang="tr-TR" sz="2400" b="0" dirty="0">
                <a:solidFill>
                  <a:srgbClr val="000000"/>
                </a:solidFill>
                <a:effectLst/>
                <a:latin typeface="Times New Roman"/>
              </a:rPr>
              <a:t>.</a:t>
            </a:r>
            <a:r>
              <a:rPr lang="tr-TR" sz="2400" b="0" dirty="0" smtClean="0">
                <a:solidFill>
                  <a:srgbClr val="000000"/>
                </a:solidFill>
                <a:effectLst/>
                <a:latin typeface="Times New Roman"/>
              </a:rPr>
              <a:t/>
            </a:r>
            <a:br>
              <a:rPr lang="tr-TR" sz="2400" b="0" dirty="0" smtClean="0">
                <a:solidFill>
                  <a:srgbClr val="000000"/>
                </a:solidFill>
                <a:effectLst/>
                <a:latin typeface="Times New Roman"/>
              </a:rPr>
            </a:br>
            <a:endParaRPr lang="tr-TR" sz="2400" dirty="0"/>
          </a:p>
        </p:txBody>
      </p:sp>
    </p:spTree>
    <p:extLst>
      <p:ext uri="{BB962C8B-B14F-4D97-AF65-F5344CB8AC3E}">
        <p14:creationId xmlns:p14="http://schemas.microsoft.com/office/powerpoint/2010/main" val="1926331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08912" cy="1080120"/>
          </a:xfrm>
        </p:spPr>
        <p:txBody>
          <a:bodyPr/>
          <a:lstStyle/>
          <a:p>
            <a:pPr marL="0" indent="0" algn="ctr">
              <a:buNone/>
            </a:pPr>
            <a:r>
              <a:rPr lang="tr-TR" sz="3600" b="0" dirty="0" smtClean="0">
                <a:solidFill>
                  <a:srgbClr val="002060"/>
                </a:solidFill>
                <a:effectLst>
                  <a:outerShdw blurRad="38100" dist="38100" dir="2700000" algn="tl">
                    <a:srgbClr val="000000">
                      <a:alpha val="43137"/>
                    </a:srgbClr>
                  </a:outerShdw>
                  <a:reflection blurRad="6350" stA="55000" endA="300" endPos="45500" dir="5400000" sy="-100000" algn="bl" rotWithShape="0"/>
                </a:effectLst>
                <a:latin typeface="Algerian" panose="04020705040A02060702" pitchFamily="82" charset="0"/>
              </a:rPr>
              <a:t>sadaka-i </a:t>
            </a:r>
            <a:r>
              <a:rPr lang="tr-TR" sz="3600" b="0" dirty="0" err="1" smtClean="0">
                <a:solidFill>
                  <a:srgbClr val="002060"/>
                </a:solidFill>
                <a:effectLst>
                  <a:outerShdw blurRad="38100" dist="38100" dir="2700000" algn="tl">
                    <a:srgbClr val="000000">
                      <a:alpha val="43137"/>
                    </a:srgbClr>
                  </a:outerShdw>
                  <a:reflection blurRad="6350" stA="55000" endA="300" endPos="45500" dir="5400000" sy="-100000" algn="bl" rotWithShape="0"/>
                </a:effectLst>
                <a:latin typeface="Algerian" panose="04020705040A02060702" pitchFamily="82" charset="0"/>
              </a:rPr>
              <a:t>Fıtır</a:t>
            </a:r>
            <a:endParaRPr lang="tr-TR" sz="3600" b="0" dirty="0">
              <a:solidFill>
                <a:srgbClr val="002060"/>
              </a:solidFill>
              <a:effectLst>
                <a:outerShdw blurRad="38100" dist="38100" dir="2700000" algn="tl">
                  <a:srgbClr val="000000">
                    <a:alpha val="43137"/>
                  </a:srgbClr>
                </a:outerShdw>
                <a:reflection blurRad="6350" stA="55000" endA="300" endPos="45500" dir="5400000" sy="-100000" algn="bl" rotWithShape="0"/>
              </a:effectLst>
              <a:latin typeface="Algerian" panose="04020705040A02060702" pitchFamily="82" charset="0"/>
            </a:endParaRPr>
          </a:p>
        </p:txBody>
      </p:sp>
      <p:sp>
        <p:nvSpPr>
          <p:cNvPr id="3" name="İçerik Yer Tutucusu 2"/>
          <p:cNvSpPr>
            <a:spLocks noGrp="1"/>
          </p:cNvSpPr>
          <p:nvPr>
            <p:ph sz="quarter" idx="13"/>
          </p:nvPr>
        </p:nvSpPr>
        <p:spPr>
          <a:xfrm>
            <a:off x="467544" y="1196752"/>
            <a:ext cx="8208912" cy="4752528"/>
          </a:xfrm>
        </p:spPr>
        <p:txBody>
          <a:bodyPr/>
          <a:lstStyle/>
          <a:p>
            <a:r>
              <a:rPr lang="tr-TR" b="1" dirty="0" smtClean="0">
                <a:latin typeface="Times New Roman" panose="02020603050405020304" pitchFamily="18" charset="0"/>
                <a:cs typeface="Times New Roman" panose="02020603050405020304" pitchFamily="18" charset="0"/>
              </a:rPr>
              <a:t>FAKİRLERİ UNUTMAMAMALI VE BAYRAMA İHTİYAÇLARI BİTİRİLMİŞ HALDE GİRMELERİ SAĞLANMALIDIR.</a:t>
            </a:r>
          </a:p>
          <a:p>
            <a:r>
              <a:rPr lang="tr-TR" b="1" dirty="0" smtClean="0">
                <a:latin typeface="Times New Roman" panose="02020603050405020304" pitchFamily="18" charset="0"/>
                <a:cs typeface="Times New Roman" panose="02020603050405020304" pitchFamily="18" charset="0"/>
              </a:rPr>
              <a:t>BAYRAM SABAHINA KADAR VERMEMİZ GEREKEN FITIR SADAKAMIZI FAKİRLERE ULAŞTIRMAMIŞ İSEK HEMEN NAMAZ BİTİMİNDE KENDİLERİNE BU SADAKALARIMIZI ULAŞTIRALIM</a:t>
            </a:r>
          </a:p>
          <a:p>
            <a:r>
              <a:rPr lang="tr-TR" b="1" dirty="0" smtClean="0">
                <a:latin typeface="Times New Roman" panose="02020603050405020304" pitchFamily="18" charset="0"/>
                <a:cs typeface="Times New Roman" panose="02020603050405020304" pitchFamily="18" charset="0"/>
              </a:rPr>
              <a:t>ANNE BABAMIZ BAŞTA OLMAK ÜZERE YAKIN VE UZAK AKRABALARIMIZI ZİYARET ETMELİYİZ</a:t>
            </a:r>
          </a:p>
          <a:p>
            <a:r>
              <a:rPr lang="tr-TR" b="1" dirty="0" smtClean="0">
                <a:latin typeface="Times New Roman" panose="02020603050405020304" pitchFamily="18" charset="0"/>
                <a:cs typeface="Times New Roman" panose="02020603050405020304" pitchFamily="18" charset="0"/>
              </a:rPr>
              <a:t>GİDEMEDİKLERİMİZİ TELEFONLA ARAYIP BAYRAMLARINI TEBRİK ETMELİYİZ</a:t>
            </a:r>
          </a:p>
          <a:p>
            <a:r>
              <a:rPr lang="tr-TR" b="1" dirty="0" smtClean="0">
                <a:latin typeface="Times New Roman" panose="02020603050405020304" pitchFamily="18" charset="0"/>
                <a:cs typeface="Times New Roman" panose="02020603050405020304" pitchFamily="18" charset="0"/>
              </a:rPr>
              <a:t>ÇOCUKLARI SEVİNDİRMELİYİZ</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5382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95536" y="1340768"/>
            <a:ext cx="8352928" cy="5112568"/>
          </a:xfrm>
        </p:spPr>
        <p:txBody>
          <a:bodyPr>
            <a:normAutofit/>
          </a:bodyPr>
          <a:lstStyle/>
          <a:p>
            <a:pPr algn="just" fontAlgn="base">
              <a:spcAft>
                <a:spcPts val="0"/>
              </a:spcAft>
            </a:pPr>
            <a:r>
              <a:rPr lang="tr-TR" sz="2800" dirty="0">
                <a:solidFill>
                  <a:srgbClr val="000000"/>
                </a:solidFill>
                <a:latin typeface="Times New Roman"/>
              </a:rPr>
              <a:t>Bugün bayram. Bugün Müslüman olduğumuzdan dolayı Rabbimize </a:t>
            </a:r>
            <a:r>
              <a:rPr lang="tr-TR" sz="2800" dirty="0" err="1">
                <a:solidFill>
                  <a:srgbClr val="000000"/>
                </a:solidFill>
                <a:latin typeface="Times New Roman"/>
              </a:rPr>
              <a:t>hamd</a:t>
            </a:r>
            <a:r>
              <a:rPr lang="tr-TR" sz="2800" dirty="0">
                <a:solidFill>
                  <a:srgbClr val="000000"/>
                </a:solidFill>
                <a:latin typeface="Times New Roman"/>
              </a:rPr>
              <a:t> etme, </a:t>
            </a:r>
            <a:endParaRPr lang="tr-TR" sz="2800" dirty="0" smtClean="0">
              <a:solidFill>
                <a:srgbClr val="000000"/>
              </a:solidFill>
              <a:latin typeface="Times New Roman"/>
            </a:endParaRPr>
          </a:p>
          <a:p>
            <a:pPr algn="just" fontAlgn="base">
              <a:spcAft>
                <a:spcPts val="0"/>
              </a:spcAft>
            </a:pPr>
            <a:r>
              <a:rPr lang="tr-TR" sz="2800" dirty="0" smtClean="0">
                <a:solidFill>
                  <a:srgbClr val="000000"/>
                </a:solidFill>
                <a:latin typeface="Times New Roman"/>
              </a:rPr>
              <a:t>Müslümanlığımızın </a:t>
            </a:r>
            <a:r>
              <a:rPr lang="tr-TR" sz="2800" dirty="0">
                <a:solidFill>
                  <a:srgbClr val="000000"/>
                </a:solidFill>
                <a:latin typeface="Times New Roman"/>
              </a:rPr>
              <a:t>gerekliliğini yerine getirme vaktidir. </a:t>
            </a:r>
            <a:endParaRPr lang="tr-TR" sz="2800" dirty="0" smtClean="0">
              <a:solidFill>
                <a:srgbClr val="000000"/>
              </a:solidFill>
              <a:latin typeface="Times New Roman"/>
            </a:endParaRPr>
          </a:p>
          <a:p>
            <a:pPr algn="just" fontAlgn="base">
              <a:spcAft>
                <a:spcPts val="0"/>
              </a:spcAft>
            </a:pPr>
            <a:r>
              <a:rPr lang="tr-TR" sz="2800" dirty="0" smtClean="0">
                <a:solidFill>
                  <a:srgbClr val="000000"/>
                </a:solidFill>
                <a:latin typeface="Times New Roman"/>
              </a:rPr>
              <a:t>Bu </a:t>
            </a:r>
            <a:r>
              <a:rPr lang="tr-TR" sz="2800" dirty="0">
                <a:solidFill>
                  <a:srgbClr val="000000"/>
                </a:solidFill>
                <a:latin typeface="Times New Roman"/>
              </a:rPr>
              <a:t>şuurla siz kıymetli kardeşlerimin Ramazan Bayramını tebrik ediyor, birlik ve beraberliğimizin daim olmasını, </a:t>
            </a:r>
            <a:endParaRPr lang="tr-TR" sz="2800" dirty="0" smtClean="0">
              <a:solidFill>
                <a:srgbClr val="000000"/>
              </a:solidFill>
              <a:latin typeface="Times New Roman"/>
            </a:endParaRPr>
          </a:p>
          <a:p>
            <a:pPr algn="just" fontAlgn="base">
              <a:spcAft>
                <a:spcPts val="0"/>
              </a:spcAft>
            </a:pPr>
            <a:r>
              <a:rPr lang="tr-TR" sz="2800" dirty="0" smtClean="0">
                <a:solidFill>
                  <a:srgbClr val="000000"/>
                </a:solidFill>
                <a:latin typeface="Times New Roman"/>
              </a:rPr>
              <a:t>zulüm </a:t>
            </a:r>
            <a:r>
              <a:rPr lang="tr-TR" sz="2800" dirty="0">
                <a:solidFill>
                  <a:srgbClr val="000000"/>
                </a:solidFill>
                <a:latin typeface="Times New Roman"/>
              </a:rPr>
              <a:t>altında olan kardeşlerimizin zulümden kurtulmalarını Yüce Rabbimden niyaz ediyorum.</a:t>
            </a:r>
            <a:endParaRPr lang="tr-TR" sz="2800" dirty="0">
              <a:solidFill>
                <a:srgbClr val="666666"/>
              </a:solidFill>
              <a:latin typeface="Arial"/>
            </a:endParaRPr>
          </a:p>
          <a:p>
            <a:pPr marL="45720" indent="0">
              <a:buNone/>
            </a:pPr>
            <a:r>
              <a:rPr lang="tr-TR" dirty="0"/>
              <a:t/>
            </a:r>
            <a:br>
              <a:rPr lang="tr-TR" dirty="0"/>
            </a:br>
            <a:endParaRPr lang="tr-TR" dirty="0"/>
          </a:p>
        </p:txBody>
      </p:sp>
    </p:spTree>
    <p:extLst>
      <p:ext uri="{BB962C8B-B14F-4D97-AF65-F5344CB8AC3E}">
        <p14:creationId xmlns:p14="http://schemas.microsoft.com/office/powerpoint/2010/main" val="3828744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4427984" y="3573016"/>
            <a:ext cx="4024536" cy="2520280"/>
          </a:xfrm>
        </p:spPr>
        <p:txBody>
          <a:bodyPr>
            <a:normAutofit lnSpcReduction="10000"/>
          </a:bodyPr>
          <a:lstStyle/>
          <a:p>
            <a:pPr marL="45720" indent="0" fontAlgn="base">
              <a:buNone/>
            </a:pPr>
            <a:r>
              <a:rPr lang="tr-TR" b="1" dirty="0" smtClean="0"/>
              <a:t>KAYNAK:</a:t>
            </a:r>
          </a:p>
          <a:p>
            <a:pPr fontAlgn="base"/>
            <a:r>
              <a:rPr lang="tr-TR" dirty="0">
                <a:hlinkClick r:id="rId2"/>
              </a:rPr>
              <a:t>www.guncelvaaz.com</a:t>
            </a:r>
            <a:endParaRPr lang="tr-TR" dirty="0"/>
          </a:p>
          <a:p>
            <a:pPr marL="45720" indent="0" fontAlgn="base">
              <a:buNone/>
            </a:pPr>
            <a:r>
              <a:rPr lang="tr-TR" dirty="0" smtClean="0"/>
              <a:t>VAAZI HAZIRLAYAN:</a:t>
            </a:r>
          </a:p>
          <a:p>
            <a:pPr fontAlgn="base"/>
            <a:r>
              <a:rPr lang="tr-TR" dirty="0" smtClean="0"/>
              <a:t>Ahmet </a:t>
            </a:r>
            <a:r>
              <a:rPr lang="tr-TR" dirty="0"/>
              <a:t>ÜNAL</a:t>
            </a:r>
          </a:p>
          <a:p>
            <a:pPr marL="45720" indent="0" fontAlgn="base">
              <a:buNone/>
            </a:pPr>
            <a:r>
              <a:rPr lang="tr-TR" b="1" dirty="0" smtClean="0"/>
              <a:t>UYARLAYAN:</a:t>
            </a:r>
          </a:p>
          <a:p>
            <a:pPr marL="45720" indent="0" fontAlgn="base">
              <a:buNone/>
            </a:pPr>
            <a:r>
              <a:rPr lang="tr-TR" b="1" dirty="0" smtClean="0">
                <a:solidFill>
                  <a:srgbClr val="7030A0"/>
                </a:solidFill>
              </a:rPr>
              <a:t>YUSUF ŞAHİNER</a:t>
            </a:r>
            <a:endParaRPr lang="tr-TR" b="1" dirty="0">
              <a:solidFill>
                <a:srgbClr val="7030A0"/>
              </a:solidFill>
            </a:endParaRPr>
          </a:p>
        </p:txBody>
      </p:sp>
    </p:spTree>
    <p:extLst>
      <p:ext uri="{BB962C8B-B14F-4D97-AF65-F5344CB8AC3E}">
        <p14:creationId xmlns:p14="http://schemas.microsoft.com/office/powerpoint/2010/main" val="1504494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60648"/>
            <a:ext cx="8136903" cy="1512168"/>
          </a:xfrm>
        </p:spPr>
        <p:txBody>
          <a:bodyPr/>
          <a:lstStyle/>
          <a:p>
            <a:pPr marL="0" indent="0" algn="ctr">
              <a:buNone/>
            </a:pPr>
            <a:r>
              <a:rPr lang="tr-TR" sz="4000" dirty="0" smtClean="0">
                <a:solidFill>
                  <a:srgbClr val="7030A0"/>
                </a:solidFill>
                <a:effectLst/>
                <a:latin typeface="Times New Roman"/>
              </a:rPr>
              <a:t> Bugün </a:t>
            </a:r>
            <a:r>
              <a:rPr lang="tr-TR" sz="4000" dirty="0">
                <a:solidFill>
                  <a:srgbClr val="7030A0"/>
                </a:solidFill>
                <a:effectLst/>
                <a:latin typeface="Times New Roman"/>
              </a:rPr>
              <a:t>buruk bir bayram yaşıyoruz.</a:t>
            </a:r>
            <a:endParaRPr lang="tr-TR" sz="4000" dirty="0">
              <a:solidFill>
                <a:srgbClr val="7030A0"/>
              </a:solidFill>
            </a:endParaRPr>
          </a:p>
        </p:txBody>
      </p:sp>
      <p:sp>
        <p:nvSpPr>
          <p:cNvPr id="3" name="İçerik Yer Tutucusu 2"/>
          <p:cNvSpPr>
            <a:spLocks noGrp="1"/>
          </p:cNvSpPr>
          <p:nvPr>
            <p:ph sz="quarter" idx="13"/>
          </p:nvPr>
        </p:nvSpPr>
        <p:spPr>
          <a:xfrm>
            <a:off x="611560" y="1772816"/>
            <a:ext cx="7776864" cy="4464496"/>
          </a:xfrm>
        </p:spPr>
        <p:txBody>
          <a:bodyPr>
            <a:noAutofit/>
          </a:bodyPr>
          <a:lstStyle/>
          <a:p>
            <a:r>
              <a:rPr lang="tr-TR" sz="2900" dirty="0">
                <a:solidFill>
                  <a:srgbClr val="000000"/>
                </a:solidFill>
                <a:latin typeface="Times New Roman"/>
              </a:rPr>
              <a:t>Kardeşlerimiz şehit oluyor. </a:t>
            </a:r>
            <a:r>
              <a:rPr lang="tr-TR" sz="2900" dirty="0" smtClean="0">
                <a:solidFill>
                  <a:srgbClr val="000000"/>
                </a:solidFill>
                <a:latin typeface="Times New Roman"/>
              </a:rPr>
              <a:t>Her </a:t>
            </a:r>
            <a:r>
              <a:rPr lang="tr-TR" sz="2900" dirty="0">
                <a:solidFill>
                  <a:srgbClr val="000000"/>
                </a:solidFill>
                <a:latin typeface="Times New Roman"/>
              </a:rPr>
              <a:t>gün yüzlercesi dünyanın gözü önünde vahşet görüntüleri içinde katlediliyor. </a:t>
            </a:r>
            <a:r>
              <a:rPr lang="tr-TR" sz="2900" dirty="0" smtClean="0">
                <a:solidFill>
                  <a:srgbClr val="000000"/>
                </a:solidFill>
                <a:latin typeface="Times New Roman"/>
              </a:rPr>
              <a:t>İnsanlık </a:t>
            </a:r>
            <a:r>
              <a:rPr lang="tr-TR" sz="2900" dirty="0">
                <a:solidFill>
                  <a:srgbClr val="000000"/>
                </a:solidFill>
                <a:latin typeface="Times New Roman"/>
              </a:rPr>
              <a:t>ölüyor. </a:t>
            </a:r>
            <a:endParaRPr lang="tr-TR" sz="2900" dirty="0" smtClean="0">
              <a:solidFill>
                <a:srgbClr val="000000"/>
              </a:solidFill>
              <a:latin typeface="Times New Roman"/>
            </a:endParaRPr>
          </a:p>
          <a:p>
            <a:r>
              <a:rPr lang="tr-TR" sz="2900" dirty="0" smtClean="0">
                <a:solidFill>
                  <a:srgbClr val="000000"/>
                </a:solidFill>
                <a:latin typeface="Times New Roman"/>
              </a:rPr>
              <a:t>Bayram </a:t>
            </a:r>
            <a:r>
              <a:rPr lang="tr-TR" sz="2900" dirty="0">
                <a:solidFill>
                  <a:srgbClr val="000000"/>
                </a:solidFill>
                <a:latin typeface="Times New Roman"/>
              </a:rPr>
              <a:t>günleri elbette neşe günüdür. Ama bu bayram buruk. Bu bayram hüzünlü. Bu bayram sabahına binlerce yetim uyandı. Analarını-babalarını isteyerek uyandı. Ağlayarak uyandı. Bir lokma ekmeğe muhtaç uyandı.</a:t>
            </a:r>
            <a:endParaRPr lang="tr-TR" sz="2900" dirty="0"/>
          </a:p>
        </p:txBody>
      </p:sp>
    </p:spTree>
    <p:extLst>
      <p:ext uri="{BB962C8B-B14F-4D97-AF65-F5344CB8AC3E}">
        <p14:creationId xmlns:p14="http://schemas.microsoft.com/office/powerpoint/2010/main" val="358007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755576" y="692696"/>
            <a:ext cx="7704856" cy="5400600"/>
          </a:xfrm>
        </p:spPr>
        <p:txBody>
          <a:bodyPr>
            <a:noAutofit/>
          </a:bodyPr>
          <a:lstStyle/>
          <a:p>
            <a:r>
              <a:rPr lang="tr-TR" sz="2400" dirty="0">
                <a:solidFill>
                  <a:srgbClr val="000000"/>
                </a:solidFill>
                <a:latin typeface="Times New Roman"/>
              </a:rPr>
              <a:t>Bu bayram üzgünüz belki. Ama Rabbimizden ümidimizi asla kesmiyoruz. </a:t>
            </a:r>
            <a:endParaRPr lang="tr-TR" sz="2400" dirty="0" smtClean="0">
              <a:solidFill>
                <a:srgbClr val="000000"/>
              </a:solidFill>
              <a:latin typeface="Times New Roman"/>
            </a:endParaRPr>
          </a:p>
          <a:p>
            <a:r>
              <a:rPr lang="tr-TR" sz="2400" dirty="0" smtClean="0">
                <a:solidFill>
                  <a:srgbClr val="000000"/>
                </a:solidFill>
                <a:latin typeface="Times New Roman"/>
              </a:rPr>
              <a:t>Bu </a:t>
            </a:r>
            <a:r>
              <a:rPr lang="tr-TR" sz="2400" dirty="0">
                <a:solidFill>
                  <a:srgbClr val="000000"/>
                </a:solidFill>
                <a:latin typeface="Times New Roman"/>
              </a:rPr>
              <a:t>bayram sabahında hep birlikte Rahmanımıza sesleniyoruz.. </a:t>
            </a:r>
            <a:endParaRPr lang="tr-TR" sz="2400" dirty="0" smtClean="0">
              <a:solidFill>
                <a:srgbClr val="000000"/>
              </a:solidFill>
              <a:latin typeface="Times New Roman"/>
            </a:endParaRPr>
          </a:p>
          <a:p>
            <a:r>
              <a:rPr lang="tr-TR" sz="2400" dirty="0" smtClean="0">
                <a:solidFill>
                  <a:srgbClr val="000000"/>
                </a:solidFill>
                <a:latin typeface="Times New Roman"/>
              </a:rPr>
              <a:t>Tüm </a:t>
            </a:r>
            <a:r>
              <a:rPr lang="tr-TR" sz="2400" dirty="0">
                <a:solidFill>
                  <a:srgbClr val="000000"/>
                </a:solidFill>
                <a:latin typeface="Times New Roman"/>
              </a:rPr>
              <a:t>kardeşlerimiz için aziz ve celil olandan, </a:t>
            </a:r>
            <a:r>
              <a:rPr lang="tr-TR" sz="2400" dirty="0" smtClean="0">
                <a:solidFill>
                  <a:srgbClr val="000000"/>
                </a:solidFill>
                <a:latin typeface="Times New Roman"/>
              </a:rPr>
              <a:t>olandan </a:t>
            </a:r>
            <a:r>
              <a:rPr lang="tr-TR" sz="2400" dirty="0">
                <a:solidFill>
                  <a:srgbClr val="000000"/>
                </a:solidFill>
                <a:latin typeface="Times New Roman"/>
              </a:rPr>
              <a:t>yardım diliyoruz</a:t>
            </a:r>
            <a:r>
              <a:rPr lang="tr-TR" sz="2400" dirty="0" smtClean="0">
                <a:solidFill>
                  <a:srgbClr val="000000"/>
                </a:solidFill>
                <a:latin typeface="Times New Roman"/>
              </a:rPr>
              <a:t>.</a:t>
            </a:r>
          </a:p>
          <a:p>
            <a:r>
              <a:rPr lang="tr-TR" sz="2400" dirty="0">
                <a:solidFill>
                  <a:srgbClr val="000000"/>
                </a:solidFill>
                <a:latin typeface="Times New Roman"/>
              </a:rPr>
              <a:t>Ey Rabbimiz! Müslüman kardeşlerimize zulüm yapanlara artık fırsat verme. </a:t>
            </a:r>
            <a:endParaRPr lang="tr-TR" sz="2400" dirty="0" smtClean="0">
              <a:solidFill>
                <a:srgbClr val="000000"/>
              </a:solidFill>
              <a:latin typeface="Times New Roman"/>
            </a:endParaRPr>
          </a:p>
          <a:p>
            <a:r>
              <a:rPr lang="tr-TR" sz="2400" dirty="0" smtClean="0">
                <a:solidFill>
                  <a:srgbClr val="000000"/>
                </a:solidFill>
                <a:latin typeface="Times New Roman"/>
              </a:rPr>
              <a:t>Ey </a:t>
            </a:r>
            <a:r>
              <a:rPr lang="tr-TR" sz="2400" dirty="0">
                <a:solidFill>
                  <a:srgbClr val="000000"/>
                </a:solidFill>
                <a:latin typeface="Times New Roman"/>
              </a:rPr>
              <a:t>Rahmanımız! Rahmetinle tüm âlemi kuşatansın. Kâfire bile rahmet gösterip rızıklandıransın. </a:t>
            </a:r>
            <a:r>
              <a:rPr lang="tr-TR" sz="2400" dirty="0" smtClean="0">
                <a:solidFill>
                  <a:srgbClr val="000000"/>
                </a:solidFill>
                <a:latin typeface="Times New Roman"/>
              </a:rPr>
              <a:t>Müslüman </a:t>
            </a:r>
            <a:r>
              <a:rPr lang="tr-TR" sz="2400" dirty="0">
                <a:solidFill>
                  <a:srgbClr val="000000"/>
                </a:solidFill>
                <a:latin typeface="Times New Roman"/>
              </a:rPr>
              <a:t>kardeşlerimizin bu günlerini bayram eyle. </a:t>
            </a:r>
            <a:endParaRPr lang="tr-TR" sz="2400" dirty="0" smtClean="0">
              <a:solidFill>
                <a:srgbClr val="000000"/>
              </a:solidFill>
              <a:latin typeface="Times New Roman"/>
            </a:endParaRPr>
          </a:p>
          <a:p>
            <a:r>
              <a:rPr lang="tr-TR" sz="2400" dirty="0" smtClean="0">
                <a:solidFill>
                  <a:srgbClr val="000000"/>
                </a:solidFill>
                <a:latin typeface="Times New Roman"/>
              </a:rPr>
              <a:t>Ey </a:t>
            </a:r>
            <a:r>
              <a:rPr lang="tr-TR" sz="2400" dirty="0">
                <a:solidFill>
                  <a:srgbClr val="000000"/>
                </a:solidFill>
                <a:latin typeface="Times New Roman"/>
              </a:rPr>
              <a:t>Rabbimiz! Müslümanlar arasına birlik-beraberlik ver. Bu günleri uyanmamıza vesile eyle.</a:t>
            </a:r>
            <a:endParaRPr lang="tr-TR" sz="2400" dirty="0"/>
          </a:p>
        </p:txBody>
      </p:sp>
    </p:spTree>
    <p:extLst>
      <p:ext uri="{BB962C8B-B14F-4D97-AF65-F5344CB8AC3E}">
        <p14:creationId xmlns:p14="http://schemas.microsoft.com/office/powerpoint/2010/main" val="4160178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467544" y="692696"/>
            <a:ext cx="8208912" cy="5544616"/>
          </a:xfrm>
        </p:spPr>
        <p:txBody>
          <a:bodyPr/>
          <a:lstStyle/>
          <a:p>
            <a:r>
              <a:rPr lang="tr-TR" sz="3200" dirty="0" smtClean="0">
                <a:solidFill>
                  <a:srgbClr val="000000"/>
                </a:solidFill>
                <a:latin typeface="Times New Roman"/>
              </a:rPr>
              <a:t>“Müslüman, </a:t>
            </a:r>
            <a:r>
              <a:rPr lang="tr-TR" sz="3200" dirty="0" err="1" smtClean="0">
                <a:solidFill>
                  <a:srgbClr val="000000"/>
                </a:solidFill>
                <a:latin typeface="Times New Roman"/>
              </a:rPr>
              <a:t>müslümanın</a:t>
            </a:r>
            <a:r>
              <a:rPr lang="tr-TR" sz="3200" dirty="0" smtClean="0">
                <a:solidFill>
                  <a:srgbClr val="000000"/>
                </a:solidFill>
                <a:latin typeface="Times New Roman"/>
              </a:rPr>
              <a:t> kardeşidir. Ona zulmetmez, haksızlık yapmaz, onu düşmana teslim etmez. Müslüman kardeşinin ihtiyacını gideren kimsenin Allah da ihtiyacını giderir. Kim bir </a:t>
            </a:r>
            <a:r>
              <a:rPr lang="tr-TR" sz="3200" dirty="0" err="1" smtClean="0">
                <a:solidFill>
                  <a:srgbClr val="000000"/>
                </a:solidFill>
                <a:latin typeface="Times New Roman"/>
              </a:rPr>
              <a:t>müslümandan</a:t>
            </a:r>
            <a:r>
              <a:rPr lang="tr-TR" sz="3200" dirty="0" smtClean="0">
                <a:solidFill>
                  <a:srgbClr val="000000"/>
                </a:solidFill>
                <a:latin typeface="Times New Roman"/>
              </a:rPr>
              <a:t> bir sıkıntıyı giderirse, Allah Teâlâ o kimsenin kıyamet günündeki sıkıntılarından birini giderir. Kim bir </a:t>
            </a:r>
            <a:r>
              <a:rPr lang="tr-TR" sz="3200" dirty="0" err="1" smtClean="0">
                <a:solidFill>
                  <a:srgbClr val="000000"/>
                </a:solidFill>
                <a:latin typeface="Times New Roman"/>
              </a:rPr>
              <a:t>müslümanın</a:t>
            </a:r>
            <a:r>
              <a:rPr lang="tr-TR" sz="3200" dirty="0" smtClean="0">
                <a:solidFill>
                  <a:srgbClr val="000000"/>
                </a:solidFill>
                <a:latin typeface="Times New Roman"/>
              </a:rPr>
              <a:t> ayıp ve kusurunu örterse, Allah Teâlâ da o kimsenin ayıp ve kusurunu örter.”</a:t>
            </a:r>
          </a:p>
          <a:p>
            <a:r>
              <a:rPr lang="tr-TR" sz="3200" dirty="0" smtClean="0">
                <a:solidFill>
                  <a:srgbClr val="000000"/>
                </a:solidFill>
                <a:latin typeface="Times New Roman"/>
              </a:rPr>
              <a:t> </a:t>
            </a:r>
            <a:r>
              <a:rPr lang="tr-TR" sz="3200" dirty="0">
                <a:solidFill>
                  <a:srgbClr val="000000"/>
                </a:solidFill>
                <a:latin typeface="Times New Roman"/>
              </a:rPr>
              <a:t>( Buhari, Mezalim 3)</a:t>
            </a:r>
          </a:p>
          <a:p>
            <a:endParaRPr lang="tr-TR" sz="3200" dirty="0" smtClean="0">
              <a:solidFill>
                <a:srgbClr val="000000"/>
              </a:solidFill>
              <a:latin typeface="Times New Roman"/>
            </a:endParaRPr>
          </a:p>
        </p:txBody>
      </p:sp>
    </p:spTree>
    <p:extLst>
      <p:ext uri="{BB962C8B-B14F-4D97-AF65-F5344CB8AC3E}">
        <p14:creationId xmlns:p14="http://schemas.microsoft.com/office/powerpoint/2010/main" val="3413559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88640"/>
            <a:ext cx="8136904" cy="1512168"/>
          </a:xfrm>
        </p:spPr>
        <p:txBody>
          <a:bodyPr/>
          <a:lstStyle/>
          <a:p>
            <a:pPr marL="0" indent="0" algn="ctr">
              <a:buNone/>
            </a:pPr>
            <a:r>
              <a:rPr lang="tr-TR" sz="4000" dirty="0">
                <a:solidFill>
                  <a:srgbClr val="00B050"/>
                </a:solidFill>
                <a:effectLst/>
                <a:latin typeface="Times New Roman"/>
              </a:rPr>
              <a:t>Bu bayram kardeşlik bilinciyle kaynaşma zamanı</a:t>
            </a:r>
            <a:endParaRPr lang="tr-TR" sz="4000" dirty="0">
              <a:solidFill>
                <a:srgbClr val="00B050"/>
              </a:solidFill>
            </a:endParaRPr>
          </a:p>
        </p:txBody>
      </p:sp>
      <p:sp>
        <p:nvSpPr>
          <p:cNvPr id="3" name="İçerik Yer Tutucusu 2"/>
          <p:cNvSpPr>
            <a:spLocks noGrp="1"/>
          </p:cNvSpPr>
          <p:nvPr>
            <p:ph sz="quarter" idx="13"/>
          </p:nvPr>
        </p:nvSpPr>
        <p:spPr>
          <a:xfrm>
            <a:off x="683568" y="1556792"/>
            <a:ext cx="7920880" cy="4824536"/>
          </a:xfrm>
        </p:spPr>
        <p:txBody>
          <a:bodyPr>
            <a:normAutofit/>
          </a:bodyPr>
          <a:lstStyle/>
          <a:p>
            <a:r>
              <a:rPr lang="tr-TR" sz="2800" dirty="0">
                <a:solidFill>
                  <a:srgbClr val="000000"/>
                </a:solidFill>
                <a:latin typeface="Times New Roman"/>
              </a:rPr>
              <a:t>Artık husumetler ortadan kalksın. </a:t>
            </a:r>
            <a:endParaRPr lang="tr-TR" sz="2800" dirty="0" smtClean="0">
              <a:solidFill>
                <a:srgbClr val="000000"/>
              </a:solidFill>
              <a:latin typeface="Times New Roman"/>
            </a:endParaRPr>
          </a:p>
          <a:p>
            <a:r>
              <a:rPr lang="tr-TR" sz="2800" dirty="0" smtClean="0">
                <a:solidFill>
                  <a:srgbClr val="000000"/>
                </a:solidFill>
                <a:latin typeface="Times New Roman"/>
              </a:rPr>
              <a:t>Artık </a:t>
            </a:r>
            <a:r>
              <a:rPr lang="tr-TR" sz="2800" dirty="0">
                <a:solidFill>
                  <a:srgbClr val="000000"/>
                </a:solidFill>
                <a:latin typeface="Times New Roman"/>
              </a:rPr>
              <a:t>küslükler sonlansın. </a:t>
            </a:r>
            <a:endParaRPr lang="tr-TR" sz="2800" dirty="0" smtClean="0">
              <a:solidFill>
                <a:srgbClr val="000000"/>
              </a:solidFill>
              <a:latin typeface="Times New Roman"/>
            </a:endParaRPr>
          </a:p>
          <a:p>
            <a:r>
              <a:rPr lang="tr-TR" sz="2800" dirty="0" smtClean="0">
                <a:solidFill>
                  <a:srgbClr val="000000"/>
                </a:solidFill>
                <a:latin typeface="Times New Roman"/>
              </a:rPr>
              <a:t>Artık </a:t>
            </a:r>
            <a:r>
              <a:rPr lang="tr-TR" sz="2800" dirty="0">
                <a:solidFill>
                  <a:srgbClr val="000000"/>
                </a:solidFill>
                <a:latin typeface="Times New Roman"/>
              </a:rPr>
              <a:t>toplumsal kaynaşmayı sağlayalım. </a:t>
            </a:r>
            <a:endParaRPr lang="tr-TR" sz="2800" dirty="0" smtClean="0">
              <a:solidFill>
                <a:srgbClr val="000000"/>
              </a:solidFill>
              <a:latin typeface="Times New Roman"/>
            </a:endParaRPr>
          </a:p>
          <a:p>
            <a:r>
              <a:rPr lang="tr-TR" sz="2800" dirty="0" smtClean="0">
                <a:solidFill>
                  <a:srgbClr val="000000"/>
                </a:solidFill>
                <a:latin typeface="Times New Roman"/>
              </a:rPr>
              <a:t>Artık </a:t>
            </a:r>
            <a:r>
              <a:rPr lang="tr-TR" sz="2800" dirty="0">
                <a:solidFill>
                  <a:srgbClr val="000000"/>
                </a:solidFill>
                <a:latin typeface="Times New Roman"/>
              </a:rPr>
              <a:t>aramıza nifak tohumu sokmak isteyenlere fırsat vermeyelim. </a:t>
            </a:r>
            <a:endParaRPr lang="tr-TR" sz="2800" dirty="0" smtClean="0">
              <a:solidFill>
                <a:srgbClr val="000000"/>
              </a:solidFill>
              <a:latin typeface="Times New Roman"/>
            </a:endParaRPr>
          </a:p>
          <a:p>
            <a:r>
              <a:rPr lang="tr-TR" sz="2800" dirty="0" smtClean="0">
                <a:solidFill>
                  <a:srgbClr val="000000"/>
                </a:solidFill>
                <a:latin typeface="Times New Roman"/>
              </a:rPr>
              <a:t>Biz </a:t>
            </a:r>
            <a:r>
              <a:rPr lang="tr-TR" sz="2800" dirty="0">
                <a:solidFill>
                  <a:srgbClr val="000000"/>
                </a:solidFill>
                <a:latin typeface="Times New Roman"/>
              </a:rPr>
              <a:t>hatalarımızdan dönelim. </a:t>
            </a:r>
            <a:endParaRPr lang="tr-TR" sz="2800" dirty="0" smtClean="0">
              <a:solidFill>
                <a:srgbClr val="000000"/>
              </a:solidFill>
              <a:latin typeface="Times New Roman"/>
            </a:endParaRPr>
          </a:p>
          <a:p>
            <a:r>
              <a:rPr lang="tr-TR" sz="2800" dirty="0" smtClean="0">
                <a:solidFill>
                  <a:srgbClr val="000000"/>
                </a:solidFill>
                <a:latin typeface="Times New Roman"/>
              </a:rPr>
              <a:t>Biz </a:t>
            </a:r>
            <a:r>
              <a:rPr lang="tr-TR" sz="2800" dirty="0">
                <a:solidFill>
                  <a:srgbClr val="000000"/>
                </a:solidFill>
                <a:latin typeface="Times New Roman"/>
              </a:rPr>
              <a:t>birbirimize yönelelim. </a:t>
            </a:r>
            <a:endParaRPr lang="tr-TR" sz="2800" dirty="0" smtClean="0">
              <a:solidFill>
                <a:srgbClr val="000000"/>
              </a:solidFill>
              <a:latin typeface="Times New Roman"/>
            </a:endParaRPr>
          </a:p>
          <a:p>
            <a:r>
              <a:rPr lang="tr-TR" sz="2800" dirty="0" smtClean="0">
                <a:solidFill>
                  <a:srgbClr val="000000"/>
                </a:solidFill>
                <a:latin typeface="Times New Roman"/>
              </a:rPr>
              <a:t>Biz </a:t>
            </a:r>
            <a:r>
              <a:rPr lang="tr-TR" sz="2800" dirty="0">
                <a:solidFill>
                  <a:srgbClr val="000000"/>
                </a:solidFill>
                <a:latin typeface="Times New Roman"/>
              </a:rPr>
              <a:t>kendi hakkımızdaki hükmü değiştirelim ki, Rabbimizde bizleri değiştirsin.</a:t>
            </a:r>
            <a:endParaRPr lang="tr-TR" sz="2800" dirty="0"/>
          </a:p>
        </p:txBody>
      </p:sp>
    </p:spTree>
    <p:extLst>
      <p:ext uri="{BB962C8B-B14F-4D97-AF65-F5344CB8AC3E}">
        <p14:creationId xmlns:p14="http://schemas.microsoft.com/office/powerpoint/2010/main" val="3476225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611560" y="476672"/>
            <a:ext cx="7992888" cy="5832648"/>
          </a:xfrm>
        </p:spPr>
        <p:txBody>
          <a:bodyPr>
            <a:normAutofit lnSpcReduction="10000"/>
          </a:bodyPr>
          <a:lstStyle/>
          <a:p>
            <a:pPr marL="45720" indent="0" algn="ctr">
              <a:buNone/>
            </a:pPr>
            <a:r>
              <a:rPr lang="ar-SY" sz="2800" dirty="0">
                <a:solidFill>
                  <a:srgbClr val="000000"/>
                </a:solidFill>
                <a:latin typeface="Times New Roman"/>
              </a:rPr>
              <a:t>إِنَّ اللّهَ لاَ يُغَيِّرُ مَا بِقَوْمٍ حَتَّى يُغَيِّرُواْ مَا </a:t>
            </a:r>
            <a:r>
              <a:rPr lang="ar-SY" sz="2800" dirty="0" smtClean="0">
                <a:solidFill>
                  <a:srgbClr val="000000"/>
                </a:solidFill>
                <a:latin typeface="Times New Roman"/>
              </a:rPr>
              <a:t>بِأَنْفُسِهِمْ</a:t>
            </a:r>
            <a:endParaRPr lang="tr-TR" sz="2800" dirty="0" smtClean="0">
              <a:solidFill>
                <a:srgbClr val="000000"/>
              </a:solidFill>
              <a:latin typeface="Times New Roman"/>
            </a:endParaRPr>
          </a:p>
          <a:p>
            <a:pPr algn="ctr"/>
            <a:endParaRPr lang="tr-TR" dirty="0">
              <a:solidFill>
                <a:srgbClr val="000000"/>
              </a:solidFill>
              <a:latin typeface="Times New Roman"/>
            </a:endParaRPr>
          </a:p>
          <a:p>
            <a:r>
              <a:rPr lang="tr-TR" dirty="0">
                <a:solidFill>
                  <a:srgbClr val="000000"/>
                </a:solidFill>
                <a:latin typeface="Times New Roman"/>
              </a:rPr>
              <a:t>“…Şüphesiz ki, bir kavim kendi durumunu değiştirmedikçe Allah onların durumunu değiştirmez…” (</a:t>
            </a:r>
            <a:r>
              <a:rPr lang="tr-TR" dirty="0" err="1">
                <a:solidFill>
                  <a:srgbClr val="000000"/>
                </a:solidFill>
                <a:latin typeface="Times New Roman"/>
              </a:rPr>
              <a:t>Rad</a:t>
            </a:r>
            <a:r>
              <a:rPr lang="tr-TR" dirty="0">
                <a:solidFill>
                  <a:srgbClr val="000000"/>
                </a:solidFill>
                <a:latin typeface="Times New Roman"/>
              </a:rPr>
              <a:t>, 13/11</a:t>
            </a:r>
            <a:r>
              <a:rPr lang="tr-TR" dirty="0" smtClean="0">
                <a:solidFill>
                  <a:srgbClr val="000000"/>
                </a:solidFill>
                <a:latin typeface="Times New Roman"/>
              </a:rPr>
              <a:t>)</a:t>
            </a:r>
          </a:p>
          <a:p>
            <a:r>
              <a:rPr lang="tr-TR" dirty="0">
                <a:solidFill>
                  <a:srgbClr val="000000"/>
                </a:solidFill>
                <a:latin typeface="Times New Roman"/>
              </a:rPr>
              <a:t>Müslümanların arasında bulunması gereken merhamettir. Ancak günümüzdeki fitneler sebebiyle merhamet bulunması gereken kardeşler arasına ayrılık düştü</a:t>
            </a:r>
            <a:r>
              <a:rPr lang="tr-TR" dirty="0" smtClean="0">
                <a:solidFill>
                  <a:srgbClr val="000000"/>
                </a:solidFill>
                <a:latin typeface="Times New Roman"/>
              </a:rPr>
              <a:t>.</a:t>
            </a:r>
          </a:p>
          <a:p>
            <a:r>
              <a:rPr lang="tr-TR" dirty="0">
                <a:solidFill>
                  <a:srgbClr val="000000"/>
                </a:solidFill>
                <a:latin typeface="Times New Roman"/>
              </a:rPr>
              <a:t>Biz şu ayetin sırrına mazhar olacağız ve kaybetmeyeceğiz Allah’ın izniyle</a:t>
            </a:r>
            <a:r>
              <a:rPr lang="tr-TR" dirty="0" smtClean="0">
                <a:solidFill>
                  <a:srgbClr val="000000"/>
                </a:solidFill>
                <a:latin typeface="Times New Roman"/>
              </a:rPr>
              <a:t>.</a:t>
            </a:r>
          </a:p>
          <a:p>
            <a:r>
              <a:rPr lang="tr-TR" dirty="0">
                <a:solidFill>
                  <a:srgbClr val="000000"/>
                </a:solidFill>
                <a:latin typeface="Times New Roman"/>
              </a:rPr>
              <a:t>“Hep birlikte Allah’ın ipine (Kur’an’a) sımsıkı sarılın. Parçalanıp bölünmeyin. Allah’ın size olan nimetini hatırlayın. Hani sizler birbirinize düşmanlar idiniz de O, kalplerinizi birleştirmişti. İşte O’nun bu nimeti sayesinde kardeşler olmuştunuz. Yine siz, bir ateş çukurunun tam kenarında idiniz de O sizi oradan kurtarmıştı. İşte Allah size </a:t>
            </a:r>
            <a:r>
              <a:rPr lang="tr-TR" dirty="0" err="1">
                <a:solidFill>
                  <a:srgbClr val="000000"/>
                </a:solidFill>
                <a:latin typeface="Times New Roman"/>
              </a:rPr>
              <a:t>âyetlerini</a:t>
            </a:r>
            <a:r>
              <a:rPr lang="tr-TR" dirty="0">
                <a:solidFill>
                  <a:srgbClr val="000000"/>
                </a:solidFill>
                <a:latin typeface="Times New Roman"/>
              </a:rPr>
              <a:t> böyle apaçık bildiriyor ki doğru yola eresiniz.” (Al-i İmran, 3/103)</a:t>
            </a:r>
            <a:endParaRPr lang="tr-TR" dirty="0"/>
          </a:p>
        </p:txBody>
      </p:sp>
    </p:spTree>
    <p:extLst>
      <p:ext uri="{BB962C8B-B14F-4D97-AF65-F5344CB8AC3E}">
        <p14:creationId xmlns:p14="http://schemas.microsoft.com/office/powerpoint/2010/main" val="6023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467544" y="332656"/>
            <a:ext cx="8064896" cy="5904656"/>
          </a:xfrm>
        </p:spPr>
        <p:txBody>
          <a:bodyPr>
            <a:normAutofit fontScale="92500" lnSpcReduction="10000"/>
          </a:bodyPr>
          <a:lstStyle/>
          <a:p>
            <a:r>
              <a:rPr lang="tr-TR" sz="2800" dirty="0">
                <a:solidFill>
                  <a:srgbClr val="000000"/>
                </a:solidFill>
                <a:latin typeface="Times New Roman"/>
              </a:rPr>
              <a:t>Bir söz söyledi, </a:t>
            </a:r>
            <a:r>
              <a:rPr lang="tr-TR" sz="2800" dirty="0" smtClean="0">
                <a:solidFill>
                  <a:srgbClr val="000000"/>
                </a:solidFill>
                <a:latin typeface="Times New Roman"/>
              </a:rPr>
              <a:t>yanlış bir </a:t>
            </a:r>
            <a:r>
              <a:rPr lang="tr-TR" sz="2800" dirty="0">
                <a:solidFill>
                  <a:srgbClr val="000000"/>
                </a:solidFill>
                <a:latin typeface="Times New Roman"/>
              </a:rPr>
              <a:t>davranış sergiledi diye </a:t>
            </a:r>
            <a:r>
              <a:rPr lang="tr-TR" sz="2800" dirty="0" smtClean="0">
                <a:solidFill>
                  <a:srgbClr val="000000"/>
                </a:solidFill>
                <a:latin typeface="Times New Roman"/>
              </a:rPr>
              <a:t>birbirlerine küsenler</a:t>
            </a:r>
            <a:r>
              <a:rPr lang="tr-TR" sz="2800" dirty="0">
                <a:solidFill>
                  <a:srgbClr val="000000"/>
                </a:solidFill>
                <a:latin typeface="Times New Roman"/>
              </a:rPr>
              <a:t>. </a:t>
            </a:r>
            <a:endParaRPr lang="tr-TR" sz="2800" dirty="0" smtClean="0">
              <a:solidFill>
                <a:srgbClr val="000000"/>
              </a:solidFill>
              <a:latin typeface="Times New Roman"/>
            </a:endParaRPr>
          </a:p>
          <a:p>
            <a:r>
              <a:rPr lang="tr-TR" sz="2800" dirty="0" smtClean="0">
                <a:solidFill>
                  <a:srgbClr val="000000"/>
                </a:solidFill>
                <a:latin typeface="Times New Roman"/>
              </a:rPr>
              <a:t>Birbirine </a:t>
            </a:r>
            <a:r>
              <a:rPr lang="tr-TR" sz="2800" dirty="0">
                <a:solidFill>
                  <a:srgbClr val="000000"/>
                </a:solidFill>
                <a:latin typeface="Times New Roman"/>
              </a:rPr>
              <a:t>küs olan eşler, ana-babalar, kardeşler! </a:t>
            </a:r>
            <a:endParaRPr lang="tr-TR" sz="2800" dirty="0" smtClean="0">
              <a:solidFill>
                <a:srgbClr val="000000"/>
              </a:solidFill>
              <a:latin typeface="Times New Roman"/>
            </a:endParaRPr>
          </a:p>
          <a:p>
            <a:r>
              <a:rPr lang="tr-TR" sz="2800" dirty="0" smtClean="0">
                <a:solidFill>
                  <a:srgbClr val="000000"/>
                </a:solidFill>
                <a:latin typeface="Times New Roman"/>
              </a:rPr>
              <a:t>Peygamberimiz </a:t>
            </a:r>
            <a:r>
              <a:rPr lang="tr-TR" sz="2800" dirty="0">
                <a:solidFill>
                  <a:srgbClr val="000000"/>
                </a:solidFill>
                <a:latin typeface="Times New Roman"/>
              </a:rPr>
              <a:t>şöyle buyuruyor</a:t>
            </a:r>
            <a:r>
              <a:rPr lang="tr-TR" dirty="0" smtClean="0">
                <a:solidFill>
                  <a:srgbClr val="000000"/>
                </a:solidFill>
                <a:latin typeface="Times New Roman"/>
              </a:rPr>
              <a:t>.</a:t>
            </a:r>
          </a:p>
          <a:p>
            <a:endParaRPr lang="tr-TR" dirty="0" smtClean="0">
              <a:solidFill>
                <a:srgbClr val="000000"/>
              </a:solidFill>
              <a:latin typeface="Times New Roman"/>
            </a:endParaRPr>
          </a:p>
          <a:p>
            <a:pPr algn="r" fontAlgn="base">
              <a:spcAft>
                <a:spcPts val="0"/>
              </a:spcAft>
            </a:pPr>
            <a:r>
              <a:rPr lang="ar-SY" sz="2500" dirty="0">
                <a:solidFill>
                  <a:srgbClr val="000000"/>
                </a:solidFill>
                <a:latin typeface="Times New Roman"/>
              </a:rPr>
              <a:t>لا تَقَاطَعُوا ، ولا تَدابروا ، ولا تباغضُوا ، ولا تحاسدُوا ، وكُونُوا </a:t>
            </a:r>
            <a:r>
              <a:rPr lang="ar-SY" sz="2500" dirty="0" smtClean="0">
                <a:solidFill>
                  <a:srgbClr val="000000"/>
                </a:solidFill>
                <a:latin typeface="Times New Roman"/>
              </a:rPr>
              <a:t>عِبادَ اللَّهِ </a:t>
            </a:r>
            <a:r>
              <a:rPr lang="ar-SY" sz="2500" dirty="0">
                <a:solidFill>
                  <a:srgbClr val="000000"/>
                </a:solidFill>
                <a:latin typeface="Times New Roman"/>
              </a:rPr>
              <a:t>إخْواناً . ولا يحِلُّ لمُسْلِمٍ أنْ يهْجُرَ أخَاهُ فَوقَ ثَلاثٍ</a:t>
            </a:r>
            <a:endParaRPr lang="ar-SY" sz="2500" dirty="0">
              <a:solidFill>
                <a:srgbClr val="666666"/>
              </a:solidFill>
              <a:latin typeface="Arial"/>
            </a:endParaRPr>
          </a:p>
          <a:p>
            <a:endParaRPr lang="tr-TR" sz="2800" dirty="0" smtClean="0">
              <a:solidFill>
                <a:srgbClr val="000000"/>
              </a:solidFill>
              <a:latin typeface="Times New Roman"/>
            </a:endParaRPr>
          </a:p>
          <a:p>
            <a:r>
              <a:rPr lang="tr-TR" sz="2800" dirty="0" smtClean="0">
                <a:solidFill>
                  <a:srgbClr val="000000"/>
                </a:solidFill>
                <a:latin typeface="Times New Roman"/>
              </a:rPr>
              <a:t>“</a:t>
            </a:r>
            <a:r>
              <a:rPr lang="tr-TR" sz="2800" dirty="0">
                <a:solidFill>
                  <a:srgbClr val="000000"/>
                </a:solidFill>
                <a:latin typeface="Times New Roman"/>
              </a:rPr>
              <a:t>Birbirinizle ilginizi kesmeyiniz, sırt dönmeyiniz, kin tutmayınız ve haset etmeyiniz. Ey Allah'ın kulları! kardeş olunuz. Bir Müslüman’ın, din kardeşini üç günden fazla terk edip küs durması  helâl değildir.” </a:t>
            </a:r>
            <a:endParaRPr lang="tr-TR" sz="2800" dirty="0" smtClean="0">
              <a:solidFill>
                <a:srgbClr val="000000"/>
              </a:solidFill>
              <a:latin typeface="Times New Roman"/>
            </a:endParaRPr>
          </a:p>
          <a:p>
            <a:r>
              <a:rPr lang="tr-TR" sz="2800" dirty="0" smtClean="0">
                <a:solidFill>
                  <a:srgbClr val="000000"/>
                </a:solidFill>
                <a:latin typeface="Times New Roman"/>
              </a:rPr>
              <a:t>(</a:t>
            </a:r>
            <a:r>
              <a:rPr lang="tr-TR" sz="2800" dirty="0">
                <a:solidFill>
                  <a:srgbClr val="000000"/>
                </a:solidFill>
                <a:latin typeface="Times New Roman"/>
              </a:rPr>
              <a:t>Buhari, </a:t>
            </a:r>
            <a:r>
              <a:rPr lang="tr-TR" sz="2800" dirty="0" err="1">
                <a:solidFill>
                  <a:srgbClr val="000000"/>
                </a:solidFill>
                <a:latin typeface="Times New Roman"/>
              </a:rPr>
              <a:t>Edeb</a:t>
            </a:r>
            <a:r>
              <a:rPr lang="tr-TR" sz="2800" dirty="0">
                <a:solidFill>
                  <a:srgbClr val="000000"/>
                </a:solidFill>
                <a:latin typeface="Times New Roman"/>
              </a:rPr>
              <a:t> 57)</a:t>
            </a:r>
            <a:r>
              <a:rPr lang="ar-SY" sz="2500" dirty="0"/>
              <a:t/>
            </a:r>
            <a:br>
              <a:rPr lang="ar-SY" sz="2500" dirty="0"/>
            </a:br>
            <a:endParaRPr lang="tr-TR" sz="2500" dirty="0"/>
          </a:p>
        </p:txBody>
      </p:sp>
    </p:spTree>
    <p:extLst>
      <p:ext uri="{BB962C8B-B14F-4D97-AF65-F5344CB8AC3E}">
        <p14:creationId xmlns:p14="http://schemas.microsoft.com/office/powerpoint/2010/main" val="4193278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9" y="260648"/>
            <a:ext cx="7622232" cy="1224136"/>
          </a:xfrm>
        </p:spPr>
        <p:txBody>
          <a:bodyPr/>
          <a:lstStyle/>
          <a:p>
            <a:pPr marL="0" indent="0" algn="ctr">
              <a:buNone/>
            </a:pPr>
            <a:r>
              <a:rPr lang="tr-TR" sz="2800" dirty="0">
                <a:solidFill>
                  <a:srgbClr val="002060"/>
                </a:solidFill>
                <a:effectLst/>
                <a:latin typeface="Times New Roman"/>
              </a:rPr>
              <a:t>Küslük haram olduğu halde, haram olan şeyi neden devam ettiriyoruz?</a:t>
            </a:r>
            <a:endParaRPr lang="tr-TR" sz="2800" dirty="0">
              <a:solidFill>
                <a:srgbClr val="002060"/>
              </a:solidFill>
            </a:endParaRPr>
          </a:p>
        </p:txBody>
      </p:sp>
      <p:sp>
        <p:nvSpPr>
          <p:cNvPr id="3" name="İçerik Yer Tutucusu 2"/>
          <p:cNvSpPr>
            <a:spLocks noGrp="1"/>
          </p:cNvSpPr>
          <p:nvPr>
            <p:ph sz="quarter" idx="13"/>
          </p:nvPr>
        </p:nvSpPr>
        <p:spPr>
          <a:xfrm>
            <a:off x="611560" y="1484784"/>
            <a:ext cx="7920880" cy="4968552"/>
          </a:xfrm>
        </p:spPr>
        <p:txBody>
          <a:bodyPr/>
          <a:lstStyle/>
          <a:p>
            <a:r>
              <a:rPr lang="tr-TR" sz="2400" dirty="0">
                <a:solidFill>
                  <a:srgbClr val="000000"/>
                </a:solidFill>
                <a:latin typeface="Times New Roman"/>
              </a:rPr>
              <a:t>Kardeşinin, evladının, ana-babasının, eşinin yaptığı bir hatadan dolayı birbirini affetmeyenler! </a:t>
            </a:r>
            <a:r>
              <a:rPr lang="tr-TR" sz="2400" dirty="0" smtClean="0">
                <a:solidFill>
                  <a:srgbClr val="000000"/>
                </a:solidFill>
                <a:latin typeface="Times New Roman"/>
              </a:rPr>
              <a:t>Şu </a:t>
            </a:r>
            <a:r>
              <a:rPr lang="tr-TR" sz="2400" dirty="0">
                <a:solidFill>
                  <a:srgbClr val="000000"/>
                </a:solidFill>
                <a:latin typeface="Times New Roman"/>
              </a:rPr>
              <a:t>hususu iyice düşünsünler. </a:t>
            </a:r>
            <a:endParaRPr lang="tr-TR" sz="2400" dirty="0" smtClean="0">
              <a:solidFill>
                <a:srgbClr val="000000"/>
              </a:solidFill>
              <a:latin typeface="Times New Roman"/>
            </a:endParaRPr>
          </a:p>
          <a:p>
            <a:r>
              <a:rPr lang="tr-TR" sz="2400" dirty="0" smtClean="0">
                <a:solidFill>
                  <a:srgbClr val="000000"/>
                </a:solidFill>
                <a:latin typeface="Times New Roman"/>
              </a:rPr>
              <a:t>Yüce </a:t>
            </a:r>
            <a:r>
              <a:rPr lang="tr-TR" sz="2400" dirty="0">
                <a:solidFill>
                  <a:srgbClr val="000000"/>
                </a:solidFill>
                <a:latin typeface="Times New Roman"/>
              </a:rPr>
              <a:t>Rabbimiz bir hatamızdan dolayı bizi kulluğundan çıkaraydı, bir sözden, bir davranıştan dolayı bizleri affetmeyeydi hangimiz O’na kul olabilirdik. </a:t>
            </a:r>
            <a:endParaRPr lang="tr-TR" sz="2400" dirty="0" smtClean="0">
              <a:solidFill>
                <a:srgbClr val="000000"/>
              </a:solidFill>
              <a:latin typeface="Times New Roman"/>
            </a:endParaRPr>
          </a:p>
          <a:p>
            <a:r>
              <a:rPr lang="tr-TR" sz="2400" dirty="0" smtClean="0">
                <a:solidFill>
                  <a:srgbClr val="000000"/>
                </a:solidFill>
                <a:latin typeface="Times New Roman"/>
              </a:rPr>
              <a:t>Bize </a:t>
            </a:r>
            <a:r>
              <a:rPr lang="tr-TR" sz="2400" dirty="0">
                <a:solidFill>
                  <a:srgbClr val="000000"/>
                </a:solidFill>
                <a:latin typeface="Times New Roman"/>
              </a:rPr>
              <a:t>ne oluyor ki, Yaratanımızın bize karşı yapmadığını biz başkasına reva </a:t>
            </a:r>
            <a:r>
              <a:rPr lang="tr-TR" sz="2400" dirty="0" smtClean="0">
                <a:solidFill>
                  <a:srgbClr val="000000"/>
                </a:solidFill>
                <a:latin typeface="Times New Roman"/>
              </a:rPr>
              <a:t>görüyoruz. </a:t>
            </a:r>
          </a:p>
          <a:p>
            <a:r>
              <a:rPr lang="tr-TR" sz="2400" dirty="0" smtClean="0">
                <a:solidFill>
                  <a:srgbClr val="000000"/>
                </a:solidFill>
                <a:latin typeface="Times New Roman"/>
              </a:rPr>
              <a:t>Şimdi </a:t>
            </a:r>
            <a:r>
              <a:rPr lang="tr-TR" sz="2400" dirty="0">
                <a:solidFill>
                  <a:srgbClr val="000000"/>
                </a:solidFill>
                <a:latin typeface="Times New Roman"/>
              </a:rPr>
              <a:t>yeniden düşünme </a:t>
            </a:r>
            <a:r>
              <a:rPr lang="tr-TR" sz="2400" dirty="0" smtClean="0">
                <a:solidFill>
                  <a:srgbClr val="000000"/>
                </a:solidFill>
                <a:latin typeface="Times New Roman"/>
              </a:rPr>
              <a:t>zamanı. </a:t>
            </a:r>
            <a:r>
              <a:rPr lang="tr-TR" sz="2400" dirty="0">
                <a:solidFill>
                  <a:srgbClr val="000000"/>
                </a:solidFill>
                <a:latin typeface="Times New Roman"/>
              </a:rPr>
              <a:t>Bu bayram sabahında affedenlerden olup Rabbimizin affına mazhar olma </a:t>
            </a:r>
            <a:r>
              <a:rPr lang="tr-TR" sz="2400" dirty="0" smtClean="0">
                <a:solidFill>
                  <a:srgbClr val="000000"/>
                </a:solidFill>
                <a:latin typeface="Times New Roman"/>
              </a:rPr>
              <a:t>zamanı</a:t>
            </a:r>
            <a:r>
              <a:rPr lang="tr-TR" dirty="0" smtClean="0">
                <a:solidFill>
                  <a:srgbClr val="000000"/>
                </a:solidFill>
                <a:latin typeface="Times New Roman"/>
              </a:rPr>
              <a:t>.</a:t>
            </a:r>
            <a:endParaRPr lang="tr-TR" dirty="0"/>
          </a:p>
        </p:txBody>
      </p:sp>
    </p:spTree>
    <p:extLst>
      <p:ext uri="{BB962C8B-B14F-4D97-AF65-F5344CB8AC3E}">
        <p14:creationId xmlns:p14="http://schemas.microsoft.com/office/powerpoint/2010/main" val="1295952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60648"/>
            <a:ext cx="8352927" cy="1152128"/>
          </a:xfrm>
        </p:spPr>
        <p:txBody>
          <a:bodyPr/>
          <a:lstStyle/>
          <a:p>
            <a:pPr marL="0" indent="0" algn="ctr">
              <a:buNone/>
            </a:pPr>
            <a:r>
              <a:rPr lang="tr-TR" sz="4000" dirty="0">
                <a:solidFill>
                  <a:srgbClr val="C00000"/>
                </a:solidFill>
                <a:effectLst/>
                <a:latin typeface="Times New Roman"/>
              </a:rPr>
              <a:t>Bu bayram dua zamanı</a:t>
            </a:r>
            <a:endParaRPr lang="tr-TR" sz="4000" dirty="0">
              <a:solidFill>
                <a:srgbClr val="C00000"/>
              </a:solidFill>
            </a:endParaRPr>
          </a:p>
        </p:txBody>
      </p:sp>
      <p:sp>
        <p:nvSpPr>
          <p:cNvPr id="3" name="İçerik Yer Tutucusu 2"/>
          <p:cNvSpPr>
            <a:spLocks noGrp="1"/>
          </p:cNvSpPr>
          <p:nvPr>
            <p:ph sz="quarter" idx="13"/>
          </p:nvPr>
        </p:nvSpPr>
        <p:spPr>
          <a:xfrm>
            <a:off x="467544" y="1340768"/>
            <a:ext cx="8208912" cy="5184576"/>
          </a:xfrm>
        </p:spPr>
        <p:txBody>
          <a:bodyPr>
            <a:normAutofit/>
          </a:bodyPr>
          <a:lstStyle/>
          <a:p>
            <a:r>
              <a:rPr lang="tr-TR" sz="3200" dirty="0">
                <a:solidFill>
                  <a:srgbClr val="000000"/>
                </a:solidFill>
                <a:latin typeface="Times New Roman"/>
              </a:rPr>
              <a:t>Duamız olmasa değerimiz </a:t>
            </a:r>
            <a:r>
              <a:rPr lang="tr-TR" sz="3200" dirty="0" smtClean="0">
                <a:solidFill>
                  <a:srgbClr val="000000"/>
                </a:solidFill>
                <a:latin typeface="Times New Roman"/>
              </a:rPr>
              <a:t>olmaz.</a:t>
            </a:r>
          </a:p>
          <a:p>
            <a:endParaRPr lang="tr-TR" sz="2800" dirty="0" smtClean="0">
              <a:solidFill>
                <a:srgbClr val="000000"/>
              </a:solidFill>
              <a:latin typeface="Times New Roman"/>
            </a:endParaRPr>
          </a:p>
          <a:p>
            <a:r>
              <a:rPr lang="ar-SY" sz="2500" dirty="0">
                <a:solidFill>
                  <a:srgbClr val="000000"/>
                </a:solidFill>
                <a:latin typeface="Times New Roman"/>
              </a:rPr>
              <a:t>قُلْ مَا يَعْبَأُ بِكُمْ رَبِّيلَوْلَا دُعَاؤُكُمْ فَقَدْ كَذَّبْتُمْ </a:t>
            </a:r>
            <a:r>
              <a:rPr lang="ar-SY" sz="2500" dirty="0" smtClean="0">
                <a:solidFill>
                  <a:srgbClr val="000000"/>
                </a:solidFill>
                <a:latin typeface="Times New Roman"/>
              </a:rPr>
              <a:t>فَسَوْفَ </a:t>
            </a:r>
            <a:r>
              <a:rPr lang="ar-SY" sz="2500" dirty="0">
                <a:solidFill>
                  <a:srgbClr val="000000"/>
                </a:solidFill>
                <a:latin typeface="Times New Roman"/>
              </a:rPr>
              <a:t>يَكُونُ </a:t>
            </a:r>
            <a:r>
              <a:rPr lang="ar-SY" sz="2500" dirty="0" smtClean="0">
                <a:solidFill>
                  <a:srgbClr val="000000"/>
                </a:solidFill>
                <a:latin typeface="Times New Roman"/>
              </a:rPr>
              <a:t>لِزَاماً</a:t>
            </a:r>
            <a:endParaRPr lang="tr-TR" sz="2500" dirty="0" smtClean="0">
              <a:solidFill>
                <a:srgbClr val="000000"/>
              </a:solidFill>
              <a:latin typeface="Times New Roman"/>
            </a:endParaRPr>
          </a:p>
          <a:p>
            <a:pPr marL="45720" indent="0">
              <a:buNone/>
            </a:pPr>
            <a:endParaRPr lang="tr-TR" sz="2500" dirty="0" smtClean="0">
              <a:solidFill>
                <a:srgbClr val="000000"/>
              </a:solidFill>
              <a:latin typeface="Times New Roman"/>
            </a:endParaRPr>
          </a:p>
          <a:p>
            <a:r>
              <a:rPr lang="tr-TR" sz="3200" dirty="0">
                <a:solidFill>
                  <a:srgbClr val="000000"/>
                </a:solidFill>
                <a:latin typeface="Times New Roman"/>
              </a:rPr>
              <a:t>“Duanız olmasa Rabbim size ne diye değer versin! Siz yalanladınız. Öyle ise azap yakanızı bırakmayacak.” </a:t>
            </a:r>
            <a:endParaRPr lang="tr-TR" sz="3200" dirty="0" smtClean="0">
              <a:solidFill>
                <a:srgbClr val="000000"/>
              </a:solidFill>
              <a:latin typeface="Times New Roman"/>
            </a:endParaRPr>
          </a:p>
          <a:p>
            <a:r>
              <a:rPr lang="tr-TR" sz="2800" dirty="0" smtClean="0">
                <a:solidFill>
                  <a:srgbClr val="000000"/>
                </a:solidFill>
                <a:latin typeface="Times New Roman"/>
              </a:rPr>
              <a:t>(</a:t>
            </a:r>
            <a:r>
              <a:rPr lang="tr-TR" sz="2800" dirty="0">
                <a:solidFill>
                  <a:srgbClr val="000000"/>
                </a:solidFill>
                <a:latin typeface="Times New Roman"/>
              </a:rPr>
              <a:t>Furkan, 25/77)</a:t>
            </a:r>
            <a:endParaRPr lang="tr-TR" sz="2500" dirty="0"/>
          </a:p>
        </p:txBody>
      </p:sp>
    </p:spTree>
    <p:extLst>
      <p:ext uri="{BB962C8B-B14F-4D97-AF65-F5344CB8AC3E}">
        <p14:creationId xmlns:p14="http://schemas.microsoft.com/office/powerpoint/2010/main" val="3642116849"/>
      </p:ext>
    </p:extLst>
  </p:cSld>
  <p:clrMapOvr>
    <a:masterClrMapping/>
  </p:clrMapOvr>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84</TotalTime>
  <Words>933</Words>
  <Application>Microsoft Office PowerPoint</Application>
  <PresentationFormat>Ekran Gösterisi (4:3)</PresentationFormat>
  <Paragraphs>95</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Hava Akımı</vt:lpstr>
      <vt:lpstr>RAMAZAN BAYRAMI</vt:lpstr>
      <vt:lpstr> Bugün buruk bir bayram yaşıyoruz.</vt:lpstr>
      <vt:lpstr>PowerPoint Sunusu</vt:lpstr>
      <vt:lpstr>PowerPoint Sunusu</vt:lpstr>
      <vt:lpstr>Bu bayram kardeşlik bilinciyle kaynaşma zamanı</vt:lpstr>
      <vt:lpstr>PowerPoint Sunusu</vt:lpstr>
      <vt:lpstr>PowerPoint Sunusu</vt:lpstr>
      <vt:lpstr>Küslük haram olduğu halde, haram olan şeyi neden devam ettiriyoruz?</vt:lpstr>
      <vt:lpstr>Bu bayram dua zamanı</vt:lpstr>
      <vt:lpstr>PowerPoint Sunusu</vt:lpstr>
      <vt:lpstr>PowerPoint Sunusu</vt:lpstr>
      <vt:lpstr>Bu bayram günahlarımıza bir dur deme vakti</vt:lpstr>
      <vt:lpstr>Bu bayram menfaatlerimizle dinimiz çeliştiğinde dinimizi tercih etmeyi hayat tarzı haline getirme kararını verme vaktidir.</vt:lpstr>
      <vt:lpstr>İbadetlerde devamlılık esastır. Bayram bitmenin değil yeni bir hevesle yeniden başlamanın vaktidir.</vt:lpstr>
      <vt:lpstr>Kurtuluşa eren müminlerin vasfı sayılırken şu vurgu yapılır.  وَالَّذِينَ هُمْ عَلَى صَلَوَاتِهِمْ يُحَافِظُونَ  “Onlar ki, (kurtuluşa erenler) namazlarını kılmağa devam ederler.” (Müminun, 23/9)  Ramazanda ibadetlerimizi ahlak haline getirmeye çaba gösterdik. Rabbimizin yasaklarından kaçınmaya çalıştık.  Artık bu hali tüm yıla yaymamız gerekmektedir.  Her ayımız ramazan, her günümüz kadir, her gördüğümüzü Hızır bilme şuurunun canlı tutmamız gerekmektedir. </vt:lpstr>
      <vt:lpstr>sadaka-i Fıtır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RAMAZAN BAYRAMI</dc:title>
  <dc:creator>TEOLOG</dc:creator>
  <cp:lastModifiedBy>Windows User</cp:lastModifiedBy>
  <cp:revision>9</cp:revision>
  <dcterms:created xsi:type="dcterms:W3CDTF">2014-07-27T07:56:54Z</dcterms:created>
  <dcterms:modified xsi:type="dcterms:W3CDTF">2014-07-27T09:27:15Z</dcterms:modified>
</cp:coreProperties>
</file>