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5" r:id="rId4"/>
    <p:sldId id="267" r:id="rId5"/>
    <p:sldId id="268" r:id="rId6"/>
    <p:sldId id="266" r:id="rId7"/>
    <p:sldId id="277" r:id="rId8"/>
    <p:sldId id="278" r:id="rId9"/>
    <p:sldId id="279" r:id="rId10"/>
    <p:sldId id="288" r:id="rId11"/>
    <p:sldId id="285" r:id="rId12"/>
    <p:sldId id="286" r:id="rId13"/>
    <p:sldId id="287" r:id="rId14"/>
    <p:sldId id="282" r:id="rId15"/>
    <p:sldId id="284" r:id="rId16"/>
    <p:sldId id="301" r:id="rId17"/>
    <p:sldId id="303" r:id="rId18"/>
    <p:sldId id="304" r:id="rId19"/>
    <p:sldId id="283" r:id="rId20"/>
    <p:sldId id="276" r:id="rId21"/>
    <p:sldId id="275" r:id="rId22"/>
    <p:sldId id="274" r:id="rId23"/>
    <p:sldId id="273" r:id="rId24"/>
    <p:sldId id="298" r:id="rId25"/>
    <p:sldId id="300" r:id="rId26"/>
    <p:sldId id="302" r:id="rId27"/>
    <p:sldId id="314" r:id="rId28"/>
    <p:sldId id="315" r:id="rId29"/>
    <p:sldId id="310" r:id="rId30"/>
    <p:sldId id="272" r:id="rId31"/>
    <p:sldId id="271" r:id="rId32"/>
    <p:sldId id="264" r:id="rId33"/>
    <p:sldId id="312" r:id="rId34"/>
    <p:sldId id="260" r:id="rId35"/>
    <p:sldId id="291" r:id="rId36"/>
    <p:sldId id="290" r:id="rId37"/>
    <p:sldId id="293" r:id="rId38"/>
    <p:sldId id="294" r:id="rId39"/>
    <p:sldId id="295" r:id="rId40"/>
    <p:sldId id="311" r:id="rId41"/>
    <p:sldId id="296" r:id="rId42"/>
    <p:sldId id="306" r:id="rId43"/>
    <p:sldId id="309" r:id="rId44"/>
    <p:sldId id="308" r:id="rId45"/>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4671" autoAdjust="0"/>
  </p:normalViewPr>
  <p:slideViewPr>
    <p:cSldViewPr>
      <p:cViewPr varScale="1">
        <p:scale>
          <a:sx n="70" d="100"/>
          <a:sy n="70" d="100"/>
        </p:scale>
        <p:origin x="-1386" y="-90"/>
      </p:cViewPr>
      <p:guideLst>
        <p:guide orient="horz" pos="2160"/>
        <p:guide pos="2880"/>
      </p:guideLst>
    </p:cSldViewPr>
  </p:slideViewPr>
  <p:outlineViewPr>
    <p:cViewPr>
      <p:scale>
        <a:sx n="33" d="100"/>
        <a:sy n="33" d="100"/>
      </p:scale>
      <p:origin x="0" y="55044"/>
    </p:cViewPr>
  </p:outlineViewPr>
  <p:notesTextViewPr>
    <p:cViewPr>
      <p:scale>
        <a:sx n="1" d="1"/>
        <a:sy n="1" d="1"/>
      </p:scale>
      <p:origin x="0" y="0"/>
    </p:cViewPr>
  </p:notesTextViewPr>
  <p:sorterViewPr>
    <p:cViewPr>
      <p:scale>
        <a:sx n="100" d="100"/>
        <a:sy n="100" d="100"/>
      </p:scale>
      <p:origin x="0" y="8346"/>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Alt Başlı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p>
            <a:fld id="{EE8E0BD1-AA77-4AC5-BF8E-A26070048DFB}" type="datetimeFigureOut">
              <a:rPr lang="tr-TR" smtClean="0"/>
              <a:t>10.03.2015</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837D97A2-9588-4FE2-8D31-286840BAB9B3}" type="slidenum">
              <a:rPr lang="tr-TR" smtClean="0"/>
              <a:t>‹#›</a:t>
            </a:fld>
            <a:endParaRPr lang="tr-TR"/>
          </a:p>
        </p:txBody>
      </p:sp>
    </p:spTree>
    <p:extLst>
      <p:ext uri="{BB962C8B-B14F-4D97-AF65-F5344CB8AC3E}">
        <p14:creationId xmlns:p14="http://schemas.microsoft.com/office/powerpoint/2010/main" val="15035377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EE8E0BD1-AA77-4AC5-BF8E-A26070048DFB}" type="datetimeFigureOut">
              <a:rPr lang="tr-TR" smtClean="0"/>
              <a:t>10.03.2015</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837D97A2-9588-4FE2-8D31-286840BAB9B3}" type="slidenum">
              <a:rPr lang="tr-TR" smtClean="0"/>
              <a:t>‹#›</a:t>
            </a:fld>
            <a:endParaRPr lang="tr-TR"/>
          </a:p>
        </p:txBody>
      </p:sp>
    </p:spTree>
    <p:extLst>
      <p:ext uri="{BB962C8B-B14F-4D97-AF65-F5344CB8AC3E}">
        <p14:creationId xmlns:p14="http://schemas.microsoft.com/office/powerpoint/2010/main" val="25193713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EE8E0BD1-AA77-4AC5-BF8E-A26070048DFB}" type="datetimeFigureOut">
              <a:rPr lang="tr-TR" smtClean="0"/>
              <a:t>10.03.2015</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837D97A2-9588-4FE2-8D31-286840BAB9B3}" type="slidenum">
              <a:rPr lang="tr-TR" smtClean="0"/>
              <a:t>‹#›</a:t>
            </a:fld>
            <a:endParaRPr lang="tr-TR"/>
          </a:p>
        </p:txBody>
      </p:sp>
    </p:spTree>
    <p:extLst>
      <p:ext uri="{BB962C8B-B14F-4D97-AF65-F5344CB8AC3E}">
        <p14:creationId xmlns:p14="http://schemas.microsoft.com/office/powerpoint/2010/main" val="22064605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EE8E0BD1-AA77-4AC5-BF8E-A26070048DFB}" type="datetimeFigureOut">
              <a:rPr lang="tr-TR" smtClean="0"/>
              <a:t>10.03.2015</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837D97A2-9588-4FE2-8D31-286840BAB9B3}" type="slidenum">
              <a:rPr lang="tr-TR" smtClean="0"/>
              <a:t>‹#›</a:t>
            </a:fld>
            <a:endParaRPr lang="tr-TR"/>
          </a:p>
        </p:txBody>
      </p:sp>
    </p:spTree>
    <p:extLst>
      <p:ext uri="{BB962C8B-B14F-4D97-AF65-F5344CB8AC3E}">
        <p14:creationId xmlns:p14="http://schemas.microsoft.com/office/powerpoint/2010/main" val="492936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Metin Yer Tutucus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p>
            <a:fld id="{EE8E0BD1-AA77-4AC5-BF8E-A26070048DFB}" type="datetimeFigureOut">
              <a:rPr lang="tr-TR" smtClean="0"/>
              <a:t>10.03.2015</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837D97A2-9588-4FE2-8D31-286840BAB9B3}" type="slidenum">
              <a:rPr lang="tr-TR" smtClean="0"/>
              <a:t>‹#›</a:t>
            </a:fld>
            <a:endParaRPr lang="tr-TR"/>
          </a:p>
        </p:txBody>
      </p:sp>
    </p:spTree>
    <p:extLst>
      <p:ext uri="{BB962C8B-B14F-4D97-AF65-F5344CB8AC3E}">
        <p14:creationId xmlns:p14="http://schemas.microsoft.com/office/powerpoint/2010/main" val="17709759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EE8E0BD1-AA77-4AC5-BF8E-A26070048DFB}" type="datetimeFigureOut">
              <a:rPr lang="tr-TR" smtClean="0"/>
              <a:t>10.03.2015</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837D97A2-9588-4FE2-8D31-286840BAB9B3}" type="slidenum">
              <a:rPr lang="tr-TR" smtClean="0"/>
              <a:t>‹#›</a:t>
            </a:fld>
            <a:endParaRPr lang="tr-TR"/>
          </a:p>
        </p:txBody>
      </p:sp>
    </p:spTree>
    <p:extLst>
      <p:ext uri="{BB962C8B-B14F-4D97-AF65-F5344CB8AC3E}">
        <p14:creationId xmlns:p14="http://schemas.microsoft.com/office/powerpoint/2010/main" val="15127844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lvl1pPr>
              <a:defRPr/>
            </a:lvl1pPr>
          </a:lstStyle>
          <a:p>
            <a:r>
              <a:rPr lang="tr-TR" smtClean="0"/>
              <a:t>Asıl başlık stili için tıklatın</a:t>
            </a:r>
            <a:endParaRPr lang="tr-TR"/>
          </a:p>
        </p:txBody>
      </p:sp>
      <p:sp>
        <p:nvSpPr>
          <p:cNvPr id="3" name="Metin Yer Tutucus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EE8E0BD1-AA77-4AC5-BF8E-A26070048DFB}" type="datetimeFigureOut">
              <a:rPr lang="tr-TR" smtClean="0"/>
              <a:t>10.03.2015</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837D97A2-9588-4FE2-8D31-286840BAB9B3}" type="slidenum">
              <a:rPr lang="tr-TR" smtClean="0"/>
              <a:t>‹#›</a:t>
            </a:fld>
            <a:endParaRPr lang="tr-TR"/>
          </a:p>
        </p:txBody>
      </p:sp>
    </p:spTree>
    <p:extLst>
      <p:ext uri="{BB962C8B-B14F-4D97-AF65-F5344CB8AC3E}">
        <p14:creationId xmlns:p14="http://schemas.microsoft.com/office/powerpoint/2010/main" val="238147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EE8E0BD1-AA77-4AC5-BF8E-A26070048DFB}" type="datetimeFigureOut">
              <a:rPr lang="tr-TR" smtClean="0"/>
              <a:t>10.03.2015</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837D97A2-9588-4FE2-8D31-286840BAB9B3}" type="slidenum">
              <a:rPr lang="tr-TR" smtClean="0"/>
              <a:t>‹#›</a:t>
            </a:fld>
            <a:endParaRPr lang="tr-TR"/>
          </a:p>
        </p:txBody>
      </p:sp>
    </p:spTree>
    <p:extLst>
      <p:ext uri="{BB962C8B-B14F-4D97-AF65-F5344CB8AC3E}">
        <p14:creationId xmlns:p14="http://schemas.microsoft.com/office/powerpoint/2010/main" val="19097091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EE8E0BD1-AA77-4AC5-BF8E-A26070048DFB}" type="datetimeFigureOut">
              <a:rPr lang="tr-TR" smtClean="0"/>
              <a:t>10.03.2015</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837D97A2-9588-4FE2-8D31-286840BAB9B3}" type="slidenum">
              <a:rPr lang="tr-TR" smtClean="0"/>
              <a:t>‹#›</a:t>
            </a:fld>
            <a:endParaRPr lang="tr-TR"/>
          </a:p>
        </p:txBody>
      </p:sp>
    </p:spTree>
    <p:extLst>
      <p:ext uri="{BB962C8B-B14F-4D97-AF65-F5344CB8AC3E}">
        <p14:creationId xmlns:p14="http://schemas.microsoft.com/office/powerpoint/2010/main" val="501682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İçerik Yer Tutucus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EE8E0BD1-AA77-4AC5-BF8E-A26070048DFB}" type="datetimeFigureOut">
              <a:rPr lang="tr-TR" smtClean="0"/>
              <a:t>10.03.2015</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837D97A2-9588-4FE2-8D31-286840BAB9B3}" type="slidenum">
              <a:rPr lang="tr-TR" smtClean="0"/>
              <a:t>‹#›</a:t>
            </a:fld>
            <a:endParaRPr lang="tr-TR"/>
          </a:p>
        </p:txBody>
      </p:sp>
    </p:spTree>
    <p:extLst>
      <p:ext uri="{BB962C8B-B14F-4D97-AF65-F5344CB8AC3E}">
        <p14:creationId xmlns:p14="http://schemas.microsoft.com/office/powerpoint/2010/main" val="1716943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Resim Yer Tutucus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EE8E0BD1-AA77-4AC5-BF8E-A26070048DFB}" type="datetimeFigureOut">
              <a:rPr lang="tr-TR" smtClean="0"/>
              <a:t>10.03.2015</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837D97A2-9588-4FE2-8D31-286840BAB9B3}" type="slidenum">
              <a:rPr lang="tr-TR" smtClean="0"/>
              <a:t>‹#›</a:t>
            </a:fld>
            <a:endParaRPr lang="tr-TR"/>
          </a:p>
        </p:txBody>
      </p:sp>
    </p:spTree>
    <p:extLst>
      <p:ext uri="{BB962C8B-B14F-4D97-AF65-F5344CB8AC3E}">
        <p14:creationId xmlns:p14="http://schemas.microsoft.com/office/powerpoint/2010/main" val="40165682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4000" b="-4000"/>
          </a:stretch>
        </a:blipFill>
        <a:effectLst/>
      </p:bgPr>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E8E0BD1-AA77-4AC5-BF8E-A26070048DFB}" type="datetimeFigureOut">
              <a:rPr lang="tr-TR" smtClean="0"/>
              <a:t>10.03.2015</a:t>
            </a:fld>
            <a:endParaRPr lang="tr-TR"/>
          </a:p>
        </p:txBody>
      </p:sp>
      <p:sp>
        <p:nvSpPr>
          <p:cNvPr id="5" name="Altbilgi Yer Tutucusu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37D97A2-9588-4FE2-8D31-286840BAB9B3}" type="slidenum">
              <a:rPr lang="tr-TR" smtClean="0"/>
              <a:t>‹#›</a:t>
            </a:fld>
            <a:endParaRPr lang="tr-TR"/>
          </a:p>
        </p:txBody>
      </p:sp>
    </p:spTree>
    <p:extLst>
      <p:ext uri="{BB962C8B-B14F-4D97-AF65-F5344CB8AC3E}">
        <p14:creationId xmlns:p14="http://schemas.microsoft.com/office/powerpoint/2010/main" val="25966271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620689"/>
            <a:ext cx="7772400" cy="2979762"/>
          </a:xfrm>
        </p:spPr>
        <p:style>
          <a:lnRef idx="3">
            <a:schemeClr val="lt1"/>
          </a:lnRef>
          <a:fillRef idx="1">
            <a:schemeClr val="dk1"/>
          </a:fillRef>
          <a:effectRef idx="1">
            <a:schemeClr val="dk1"/>
          </a:effectRef>
          <a:fontRef idx="minor">
            <a:schemeClr val="lt1"/>
          </a:fontRef>
        </p:style>
        <p:txBody>
          <a:bodyPr>
            <a:normAutofit/>
          </a:bodyPr>
          <a:lstStyle/>
          <a:p>
            <a:r>
              <a:rPr lang="tr-TR" sz="6000" b="1" dirty="0" smtClean="0">
                <a:solidFill>
                  <a:srgbClr val="FF0000"/>
                </a:solidFill>
              </a:rPr>
              <a:t>ŞEHİTLİK VE ŞEHADET</a:t>
            </a:r>
            <a:r>
              <a:rPr lang="tr-TR" sz="6000" b="1" dirty="0" smtClean="0"/>
              <a:t/>
            </a:r>
            <a:br>
              <a:rPr lang="tr-TR" sz="6000" b="1" dirty="0" smtClean="0"/>
            </a:br>
            <a:r>
              <a:rPr lang="tr-TR" sz="6000" b="1" dirty="0" smtClean="0"/>
              <a:t>«</a:t>
            </a:r>
            <a:r>
              <a:rPr lang="tr-TR" sz="6000" b="1" dirty="0" smtClean="0">
                <a:solidFill>
                  <a:srgbClr val="00B050"/>
                </a:solidFill>
              </a:rPr>
              <a:t>CANIN ALLAH’A ARZI</a:t>
            </a:r>
            <a:r>
              <a:rPr lang="tr-TR" sz="6000" b="1" dirty="0" smtClean="0"/>
              <a:t>»</a:t>
            </a:r>
            <a:endParaRPr lang="tr-TR" sz="6000" b="1" dirty="0"/>
          </a:p>
        </p:txBody>
      </p:sp>
      <p:sp>
        <p:nvSpPr>
          <p:cNvPr id="3" name="Alt Başlık 2"/>
          <p:cNvSpPr>
            <a:spLocks noGrp="1"/>
          </p:cNvSpPr>
          <p:nvPr>
            <p:ph type="subTitle" idx="1"/>
          </p:nvPr>
        </p:nvSpPr>
        <p:spPr>
          <a:xfrm>
            <a:off x="611560" y="3861048"/>
            <a:ext cx="8064896" cy="2567136"/>
          </a:xfrm>
        </p:spPr>
        <p:style>
          <a:lnRef idx="1">
            <a:schemeClr val="accent3"/>
          </a:lnRef>
          <a:fillRef idx="2">
            <a:schemeClr val="accent3"/>
          </a:fillRef>
          <a:effectRef idx="1">
            <a:schemeClr val="accent3"/>
          </a:effectRef>
          <a:fontRef idx="minor">
            <a:schemeClr val="dk1"/>
          </a:fontRef>
        </p:style>
        <p:txBody>
          <a:bodyPr>
            <a:normAutofit/>
          </a:bodyPr>
          <a:lstStyle/>
          <a:p>
            <a:r>
              <a:rPr lang="tr-TR" b="1" dirty="0" smtClean="0">
                <a:solidFill>
                  <a:srgbClr val="FF0000"/>
                </a:solidFill>
              </a:rPr>
              <a:t>Emin YAVUZYİĞİT</a:t>
            </a:r>
            <a:br>
              <a:rPr lang="tr-TR" b="1" dirty="0" smtClean="0">
                <a:solidFill>
                  <a:srgbClr val="FF0000"/>
                </a:solidFill>
              </a:rPr>
            </a:br>
            <a:r>
              <a:rPr lang="tr-TR" b="1" dirty="0" smtClean="0">
                <a:solidFill>
                  <a:srgbClr val="FF0000"/>
                </a:solidFill>
              </a:rPr>
              <a:t>   UZMAN İMAM HATİP</a:t>
            </a:r>
          </a:p>
          <a:p>
            <a:r>
              <a:rPr lang="tr-TR" b="1" dirty="0" smtClean="0">
                <a:solidFill>
                  <a:srgbClr val="0070C0"/>
                </a:solidFill>
              </a:rPr>
              <a:t>Facebook: Muhammed Emin </a:t>
            </a:r>
            <a:r>
              <a:rPr lang="tr-TR" b="1" dirty="0" err="1" smtClean="0">
                <a:solidFill>
                  <a:srgbClr val="0070C0"/>
                </a:solidFill>
              </a:rPr>
              <a:t>Yavuzyiğit</a:t>
            </a:r>
            <a:r>
              <a:rPr lang="tr-TR" b="1" dirty="0" smtClean="0">
                <a:solidFill>
                  <a:srgbClr val="0070C0"/>
                </a:solidFill>
              </a:rPr>
              <a:t> </a:t>
            </a:r>
          </a:p>
          <a:p>
            <a:r>
              <a:rPr lang="tr-TR" b="1" dirty="0" smtClean="0">
                <a:solidFill>
                  <a:srgbClr val="0070C0"/>
                </a:solidFill>
              </a:rPr>
              <a:t>Facebook Grup: VAAZ DOSYALARI</a:t>
            </a:r>
          </a:p>
          <a:p>
            <a:endParaRPr lang="tr-TR" dirty="0"/>
          </a:p>
        </p:txBody>
      </p:sp>
    </p:spTree>
    <p:extLst>
      <p:ext uri="{BB962C8B-B14F-4D97-AF65-F5344CB8AC3E}">
        <p14:creationId xmlns:p14="http://schemas.microsoft.com/office/powerpoint/2010/main" val="3094536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260648"/>
            <a:ext cx="8229600" cy="6264696"/>
          </a:xfrm>
        </p:spPr>
        <p:style>
          <a:lnRef idx="1">
            <a:schemeClr val="accent3"/>
          </a:lnRef>
          <a:fillRef idx="2">
            <a:schemeClr val="accent3"/>
          </a:fillRef>
          <a:effectRef idx="1">
            <a:schemeClr val="accent3"/>
          </a:effectRef>
          <a:fontRef idx="minor">
            <a:schemeClr val="dk1"/>
          </a:fontRef>
        </p:style>
        <p:txBody>
          <a:bodyPr>
            <a:normAutofit fontScale="92500" lnSpcReduction="20000"/>
          </a:bodyPr>
          <a:lstStyle/>
          <a:p>
            <a:pPr marL="0" indent="0">
              <a:buNone/>
            </a:pPr>
            <a:r>
              <a:rPr lang="ar-AE" b="1" dirty="0" smtClean="0"/>
              <a:t>وَلَا تَحْسَبَنَّ الَّذٖينَ قُتِلُوا فٖى سَبٖيلِ اللّٰهِ اَمْوَاتًا بَلْ اَحْيَاءٌ عِنْدَ رَبِّهِمْ يُرْزَقُونَ</a:t>
            </a:r>
          </a:p>
          <a:p>
            <a:r>
              <a:rPr lang="ar-AE" b="1" dirty="0" smtClean="0"/>
              <a:t>فَرِحٖينَ بِمَا اٰتٰیهُمُ اللّٰهُ مِنْ فَضْلِهٖ وَيَسْتَبْشِرُونَ بِالَّذٖينَ لَمْ يَلْحَقُوا بِهِمْ مِنْ خَلْفِهِمْ اَلَّا خَوْفٌ عَلَيْهِمْ وَلَا هُمْ يَحْزَنُونَ</a:t>
            </a:r>
            <a:endParaRPr lang="ar-AE" b="1" dirty="0"/>
          </a:p>
          <a:p>
            <a:r>
              <a:rPr lang="ar-AE" b="1" dirty="0"/>
              <a:t>يَسْتَبْشِرُونَ بِنِعْمَةٍ مِنَ اللّٰهِ وَفَضْلٍ وَاَنَّ اللّٰهَ لَا يُضٖيعُ اَجْرَ </a:t>
            </a:r>
            <a:r>
              <a:rPr lang="ar-AE" b="1" dirty="0" smtClean="0"/>
              <a:t>الْمُؤْمِنٖينَ</a:t>
            </a:r>
          </a:p>
          <a:p>
            <a:pPr marL="0" indent="0">
              <a:buNone/>
            </a:pPr>
            <a:r>
              <a:rPr lang="tr-TR" b="1" dirty="0" smtClean="0"/>
              <a:t>«Allah </a:t>
            </a:r>
            <a:r>
              <a:rPr lang="tr-TR" b="1" dirty="0"/>
              <a:t>yolunda öldürülenleri sakın ölüler sanma. Bilakis onlar diridirler, Rableri katında Allah'ın, lütfundan kendilerine verdiği nimetlerin sevincini yaşayarak rızıklandırılmaktadırlar. Arkalarından kendilerine ulaşamayan (henüz şehit olmamış) kimselere de hiçbir korku olmayacağına ve onların üzülmeyeceklerine </a:t>
            </a:r>
            <a:r>
              <a:rPr lang="tr-TR" b="1" dirty="0" smtClean="0"/>
              <a:t>sevinirler (Şehitler) Allah'ın nimetine, keremine ve Allah'ın, </a:t>
            </a:r>
            <a:r>
              <a:rPr lang="tr-TR" b="1" dirty="0" err="1" smtClean="0"/>
              <a:t>mü'minlerin</a:t>
            </a:r>
            <a:r>
              <a:rPr lang="tr-TR" b="1" dirty="0" smtClean="0"/>
              <a:t> ecrini zayi etmeyeceğine sevinirler.» (Ali İmran suresi 19-171)</a:t>
            </a:r>
          </a:p>
        </p:txBody>
      </p:sp>
    </p:spTree>
    <p:extLst>
      <p:ext uri="{BB962C8B-B14F-4D97-AF65-F5344CB8AC3E}">
        <p14:creationId xmlns:p14="http://schemas.microsoft.com/office/powerpoint/2010/main" val="28498442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style>
          <a:lnRef idx="3">
            <a:schemeClr val="lt1"/>
          </a:lnRef>
          <a:fillRef idx="1">
            <a:schemeClr val="accent2"/>
          </a:fillRef>
          <a:effectRef idx="1">
            <a:schemeClr val="accent2"/>
          </a:effectRef>
          <a:fontRef idx="minor">
            <a:schemeClr val="lt1"/>
          </a:fontRef>
        </p:style>
        <p:txBody>
          <a:bodyPr/>
          <a:lstStyle/>
          <a:p>
            <a:r>
              <a:rPr lang="tr-TR" b="1" dirty="0" smtClean="0"/>
              <a:t>ŞEHİTLİĞİN MERTEBELERİ</a:t>
            </a:r>
            <a:endParaRPr lang="tr-TR" b="1" dirty="0"/>
          </a:p>
        </p:txBody>
      </p:sp>
      <p:sp>
        <p:nvSpPr>
          <p:cNvPr id="3" name="İçerik Yer Tutucusu 2"/>
          <p:cNvSpPr>
            <a:spLocks noGrp="1"/>
          </p:cNvSpPr>
          <p:nvPr>
            <p:ph idx="1"/>
          </p:nvPr>
        </p:nvSpPr>
        <p:spPr/>
        <p:style>
          <a:lnRef idx="1">
            <a:schemeClr val="accent3"/>
          </a:lnRef>
          <a:fillRef idx="2">
            <a:schemeClr val="accent3"/>
          </a:fillRef>
          <a:effectRef idx="1">
            <a:schemeClr val="accent3"/>
          </a:effectRef>
          <a:fontRef idx="minor">
            <a:schemeClr val="dk1"/>
          </a:fontRef>
        </p:style>
        <p:txBody>
          <a:bodyPr>
            <a:normAutofit lnSpcReduction="10000"/>
          </a:bodyPr>
          <a:lstStyle/>
          <a:p>
            <a:pPr algn="ctr"/>
            <a:r>
              <a:rPr lang="tr-TR" b="1" dirty="0" smtClean="0">
                <a:solidFill>
                  <a:srgbClr val="FF0000"/>
                </a:solidFill>
              </a:rPr>
              <a:t>ŞEHİTLER PEYGAMBERLERLE HAŞR OLUNACAKTIR</a:t>
            </a:r>
          </a:p>
          <a:p>
            <a:r>
              <a:rPr lang="ar-AE" b="1" dirty="0" smtClean="0"/>
              <a:t>وَاَشْرَقَتِ الْاَرْضُ بِنُورِ رَبِّهَا وَوُضِعَ الْكِتَابُ وَجٖیءَ بِالنَّبِيّٖنَ وَالشُّهَدَاءِ وَقُضِىَ بَيْنَهُمْ بِالْحَقِّ وَهُمْ لَا يُظْلَمُونَ</a:t>
            </a:r>
          </a:p>
          <a:p>
            <a:pPr marL="0" indent="0">
              <a:buNone/>
            </a:pPr>
            <a:r>
              <a:rPr lang="tr-TR" b="1" dirty="0" smtClean="0"/>
              <a:t>«Yeryüzü, Rabbinin nuruyla aydınlanır. Kitap (amel defterleri) ortaya konur. Peygamberler ve şehitler getirilir ve haksızlığa uğratılmaksızın aralarında adaletle hüküm verilir.» (</a:t>
            </a:r>
            <a:r>
              <a:rPr lang="tr-TR" b="1" dirty="0" err="1" smtClean="0"/>
              <a:t>Zümer</a:t>
            </a:r>
            <a:r>
              <a:rPr lang="tr-TR" b="1" dirty="0" smtClean="0"/>
              <a:t> suresi 69)</a:t>
            </a:r>
            <a:endParaRPr lang="tr-TR" b="1" dirty="0"/>
          </a:p>
        </p:txBody>
      </p:sp>
    </p:spTree>
    <p:extLst>
      <p:ext uri="{BB962C8B-B14F-4D97-AF65-F5344CB8AC3E}">
        <p14:creationId xmlns:p14="http://schemas.microsoft.com/office/powerpoint/2010/main" val="15489445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style>
          <a:lnRef idx="3">
            <a:schemeClr val="lt1"/>
          </a:lnRef>
          <a:fillRef idx="1">
            <a:schemeClr val="accent2"/>
          </a:fillRef>
          <a:effectRef idx="1">
            <a:schemeClr val="accent2"/>
          </a:effectRef>
          <a:fontRef idx="minor">
            <a:schemeClr val="lt1"/>
          </a:fontRef>
        </p:style>
        <p:txBody>
          <a:bodyPr/>
          <a:lstStyle/>
          <a:p>
            <a:r>
              <a:rPr lang="tr-TR" b="1" dirty="0" smtClean="0"/>
              <a:t>ŞEHİTLERİN MÜKAFATLARI</a:t>
            </a:r>
            <a:endParaRPr lang="tr-TR" b="1" dirty="0"/>
          </a:p>
        </p:txBody>
      </p:sp>
      <p:sp>
        <p:nvSpPr>
          <p:cNvPr id="3" name="İçerik Yer Tutucusu 2"/>
          <p:cNvSpPr>
            <a:spLocks noGrp="1"/>
          </p:cNvSpPr>
          <p:nvPr>
            <p:ph idx="1"/>
          </p:nvPr>
        </p:nvSpPr>
        <p:spPr/>
        <p:style>
          <a:lnRef idx="1">
            <a:schemeClr val="accent3"/>
          </a:lnRef>
          <a:fillRef idx="2">
            <a:schemeClr val="accent3"/>
          </a:fillRef>
          <a:effectRef idx="1">
            <a:schemeClr val="accent3"/>
          </a:effectRef>
          <a:fontRef idx="minor">
            <a:schemeClr val="dk1"/>
          </a:fontRef>
        </p:style>
        <p:txBody>
          <a:bodyPr>
            <a:normAutofit lnSpcReduction="10000"/>
          </a:bodyPr>
          <a:lstStyle/>
          <a:p>
            <a:r>
              <a:rPr lang="ar-AE" b="1" dirty="0" smtClean="0"/>
              <a:t>وَالَّذٖينَ </a:t>
            </a:r>
            <a:r>
              <a:rPr lang="ar-AE" b="1" dirty="0" smtClean="0"/>
              <a:t>اٰمَنُوا بِاللّٰهِ وَرُسُلِهٖ اُولٰئِكَ هُمُ الصِّدّٖيقُونَ وَالشُّهَدَاءُ عِنْدَ رَبِّهِمْ لَهُمْ اَجْرُهُمْ وَنُورُهُمْ وَالَّذٖينَ كَفَرُوا وَكَذَّبُوا بِاٰيَاتِنَا اُولٰئِكَ اَصْحَابُ الْجَحٖيمِ</a:t>
            </a:r>
          </a:p>
          <a:p>
            <a:pPr marL="0" indent="0">
              <a:buNone/>
            </a:pPr>
            <a:r>
              <a:rPr lang="tr-TR" b="1" dirty="0" smtClean="0"/>
              <a:t>«</a:t>
            </a:r>
            <a:r>
              <a:rPr lang="tr-TR" b="1" u="sng" dirty="0" smtClean="0"/>
              <a:t>Allah'a </a:t>
            </a:r>
            <a:r>
              <a:rPr lang="tr-TR" b="1" u="sng" dirty="0" smtClean="0"/>
              <a:t>ve Peygamberlerine iman edenler var ya, işte onlar </a:t>
            </a:r>
            <a:r>
              <a:rPr lang="tr-TR" b="1" u="sng" dirty="0" err="1" smtClean="0"/>
              <a:t>sıddıklar</a:t>
            </a:r>
            <a:r>
              <a:rPr lang="tr-TR" b="1" u="sng" dirty="0" smtClean="0"/>
              <a:t> </a:t>
            </a:r>
            <a:r>
              <a:rPr lang="tr-TR" b="1" u="sng" dirty="0" smtClean="0"/>
              <a:t>(sözü özü doğru kimseler) ve Allah katında şahitlerdir. Onların mükâfatları ve nurları vardır. </a:t>
            </a:r>
            <a:r>
              <a:rPr lang="tr-TR" b="1" dirty="0" smtClean="0"/>
              <a:t>İnkâr edip </a:t>
            </a:r>
            <a:r>
              <a:rPr lang="tr-TR" b="1" dirty="0"/>
              <a:t>a</a:t>
            </a:r>
            <a:r>
              <a:rPr lang="tr-TR" b="1" dirty="0" smtClean="0"/>
              <a:t>yetlerimizi </a:t>
            </a:r>
            <a:r>
              <a:rPr lang="tr-TR" b="1" dirty="0" smtClean="0"/>
              <a:t>yalanlayanlara gelince; işte onlar cehennemliklerdir.» </a:t>
            </a:r>
            <a:r>
              <a:rPr lang="tr-TR" dirty="0" smtClean="0"/>
              <a:t>(</a:t>
            </a:r>
            <a:r>
              <a:rPr lang="tr-TR" dirty="0" err="1" smtClean="0"/>
              <a:t>Hadid</a:t>
            </a:r>
            <a:r>
              <a:rPr lang="tr-TR" dirty="0" smtClean="0"/>
              <a:t> suresi 19)</a:t>
            </a:r>
            <a:endParaRPr lang="tr-TR" dirty="0"/>
          </a:p>
        </p:txBody>
      </p:sp>
    </p:spTree>
    <p:extLst>
      <p:ext uri="{BB962C8B-B14F-4D97-AF65-F5344CB8AC3E}">
        <p14:creationId xmlns:p14="http://schemas.microsoft.com/office/powerpoint/2010/main" val="28946711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style>
          <a:lnRef idx="3">
            <a:schemeClr val="lt1"/>
          </a:lnRef>
          <a:fillRef idx="1">
            <a:schemeClr val="accent2"/>
          </a:fillRef>
          <a:effectRef idx="1">
            <a:schemeClr val="accent2"/>
          </a:effectRef>
          <a:fontRef idx="minor">
            <a:schemeClr val="lt1"/>
          </a:fontRef>
        </p:style>
        <p:txBody>
          <a:bodyPr>
            <a:normAutofit fontScale="90000"/>
          </a:bodyPr>
          <a:lstStyle/>
          <a:p>
            <a:r>
              <a:rPr lang="tr-TR" b="1" dirty="0" smtClean="0"/>
              <a:t>ŞEHİTLER ALLAH’IN NİMET VERDİĞİ KİMSELERDİR</a:t>
            </a:r>
            <a:endParaRPr lang="tr-TR" b="1" dirty="0"/>
          </a:p>
        </p:txBody>
      </p:sp>
      <p:sp>
        <p:nvSpPr>
          <p:cNvPr id="3" name="İçerik Yer Tutucusu 2"/>
          <p:cNvSpPr>
            <a:spLocks noGrp="1"/>
          </p:cNvSpPr>
          <p:nvPr>
            <p:ph idx="1"/>
          </p:nvPr>
        </p:nvSpPr>
        <p:spPr/>
        <p:style>
          <a:lnRef idx="1">
            <a:schemeClr val="accent3"/>
          </a:lnRef>
          <a:fillRef idx="2">
            <a:schemeClr val="accent3"/>
          </a:fillRef>
          <a:effectRef idx="1">
            <a:schemeClr val="accent3"/>
          </a:effectRef>
          <a:fontRef idx="minor">
            <a:schemeClr val="dk1"/>
          </a:fontRef>
        </p:style>
        <p:txBody>
          <a:bodyPr>
            <a:normAutofit/>
          </a:bodyPr>
          <a:lstStyle/>
          <a:p>
            <a:r>
              <a:rPr lang="ar-AE" b="1" dirty="0" smtClean="0"/>
              <a:t>وَمَنْ </a:t>
            </a:r>
            <a:r>
              <a:rPr lang="ar-AE" b="1" dirty="0" smtClean="0"/>
              <a:t>يُطِعِ اللّٰهَ وَالرَّسُولَ فَاُولٰئِكَ مَعَ الَّذٖينَ اَنْعَمَ اللّٰهُ عَلَيْهِمْ مِنَ النَّبِيّٖنَ وَالصِّدّٖيقٖينَ وَالشُّهَدَاءِ وَالصَّالِحٖينَ وَحَسُنَ اُولٰئِكَ رَفٖيقًا</a:t>
            </a:r>
          </a:p>
          <a:p>
            <a:pPr marL="0" indent="0">
              <a:buNone/>
            </a:pPr>
            <a:r>
              <a:rPr lang="tr-TR" b="1" dirty="0" smtClean="0"/>
              <a:t>«Kim Allah'a ve Peygambere itaat ederse, işte onlar, Allah'ın kendilerine nimet verdiği peygamberlerle, </a:t>
            </a:r>
            <a:r>
              <a:rPr lang="tr-TR" b="1" dirty="0" err="1" smtClean="0"/>
              <a:t>sıddıklarla</a:t>
            </a:r>
            <a:r>
              <a:rPr lang="tr-TR" b="1" dirty="0" smtClean="0"/>
              <a:t>, </a:t>
            </a:r>
            <a:r>
              <a:rPr lang="tr-TR" b="1" dirty="0" smtClean="0"/>
              <a:t>şehitlerle </a:t>
            </a:r>
            <a:r>
              <a:rPr lang="tr-TR" b="1" dirty="0" smtClean="0"/>
              <a:t>ve iyi kimselerle birliktedirler. Bunlar ne güzel arkadaştır.» </a:t>
            </a:r>
            <a:r>
              <a:rPr lang="tr-TR" dirty="0" smtClean="0"/>
              <a:t>(Nisa suresi 69)</a:t>
            </a:r>
            <a:endParaRPr lang="tr-TR" dirty="0"/>
          </a:p>
        </p:txBody>
      </p:sp>
    </p:spTree>
    <p:extLst>
      <p:ext uri="{BB962C8B-B14F-4D97-AF65-F5344CB8AC3E}">
        <p14:creationId xmlns:p14="http://schemas.microsoft.com/office/powerpoint/2010/main" val="2673961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style>
          <a:lnRef idx="3">
            <a:schemeClr val="lt1"/>
          </a:lnRef>
          <a:fillRef idx="1">
            <a:schemeClr val="accent2"/>
          </a:fillRef>
          <a:effectRef idx="1">
            <a:schemeClr val="accent2"/>
          </a:effectRef>
          <a:fontRef idx="minor">
            <a:schemeClr val="lt1"/>
          </a:fontRef>
        </p:style>
        <p:txBody>
          <a:bodyPr/>
          <a:lstStyle/>
          <a:p>
            <a:r>
              <a:rPr lang="tr-TR" b="1" dirty="0" smtClean="0"/>
              <a:t>ŞEHİT OLMANIN ŞARTLARI</a:t>
            </a:r>
            <a:endParaRPr lang="tr-TR" b="1" dirty="0"/>
          </a:p>
        </p:txBody>
      </p:sp>
      <p:sp>
        <p:nvSpPr>
          <p:cNvPr id="3" name="İçerik Yer Tutucusu 2"/>
          <p:cNvSpPr>
            <a:spLocks noGrp="1"/>
          </p:cNvSpPr>
          <p:nvPr>
            <p:ph idx="1"/>
          </p:nvPr>
        </p:nvSpPr>
        <p:spPr/>
        <p:style>
          <a:lnRef idx="1">
            <a:schemeClr val="accent3"/>
          </a:lnRef>
          <a:fillRef idx="2">
            <a:schemeClr val="accent3"/>
          </a:fillRef>
          <a:effectRef idx="1">
            <a:schemeClr val="accent3"/>
          </a:effectRef>
          <a:fontRef idx="minor">
            <a:schemeClr val="dk1"/>
          </a:fontRef>
        </p:style>
        <p:txBody>
          <a:bodyPr>
            <a:normAutofit lnSpcReduction="10000"/>
          </a:bodyPr>
          <a:lstStyle/>
          <a:p>
            <a:pPr>
              <a:buFont typeface="Wingdings" pitchFamily="2" charset="2"/>
              <a:buChar char="v"/>
            </a:pPr>
            <a:r>
              <a:rPr lang="tr-TR" b="1" dirty="0" smtClean="0"/>
              <a:t>1</a:t>
            </a:r>
            <a:r>
              <a:rPr lang="tr-TR" b="1" dirty="0" smtClean="0"/>
              <a:t>) Şehidin </a:t>
            </a:r>
            <a:r>
              <a:rPr lang="tr-TR" b="1" dirty="0" err="1" smtClean="0"/>
              <a:t>müslüman</a:t>
            </a:r>
            <a:r>
              <a:rPr lang="tr-TR" b="1" dirty="0" smtClean="0"/>
              <a:t> olması gereklidir</a:t>
            </a:r>
          </a:p>
          <a:p>
            <a:pPr>
              <a:buFont typeface="Wingdings" pitchFamily="2" charset="2"/>
              <a:buChar char="v"/>
            </a:pPr>
            <a:r>
              <a:rPr lang="tr-TR" b="1" dirty="0" smtClean="0"/>
              <a:t>2) Şehidin Akıllı olması</a:t>
            </a:r>
          </a:p>
          <a:p>
            <a:pPr>
              <a:buFont typeface="Wingdings" pitchFamily="2" charset="2"/>
              <a:buChar char="v"/>
            </a:pPr>
            <a:r>
              <a:rPr lang="tr-TR" b="1" dirty="0" smtClean="0"/>
              <a:t>3) şehidin akıl baliğ olmak.</a:t>
            </a:r>
          </a:p>
          <a:p>
            <a:pPr>
              <a:buFont typeface="Wingdings" pitchFamily="2" charset="2"/>
              <a:buChar char="v"/>
            </a:pPr>
            <a:r>
              <a:rPr lang="tr-TR" b="1" dirty="0" smtClean="0"/>
              <a:t>5) Şehit vurulduktan sonra hemen ölmüş olmalı. Vurulduktan sonra, ölmeden önce, yiyip içer, tedavi görürse, vurulduğu yerden başka tarafa taşınırsa veya üzerinden bir namaz vakti geçecek kadar yaşarsa bu şehit sayılmaz lakin uhrevi </a:t>
            </a:r>
            <a:r>
              <a:rPr lang="tr-TR" b="1" dirty="0" smtClean="0"/>
              <a:t>şehit </a:t>
            </a:r>
            <a:r>
              <a:rPr lang="tr-TR" b="1" dirty="0" smtClean="0"/>
              <a:t>sayılır</a:t>
            </a:r>
            <a:r>
              <a:rPr lang="tr-TR" dirty="0" smtClean="0"/>
              <a:t>.</a:t>
            </a:r>
          </a:p>
          <a:p>
            <a:endParaRPr lang="tr-TR" dirty="0"/>
          </a:p>
        </p:txBody>
      </p:sp>
    </p:spTree>
    <p:extLst>
      <p:ext uri="{BB962C8B-B14F-4D97-AF65-F5344CB8AC3E}">
        <p14:creationId xmlns:p14="http://schemas.microsoft.com/office/powerpoint/2010/main" val="34321146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style>
          <a:lnRef idx="3">
            <a:schemeClr val="lt1"/>
          </a:lnRef>
          <a:fillRef idx="1">
            <a:schemeClr val="accent2"/>
          </a:fillRef>
          <a:effectRef idx="1">
            <a:schemeClr val="accent2"/>
          </a:effectRef>
          <a:fontRef idx="minor">
            <a:schemeClr val="lt1"/>
          </a:fontRef>
        </p:style>
        <p:txBody>
          <a:bodyPr/>
          <a:lstStyle/>
          <a:p>
            <a:r>
              <a:rPr lang="tr-TR" b="1" dirty="0" smtClean="0"/>
              <a:t>GERÇEK ŞEHİTLER KİMLERDİR</a:t>
            </a:r>
            <a:endParaRPr lang="tr-TR" b="1" dirty="0"/>
          </a:p>
        </p:txBody>
      </p:sp>
      <p:sp>
        <p:nvSpPr>
          <p:cNvPr id="3" name="İçerik Yer Tutucusu 2"/>
          <p:cNvSpPr>
            <a:spLocks noGrp="1"/>
          </p:cNvSpPr>
          <p:nvPr>
            <p:ph idx="1"/>
          </p:nvPr>
        </p:nvSpPr>
        <p:spPr/>
        <p:style>
          <a:lnRef idx="1">
            <a:schemeClr val="accent3"/>
          </a:lnRef>
          <a:fillRef idx="2">
            <a:schemeClr val="accent3"/>
          </a:fillRef>
          <a:effectRef idx="1">
            <a:schemeClr val="accent3"/>
          </a:effectRef>
          <a:fontRef idx="minor">
            <a:schemeClr val="dk1"/>
          </a:fontRef>
        </p:style>
        <p:txBody>
          <a:bodyPr>
            <a:normAutofit/>
          </a:bodyPr>
          <a:lstStyle/>
          <a:p>
            <a:r>
              <a:rPr lang="tr-TR" sz="4000" b="1" dirty="0" smtClean="0"/>
              <a:t>Allah yoluna, cihat meydanında ve savaş esnasında düşmanla çarpışıp can veren kimselerdir.</a:t>
            </a:r>
          </a:p>
          <a:p>
            <a:r>
              <a:rPr lang="tr-TR" sz="4000" b="1" dirty="0" smtClean="0"/>
              <a:t>Bu şehitlerin cenazesi yıkanmaz, kanları ve elbiseleriyle gömülürler ve bu halde iken de cenaze namazları kılınır.</a:t>
            </a:r>
            <a:endParaRPr lang="tr-TR" sz="4000" b="1" dirty="0"/>
          </a:p>
        </p:txBody>
      </p:sp>
    </p:spTree>
    <p:extLst>
      <p:ext uri="{BB962C8B-B14F-4D97-AF65-F5344CB8AC3E}">
        <p14:creationId xmlns:p14="http://schemas.microsoft.com/office/powerpoint/2010/main" val="8822143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style>
          <a:lnRef idx="3">
            <a:schemeClr val="lt1"/>
          </a:lnRef>
          <a:fillRef idx="1">
            <a:schemeClr val="accent2"/>
          </a:fillRef>
          <a:effectRef idx="1">
            <a:schemeClr val="accent2"/>
          </a:effectRef>
          <a:fontRef idx="minor">
            <a:schemeClr val="lt1"/>
          </a:fontRef>
        </p:style>
        <p:txBody>
          <a:bodyPr>
            <a:normAutofit fontScale="90000"/>
          </a:bodyPr>
          <a:lstStyle/>
          <a:p>
            <a:r>
              <a:rPr lang="tr-TR" b="1" dirty="0" smtClean="0"/>
              <a:t>SİZ KİMLERİ ŞEHİT SAYIYORSUNUZ?</a:t>
            </a:r>
            <a:endParaRPr lang="tr-TR" b="1" dirty="0"/>
          </a:p>
        </p:txBody>
      </p:sp>
      <p:sp>
        <p:nvSpPr>
          <p:cNvPr id="3" name="İçerik Yer Tutucusu 2"/>
          <p:cNvSpPr>
            <a:spLocks noGrp="1"/>
          </p:cNvSpPr>
          <p:nvPr>
            <p:ph idx="1"/>
          </p:nvPr>
        </p:nvSpPr>
        <p:spPr>
          <a:xfrm>
            <a:off x="457200" y="1600200"/>
            <a:ext cx="8229600" cy="4925144"/>
          </a:xfrm>
        </p:spPr>
        <p:style>
          <a:lnRef idx="1">
            <a:schemeClr val="accent3"/>
          </a:lnRef>
          <a:fillRef idx="2">
            <a:schemeClr val="accent3"/>
          </a:fillRef>
          <a:effectRef idx="1">
            <a:schemeClr val="accent3"/>
          </a:effectRef>
          <a:fontRef idx="minor">
            <a:schemeClr val="dk1"/>
          </a:fontRef>
        </p:style>
        <p:txBody>
          <a:bodyPr>
            <a:normAutofit fontScale="70000" lnSpcReduction="20000"/>
          </a:bodyPr>
          <a:lstStyle/>
          <a:p>
            <a:pPr marL="0" indent="0">
              <a:buNone/>
            </a:pPr>
            <a:r>
              <a:rPr lang="ar-AE" b="1" dirty="0" smtClean="0"/>
              <a:t>وعنهُ </a:t>
            </a:r>
            <a:r>
              <a:rPr lang="ar-AE" b="1" dirty="0"/>
              <a:t>قالَ : قالَ رسولُ اللَّه صَلّى اللهُ عَلَيْهِ وسَلَّم :  « ما تَعُدُّونَ الشهداءَ فِيكُم ؟ قالُوا  </a:t>
            </a:r>
            <a:r>
              <a:rPr lang="ar-AE" b="1" dirty="0" smtClean="0"/>
              <a:t>يا </a:t>
            </a:r>
            <a:r>
              <a:rPr lang="ar-AE" b="1" dirty="0"/>
              <a:t>رسُولِ اللَّهِ من قُتِل في سبيل اللَّه فَهُو شهيدٌ . قال : « إنَّ شُهَداءَ أُمَّتي إذاً لَقلِيلٌ ، »  قالُوا: فَمنْ يا رسُول اللَّه ؟ قال : « منْ قُتِل في سبيلِ اللَّه فهُو شَهيدٌ ، ومنْ ماتَ في سبيل اللَّه فهُو شهيدٌ ، ومنْ ماتَ في الطَّاعُون فَهُو شَهيدٌ ، ومنْ ماتَ في البطنِ فَهُو شَهيدٌ، والغَريقُ شَهيدٌ » رواهُ مسلمٌ </a:t>
            </a:r>
            <a:r>
              <a:rPr lang="ar-AE" b="1" dirty="0" smtClean="0"/>
              <a:t>.</a:t>
            </a:r>
            <a:endParaRPr lang="ar-AE" b="1" dirty="0"/>
          </a:p>
          <a:p>
            <a:pPr marL="0" indent="0">
              <a:buNone/>
            </a:pPr>
            <a:r>
              <a:rPr lang="tr-TR" b="1" dirty="0" err="1" smtClean="0"/>
              <a:t>Ebû</a:t>
            </a:r>
            <a:r>
              <a:rPr lang="tr-TR" b="1" dirty="0" smtClean="0"/>
              <a:t> </a:t>
            </a:r>
            <a:r>
              <a:rPr lang="tr-TR" b="1" dirty="0" err="1"/>
              <a:t>Hüreyre</a:t>
            </a:r>
            <a:r>
              <a:rPr lang="tr-TR" b="1" dirty="0"/>
              <a:t>  </a:t>
            </a:r>
            <a:r>
              <a:rPr lang="tr-TR" b="1" dirty="0" smtClean="0"/>
              <a:t>(R.A)’den rivayet </a:t>
            </a:r>
            <a:r>
              <a:rPr lang="tr-TR" b="1" dirty="0"/>
              <a:t>edildiğine göre, </a:t>
            </a:r>
            <a:r>
              <a:rPr lang="tr-TR" b="1" dirty="0" err="1"/>
              <a:t>Resûlullah</a:t>
            </a:r>
            <a:r>
              <a:rPr lang="tr-TR" b="1" dirty="0"/>
              <a:t>  </a:t>
            </a:r>
            <a:r>
              <a:rPr lang="tr-TR" b="1" dirty="0" smtClean="0"/>
              <a:t>(S.A.V):</a:t>
            </a:r>
            <a:endParaRPr lang="tr-TR" b="1" dirty="0"/>
          </a:p>
          <a:p>
            <a:pPr marL="0" indent="0">
              <a:buNone/>
            </a:pPr>
            <a:r>
              <a:rPr lang="tr-TR" b="1" dirty="0" smtClean="0"/>
              <a:t>– </a:t>
            </a:r>
            <a:r>
              <a:rPr lang="tr-TR" b="1" dirty="0"/>
              <a:t>"Siz kimleri şehit sayıyorsunuz?"  diye sordu. </a:t>
            </a:r>
            <a:r>
              <a:rPr lang="tr-TR" b="1" dirty="0" smtClean="0"/>
              <a:t>Sahabeler:</a:t>
            </a:r>
            <a:endParaRPr lang="tr-TR" b="1" dirty="0"/>
          </a:p>
          <a:p>
            <a:pPr marL="0" indent="0">
              <a:buNone/>
            </a:pPr>
            <a:r>
              <a:rPr lang="tr-TR" b="1" dirty="0"/>
              <a:t>– </a:t>
            </a:r>
            <a:r>
              <a:rPr lang="tr-TR" b="1" dirty="0" err="1"/>
              <a:t>Yâ</a:t>
            </a:r>
            <a:r>
              <a:rPr lang="tr-TR" b="1" dirty="0"/>
              <a:t> </a:t>
            </a:r>
            <a:r>
              <a:rPr lang="tr-TR" b="1" dirty="0" err="1"/>
              <a:t>Resûlallah</a:t>
            </a:r>
            <a:r>
              <a:rPr lang="tr-TR" b="1" dirty="0"/>
              <a:t>! Kim Allah yolunda öldürülürse o şehittir, dediler. Peygamber Efendimiz:</a:t>
            </a:r>
          </a:p>
          <a:p>
            <a:pPr marL="0" indent="0">
              <a:buNone/>
            </a:pPr>
            <a:r>
              <a:rPr lang="tr-TR" b="1" dirty="0" smtClean="0"/>
              <a:t>– </a:t>
            </a:r>
            <a:r>
              <a:rPr lang="tr-TR" b="1" dirty="0"/>
              <a:t>"Öyleyse ümmetimin şehitleri oldukça azdır"  buyurdu. </a:t>
            </a:r>
            <a:r>
              <a:rPr lang="tr-TR" b="1" dirty="0" err="1" smtClean="0"/>
              <a:t>Ashab</a:t>
            </a:r>
            <a:r>
              <a:rPr lang="tr-TR" b="1" dirty="0"/>
              <a:t>:</a:t>
            </a:r>
          </a:p>
          <a:p>
            <a:pPr marL="0" indent="0">
              <a:buNone/>
            </a:pPr>
            <a:r>
              <a:rPr lang="tr-TR" b="1" dirty="0" smtClean="0"/>
              <a:t>– </a:t>
            </a:r>
            <a:r>
              <a:rPr lang="tr-TR" b="1" dirty="0"/>
              <a:t>O halde kimler şehittir, </a:t>
            </a:r>
            <a:r>
              <a:rPr lang="tr-TR" b="1" dirty="0" err="1"/>
              <a:t>Y</a:t>
            </a:r>
            <a:r>
              <a:rPr lang="tr-TR" b="1" dirty="0" err="1" smtClean="0"/>
              <a:t>â</a:t>
            </a:r>
            <a:r>
              <a:rPr lang="tr-TR" b="1" dirty="0" smtClean="0"/>
              <a:t> </a:t>
            </a:r>
            <a:r>
              <a:rPr lang="tr-TR" b="1" dirty="0" err="1"/>
              <a:t>Resûlallah</a:t>
            </a:r>
            <a:r>
              <a:rPr lang="tr-TR" b="1" dirty="0"/>
              <a:t>! dediler. </a:t>
            </a:r>
            <a:r>
              <a:rPr lang="tr-TR" b="1" dirty="0" err="1"/>
              <a:t>Resûl</a:t>
            </a:r>
            <a:r>
              <a:rPr lang="tr-TR" b="1" dirty="0"/>
              <a:t>-i Ekrem:</a:t>
            </a:r>
          </a:p>
          <a:p>
            <a:pPr marL="0" indent="0">
              <a:buNone/>
            </a:pPr>
            <a:r>
              <a:rPr lang="tr-TR" b="1" dirty="0" smtClean="0"/>
              <a:t>– </a:t>
            </a:r>
            <a:r>
              <a:rPr lang="tr-TR" b="1" dirty="0"/>
              <a:t>"Allah yolunda öldürülen şehittir; Allah yolunda ölen şehittir; bulaşıcı hastalıktan ölen şehittir; ishalden ölen şehittir; boğularak ölen şehittir"  buyurdu.  </a:t>
            </a:r>
            <a:r>
              <a:rPr lang="tr-TR" dirty="0" smtClean="0"/>
              <a:t>(Müslim</a:t>
            </a:r>
            <a:r>
              <a:rPr lang="tr-TR" dirty="0"/>
              <a:t>, </a:t>
            </a:r>
            <a:r>
              <a:rPr lang="tr-TR" dirty="0" err="1"/>
              <a:t>İmâre</a:t>
            </a:r>
            <a:r>
              <a:rPr lang="tr-TR" dirty="0"/>
              <a:t> 165. Ayrıca </a:t>
            </a:r>
            <a:r>
              <a:rPr lang="tr-TR" dirty="0" err="1"/>
              <a:t>bk</a:t>
            </a:r>
            <a:r>
              <a:rPr lang="tr-TR" dirty="0"/>
              <a:t>, </a:t>
            </a:r>
            <a:r>
              <a:rPr lang="tr-TR" dirty="0" err="1"/>
              <a:t>İbni</a:t>
            </a:r>
            <a:r>
              <a:rPr lang="tr-TR" dirty="0"/>
              <a:t> </a:t>
            </a:r>
            <a:r>
              <a:rPr lang="tr-TR" dirty="0" err="1"/>
              <a:t>Mâce</a:t>
            </a:r>
            <a:r>
              <a:rPr lang="tr-TR" dirty="0"/>
              <a:t>, </a:t>
            </a:r>
            <a:r>
              <a:rPr lang="tr-TR" dirty="0" err="1"/>
              <a:t>Cihâd</a:t>
            </a:r>
            <a:r>
              <a:rPr lang="tr-TR" dirty="0"/>
              <a:t> </a:t>
            </a:r>
            <a:r>
              <a:rPr lang="tr-TR" dirty="0" smtClean="0"/>
              <a:t>17)</a:t>
            </a:r>
            <a:endParaRPr lang="tr-TR" dirty="0"/>
          </a:p>
          <a:p>
            <a:endParaRPr lang="tr-TR" dirty="0"/>
          </a:p>
        </p:txBody>
      </p:sp>
    </p:spTree>
    <p:extLst>
      <p:ext uri="{BB962C8B-B14F-4D97-AF65-F5344CB8AC3E}">
        <p14:creationId xmlns:p14="http://schemas.microsoft.com/office/powerpoint/2010/main" val="29072898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style>
          <a:lnRef idx="3">
            <a:schemeClr val="lt1"/>
          </a:lnRef>
          <a:fillRef idx="1">
            <a:schemeClr val="accent2"/>
          </a:fillRef>
          <a:effectRef idx="1">
            <a:schemeClr val="accent2"/>
          </a:effectRef>
          <a:fontRef idx="minor">
            <a:schemeClr val="lt1"/>
          </a:fontRef>
        </p:style>
        <p:txBody>
          <a:bodyPr>
            <a:normAutofit fontScale="90000"/>
          </a:bodyPr>
          <a:lstStyle/>
          <a:p>
            <a:r>
              <a:rPr lang="tr-TR" b="1" dirty="0" smtClean="0"/>
              <a:t>ALLAH YOLUNDA ÖLEN ŞEHİTLERİN DERECELERİ</a:t>
            </a:r>
            <a:endParaRPr lang="tr-TR" b="1" dirty="0"/>
          </a:p>
        </p:txBody>
      </p:sp>
      <p:sp>
        <p:nvSpPr>
          <p:cNvPr id="3" name="İçerik Yer Tutucusu 2"/>
          <p:cNvSpPr>
            <a:spLocks noGrp="1"/>
          </p:cNvSpPr>
          <p:nvPr>
            <p:ph idx="1"/>
          </p:nvPr>
        </p:nvSpPr>
        <p:spPr>
          <a:xfrm>
            <a:off x="457200" y="1600200"/>
            <a:ext cx="8229600" cy="4853136"/>
          </a:xfrm>
        </p:spPr>
        <p:style>
          <a:lnRef idx="1">
            <a:schemeClr val="accent3"/>
          </a:lnRef>
          <a:fillRef idx="2">
            <a:schemeClr val="accent3"/>
          </a:fillRef>
          <a:effectRef idx="1">
            <a:schemeClr val="accent3"/>
          </a:effectRef>
          <a:fontRef idx="minor">
            <a:schemeClr val="dk1"/>
          </a:fontRef>
        </p:style>
        <p:txBody>
          <a:bodyPr>
            <a:normAutofit fontScale="47500" lnSpcReduction="20000"/>
          </a:bodyPr>
          <a:lstStyle/>
          <a:p>
            <a:pPr marL="0" indent="0">
              <a:buNone/>
            </a:pPr>
            <a:endParaRPr lang="ar-AE" b="1" dirty="0"/>
          </a:p>
          <a:p>
            <a:pPr marL="0" indent="0">
              <a:buNone/>
            </a:pPr>
            <a:r>
              <a:rPr lang="ar-AE" b="1" dirty="0" smtClean="0"/>
              <a:t>ـ </a:t>
            </a:r>
            <a:r>
              <a:rPr lang="ar-AE" b="1" dirty="0"/>
              <a:t>وعن فَضَالَة بن عبيد قال: ]سَمِعْتُ عُمَرَ بنَ الخَطَّابِ يَقُولُ: سَمِعْتُ النَّبىَّ </a:t>
            </a:r>
            <a:r>
              <a:rPr lang="ar-AE" b="1" dirty="0" smtClean="0"/>
              <a:t>يَقُولُ</a:t>
            </a:r>
            <a:r>
              <a:rPr lang="ar-AE" b="1" dirty="0"/>
              <a:t>: الشُّهَدَاءُ أرْبَعَةٌ: رَجُلٌ مُؤمِنٌ جَيِّدُ ا“يماَنِ لَقِىَ الْعَدُوَّ فَصَدَقَ اللّهَ </a:t>
            </a:r>
          </a:p>
          <a:p>
            <a:pPr marL="0" indent="0">
              <a:buNone/>
            </a:pPr>
            <a:r>
              <a:rPr lang="ar-AE" b="1" dirty="0" smtClean="0"/>
              <a:t> </a:t>
            </a:r>
            <a:r>
              <a:rPr lang="ar-AE" b="1" dirty="0"/>
              <a:t>تَعالى حَتَّى قُتِلَ فَذلِكَ الَّذِى يَرْفَعُ النَّاسُ أعْيُنَهُمْ إلَيْهِ يَوْمَ الْقِيَامَةِ هكَذَا وَرَفَعَ رَأسَهُ حَتَّى سَقَطَتْ قَلَنْسُوَتُهُ، فََ أدْرِى قَلَنْسُوَةَ عُمَرَ أرَادَ أمْ قَلَنْسُوَةَ </a:t>
            </a:r>
            <a:r>
              <a:rPr lang="ar-AE" b="1" dirty="0" smtClean="0"/>
              <a:t>النَّبىِّ. </a:t>
            </a:r>
            <a:r>
              <a:rPr lang="ar-AE" b="1" dirty="0"/>
              <a:t>وَرَجُلٌ مُؤْمِنٌ جَيِّدُ ا“يمانِ لَقِىَ الْعَدُوَّ فَكَأنَّمَا ضُرِبَ جِلْدُهُ بِشَوْكِ طَلْحٍ مِنَ الجُبْنِ أتَاهُ سَهْمُ غَرْبٍ فَقَتَلَهُ فَهُوَ في الدَّرَجَةِ الثَّانِيَةِ. وَرَجُلٌ مُؤْمِنٌ خَلَطَ عَمًَ صَالِحاً وَآخَرَ سَيِّئاً لَقِىَ الْعَدُوَّ فَصَدَقَ اللّهَ تعالى حَتَّى قتِلَ فذلِكَ في الدَّرَجةِ الثَّالِثَةِ. وَرَجُلٌ مُؤْمِنٌ أسْرَفَ عَلى نَفْسِهِ لَقِىَ الْعَدُوَّ فَصَدَقَ اللّهَ تَعالى حتّى قتِلَ فذلِكَ في الدَّرَجَةِ الرَّابِعَةِ[. أخرجه الترمذى.يقال »سهْمُ غَرْبٍ« با“ضافة وغيرها إذا لم يعرف من رمى به </a:t>
            </a:r>
            <a:r>
              <a:rPr lang="ar-AE" b="1" dirty="0" smtClean="0"/>
              <a:t>.</a:t>
            </a:r>
          </a:p>
          <a:p>
            <a:pPr marL="0" indent="0">
              <a:buNone/>
            </a:pPr>
            <a:r>
              <a:rPr lang="tr-TR" b="1" dirty="0" err="1" smtClean="0"/>
              <a:t>Fadale</a:t>
            </a:r>
            <a:r>
              <a:rPr lang="tr-TR" b="1" dirty="0" smtClean="0"/>
              <a:t> </a:t>
            </a:r>
            <a:r>
              <a:rPr lang="tr-TR" b="1" dirty="0" err="1" smtClean="0"/>
              <a:t>İbnu</a:t>
            </a:r>
            <a:r>
              <a:rPr lang="tr-TR" b="1" dirty="0" smtClean="0"/>
              <a:t> Ubeyd anlatıyor: "Hz. Ömer (R.A.)'i dinledim, "Hz. Peygamber'den işittim" diyerek şu hadisi rivayet etti:</a:t>
            </a:r>
          </a:p>
          <a:p>
            <a:pPr marL="0" indent="0">
              <a:buNone/>
            </a:pPr>
            <a:r>
              <a:rPr lang="tr-TR" b="1" dirty="0" smtClean="0"/>
              <a:t>"</a:t>
            </a:r>
            <a:r>
              <a:rPr lang="tr-TR" b="1" dirty="0"/>
              <a:t>Dört çeşit </a:t>
            </a:r>
            <a:r>
              <a:rPr lang="tr-TR" b="1" dirty="0" smtClean="0"/>
              <a:t>şehit </a:t>
            </a:r>
            <a:r>
              <a:rPr lang="tr-TR" b="1" dirty="0"/>
              <a:t>vardır</a:t>
            </a:r>
            <a:r>
              <a:rPr lang="tr-TR" b="1" dirty="0" smtClean="0"/>
              <a:t>:</a:t>
            </a:r>
            <a:endParaRPr lang="tr-TR" b="1" dirty="0"/>
          </a:p>
          <a:p>
            <a:pPr marL="0" indent="0">
              <a:buNone/>
            </a:pPr>
            <a:r>
              <a:rPr lang="tr-TR" b="1" dirty="0"/>
              <a:t>1- İmanı </a:t>
            </a:r>
            <a:r>
              <a:rPr lang="tr-TR" b="1" dirty="0" err="1"/>
              <a:t>kavî</a:t>
            </a:r>
            <a:r>
              <a:rPr lang="tr-TR" b="1" dirty="0"/>
              <a:t>  </a:t>
            </a:r>
            <a:r>
              <a:rPr lang="tr-TR" b="1" dirty="0" err="1"/>
              <a:t>mü'min</a:t>
            </a:r>
            <a:r>
              <a:rPr lang="tr-TR" b="1" dirty="0"/>
              <a:t> kişi düşmanla karşılaşır, öldürülünceye kadar Allah'a sadık kalır. İşte bu kıyamet günü, insanların </a:t>
            </a:r>
            <a:r>
              <a:rPr lang="tr-TR" b="1" dirty="0" err="1"/>
              <a:t>gıbta</a:t>
            </a:r>
            <a:r>
              <a:rPr lang="tr-TR" b="1" dirty="0"/>
              <a:t> ile gözlerini kaldırıp bakacakları gerçek </a:t>
            </a:r>
            <a:r>
              <a:rPr lang="tr-TR" b="1" dirty="0" smtClean="0"/>
              <a:t>şehittir</a:t>
            </a:r>
            <a:r>
              <a:rPr lang="tr-TR" b="1" dirty="0"/>
              <a:t>. -Bunu yaparken başını kaldırır ve </a:t>
            </a:r>
            <a:r>
              <a:rPr lang="tr-TR" b="1" dirty="0" err="1" smtClean="0"/>
              <a:t>kalansuvesi</a:t>
            </a:r>
            <a:r>
              <a:rPr lang="tr-TR" b="1" dirty="0" smtClean="0"/>
              <a:t> </a:t>
            </a:r>
            <a:r>
              <a:rPr lang="tr-TR" b="1" dirty="0"/>
              <a:t>yere düşer- (</a:t>
            </a:r>
            <a:r>
              <a:rPr lang="tr-TR" b="1" dirty="0" err="1"/>
              <a:t>Fadâle</a:t>
            </a:r>
            <a:r>
              <a:rPr lang="tr-TR" b="1" dirty="0"/>
              <a:t> der ki:) "Bu, Hz. Ömer'in </a:t>
            </a:r>
            <a:r>
              <a:rPr lang="tr-TR" b="1" dirty="0" smtClean="0"/>
              <a:t>kalan </a:t>
            </a:r>
            <a:r>
              <a:rPr lang="tr-TR" b="1" dirty="0" err="1" smtClean="0"/>
              <a:t>suvesi</a:t>
            </a:r>
            <a:r>
              <a:rPr lang="tr-TR" b="1" dirty="0" smtClean="0"/>
              <a:t> </a:t>
            </a:r>
            <a:r>
              <a:rPr lang="tr-TR" b="1" dirty="0"/>
              <a:t>mi idi, yoksa </a:t>
            </a:r>
            <a:r>
              <a:rPr lang="tr-TR" b="1" dirty="0" err="1"/>
              <a:t>Resûlullah</a:t>
            </a:r>
            <a:r>
              <a:rPr lang="tr-TR" b="1" dirty="0"/>
              <a:t> </a:t>
            </a:r>
            <a:r>
              <a:rPr lang="tr-TR" b="1" dirty="0" smtClean="0"/>
              <a:t>(</a:t>
            </a:r>
            <a:r>
              <a:rPr lang="tr-TR" b="1" dirty="0" smtClean="0"/>
              <a:t>S.A.V.</a:t>
            </a:r>
            <a:r>
              <a:rPr lang="tr-TR" b="1" dirty="0" smtClean="0"/>
              <a:t>)</a:t>
            </a:r>
            <a:r>
              <a:rPr lang="tr-TR" b="1" dirty="0"/>
              <a:t>'</a:t>
            </a:r>
            <a:r>
              <a:rPr lang="tr-TR" b="1" dirty="0" err="1"/>
              <a:t>ın</a:t>
            </a:r>
            <a:r>
              <a:rPr lang="tr-TR" b="1" dirty="0"/>
              <a:t> </a:t>
            </a:r>
            <a:r>
              <a:rPr lang="tr-TR" b="1" dirty="0" err="1"/>
              <a:t>kalansuvesi</a:t>
            </a:r>
            <a:r>
              <a:rPr lang="tr-TR" b="1" dirty="0"/>
              <a:t> mi idi </a:t>
            </a:r>
            <a:r>
              <a:rPr lang="tr-TR" b="1" dirty="0" err="1"/>
              <a:t>anlıyamadım</a:t>
            </a:r>
            <a:r>
              <a:rPr lang="tr-TR" b="1" dirty="0" smtClean="0"/>
              <a:t>."</a:t>
            </a:r>
            <a:endParaRPr lang="tr-TR" b="1" dirty="0"/>
          </a:p>
          <a:p>
            <a:pPr marL="0" indent="0">
              <a:buNone/>
            </a:pPr>
            <a:r>
              <a:rPr lang="tr-TR" b="1" dirty="0"/>
              <a:t>2) İmanı sağlam (ancak önceki kadar şecaat sahibi olmayan) bir </a:t>
            </a:r>
            <a:r>
              <a:rPr lang="tr-TR" b="1" dirty="0" err="1"/>
              <a:t>mü'min</a:t>
            </a:r>
            <a:r>
              <a:rPr lang="tr-TR" b="1" dirty="0"/>
              <a:t> düşmanla karşılaşır. Korkudan vücudu -</a:t>
            </a:r>
            <a:r>
              <a:rPr lang="tr-TR" b="1" dirty="0" err="1"/>
              <a:t>talh</a:t>
            </a:r>
            <a:r>
              <a:rPr lang="tr-TR" b="1" dirty="0"/>
              <a:t> ağacının dikeni batmış </a:t>
            </a:r>
            <a:r>
              <a:rPr lang="tr-TR" b="1" dirty="0" smtClean="0"/>
              <a:t>gibi titrer</a:t>
            </a:r>
            <a:r>
              <a:rPr lang="tr-TR" b="1" dirty="0"/>
              <a:t>. Bu sırada gelen serseri bir ok darbesiyle hayatını kaybeder. Bu, ikinci derecede bir </a:t>
            </a:r>
            <a:r>
              <a:rPr lang="tr-TR" b="1" dirty="0" smtClean="0"/>
              <a:t>şehittir</a:t>
            </a:r>
            <a:r>
              <a:rPr lang="tr-TR" b="1" dirty="0" smtClean="0"/>
              <a:t>.</a:t>
            </a:r>
            <a:endParaRPr lang="tr-TR" b="1" dirty="0"/>
          </a:p>
          <a:p>
            <a:pPr marL="0" indent="0">
              <a:buNone/>
            </a:pPr>
            <a:r>
              <a:rPr lang="tr-TR" b="1" dirty="0"/>
              <a:t>3- İyi amelle kötü ameli karıştırmış </a:t>
            </a:r>
            <a:r>
              <a:rPr lang="tr-TR" b="1" dirty="0" err="1"/>
              <a:t>mü'min</a:t>
            </a:r>
            <a:r>
              <a:rPr lang="tr-TR" b="1" dirty="0"/>
              <a:t> kişi, düşmanla karşılaşır. Bu karşılaşma esnasında (sabır ve </a:t>
            </a:r>
            <a:r>
              <a:rPr lang="tr-TR" b="1" dirty="0" smtClean="0"/>
              <a:t>şecaatte</a:t>
            </a:r>
            <a:r>
              <a:rPr lang="tr-TR" b="1" dirty="0"/>
              <a:t>, </a:t>
            </a:r>
            <a:r>
              <a:rPr lang="tr-TR" b="1" dirty="0" smtClean="0"/>
              <a:t>şehitliğin mükafatını </a:t>
            </a:r>
            <a:r>
              <a:rPr lang="tr-TR" b="1" dirty="0"/>
              <a:t>beklemekte) Allah'a </a:t>
            </a:r>
            <a:r>
              <a:rPr lang="tr-TR" b="1" dirty="0" smtClean="0"/>
              <a:t>sadık </a:t>
            </a:r>
            <a:r>
              <a:rPr lang="tr-TR" b="1" dirty="0"/>
              <a:t>kalır. Öldürülünce bu üçüncü mertebede bir </a:t>
            </a:r>
            <a:r>
              <a:rPr lang="tr-TR" b="1" dirty="0" smtClean="0"/>
              <a:t>şehit </a:t>
            </a:r>
            <a:r>
              <a:rPr lang="tr-TR" b="1" dirty="0"/>
              <a:t>olur</a:t>
            </a:r>
            <a:r>
              <a:rPr lang="tr-TR" b="1" dirty="0" smtClean="0"/>
              <a:t>.</a:t>
            </a:r>
            <a:endParaRPr lang="tr-TR" b="1" dirty="0"/>
          </a:p>
          <a:p>
            <a:pPr marL="0" indent="0">
              <a:buNone/>
            </a:pPr>
            <a:r>
              <a:rPr lang="tr-TR" b="1" dirty="0"/>
              <a:t>4. Günahkâr bir </a:t>
            </a:r>
            <a:r>
              <a:rPr lang="tr-TR" b="1" dirty="0" smtClean="0"/>
              <a:t>mümin </a:t>
            </a:r>
            <a:r>
              <a:rPr lang="tr-TR" b="1" dirty="0"/>
              <a:t>düşmanla karşılaşır, ölünceye kadar Allah'a </a:t>
            </a:r>
            <a:r>
              <a:rPr lang="tr-TR" b="1" dirty="0" smtClean="0"/>
              <a:t>sadık </a:t>
            </a:r>
            <a:r>
              <a:rPr lang="tr-TR" b="1" dirty="0"/>
              <a:t>kalır. Bu da dördüncü derecede bir </a:t>
            </a:r>
            <a:r>
              <a:rPr lang="tr-TR" b="1" dirty="0" smtClean="0"/>
              <a:t>şehit </a:t>
            </a:r>
            <a:r>
              <a:rPr lang="tr-TR" b="1" dirty="0"/>
              <a:t>olur." </a:t>
            </a:r>
            <a:r>
              <a:rPr lang="tr-TR" dirty="0"/>
              <a:t>[</a:t>
            </a:r>
            <a:r>
              <a:rPr lang="tr-TR" dirty="0" err="1"/>
              <a:t>Tirmizî</a:t>
            </a:r>
            <a:r>
              <a:rPr lang="tr-TR" dirty="0"/>
              <a:t>, </a:t>
            </a:r>
            <a:r>
              <a:rPr lang="tr-TR" dirty="0" err="1"/>
              <a:t>Fedailu'l-Cihad</a:t>
            </a:r>
            <a:r>
              <a:rPr lang="tr-TR" dirty="0"/>
              <a:t> 14, (1644).]</a:t>
            </a:r>
          </a:p>
          <a:p>
            <a:endParaRPr lang="tr-TR" dirty="0"/>
          </a:p>
        </p:txBody>
      </p:sp>
    </p:spTree>
    <p:extLst>
      <p:ext uri="{BB962C8B-B14F-4D97-AF65-F5344CB8AC3E}">
        <p14:creationId xmlns:p14="http://schemas.microsoft.com/office/powerpoint/2010/main" val="37978731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style>
          <a:lnRef idx="3">
            <a:schemeClr val="lt1"/>
          </a:lnRef>
          <a:fillRef idx="1">
            <a:schemeClr val="accent2"/>
          </a:fillRef>
          <a:effectRef idx="1">
            <a:schemeClr val="accent2"/>
          </a:effectRef>
          <a:fontRef idx="minor">
            <a:schemeClr val="lt1"/>
          </a:fontRef>
        </p:style>
        <p:txBody>
          <a:bodyPr/>
          <a:lstStyle/>
          <a:p>
            <a:r>
              <a:rPr lang="tr-TR" b="1" dirty="0" smtClean="0"/>
              <a:t>ŞEHİTLER NEREDE GÖMÜLMELİDİR</a:t>
            </a:r>
            <a:endParaRPr lang="tr-TR" b="1" dirty="0"/>
          </a:p>
        </p:txBody>
      </p:sp>
      <p:sp>
        <p:nvSpPr>
          <p:cNvPr id="3" name="İçerik Yer Tutucusu 2"/>
          <p:cNvSpPr>
            <a:spLocks noGrp="1"/>
          </p:cNvSpPr>
          <p:nvPr>
            <p:ph idx="1"/>
          </p:nvPr>
        </p:nvSpPr>
        <p:spPr>
          <a:xfrm>
            <a:off x="457200" y="1600200"/>
            <a:ext cx="8229600" cy="4997152"/>
          </a:xfrm>
        </p:spPr>
        <p:style>
          <a:lnRef idx="1">
            <a:schemeClr val="accent3"/>
          </a:lnRef>
          <a:fillRef idx="2">
            <a:schemeClr val="accent3"/>
          </a:fillRef>
          <a:effectRef idx="1">
            <a:schemeClr val="accent3"/>
          </a:effectRef>
          <a:fontRef idx="minor">
            <a:schemeClr val="dk1"/>
          </a:fontRef>
        </p:style>
        <p:txBody>
          <a:bodyPr>
            <a:normAutofit fontScale="92500" lnSpcReduction="10000"/>
          </a:bodyPr>
          <a:lstStyle/>
          <a:p>
            <a:r>
              <a:rPr lang="tr-TR" b="1" dirty="0" smtClean="0"/>
              <a:t>Hz. Peygamber’in </a:t>
            </a:r>
            <a:r>
              <a:rPr lang="tr-TR" b="1" dirty="0" err="1" smtClean="0"/>
              <a:t>Uhud</a:t>
            </a:r>
            <a:r>
              <a:rPr lang="tr-TR" b="1" dirty="0" smtClean="0"/>
              <a:t> </a:t>
            </a:r>
            <a:r>
              <a:rPr lang="tr-TR" b="1" dirty="0" smtClean="0"/>
              <a:t>şehitleriyle </a:t>
            </a:r>
            <a:r>
              <a:rPr lang="tr-TR" b="1" dirty="0" smtClean="0"/>
              <a:t>ilgili uygulaması sebebiyle </a:t>
            </a:r>
            <a:r>
              <a:rPr lang="tr-TR" b="1" dirty="0" smtClean="0"/>
              <a:t>şehitlerin şehit </a:t>
            </a:r>
            <a:r>
              <a:rPr lang="tr-TR" b="1" dirty="0" smtClean="0"/>
              <a:t>düştükleri yere defnedilmesi sünnete uygun bulunmakla birlikte şartlar elverişli olmadığında başka yere götürülmelerinde bir sakınca görülmez. Yine zaruret halleri dışında bir kabre birden fazla kişinin konması tasvip edilmediğinden fakihler </a:t>
            </a:r>
            <a:r>
              <a:rPr lang="tr-TR" b="1" dirty="0" smtClean="0"/>
              <a:t>şehitlerin </a:t>
            </a:r>
            <a:r>
              <a:rPr lang="tr-TR" b="1" dirty="0" smtClean="0"/>
              <a:t>defni bahsinde bu duruma özellikle değinmişler ve </a:t>
            </a:r>
            <a:r>
              <a:rPr lang="tr-TR" b="1" dirty="0" err="1" smtClean="0"/>
              <a:t>Uhud</a:t>
            </a:r>
            <a:r>
              <a:rPr lang="tr-TR" b="1" dirty="0" smtClean="0"/>
              <a:t> uygulamasını delil göstererek bir kabre iki veya üç kişinin defnedilebileceğini belirtmişlerdir</a:t>
            </a:r>
            <a:endParaRPr lang="tr-TR" b="1" dirty="0"/>
          </a:p>
        </p:txBody>
      </p:sp>
    </p:spTree>
    <p:extLst>
      <p:ext uri="{BB962C8B-B14F-4D97-AF65-F5344CB8AC3E}">
        <p14:creationId xmlns:p14="http://schemas.microsoft.com/office/powerpoint/2010/main" val="10570279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style>
          <a:lnRef idx="3">
            <a:schemeClr val="lt1"/>
          </a:lnRef>
          <a:fillRef idx="1">
            <a:schemeClr val="accent2"/>
          </a:fillRef>
          <a:effectRef idx="1">
            <a:schemeClr val="accent2"/>
          </a:effectRef>
          <a:fontRef idx="minor">
            <a:schemeClr val="lt1"/>
          </a:fontRef>
        </p:style>
        <p:txBody>
          <a:bodyPr>
            <a:normAutofit fontScale="90000"/>
          </a:bodyPr>
          <a:lstStyle/>
          <a:p>
            <a:r>
              <a:rPr lang="tr-TR" b="1" dirty="0" smtClean="0"/>
              <a:t>AHİRETTE HÜKMEN ŞEHİT </a:t>
            </a:r>
            <a:br>
              <a:rPr lang="tr-TR" b="1" dirty="0" smtClean="0"/>
            </a:br>
            <a:r>
              <a:rPr lang="tr-TR" b="1" dirty="0" smtClean="0"/>
              <a:t>MUAMELESİ KİMLER GÖRECEKTİR?</a:t>
            </a:r>
            <a:endParaRPr lang="tr-TR" b="1" dirty="0"/>
          </a:p>
        </p:txBody>
      </p:sp>
      <p:sp>
        <p:nvSpPr>
          <p:cNvPr id="3" name="İçerik Yer Tutucusu 2"/>
          <p:cNvSpPr>
            <a:spLocks noGrp="1"/>
          </p:cNvSpPr>
          <p:nvPr>
            <p:ph idx="1"/>
          </p:nvPr>
        </p:nvSpPr>
        <p:spPr>
          <a:xfrm>
            <a:off x="457200" y="1600200"/>
            <a:ext cx="8229600" cy="4997152"/>
          </a:xfrm>
        </p:spPr>
        <p:style>
          <a:lnRef idx="1">
            <a:schemeClr val="accent3"/>
          </a:lnRef>
          <a:fillRef idx="2">
            <a:schemeClr val="accent3"/>
          </a:fillRef>
          <a:effectRef idx="1">
            <a:schemeClr val="accent3"/>
          </a:effectRef>
          <a:fontRef idx="minor">
            <a:schemeClr val="dk1"/>
          </a:fontRef>
        </p:style>
        <p:txBody>
          <a:bodyPr>
            <a:normAutofit fontScale="62500" lnSpcReduction="20000"/>
          </a:bodyPr>
          <a:lstStyle/>
          <a:p>
            <a:pPr marL="0" indent="0">
              <a:buNone/>
            </a:pPr>
            <a:r>
              <a:rPr lang="tr-TR" b="1" dirty="0" smtClean="0"/>
              <a:t>Hadisi şeriflerden derlediğimiz ahirette hükmen şehit sayılacak kimseler:   </a:t>
            </a:r>
          </a:p>
          <a:p>
            <a:pPr algn="ctr">
              <a:buFont typeface="Wingdings" pitchFamily="2" charset="2"/>
              <a:buChar char="ü"/>
            </a:pPr>
            <a:r>
              <a:rPr lang="tr-TR" b="1" dirty="0" smtClean="0"/>
              <a:t>Suda </a:t>
            </a:r>
            <a:r>
              <a:rPr lang="tr-TR" b="1" dirty="0" smtClean="0"/>
              <a:t>boğulanlar.</a:t>
            </a:r>
          </a:p>
          <a:p>
            <a:pPr algn="ctr">
              <a:buFont typeface="Wingdings" pitchFamily="2" charset="2"/>
              <a:buChar char="ü"/>
            </a:pPr>
            <a:r>
              <a:rPr lang="tr-TR" b="1" dirty="0" smtClean="0"/>
              <a:t>Ateşte yananlar. </a:t>
            </a:r>
            <a:endParaRPr lang="tr-TR" b="1" dirty="0"/>
          </a:p>
          <a:p>
            <a:pPr algn="ctr">
              <a:buFont typeface="Wingdings" pitchFamily="2" charset="2"/>
              <a:buChar char="ü"/>
            </a:pPr>
            <a:r>
              <a:rPr lang="tr-TR" b="1" dirty="0" smtClean="0"/>
              <a:t>Enkaz </a:t>
            </a:r>
            <a:r>
              <a:rPr lang="tr-TR" b="1" dirty="0" smtClean="0"/>
              <a:t>altında kalanlar.</a:t>
            </a:r>
          </a:p>
          <a:p>
            <a:pPr algn="ctr">
              <a:buFont typeface="Wingdings" pitchFamily="2" charset="2"/>
              <a:buChar char="ü"/>
            </a:pPr>
            <a:r>
              <a:rPr lang="tr-TR" b="1" dirty="0" smtClean="0"/>
              <a:t>Veba gibi bulaşıcı hastalıktan ölenler.</a:t>
            </a:r>
          </a:p>
          <a:p>
            <a:pPr algn="ctr">
              <a:buFont typeface="Wingdings" pitchFamily="2" charset="2"/>
              <a:buChar char="ü"/>
            </a:pPr>
            <a:r>
              <a:rPr lang="tr-TR" b="1" dirty="0" smtClean="0"/>
              <a:t>Sıtma gibi ateşli hastalıktan ölenler.</a:t>
            </a:r>
          </a:p>
          <a:p>
            <a:pPr algn="ctr">
              <a:buFont typeface="Wingdings" pitchFamily="2" charset="2"/>
              <a:buChar char="ü"/>
            </a:pPr>
            <a:r>
              <a:rPr lang="tr-TR" b="1" dirty="0" smtClean="0"/>
              <a:t>İlim yolunda ölenler.</a:t>
            </a:r>
          </a:p>
          <a:p>
            <a:pPr algn="ctr">
              <a:buFont typeface="Wingdings" pitchFamily="2" charset="2"/>
              <a:buChar char="ü"/>
            </a:pPr>
            <a:r>
              <a:rPr lang="tr-TR" b="1" dirty="0" smtClean="0"/>
              <a:t>Ciğer hastalıklarından ölenler.</a:t>
            </a:r>
          </a:p>
          <a:p>
            <a:pPr algn="ctr">
              <a:buFont typeface="Wingdings" pitchFamily="2" charset="2"/>
              <a:buChar char="ü"/>
            </a:pPr>
            <a:r>
              <a:rPr lang="tr-TR" b="1" dirty="0" smtClean="0"/>
              <a:t>Doğum sırasında veya lohusa iken ölen kadınlar.</a:t>
            </a:r>
          </a:p>
          <a:p>
            <a:pPr algn="ctr">
              <a:buFont typeface="Wingdings" pitchFamily="2" charset="2"/>
              <a:buChar char="ü"/>
            </a:pPr>
            <a:r>
              <a:rPr lang="tr-TR" b="1" dirty="0" smtClean="0"/>
              <a:t>Baş ağrısından ölenler.</a:t>
            </a:r>
          </a:p>
          <a:p>
            <a:pPr algn="ctr">
              <a:buFont typeface="Wingdings" pitchFamily="2" charset="2"/>
              <a:buChar char="ü"/>
            </a:pPr>
            <a:r>
              <a:rPr lang="tr-TR" b="1" dirty="0" smtClean="0"/>
              <a:t>Karın ağrısından ölenler.</a:t>
            </a:r>
          </a:p>
          <a:p>
            <a:pPr algn="ctr">
              <a:buFont typeface="Wingdings" pitchFamily="2" charset="2"/>
              <a:buChar char="ü"/>
            </a:pPr>
            <a:r>
              <a:rPr lang="tr-TR" b="1" dirty="0" smtClean="0"/>
              <a:t>Ailesinin nafakasını helâlinden kazanmak için çalışırken iş kazasından ölenler.</a:t>
            </a:r>
          </a:p>
          <a:p>
            <a:pPr algn="ctr">
              <a:buFont typeface="Wingdings" pitchFamily="2" charset="2"/>
              <a:buChar char="ü"/>
            </a:pPr>
            <a:r>
              <a:rPr lang="tr-TR" b="1" dirty="0" smtClean="0"/>
              <a:t>Cuma gecesi ölenler.</a:t>
            </a:r>
          </a:p>
          <a:p>
            <a:pPr algn="ctr">
              <a:buFont typeface="Wingdings" pitchFamily="2" charset="2"/>
              <a:buChar char="ü"/>
            </a:pPr>
            <a:r>
              <a:rPr lang="tr-TR" b="1" dirty="0" smtClean="0"/>
              <a:t>Gurbet ilde vefat edenler.</a:t>
            </a:r>
          </a:p>
          <a:p>
            <a:pPr algn="ctr">
              <a:buFont typeface="Wingdings" pitchFamily="2" charset="2"/>
              <a:buChar char="ü"/>
            </a:pPr>
            <a:r>
              <a:rPr lang="tr-TR" b="1" dirty="0" smtClean="0"/>
              <a:t>Akrep, yılan sokması gibi sebeplerle vefat edenler.</a:t>
            </a:r>
          </a:p>
        </p:txBody>
      </p:sp>
    </p:spTree>
    <p:extLst>
      <p:ext uri="{BB962C8B-B14F-4D97-AF65-F5344CB8AC3E}">
        <p14:creationId xmlns:p14="http://schemas.microsoft.com/office/powerpoint/2010/main" val="7026324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style>
          <a:lnRef idx="3">
            <a:schemeClr val="lt1"/>
          </a:lnRef>
          <a:fillRef idx="1">
            <a:schemeClr val="accent2"/>
          </a:fillRef>
          <a:effectRef idx="1">
            <a:schemeClr val="accent2"/>
          </a:effectRef>
          <a:fontRef idx="minor">
            <a:schemeClr val="lt1"/>
          </a:fontRef>
        </p:style>
        <p:txBody>
          <a:bodyPr/>
          <a:lstStyle/>
          <a:p>
            <a:r>
              <a:rPr lang="tr-TR" b="1" dirty="0" smtClean="0"/>
              <a:t>BİSMİLLAHİRRAHMANİRRAHİM</a:t>
            </a:r>
            <a:endParaRPr lang="tr-TR" b="1" dirty="0"/>
          </a:p>
        </p:txBody>
      </p:sp>
      <p:sp>
        <p:nvSpPr>
          <p:cNvPr id="3" name="İçerik Yer Tutucusu 2"/>
          <p:cNvSpPr>
            <a:spLocks noGrp="1"/>
          </p:cNvSpPr>
          <p:nvPr>
            <p:ph idx="1"/>
          </p:nvPr>
        </p:nvSpPr>
        <p:spPr/>
        <p:style>
          <a:lnRef idx="1">
            <a:schemeClr val="accent3"/>
          </a:lnRef>
          <a:fillRef idx="2">
            <a:schemeClr val="accent3"/>
          </a:fillRef>
          <a:effectRef idx="1">
            <a:schemeClr val="accent3"/>
          </a:effectRef>
          <a:fontRef idx="minor">
            <a:schemeClr val="dk1"/>
          </a:fontRef>
        </p:style>
        <p:txBody>
          <a:bodyPr>
            <a:normAutofit/>
          </a:bodyPr>
          <a:lstStyle/>
          <a:p>
            <a:pPr marL="0" indent="0">
              <a:buNone/>
            </a:pPr>
            <a:r>
              <a:rPr lang="ar-AE" sz="4400" dirty="0" smtClean="0"/>
              <a:t>وَلَا تَقُولُوا لِمَنْ يُقْتَلُ فٖى سَبٖيلِ اللّٰهِ اَمْوَاتٌ بَلْ اَحْيَاءٌ وَلٰكِنْ لَا تَشْعُرُونَ</a:t>
            </a:r>
          </a:p>
          <a:p>
            <a:pPr marL="0" indent="0">
              <a:buNone/>
            </a:pPr>
            <a:r>
              <a:rPr lang="tr-TR" sz="4400" b="1" dirty="0" smtClean="0"/>
              <a:t>«Allah yolunda öldürülenlere "ölüler" demeyin. Hayır, onlar diridirler. Ancak siz bunu bilemezsiniz.» </a:t>
            </a:r>
            <a:r>
              <a:rPr lang="tr-TR" dirty="0" smtClean="0"/>
              <a:t>(Bakara suresi 154)</a:t>
            </a:r>
          </a:p>
          <a:p>
            <a:endParaRPr lang="tr-TR" dirty="0"/>
          </a:p>
        </p:txBody>
      </p:sp>
    </p:spTree>
    <p:extLst>
      <p:ext uri="{BB962C8B-B14F-4D97-AF65-F5344CB8AC3E}">
        <p14:creationId xmlns:p14="http://schemas.microsoft.com/office/powerpoint/2010/main" val="42211182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style>
          <a:lnRef idx="3">
            <a:schemeClr val="lt1"/>
          </a:lnRef>
          <a:fillRef idx="1">
            <a:schemeClr val="accent2"/>
          </a:fillRef>
          <a:effectRef idx="1">
            <a:schemeClr val="accent2"/>
          </a:effectRef>
          <a:fontRef idx="minor">
            <a:schemeClr val="lt1"/>
          </a:fontRef>
        </p:style>
        <p:txBody>
          <a:bodyPr>
            <a:normAutofit fontScale="90000"/>
          </a:bodyPr>
          <a:lstStyle/>
          <a:p>
            <a:r>
              <a:rPr lang="tr-TR" b="1" dirty="0" smtClean="0"/>
              <a:t>HAKİKİ ŞEHİT VE HÜKMÜ ŞEHİT ARASINDAKİ FARKLAR</a:t>
            </a:r>
            <a:endParaRPr lang="tr-TR" b="1" dirty="0"/>
          </a:p>
        </p:txBody>
      </p:sp>
      <p:sp>
        <p:nvSpPr>
          <p:cNvPr id="3" name="İçerik Yer Tutucusu 2"/>
          <p:cNvSpPr>
            <a:spLocks noGrp="1"/>
          </p:cNvSpPr>
          <p:nvPr>
            <p:ph idx="1"/>
          </p:nvPr>
        </p:nvSpPr>
        <p:spPr/>
        <p:style>
          <a:lnRef idx="1">
            <a:schemeClr val="accent3"/>
          </a:lnRef>
          <a:fillRef idx="2">
            <a:schemeClr val="accent3"/>
          </a:fillRef>
          <a:effectRef idx="1">
            <a:schemeClr val="accent3"/>
          </a:effectRef>
          <a:fontRef idx="minor">
            <a:schemeClr val="dk1"/>
          </a:fontRef>
        </p:style>
        <p:txBody>
          <a:bodyPr>
            <a:normAutofit fontScale="85000" lnSpcReduction="20000"/>
          </a:bodyPr>
          <a:lstStyle/>
          <a:p>
            <a:r>
              <a:rPr lang="tr-TR" b="1" dirty="0" smtClean="0"/>
              <a:t>Hanefî fakihleri fıkıhta şehitlikle ilgili hükümler denince yıkanmama, kanlı elbiseyle defnedilme gibi dünyevî hükümlerin anlaşılması gerektiğine dikkat çekerek hakkında bu tür hükümlerin uygulandığı </a:t>
            </a:r>
            <a:r>
              <a:rPr lang="tr-TR" b="1" dirty="0" err="1" smtClean="0"/>
              <a:t>şehid</a:t>
            </a:r>
            <a:r>
              <a:rPr lang="tr-TR" b="1" dirty="0" smtClean="0"/>
              <a:t> için gerçek </a:t>
            </a:r>
            <a:r>
              <a:rPr lang="tr-TR" b="1" dirty="0" err="1" smtClean="0"/>
              <a:t>şehid</a:t>
            </a:r>
            <a:r>
              <a:rPr lang="tr-TR" b="1" dirty="0" smtClean="0"/>
              <a:t> (eş-</a:t>
            </a:r>
            <a:r>
              <a:rPr lang="tr-TR" b="1" dirty="0" err="1" smtClean="0"/>
              <a:t>şehîdü’l</a:t>
            </a:r>
            <a:r>
              <a:rPr lang="tr-TR" b="1" dirty="0" smtClean="0"/>
              <a:t>-</a:t>
            </a:r>
            <a:r>
              <a:rPr lang="tr-TR" b="1" dirty="0" err="1" smtClean="0"/>
              <a:t>hakīkī</a:t>
            </a:r>
            <a:r>
              <a:rPr lang="tr-TR" b="1" dirty="0" smtClean="0"/>
              <a:t>), uygulanmayanlar için hükmî </a:t>
            </a:r>
            <a:r>
              <a:rPr lang="tr-TR" b="1" dirty="0" err="1" smtClean="0"/>
              <a:t>şehid</a:t>
            </a:r>
            <a:r>
              <a:rPr lang="tr-TR" b="1" dirty="0" smtClean="0"/>
              <a:t> (eş-</a:t>
            </a:r>
            <a:r>
              <a:rPr lang="tr-TR" b="1" dirty="0" err="1" smtClean="0"/>
              <a:t>şehîdü’l</a:t>
            </a:r>
            <a:r>
              <a:rPr lang="tr-TR" b="1" dirty="0" smtClean="0"/>
              <a:t>-hükmî) nitelemesi yaparlar (</a:t>
            </a:r>
            <a:r>
              <a:rPr lang="tr-TR" b="1" dirty="0" err="1" smtClean="0"/>
              <a:t>Tehânevî</a:t>
            </a:r>
            <a:r>
              <a:rPr lang="tr-TR" b="1" dirty="0" smtClean="0"/>
              <a:t>, I, 739; </a:t>
            </a:r>
            <a:r>
              <a:rPr lang="tr-TR" b="1" dirty="0" err="1" smtClean="0"/>
              <a:t>Şeyhîzâde</a:t>
            </a:r>
            <a:r>
              <a:rPr lang="tr-TR" b="1" dirty="0" smtClean="0"/>
              <a:t>, I, 182). Buna karşılık bazı Hanefî fakihleri sadece </a:t>
            </a:r>
            <a:r>
              <a:rPr lang="tr-TR" b="1" dirty="0" err="1" smtClean="0"/>
              <a:t>âhiret</a:t>
            </a:r>
            <a:r>
              <a:rPr lang="tr-TR" b="1" dirty="0" smtClean="0"/>
              <a:t> hükümleri bakımından </a:t>
            </a:r>
            <a:r>
              <a:rPr lang="tr-TR" b="1" dirty="0" err="1" smtClean="0"/>
              <a:t>şehid</a:t>
            </a:r>
            <a:r>
              <a:rPr lang="tr-TR" b="1" dirty="0" smtClean="0"/>
              <a:t> sayılan kimse için hakiki </a:t>
            </a:r>
            <a:r>
              <a:rPr lang="tr-TR" b="1" dirty="0" err="1" smtClean="0"/>
              <a:t>şehid</a:t>
            </a:r>
            <a:r>
              <a:rPr lang="tr-TR" b="1" dirty="0" smtClean="0"/>
              <a:t>, dünya ve </a:t>
            </a:r>
            <a:r>
              <a:rPr lang="tr-TR" b="1" dirty="0" err="1" smtClean="0"/>
              <a:t>âhiret</a:t>
            </a:r>
            <a:r>
              <a:rPr lang="tr-TR" b="1" dirty="0" smtClean="0"/>
              <a:t> hükümleri bakımından </a:t>
            </a:r>
            <a:r>
              <a:rPr lang="tr-TR" b="1" dirty="0" err="1" smtClean="0"/>
              <a:t>şehid</a:t>
            </a:r>
            <a:r>
              <a:rPr lang="tr-TR" b="1" dirty="0" smtClean="0"/>
              <a:t> sayılan kimse için hükmî </a:t>
            </a:r>
            <a:r>
              <a:rPr lang="tr-TR" b="1" dirty="0" err="1" smtClean="0"/>
              <a:t>şehid</a:t>
            </a:r>
            <a:r>
              <a:rPr lang="tr-TR" b="1" dirty="0" smtClean="0"/>
              <a:t> tabirini kullanmışlardır (</a:t>
            </a:r>
            <a:r>
              <a:rPr lang="tr-TR" b="1" dirty="0" err="1" smtClean="0"/>
              <a:t>İbrâhim</a:t>
            </a:r>
            <a:r>
              <a:rPr lang="tr-TR" b="1" dirty="0" smtClean="0"/>
              <a:t> el-Halebî, s. 285; Bilmen, Kamus2, III, 351</a:t>
            </a:r>
            <a:endParaRPr lang="tr-TR" b="1" dirty="0"/>
          </a:p>
        </p:txBody>
      </p:sp>
    </p:spTree>
    <p:extLst>
      <p:ext uri="{BB962C8B-B14F-4D97-AF65-F5344CB8AC3E}">
        <p14:creationId xmlns:p14="http://schemas.microsoft.com/office/powerpoint/2010/main" val="15789566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style>
          <a:lnRef idx="3">
            <a:schemeClr val="lt1"/>
          </a:lnRef>
          <a:fillRef idx="1">
            <a:schemeClr val="accent2"/>
          </a:fillRef>
          <a:effectRef idx="1">
            <a:schemeClr val="accent2"/>
          </a:effectRef>
          <a:fontRef idx="minor">
            <a:schemeClr val="lt1"/>
          </a:fontRef>
        </p:style>
        <p:txBody>
          <a:bodyPr>
            <a:normAutofit fontScale="90000"/>
          </a:bodyPr>
          <a:lstStyle/>
          <a:p>
            <a:r>
              <a:rPr lang="tr-TR" b="1" dirty="0" smtClean="0"/>
              <a:t>ŞEHİTLER NEDEN DÜNYAYA YENİDEN DÖNMEK İSTERLER Kİ</a:t>
            </a:r>
            <a:r>
              <a:rPr lang="tr-TR" dirty="0" smtClean="0"/>
              <a:t>?</a:t>
            </a:r>
            <a:endParaRPr lang="tr-TR" dirty="0"/>
          </a:p>
        </p:txBody>
      </p:sp>
      <p:sp>
        <p:nvSpPr>
          <p:cNvPr id="3" name="İçerik Yer Tutucusu 2"/>
          <p:cNvSpPr>
            <a:spLocks noGrp="1"/>
          </p:cNvSpPr>
          <p:nvPr>
            <p:ph idx="1"/>
          </p:nvPr>
        </p:nvSpPr>
        <p:spPr/>
        <p:style>
          <a:lnRef idx="1">
            <a:schemeClr val="accent3"/>
          </a:lnRef>
          <a:fillRef idx="2">
            <a:schemeClr val="accent3"/>
          </a:fillRef>
          <a:effectRef idx="1">
            <a:schemeClr val="accent3"/>
          </a:effectRef>
          <a:fontRef idx="minor">
            <a:schemeClr val="dk1"/>
          </a:fontRef>
        </p:style>
        <p:txBody>
          <a:bodyPr>
            <a:normAutofit fontScale="70000" lnSpcReduction="20000"/>
          </a:bodyPr>
          <a:lstStyle/>
          <a:p>
            <a:pPr marL="0" indent="0">
              <a:buNone/>
            </a:pPr>
            <a:endParaRPr lang="ar-AE" b="1" dirty="0"/>
          </a:p>
          <a:p>
            <a:r>
              <a:rPr lang="ar-AE" b="1" dirty="0" smtClean="0"/>
              <a:t>عن </a:t>
            </a:r>
            <a:r>
              <a:rPr lang="ar-AE" b="1" dirty="0"/>
              <a:t>أنس رضى اللّه عنه. </a:t>
            </a:r>
            <a:r>
              <a:rPr lang="ar-AE" b="1" dirty="0" smtClean="0"/>
              <a:t>قال:قال </a:t>
            </a:r>
            <a:r>
              <a:rPr lang="ar-AE" b="1" dirty="0"/>
              <a:t>رسول اللّه </a:t>
            </a:r>
            <a:r>
              <a:rPr lang="ar-AE" b="1" dirty="0" smtClean="0"/>
              <a:t>مَا </a:t>
            </a:r>
            <a:r>
              <a:rPr lang="ar-AE" b="1" dirty="0"/>
              <a:t>أحَدٌ يَدْخُلُ الجَنَّةَ يُحِبُّ أنْ يَرْجِعَ إلى الدُّنْيَا، وَلَهُ مَا عَلى ا‘رْضِ مِنْ شَئٍ إَّ الشَّهِيدُ، وَيَتَمَنَّى أنْ يَرْجِعَ إلى الدُّنْيَا فَيُقْتَلَ عَشْرَ مَرَّاتٍ لِمَا يَرَى مِنَ </a:t>
            </a:r>
            <a:r>
              <a:rPr lang="ar-AE" b="1" dirty="0" smtClean="0"/>
              <a:t>الْكَرامَةِ. </a:t>
            </a:r>
            <a:r>
              <a:rPr lang="ar-AE" b="1" dirty="0"/>
              <a:t>أخرجه الخمسة إ أبا داود.وفي رواية: إّ الشّهِيدَ لما يَرَى مِنْ فَضْلِ الشَّهَادَةِ .</a:t>
            </a:r>
          </a:p>
          <a:p>
            <a:pPr marL="0" indent="0">
              <a:buNone/>
            </a:pPr>
            <a:r>
              <a:rPr lang="tr-TR" b="1" dirty="0" smtClean="0"/>
              <a:t>Hz</a:t>
            </a:r>
            <a:r>
              <a:rPr lang="tr-TR" b="1" dirty="0"/>
              <a:t>. Enes </a:t>
            </a:r>
            <a:r>
              <a:rPr lang="tr-TR" b="1" dirty="0" smtClean="0"/>
              <a:t>(</a:t>
            </a:r>
            <a:r>
              <a:rPr lang="tr-TR" b="1" dirty="0" smtClean="0"/>
              <a:t>R.A.</a:t>
            </a:r>
            <a:r>
              <a:rPr lang="tr-TR" b="1" dirty="0" smtClean="0"/>
              <a:t>) </a:t>
            </a:r>
            <a:r>
              <a:rPr lang="tr-TR" b="1" dirty="0"/>
              <a:t>anlatıyor: "</a:t>
            </a:r>
            <a:r>
              <a:rPr lang="tr-TR" b="1" dirty="0" err="1"/>
              <a:t>Resûlullah</a:t>
            </a:r>
            <a:r>
              <a:rPr lang="tr-TR" b="1" dirty="0"/>
              <a:t> </a:t>
            </a:r>
            <a:r>
              <a:rPr lang="tr-TR" b="1" dirty="0" smtClean="0"/>
              <a:t>(S.A.V.) </a:t>
            </a:r>
            <a:r>
              <a:rPr lang="tr-TR" b="1" dirty="0"/>
              <a:t>buyurdular ki:</a:t>
            </a:r>
          </a:p>
          <a:p>
            <a:pPr marL="0" indent="0">
              <a:buNone/>
            </a:pPr>
            <a:r>
              <a:rPr lang="tr-TR" b="1" dirty="0" smtClean="0"/>
              <a:t>"</a:t>
            </a:r>
            <a:r>
              <a:rPr lang="tr-TR" b="1" dirty="0"/>
              <a:t>Cennete giren hiç  kimse dünyaya geri dönmek istemez, yeryüzünde olan her şey orada vardır. Ancak </a:t>
            </a:r>
            <a:r>
              <a:rPr lang="tr-TR" b="1" dirty="0" smtClean="0"/>
              <a:t>şehit </a:t>
            </a:r>
            <a:r>
              <a:rPr lang="tr-TR" b="1" dirty="0"/>
              <a:t>böyle değil. O, mazhar olduğu ikramlar sebebiyle yeryüzüne dönüp on kere şehit olmayı temenni eder."</a:t>
            </a:r>
          </a:p>
          <a:p>
            <a:pPr marL="0" indent="0">
              <a:buNone/>
            </a:pPr>
            <a:r>
              <a:rPr lang="tr-TR" b="1" dirty="0" smtClean="0"/>
              <a:t>Bir </a:t>
            </a:r>
            <a:r>
              <a:rPr lang="tr-TR" b="1" dirty="0"/>
              <a:t>rivayette şu ziyade mevcut: "... </a:t>
            </a:r>
            <a:r>
              <a:rPr lang="tr-TR" b="1" dirty="0" smtClean="0"/>
              <a:t>Şehit </a:t>
            </a:r>
            <a:r>
              <a:rPr lang="tr-TR" b="1" dirty="0"/>
              <a:t>hariç, o, </a:t>
            </a:r>
            <a:r>
              <a:rPr lang="tr-TR" b="1" dirty="0" smtClean="0"/>
              <a:t>şehitlik </a:t>
            </a:r>
            <a:r>
              <a:rPr lang="tr-TR" b="1" dirty="0"/>
              <a:t>sebebiyle mazhar olduğu üstünlükler ve kerametler sebebiyle... (dönmek ister)." [</a:t>
            </a:r>
            <a:r>
              <a:rPr lang="tr-TR" b="1" dirty="0" err="1"/>
              <a:t>Buharî</a:t>
            </a:r>
            <a:r>
              <a:rPr lang="tr-TR" b="1" dirty="0"/>
              <a:t>, </a:t>
            </a:r>
            <a:r>
              <a:rPr lang="tr-TR" b="1" dirty="0" err="1"/>
              <a:t>Cihâd</a:t>
            </a:r>
            <a:r>
              <a:rPr lang="tr-TR" b="1" dirty="0"/>
              <a:t> 5, 21; </a:t>
            </a:r>
            <a:r>
              <a:rPr lang="tr-TR" b="1" dirty="0" err="1"/>
              <a:t>Müslim,İmâret</a:t>
            </a:r>
            <a:r>
              <a:rPr lang="tr-TR" b="1" dirty="0"/>
              <a:t> 108, 109, (1877); </a:t>
            </a:r>
            <a:r>
              <a:rPr lang="tr-TR" b="1" dirty="0" err="1"/>
              <a:t>Tirmizî</a:t>
            </a:r>
            <a:r>
              <a:rPr lang="tr-TR" b="1" dirty="0"/>
              <a:t>, </a:t>
            </a:r>
            <a:r>
              <a:rPr lang="tr-TR" b="1" dirty="0" err="1"/>
              <a:t>Fedâilu'l-Cihâd</a:t>
            </a:r>
            <a:r>
              <a:rPr lang="tr-TR" b="1" dirty="0"/>
              <a:t> 13, (1643); </a:t>
            </a:r>
            <a:r>
              <a:rPr lang="tr-TR" b="1" dirty="0" err="1"/>
              <a:t>Nesâî</a:t>
            </a:r>
            <a:r>
              <a:rPr lang="tr-TR" b="1" dirty="0"/>
              <a:t>, </a:t>
            </a:r>
            <a:r>
              <a:rPr lang="tr-TR" b="1" dirty="0" err="1"/>
              <a:t>Cihâd</a:t>
            </a:r>
            <a:r>
              <a:rPr lang="tr-TR" b="1" dirty="0"/>
              <a:t> 30, 6, 32).]</a:t>
            </a:r>
          </a:p>
          <a:p>
            <a:endParaRPr lang="tr-TR" dirty="0"/>
          </a:p>
        </p:txBody>
      </p:sp>
    </p:spTree>
    <p:extLst>
      <p:ext uri="{BB962C8B-B14F-4D97-AF65-F5344CB8AC3E}">
        <p14:creationId xmlns:p14="http://schemas.microsoft.com/office/powerpoint/2010/main" val="29861372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style>
          <a:lnRef idx="3">
            <a:schemeClr val="lt1"/>
          </a:lnRef>
          <a:fillRef idx="1">
            <a:schemeClr val="accent2"/>
          </a:fillRef>
          <a:effectRef idx="1">
            <a:schemeClr val="accent2"/>
          </a:effectRef>
          <a:fontRef idx="minor">
            <a:schemeClr val="lt1"/>
          </a:fontRef>
        </p:style>
        <p:txBody>
          <a:bodyPr>
            <a:normAutofit fontScale="90000"/>
          </a:bodyPr>
          <a:lstStyle/>
          <a:p>
            <a:r>
              <a:rPr lang="tr-TR" b="1" dirty="0" smtClean="0"/>
              <a:t>ALLAH’A SEVİMLİ GELEN</a:t>
            </a:r>
            <a:br>
              <a:rPr lang="tr-TR" b="1" dirty="0" smtClean="0"/>
            </a:br>
            <a:r>
              <a:rPr lang="tr-TR" b="1" dirty="0" smtClean="0"/>
              <a:t>İKİ DAMLA-İKİ İZ</a:t>
            </a:r>
            <a:endParaRPr lang="tr-TR" b="1" dirty="0"/>
          </a:p>
        </p:txBody>
      </p:sp>
      <p:sp>
        <p:nvSpPr>
          <p:cNvPr id="3" name="İçerik Yer Tutucusu 2"/>
          <p:cNvSpPr>
            <a:spLocks noGrp="1"/>
          </p:cNvSpPr>
          <p:nvPr>
            <p:ph idx="1"/>
          </p:nvPr>
        </p:nvSpPr>
        <p:spPr>
          <a:xfrm>
            <a:off x="457200" y="1600200"/>
            <a:ext cx="8435280" cy="4525963"/>
          </a:xfrm>
        </p:spPr>
        <p:style>
          <a:lnRef idx="1">
            <a:schemeClr val="accent3"/>
          </a:lnRef>
          <a:fillRef idx="2">
            <a:schemeClr val="accent3"/>
          </a:fillRef>
          <a:effectRef idx="1">
            <a:schemeClr val="accent3"/>
          </a:effectRef>
          <a:fontRef idx="minor">
            <a:schemeClr val="dk1"/>
          </a:fontRef>
        </p:style>
        <p:txBody>
          <a:bodyPr>
            <a:normAutofit fontScale="92500" lnSpcReduction="10000"/>
          </a:bodyPr>
          <a:lstStyle/>
          <a:p>
            <a:r>
              <a:rPr lang="tr-TR" b="1" dirty="0"/>
              <a:t>Ebu </a:t>
            </a:r>
            <a:r>
              <a:rPr lang="tr-TR" b="1" dirty="0" err="1" smtClean="0"/>
              <a:t>Ümame</a:t>
            </a:r>
            <a:r>
              <a:rPr lang="tr-TR" b="1" dirty="0" smtClean="0"/>
              <a:t> </a:t>
            </a:r>
            <a:r>
              <a:rPr lang="tr-TR" b="1" dirty="0" err="1" smtClean="0"/>
              <a:t>R.A'ın</a:t>
            </a:r>
            <a:r>
              <a:rPr lang="tr-TR" b="1" dirty="0" smtClean="0"/>
              <a:t> </a:t>
            </a:r>
            <a:r>
              <a:rPr lang="tr-TR" b="1" dirty="0"/>
              <a:t>rivayet ettiğine göre Peygamber </a:t>
            </a:r>
            <a:r>
              <a:rPr lang="tr-TR" b="1" dirty="0" smtClean="0"/>
              <a:t>(S.A.V.)şöyle buyurmuştur:</a:t>
            </a:r>
            <a:endParaRPr lang="tr-TR" b="1" dirty="0"/>
          </a:p>
          <a:p>
            <a:r>
              <a:rPr lang="tr-TR" b="1" dirty="0"/>
              <a:t>"Allah katında hiç bir şey, iki damla ve iki izden daha sevimli değildir: İki damla; Allah korkusuyla akıtılan gözyaşı damlası </a:t>
            </a:r>
            <a:r>
              <a:rPr lang="tr-TR" b="1" u="sng" dirty="0">
                <a:solidFill>
                  <a:srgbClr val="FF0000"/>
                </a:solidFill>
              </a:rPr>
              <a:t>ve Allah yolunda dökülen kan damlası. </a:t>
            </a:r>
            <a:r>
              <a:rPr lang="tr-TR" b="1" dirty="0"/>
              <a:t>İki iz ise; </a:t>
            </a:r>
            <a:r>
              <a:rPr lang="tr-TR" b="1" dirty="0">
                <a:solidFill>
                  <a:srgbClr val="00B050"/>
                </a:solidFill>
              </a:rPr>
              <a:t>Allah yolunda çarpışmaktan kalan </a:t>
            </a:r>
            <a:r>
              <a:rPr lang="tr-TR" b="1" dirty="0" err="1">
                <a:solidFill>
                  <a:srgbClr val="00B050"/>
                </a:solidFill>
              </a:rPr>
              <a:t>cihad</a:t>
            </a:r>
            <a:r>
              <a:rPr lang="tr-TR" b="1" dirty="0">
                <a:solidFill>
                  <a:srgbClr val="00B050"/>
                </a:solidFill>
              </a:rPr>
              <a:t> izi </a:t>
            </a:r>
            <a:r>
              <a:rPr lang="tr-TR" b="1" dirty="0"/>
              <a:t>ve Allah'ın emrettiği farzlardan birini yerine getirmekten kalan ibadet izidir» </a:t>
            </a:r>
            <a:r>
              <a:rPr lang="tr-TR" b="1" dirty="0" err="1" smtClean="0"/>
              <a:t>Tirmizî</a:t>
            </a:r>
            <a:r>
              <a:rPr lang="tr-TR" b="1" dirty="0" smtClean="0"/>
              <a:t> </a:t>
            </a:r>
            <a:r>
              <a:rPr lang="tr-TR" b="1" dirty="0" err="1" smtClean="0"/>
              <a:t>fedailu'lcihad</a:t>
            </a:r>
            <a:r>
              <a:rPr lang="tr-TR" b="1" dirty="0" smtClean="0"/>
              <a:t> </a:t>
            </a:r>
            <a:r>
              <a:rPr lang="tr-TR" b="1" dirty="0"/>
              <a:t>26 </a:t>
            </a:r>
            <a:r>
              <a:rPr lang="tr-TR" b="1" dirty="0" smtClean="0"/>
              <a:t>,</a:t>
            </a:r>
            <a:r>
              <a:rPr lang="tr-TR" b="1" dirty="0" err="1" smtClean="0"/>
              <a:t>Buharî</a:t>
            </a:r>
            <a:r>
              <a:rPr lang="tr-TR" b="1" dirty="0"/>
              <a:t>, ilim 45; </a:t>
            </a:r>
            <a:r>
              <a:rPr lang="tr-TR" b="1" dirty="0" err="1"/>
              <a:t>cihad</a:t>
            </a:r>
            <a:r>
              <a:rPr lang="tr-TR" b="1" dirty="0"/>
              <a:t> 15</a:t>
            </a:r>
            <a:r>
              <a:rPr lang="tr-TR" b="1" dirty="0" smtClean="0"/>
              <a:t>;)</a:t>
            </a:r>
            <a:endParaRPr lang="tr-TR" b="1" dirty="0"/>
          </a:p>
          <a:p>
            <a:endParaRPr lang="tr-TR" dirty="0"/>
          </a:p>
        </p:txBody>
      </p:sp>
    </p:spTree>
    <p:extLst>
      <p:ext uri="{BB962C8B-B14F-4D97-AF65-F5344CB8AC3E}">
        <p14:creationId xmlns:p14="http://schemas.microsoft.com/office/powerpoint/2010/main" val="37378861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style>
          <a:lnRef idx="3">
            <a:schemeClr val="lt1"/>
          </a:lnRef>
          <a:fillRef idx="1">
            <a:schemeClr val="accent2"/>
          </a:fillRef>
          <a:effectRef idx="1">
            <a:schemeClr val="accent2"/>
          </a:effectRef>
          <a:fontRef idx="minor">
            <a:schemeClr val="lt1"/>
          </a:fontRef>
        </p:style>
        <p:txBody>
          <a:bodyPr>
            <a:normAutofit fontScale="90000"/>
          </a:bodyPr>
          <a:lstStyle/>
          <a:p>
            <a:r>
              <a:rPr lang="tr-TR" b="1" dirty="0" smtClean="0"/>
              <a:t>HZ MUHAMMED SAV EFENDİMİZ ŞEHİTLİĞE ÖZENDİRMESİ</a:t>
            </a:r>
            <a:endParaRPr lang="tr-TR" b="1" dirty="0"/>
          </a:p>
        </p:txBody>
      </p:sp>
      <p:sp>
        <p:nvSpPr>
          <p:cNvPr id="3" name="İçerik Yer Tutucusu 2"/>
          <p:cNvSpPr>
            <a:spLocks noGrp="1"/>
          </p:cNvSpPr>
          <p:nvPr>
            <p:ph idx="1"/>
          </p:nvPr>
        </p:nvSpPr>
        <p:spPr>
          <a:xfrm>
            <a:off x="457200" y="1600200"/>
            <a:ext cx="8229600" cy="4925144"/>
          </a:xfrm>
        </p:spPr>
        <p:style>
          <a:lnRef idx="1">
            <a:schemeClr val="accent3"/>
          </a:lnRef>
          <a:fillRef idx="2">
            <a:schemeClr val="accent3"/>
          </a:fillRef>
          <a:effectRef idx="1">
            <a:schemeClr val="accent3"/>
          </a:effectRef>
          <a:fontRef idx="minor">
            <a:schemeClr val="dk1"/>
          </a:fontRef>
        </p:style>
        <p:txBody>
          <a:bodyPr>
            <a:normAutofit fontScale="85000" lnSpcReduction="10000"/>
          </a:bodyPr>
          <a:lstStyle/>
          <a:p>
            <a:pPr algn="ctr"/>
            <a:r>
              <a:rPr lang="tr-TR" b="1" dirty="0"/>
              <a:t>Hz. Peygamber </a:t>
            </a:r>
            <a:r>
              <a:rPr lang="tr-TR" b="1" dirty="0" smtClean="0"/>
              <a:t>(S.A.V</a:t>
            </a:r>
            <a:r>
              <a:rPr lang="tr-TR" b="1" dirty="0" smtClean="0"/>
              <a:t>.):</a:t>
            </a:r>
            <a:endParaRPr lang="tr-TR" b="1" dirty="0" smtClean="0"/>
          </a:p>
          <a:p>
            <a:pPr marL="0" indent="0">
              <a:buNone/>
            </a:pPr>
            <a:r>
              <a:rPr lang="tr-TR" b="1" dirty="0" smtClean="0"/>
              <a:t>«Samimiyetle </a:t>
            </a:r>
            <a:r>
              <a:rPr lang="tr-TR" b="1" dirty="0"/>
              <a:t>kim Allah'tan şehitlik isterse, Allah o kimseyi, yatağında vefat etse bile şehitler mertebesine yüceltir» buyurmuştur.(Müslim, </a:t>
            </a:r>
            <a:r>
              <a:rPr lang="tr-TR" b="1" dirty="0" err="1"/>
              <a:t>İmâre</a:t>
            </a:r>
            <a:r>
              <a:rPr lang="tr-TR" b="1" dirty="0"/>
              <a:t> </a:t>
            </a:r>
            <a:r>
              <a:rPr lang="tr-TR" b="1" dirty="0" smtClean="0"/>
              <a:t>156-157)</a:t>
            </a:r>
          </a:p>
          <a:p>
            <a:pPr marL="0" indent="0">
              <a:buNone/>
            </a:pPr>
            <a:r>
              <a:rPr lang="ar-AE" b="1" dirty="0"/>
              <a:t>وعن ابن أبى عميرة رَضِىَ اللّهُ عَنْهُ. قال: </a:t>
            </a:r>
            <a:r>
              <a:rPr lang="ar-AE" b="1" dirty="0" smtClean="0"/>
              <a:t>قال </a:t>
            </a:r>
            <a:r>
              <a:rPr lang="ar-AE" b="1" dirty="0"/>
              <a:t>رسول اللّه </a:t>
            </a:r>
            <a:r>
              <a:rPr lang="ar-AE" b="1" dirty="0" smtClean="0"/>
              <a:t>‘</a:t>
            </a:r>
            <a:r>
              <a:rPr lang="ar-AE" b="1" dirty="0"/>
              <a:t>نْ أقْتَلَ في سََبِيلِ اللّهِ تَعالى أحَبُّ إلىَّ منْ أنْ يَكُونَ لِى أهْلُ المدَرِ </a:t>
            </a:r>
            <a:r>
              <a:rPr lang="ar-AE" b="1" dirty="0" smtClean="0"/>
              <a:t>وَالْوَبَرِ </a:t>
            </a:r>
            <a:r>
              <a:rPr lang="ar-AE" b="1" dirty="0"/>
              <a:t>أخرجه النسائى .</a:t>
            </a:r>
          </a:p>
          <a:p>
            <a:pPr marL="0" indent="0">
              <a:buNone/>
            </a:pPr>
            <a:r>
              <a:rPr lang="ar-AE" b="1" dirty="0" smtClean="0"/>
              <a:t> </a:t>
            </a:r>
            <a:r>
              <a:rPr lang="tr-TR" b="1" dirty="0" err="1"/>
              <a:t>İbnu</a:t>
            </a:r>
            <a:r>
              <a:rPr lang="tr-TR" b="1" dirty="0"/>
              <a:t> </a:t>
            </a:r>
            <a:r>
              <a:rPr lang="tr-TR" b="1" dirty="0" err="1"/>
              <a:t>Ebî</a:t>
            </a:r>
            <a:r>
              <a:rPr lang="tr-TR" b="1" dirty="0"/>
              <a:t> </a:t>
            </a:r>
            <a:r>
              <a:rPr lang="tr-TR" b="1" dirty="0" err="1"/>
              <a:t>Umeyre</a:t>
            </a:r>
            <a:r>
              <a:rPr lang="tr-TR" b="1" dirty="0"/>
              <a:t> </a:t>
            </a:r>
            <a:r>
              <a:rPr lang="tr-TR" b="1" dirty="0" smtClean="0"/>
              <a:t>(R.A.) </a:t>
            </a:r>
            <a:r>
              <a:rPr lang="tr-TR" b="1" dirty="0"/>
              <a:t>anlatıyor: "</a:t>
            </a:r>
            <a:r>
              <a:rPr lang="tr-TR" b="1" dirty="0" err="1"/>
              <a:t>Resûlullah</a:t>
            </a:r>
            <a:r>
              <a:rPr lang="tr-TR" b="1" dirty="0"/>
              <a:t> </a:t>
            </a:r>
            <a:r>
              <a:rPr lang="tr-TR" b="1" dirty="0" smtClean="0"/>
              <a:t>(S.A.V.) </a:t>
            </a:r>
            <a:r>
              <a:rPr lang="tr-TR" b="1" dirty="0"/>
              <a:t>buyurdular </a:t>
            </a:r>
            <a:r>
              <a:rPr lang="tr-TR" b="1" dirty="0" smtClean="0"/>
              <a:t>ki</a:t>
            </a:r>
            <a:r>
              <a:rPr lang="tr-TR" b="1" dirty="0"/>
              <a:t>:</a:t>
            </a:r>
            <a:endParaRPr lang="tr-TR" b="1" dirty="0"/>
          </a:p>
          <a:p>
            <a:pPr marL="0" indent="0">
              <a:buNone/>
            </a:pPr>
            <a:r>
              <a:rPr lang="tr-TR" b="1" dirty="0"/>
              <a:t>"Allah yolunda öldürülmem; bana bütün evlerde ve çadırda yaşayanların benim olmasından daha sevgilidir." </a:t>
            </a:r>
            <a:r>
              <a:rPr lang="tr-TR" dirty="0"/>
              <a:t>[</a:t>
            </a:r>
            <a:r>
              <a:rPr lang="tr-TR" dirty="0" err="1"/>
              <a:t>Nesâî</a:t>
            </a:r>
            <a:r>
              <a:rPr lang="tr-TR" dirty="0"/>
              <a:t>, </a:t>
            </a:r>
            <a:r>
              <a:rPr lang="tr-TR" dirty="0" err="1"/>
              <a:t>Cihâd</a:t>
            </a:r>
            <a:r>
              <a:rPr lang="tr-TR" dirty="0"/>
              <a:t> 30, (6, 33).]</a:t>
            </a:r>
          </a:p>
          <a:p>
            <a:pPr marL="0" indent="0">
              <a:buNone/>
            </a:pPr>
            <a:endParaRPr lang="tr-TR" dirty="0"/>
          </a:p>
        </p:txBody>
      </p:sp>
    </p:spTree>
    <p:extLst>
      <p:ext uri="{BB962C8B-B14F-4D97-AF65-F5344CB8AC3E}">
        <p14:creationId xmlns:p14="http://schemas.microsoft.com/office/powerpoint/2010/main" val="30249329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style>
          <a:lnRef idx="3">
            <a:schemeClr val="lt1"/>
          </a:lnRef>
          <a:fillRef idx="1">
            <a:schemeClr val="accent2"/>
          </a:fillRef>
          <a:effectRef idx="1">
            <a:schemeClr val="accent2"/>
          </a:effectRef>
          <a:fontRef idx="minor">
            <a:schemeClr val="lt1"/>
          </a:fontRef>
        </p:style>
        <p:txBody>
          <a:bodyPr/>
          <a:lstStyle/>
          <a:p>
            <a:r>
              <a:rPr lang="tr-TR" b="1" dirty="0" smtClean="0"/>
              <a:t>ŞEHİTLERİN ÜSTÜN KAZANIMLARI</a:t>
            </a:r>
            <a:endParaRPr lang="tr-TR" b="1" dirty="0"/>
          </a:p>
        </p:txBody>
      </p:sp>
      <p:sp>
        <p:nvSpPr>
          <p:cNvPr id="3" name="İçerik Yer Tutucusu 2"/>
          <p:cNvSpPr>
            <a:spLocks noGrp="1"/>
          </p:cNvSpPr>
          <p:nvPr>
            <p:ph idx="1"/>
          </p:nvPr>
        </p:nvSpPr>
        <p:spPr>
          <a:xfrm>
            <a:off x="457200" y="1600200"/>
            <a:ext cx="8229600" cy="5069160"/>
          </a:xfrm>
        </p:spPr>
        <p:style>
          <a:lnRef idx="1">
            <a:schemeClr val="accent3"/>
          </a:lnRef>
          <a:fillRef idx="2">
            <a:schemeClr val="accent3"/>
          </a:fillRef>
          <a:effectRef idx="1">
            <a:schemeClr val="accent3"/>
          </a:effectRef>
          <a:fontRef idx="minor">
            <a:schemeClr val="dk1"/>
          </a:fontRef>
        </p:style>
        <p:txBody>
          <a:bodyPr>
            <a:normAutofit fontScale="77500" lnSpcReduction="20000"/>
          </a:bodyPr>
          <a:lstStyle/>
          <a:p>
            <a:pPr>
              <a:buFont typeface="Wingdings" pitchFamily="2" charset="2"/>
              <a:buChar char="q"/>
            </a:pPr>
            <a:r>
              <a:rPr lang="tr-TR" b="1" dirty="0" smtClean="0"/>
              <a:t> 1) Allah’ın dininin yüceltilmesi için canını feda edenlerin şehit olur. Allah yolunda ölmüş olur.  (</a:t>
            </a:r>
            <a:r>
              <a:rPr lang="tr-TR" b="1" dirty="0" err="1" smtClean="0"/>
              <a:t>Buhârî</a:t>
            </a:r>
            <a:r>
              <a:rPr lang="tr-TR" b="1" dirty="0" smtClean="0"/>
              <a:t>, “</a:t>
            </a:r>
            <a:r>
              <a:rPr lang="tr-TR" b="1" dirty="0" err="1" smtClean="0"/>
              <a:t>Cihâd</a:t>
            </a:r>
            <a:r>
              <a:rPr lang="tr-TR" b="1" dirty="0" smtClean="0"/>
              <a:t>”, 15; )</a:t>
            </a:r>
          </a:p>
          <a:p>
            <a:pPr>
              <a:buFont typeface="Wingdings" pitchFamily="2" charset="2"/>
              <a:buChar char="q"/>
            </a:pPr>
            <a:r>
              <a:rPr lang="tr-TR" b="1" dirty="0" smtClean="0"/>
              <a:t>2) Şehit olan kişinin acı çekmeden öldüğü, kanının ilk damlası yere düştüğü anda kul hakları dışında bütün günahlarının affedildiği, şehidin kabir azabı çekmeyeceği, cennetteki makamını göreceği hadislerde bildirilmiştir.(</a:t>
            </a:r>
            <a:r>
              <a:rPr lang="tr-TR" b="1" dirty="0" err="1" smtClean="0"/>
              <a:t>Tirmizî</a:t>
            </a:r>
            <a:r>
              <a:rPr lang="tr-TR" b="1" dirty="0" smtClean="0"/>
              <a:t>, “</a:t>
            </a:r>
            <a:r>
              <a:rPr lang="tr-TR" b="1" dirty="0" err="1" smtClean="0"/>
              <a:t>Feżâilü’l-cihâd</a:t>
            </a:r>
            <a:r>
              <a:rPr lang="tr-TR" b="1" dirty="0" smtClean="0"/>
              <a:t>”, 25, 26), </a:t>
            </a:r>
          </a:p>
          <a:p>
            <a:pPr>
              <a:buFont typeface="Wingdings" pitchFamily="2" charset="2"/>
              <a:buChar char="q"/>
            </a:pPr>
            <a:r>
              <a:rPr lang="tr-TR" b="1" dirty="0" smtClean="0"/>
              <a:t>3) Şehitler akrabalarından yetmiş kişiye şefaat edecektir. (</a:t>
            </a:r>
            <a:r>
              <a:rPr lang="tr-TR" b="1" dirty="0" err="1" smtClean="0"/>
              <a:t>Tirmizî</a:t>
            </a:r>
            <a:r>
              <a:rPr lang="tr-TR" b="1" dirty="0" smtClean="0"/>
              <a:t>, </a:t>
            </a:r>
            <a:r>
              <a:rPr lang="tr-TR" b="1" dirty="0" err="1" smtClean="0"/>
              <a:t>Feżâilü’l-cihâd</a:t>
            </a:r>
            <a:r>
              <a:rPr lang="tr-TR" b="1" dirty="0" smtClean="0"/>
              <a:t>, 25) </a:t>
            </a:r>
          </a:p>
          <a:p>
            <a:pPr>
              <a:buFont typeface="Wingdings" pitchFamily="2" charset="2"/>
              <a:buChar char="q"/>
            </a:pPr>
            <a:r>
              <a:rPr lang="tr-TR" b="1" dirty="0" smtClean="0"/>
              <a:t>4) Şehitler Cennete ilk gireceklerdir. (Müslim, </a:t>
            </a:r>
            <a:r>
              <a:rPr lang="tr-TR" b="1" dirty="0" err="1" smtClean="0"/>
              <a:t>İmâre</a:t>
            </a:r>
            <a:r>
              <a:rPr lang="tr-TR" b="1" dirty="0" smtClean="0"/>
              <a:t>, 143)</a:t>
            </a:r>
          </a:p>
          <a:p>
            <a:pPr>
              <a:buFont typeface="Wingdings" pitchFamily="2" charset="2"/>
              <a:buChar char="q"/>
            </a:pPr>
            <a:r>
              <a:rPr lang="tr-TR" b="1" dirty="0" smtClean="0"/>
              <a:t>5) Allah katında iyi bir mertebeye erişerek ölen kullar içinden sadece şehitlerin dünyaya dönüp tekrar şehit oluncaya kadar Allah’ın dinini yüceltmek isteyen kimselerdir. (</a:t>
            </a:r>
            <a:r>
              <a:rPr lang="tr-TR" b="1" dirty="0" err="1" smtClean="0"/>
              <a:t>Buhârî</a:t>
            </a:r>
            <a:r>
              <a:rPr lang="tr-TR" b="1" dirty="0" smtClean="0"/>
              <a:t>, “</a:t>
            </a:r>
            <a:r>
              <a:rPr lang="tr-TR" b="1" dirty="0" err="1" smtClean="0"/>
              <a:t>Cihâd</a:t>
            </a:r>
            <a:r>
              <a:rPr lang="tr-TR" b="1" dirty="0" smtClean="0"/>
              <a:t>”, 6, 21</a:t>
            </a:r>
            <a:r>
              <a:rPr lang="tr-TR" b="1" dirty="0"/>
              <a:t>)</a:t>
            </a:r>
          </a:p>
        </p:txBody>
      </p:sp>
    </p:spTree>
    <p:extLst>
      <p:ext uri="{BB962C8B-B14F-4D97-AF65-F5344CB8AC3E}">
        <p14:creationId xmlns:p14="http://schemas.microsoft.com/office/powerpoint/2010/main" val="156972024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260648"/>
            <a:ext cx="8229600" cy="6264696"/>
          </a:xfrm>
        </p:spPr>
        <p:style>
          <a:lnRef idx="1">
            <a:schemeClr val="accent3"/>
          </a:lnRef>
          <a:fillRef idx="2">
            <a:schemeClr val="accent3"/>
          </a:fillRef>
          <a:effectRef idx="1">
            <a:schemeClr val="accent3"/>
          </a:effectRef>
          <a:fontRef idx="minor">
            <a:schemeClr val="dk1"/>
          </a:fontRef>
        </p:style>
        <p:txBody>
          <a:bodyPr>
            <a:normAutofit fontScale="92500" lnSpcReduction="20000"/>
          </a:bodyPr>
          <a:lstStyle/>
          <a:p>
            <a:pPr marL="0" indent="0">
              <a:buNone/>
            </a:pPr>
            <a:r>
              <a:rPr lang="ar-AE" b="1" dirty="0" smtClean="0"/>
              <a:t>وَلَا تَحْسَبَنَّ الَّذٖينَ قُتِلُوا فٖى سَبٖيلِ اللّٰهِ اَمْوَاتًا بَلْ اَحْيَاءٌ عِنْدَ رَبِّهِمْ يُرْزَقُونَ</a:t>
            </a:r>
          </a:p>
          <a:p>
            <a:r>
              <a:rPr lang="ar-AE" b="1" dirty="0" smtClean="0"/>
              <a:t>فَرِحٖينَ بِمَا اٰتٰیهُمُ اللّٰهُ مِنْ فَضْلِهٖ وَيَسْتَبْشِرُونَ بِالَّذٖينَ لَمْ يَلْحَقُوا بِهِمْ مِنْ خَلْفِهِمْ اَلَّا خَوْفٌ عَلَيْهِمْ وَلَا هُمْ يَحْزَنُونَ</a:t>
            </a:r>
            <a:endParaRPr lang="ar-AE" b="1" dirty="0"/>
          </a:p>
          <a:p>
            <a:r>
              <a:rPr lang="ar-AE" b="1" dirty="0"/>
              <a:t>يَسْتَبْشِرُونَ بِنِعْمَةٍ مِنَ اللّٰهِ وَفَضْلٍ وَاَنَّ اللّٰهَ لَا يُضٖيعُ اَجْرَ </a:t>
            </a:r>
            <a:r>
              <a:rPr lang="ar-AE" b="1" dirty="0" smtClean="0"/>
              <a:t>الْمُؤْمِنٖينَ</a:t>
            </a:r>
          </a:p>
          <a:p>
            <a:pPr marL="0" indent="0">
              <a:buNone/>
            </a:pPr>
            <a:r>
              <a:rPr lang="tr-TR" b="1" dirty="0" smtClean="0"/>
              <a:t>«Allah </a:t>
            </a:r>
            <a:r>
              <a:rPr lang="tr-TR" b="1" dirty="0"/>
              <a:t>yolunda öldürülenleri sakın ölüler sanma. Bilakis onlar diridirler, Rableri katında Allah'ın, lütfundan kendilerine verdiği nimetlerin sevincini yaşayarak rızıklandırılmaktadırlar. Arkalarından kendilerine ulaşamayan (henüz şehit olmamış) kimselere de hiçbir korku olmayacağına ve onların üzülmeyeceklerine </a:t>
            </a:r>
            <a:r>
              <a:rPr lang="tr-TR" b="1" dirty="0" smtClean="0"/>
              <a:t>sevinirler (Şehitler) Allah'ın nimetine, keremine ve Allah'ın, </a:t>
            </a:r>
            <a:r>
              <a:rPr lang="tr-TR" b="1" dirty="0" err="1" smtClean="0"/>
              <a:t>mü'minlerin</a:t>
            </a:r>
            <a:r>
              <a:rPr lang="tr-TR" b="1" dirty="0" smtClean="0"/>
              <a:t> ecrini zayi etmeyeceğine sevinirler.» (Ali İmran suresi 19-171)</a:t>
            </a:r>
          </a:p>
        </p:txBody>
      </p:sp>
    </p:spTree>
    <p:extLst>
      <p:ext uri="{BB962C8B-B14F-4D97-AF65-F5344CB8AC3E}">
        <p14:creationId xmlns:p14="http://schemas.microsoft.com/office/powerpoint/2010/main" val="306277361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style>
          <a:lnRef idx="3">
            <a:schemeClr val="lt1"/>
          </a:lnRef>
          <a:fillRef idx="1">
            <a:schemeClr val="accent2"/>
          </a:fillRef>
          <a:effectRef idx="1">
            <a:schemeClr val="accent2"/>
          </a:effectRef>
          <a:fontRef idx="minor">
            <a:schemeClr val="lt1"/>
          </a:fontRef>
        </p:style>
        <p:txBody>
          <a:bodyPr>
            <a:normAutofit fontScale="90000"/>
          </a:bodyPr>
          <a:lstStyle/>
          <a:p>
            <a:r>
              <a:rPr lang="tr-TR" b="1" dirty="0" smtClean="0"/>
              <a:t>CEBRAİL </a:t>
            </a:r>
            <a:r>
              <a:rPr lang="tr-TR" b="1" dirty="0" smtClean="0"/>
              <a:t>(A.S.) </a:t>
            </a:r>
            <a:r>
              <a:rPr lang="tr-TR" b="1" dirty="0" smtClean="0"/>
              <a:t>EFENDİMİZ SAV’E NEYİ HABER VERDİ?</a:t>
            </a:r>
            <a:endParaRPr lang="tr-TR" b="1" dirty="0"/>
          </a:p>
        </p:txBody>
      </p:sp>
      <p:sp>
        <p:nvSpPr>
          <p:cNvPr id="3" name="İçerik Yer Tutucusu 2"/>
          <p:cNvSpPr>
            <a:spLocks noGrp="1"/>
          </p:cNvSpPr>
          <p:nvPr>
            <p:ph idx="1"/>
          </p:nvPr>
        </p:nvSpPr>
        <p:spPr>
          <a:xfrm>
            <a:off x="251520" y="1600200"/>
            <a:ext cx="8496944" cy="4997152"/>
          </a:xfrm>
        </p:spPr>
        <p:style>
          <a:lnRef idx="1">
            <a:schemeClr val="accent3"/>
          </a:lnRef>
          <a:fillRef idx="2">
            <a:schemeClr val="accent3"/>
          </a:fillRef>
          <a:effectRef idx="1">
            <a:schemeClr val="accent3"/>
          </a:effectRef>
          <a:fontRef idx="minor">
            <a:schemeClr val="dk1"/>
          </a:fontRef>
        </p:style>
        <p:txBody>
          <a:bodyPr>
            <a:normAutofit fontScale="62500" lnSpcReduction="20000"/>
          </a:bodyPr>
          <a:lstStyle/>
          <a:p>
            <a:pPr marL="0" indent="0">
              <a:buNone/>
            </a:pPr>
            <a:endParaRPr lang="ar-AE" b="1" dirty="0"/>
          </a:p>
          <a:p>
            <a:r>
              <a:rPr lang="ar-AE" b="1" dirty="0" smtClean="0"/>
              <a:t>ــ </a:t>
            </a:r>
            <a:r>
              <a:rPr lang="ar-AE" b="1" dirty="0"/>
              <a:t>وعن أبى قتادة رَضِىَ اللّهُ عَنْهُ قال: </a:t>
            </a:r>
            <a:r>
              <a:rPr lang="ar-AE" b="1" dirty="0" smtClean="0"/>
              <a:t>قال </a:t>
            </a:r>
            <a:r>
              <a:rPr lang="ar-AE" b="1" dirty="0"/>
              <a:t>رَجُلٌ يَارَسُول اللّهِ أرَأيْتَ إنْ قُتِلْتُ في سَبِيلِ اللّهِ أتُكَفرُ عَنِّى خَطَايَاىَ؟ فقَالَ رسولُ اللّه #: نَعَمْ إنْ قُتِلْتَ وَأنْتَ صَابِرٌ مُحْتَسِبٌ مُقْبِلٌ غَيْرُ مُدْبِرٍ، ثُمَّ قَالَ كَيْفَ قُلْتَ؟ فَأعَادَ عَلَيْهِ. فقَالَ نَعَمْ إَّ الدَّيْنَ فَإنَّ جِبْرِيلَ أخْبَرَنِى </a:t>
            </a:r>
            <a:r>
              <a:rPr lang="ar-AE" b="1" dirty="0" smtClean="0"/>
              <a:t>بِذلِكَ. </a:t>
            </a:r>
            <a:r>
              <a:rPr lang="ar-AE" b="1" dirty="0"/>
              <a:t>أخرجه مسلم ومالك والترمذى والنسائى .</a:t>
            </a:r>
          </a:p>
          <a:p>
            <a:pPr marL="0" indent="0">
              <a:buNone/>
            </a:pPr>
            <a:endParaRPr lang="ar-AE" b="1" dirty="0"/>
          </a:p>
          <a:p>
            <a:pPr marL="0" indent="0">
              <a:buNone/>
            </a:pPr>
            <a:r>
              <a:rPr lang="tr-TR" b="1" dirty="0" smtClean="0"/>
              <a:t>Ebu </a:t>
            </a:r>
            <a:r>
              <a:rPr lang="tr-TR" b="1" dirty="0" err="1"/>
              <a:t>Katâde</a:t>
            </a:r>
            <a:r>
              <a:rPr lang="tr-TR" b="1" dirty="0"/>
              <a:t> </a:t>
            </a:r>
            <a:r>
              <a:rPr lang="tr-TR" b="1" dirty="0" smtClean="0"/>
              <a:t>(</a:t>
            </a:r>
            <a:r>
              <a:rPr lang="tr-TR" b="1" dirty="0" smtClean="0"/>
              <a:t>R.A.</a:t>
            </a:r>
            <a:r>
              <a:rPr lang="tr-TR" b="1" dirty="0" smtClean="0"/>
              <a:t>) </a:t>
            </a:r>
            <a:r>
              <a:rPr lang="tr-TR" b="1" dirty="0"/>
              <a:t>anlatıyor: "Bir adam sordu</a:t>
            </a:r>
            <a:r>
              <a:rPr lang="tr-TR" b="1" dirty="0" smtClean="0"/>
              <a:t>:</a:t>
            </a:r>
            <a:endParaRPr lang="tr-TR" b="1" dirty="0"/>
          </a:p>
          <a:p>
            <a:pPr marL="0" indent="0">
              <a:buNone/>
            </a:pPr>
            <a:r>
              <a:rPr lang="tr-TR" b="1" dirty="0"/>
              <a:t>"- Ey Allah'ın </a:t>
            </a:r>
            <a:r>
              <a:rPr lang="tr-TR" b="1" dirty="0" err="1"/>
              <a:t>Resûlü</a:t>
            </a:r>
            <a:r>
              <a:rPr lang="tr-TR" b="1" dirty="0"/>
              <a:t>, Allah yolunda öldürüldüğüm takdirde, bütün hatalarım örtülecek mi</a:t>
            </a:r>
            <a:r>
              <a:rPr lang="tr-TR" b="1" dirty="0" smtClean="0"/>
              <a:t>?"</a:t>
            </a:r>
            <a:endParaRPr lang="tr-TR" b="1" dirty="0"/>
          </a:p>
          <a:p>
            <a:pPr marL="0" indent="0">
              <a:buNone/>
            </a:pPr>
            <a:r>
              <a:rPr lang="tr-TR" b="1" dirty="0" err="1"/>
              <a:t>Resûlullah</a:t>
            </a:r>
            <a:r>
              <a:rPr lang="tr-TR" b="1" dirty="0"/>
              <a:t> </a:t>
            </a:r>
            <a:r>
              <a:rPr lang="tr-TR" b="1" dirty="0" smtClean="0"/>
              <a:t>(</a:t>
            </a:r>
            <a:r>
              <a:rPr lang="tr-TR" b="1" dirty="0" smtClean="0"/>
              <a:t>S.A.V</a:t>
            </a:r>
            <a:r>
              <a:rPr lang="tr-TR" b="1" dirty="0" smtClean="0"/>
              <a:t>):</a:t>
            </a:r>
            <a:endParaRPr lang="tr-TR" b="1" dirty="0"/>
          </a:p>
          <a:p>
            <a:pPr marL="0" indent="0">
              <a:buNone/>
            </a:pPr>
            <a:r>
              <a:rPr lang="tr-TR" b="1" dirty="0"/>
              <a:t>"- Evet, sen sabreder, </a:t>
            </a:r>
            <a:r>
              <a:rPr lang="tr-TR" b="1" dirty="0" err="1"/>
              <a:t>mükâfaat</a:t>
            </a:r>
            <a:r>
              <a:rPr lang="tr-TR" b="1" dirty="0"/>
              <a:t> bekler, geri kaçmadan ileri atılır vaziyette olduğun halde </a:t>
            </a:r>
            <a:r>
              <a:rPr lang="tr-TR" b="1" dirty="0" err="1"/>
              <a:t>öldürülürsen!"diye</a:t>
            </a:r>
            <a:r>
              <a:rPr lang="tr-TR" b="1" dirty="0"/>
              <a:t> cevap verdi. Ve adama sordu</a:t>
            </a:r>
            <a:r>
              <a:rPr lang="tr-TR" b="1" dirty="0" smtClean="0"/>
              <a:t>:</a:t>
            </a:r>
            <a:endParaRPr lang="tr-TR" b="1" dirty="0"/>
          </a:p>
          <a:p>
            <a:pPr marL="0" indent="0">
              <a:buNone/>
            </a:pPr>
            <a:r>
              <a:rPr lang="tr-TR" b="1" dirty="0"/>
              <a:t>"- Nasıl sormuştun</a:t>
            </a:r>
            <a:r>
              <a:rPr lang="tr-TR" b="1" dirty="0" smtClean="0"/>
              <a:t>?"</a:t>
            </a:r>
            <a:endParaRPr lang="tr-TR" b="1" dirty="0"/>
          </a:p>
          <a:p>
            <a:pPr marL="0" indent="0">
              <a:buNone/>
            </a:pPr>
            <a:r>
              <a:rPr lang="tr-TR" b="1" dirty="0"/>
              <a:t>Adam sorusunu aynen  yeniledi. Bunun üzerine </a:t>
            </a:r>
            <a:r>
              <a:rPr lang="tr-TR" b="1" dirty="0" err="1"/>
              <a:t>aleyhissalâtu</a:t>
            </a:r>
            <a:r>
              <a:rPr lang="tr-TR" b="1" dirty="0"/>
              <a:t> vesselâm Efendimiz sözlerini şöyle tamamladı</a:t>
            </a:r>
            <a:r>
              <a:rPr lang="tr-TR" b="1" dirty="0" smtClean="0"/>
              <a:t>:</a:t>
            </a:r>
            <a:endParaRPr lang="tr-TR" b="1" dirty="0"/>
          </a:p>
          <a:p>
            <a:pPr marL="0" indent="0">
              <a:buNone/>
            </a:pPr>
            <a:r>
              <a:rPr lang="tr-TR" b="1" dirty="0"/>
              <a:t>"- Evet, (kul) borcu hariç, bütün günahların affedilecek. Zira </a:t>
            </a:r>
            <a:r>
              <a:rPr lang="tr-TR" b="1" dirty="0" err="1"/>
              <a:t>Cebrâil</a:t>
            </a:r>
            <a:r>
              <a:rPr lang="tr-TR" b="1" dirty="0"/>
              <a:t> bu hususu bana haber verdi!" [Müslim, </a:t>
            </a:r>
            <a:r>
              <a:rPr lang="tr-TR" b="1" dirty="0" err="1"/>
              <a:t>İmâret</a:t>
            </a:r>
            <a:r>
              <a:rPr lang="tr-TR" b="1" dirty="0"/>
              <a:t> 117, (1885); </a:t>
            </a:r>
            <a:r>
              <a:rPr lang="tr-TR" b="1" dirty="0" err="1"/>
              <a:t>Muvatta</a:t>
            </a:r>
            <a:r>
              <a:rPr lang="tr-TR" b="1" dirty="0"/>
              <a:t>, </a:t>
            </a:r>
            <a:r>
              <a:rPr lang="tr-TR" b="1" dirty="0" err="1"/>
              <a:t>Cihad</a:t>
            </a:r>
            <a:r>
              <a:rPr lang="tr-TR" b="1" dirty="0"/>
              <a:t> 31, (2, 461); </a:t>
            </a:r>
            <a:r>
              <a:rPr lang="tr-TR" b="1" dirty="0" err="1"/>
              <a:t>Nesâî</a:t>
            </a:r>
            <a:r>
              <a:rPr lang="tr-TR" b="1" dirty="0"/>
              <a:t>, </a:t>
            </a:r>
            <a:r>
              <a:rPr lang="tr-TR" b="1" dirty="0" err="1"/>
              <a:t>Cihâd</a:t>
            </a:r>
            <a:r>
              <a:rPr lang="tr-TR" b="1" dirty="0"/>
              <a:t> 32, (2, 33).]</a:t>
            </a:r>
          </a:p>
          <a:p>
            <a:endParaRPr lang="tr-TR" dirty="0"/>
          </a:p>
        </p:txBody>
      </p:sp>
    </p:spTree>
    <p:extLst>
      <p:ext uri="{BB962C8B-B14F-4D97-AF65-F5344CB8AC3E}">
        <p14:creationId xmlns:p14="http://schemas.microsoft.com/office/powerpoint/2010/main" val="181223926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style>
          <a:lnRef idx="3">
            <a:schemeClr val="lt1"/>
          </a:lnRef>
          <a:fillRef idx="1">
            <a:schemeClr val="accent2"/>
          </a:fillRef>
          <a:effectRef idx="1">
            <a:schemeClr val="accent2"/>
          </a:effectRef>
          <a:fontRef idx="minor">
            <a:schemeClr val="lt1"/>
          </a:fontRef>
        </p:style>
        <p:txBody>
          <a:bodyPr>
            <a:normAutofit fontScale="90000"/>
          </a:bodyPr>
          <a:lstStyle/>
          <a:p>
            <a:r>
              <a:rPr lang="tr-TR" b="1" dirty="0" smtClean="0"/>
              <a:t>ALLAH ŞEHİTLERE SORAR «BİR ARZUNUZ VAR MI?</a:t>
            </a:r>
            <a:endParaRPr lang="tr-TR" b="1" dirty="0"/>
          </a:p>
        </p:txBody>
      </p:sp>
      <p:sp>
        <p:nvSpPr>
          <p:cNvPr id="3" name="İçerik Yer Tutucusu 2"/>
          <p:cNvSpPr>
            <a:spLocks noGrp="1"/>
          </p:cNvSpPr>
          <p:nvPr>
            <p:ph idx="1"/>
          </p:nvPr>
        </p:nvSpPr>
        <p:spPr>
          <a:xfrm>
            <a:off x="457200" y="1600200"/>
            <a:ext cx="8229600" cy="4925144"/>
          </a:xfrm>
        </p:spPr>
        <p:style>
          <a:lnRef idx="1">
            <a:schemeClr val="accent3"/>
          </a:lnRef>
          <a:fillRef idx="2">
            <a:schemeClr val="accent3"/>
          </a:fillRef>
          <a:effectRef idx="1">
            <a:schemeClr val="accent3"/>
          </a:effectRef>
          <a:fontRef idx="minor">
            <a:schemeClr val="dk1"/>
          </a:fontRef>
        </p:style>
        <p:txBody>
          <a:bodyPr>
            <a:normAutofit fontScale="92500" lnSpcReduction="20000"/>
          </a:bodyPr>
          <a:lstStyle/>
          <a:p>
            <a:pPr marL="0" indent="0">
              <a:buNone/>
            </a:pPr>
            <a:r>
              <a:rPr lang="tr-TR" b="1" dirty="0" smtClean="0"/>
              <a:t>"</a:t>
            </a:r>
            <a:r>
              <a:rPr lang="tr-TR" b="1" dirty="0" smtClean="0"/>
              <a:t>Şehitlerin </a:t>
            </a:r>
            <a:r>
              <a:rPr lang="tr-TR" b="1" dirty="0"/>
              <a:t>ruhları yeşil kuşların karınlarındadır. Onlar için Arş'a asıl­mış kandiller vardır. Diledikleri zaman cennetten çıkarlar; sonra bu kandil­lere konarlar. Rableri onları görür, gözetir, ihsanda bulunur ve: 'Bir arzunuz var </a:t>
            </a:r>
            <a:r>
              <a:rPr lang="tr-TR" b="1" dirty="0" smtClean="0"/>
              <a:t>mı?' </a:t>
            </a:r>
            <a:r>
              <a:rPr lang="tr-TR" b="1" dirty="0"/>
              <a:t>diye sorar. Onlar da: 'Ne arzumuz olsun? Dilediğimiz zaman cen­netten çıkıyoruz!' derler. Allah bunu onlara üç kere tekrarlar. Kendilerine bu sorunun sorulmasından vazgeçilmeyeceğini görünce: 'Ya Rabbi! Senin yo­lunda bir daha öldürülmemiz için ruhlarımızı bedenlerimize iade etmeni ta­lep ediyoruz.' derler. Allah da onların bir ihtiyacı bulunmadığım görünce öylece bırakılırlar. «(</a:t>
            </a:r>
            <a:r>
              <a:rPr lang="tr-TR" dirty="0"/>
              <a:t>Müslim, </a:t>
            </a:r>
            <a:r>
              <a:rPr lang="tr-TR" dirty="0" smtClean="0"/>
              <a:t>1887</a:t>
            </a:r>
            <a:r>
              <a:rPr lang="tr-TR" dirty="0"/>
              <a:t>)</a:t>
            </a:r>
          </a:p>
        </p:txBody>
      </p:sp>
    </p:spTree>
    <p:extLst>
      <p:ext uri="{BB962C8B-B14F-4D97-AF65-F5344CB8AC3E}">
        <p14:creationId xmlns:p14="http://schemas.microsoft.com/office/powerpoint/2010/main" val="28889747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style>
          <a:lnRef idx="3">
            <a:schemeClr val="lt1"/>
          </a:lnRef>
          <a:fillRef idx="1">
            <a:schemeClr val="accent2"/>
          </a:fillRef>
          <a:effectRef idx="1">
            <a:schemeClr val="accent2"/>
          </a:effectRef>
          <a:fontRef idx="minor">
            <a:schemeClr val="lt1"/>
          </a:fontRef>
        </p:style>
        <p:txBody>
          <a:bodyPr>
            <a:normAutofit fontScale="90000"/>
          </a:bodyPr>
          <a:lstStyle/>
          <a:p>
            <a:r>
              <a:rPr lang="tr-TR" b="1" dirty="0" smtClean="0"/>
              <a:t>ŞEHİT OLAMIYORSAK SIDK İLE ŞEHİTLİĞİ İSTEYELİM</a:t>
            </a:r>
            <a:endParaRPr lang="tr-TR" b="1" dirty="0"/>
          </a:p>
        </p:txBody>
      </p:sp>
      <p:sp>
        <p:nvSpPr>
          <p:cNvPr id="4" name="İçerik Yer Tutucusu 3"/>
          <p:cNvSpPr>
            <a:spLocks noGrp="1"/>
          </p:cNvSpPr>
          <p:nvPr>
            <p:ph idx="1"/>
          </p:nvPr>
        </p:nvSpPr>
        <p:spPr>
          <a:xfrm>
            <a:off x="457200" y="1600200"/>
            <a:ext cx="8229600" cy="4925144"/>
          </a:xfrm>
        </p:spPr>
        <p:style>
          <a:lnRef idx="1">
            <a:schemeClr val="accent3"/>
          </a:lnRef>
          <a:fillRef idx="2">
            <a:schemeClr val="accent3"/>
          </a:fillRef>
          <a:effectRef idx="1">
            <a:schemeClr val="accent3"/>
          </a:effectRef>
          <a:fontRef idx="minor">
            <a:schemeClr val="dk1"/>
          </a:fontRef>
        </p:style>
        <p:txBody>
          <a:bodyPr>
            <a:normAutofit lnSpcReduction="10000"/>
          </a:bodyPr>
          <a:lstStyle/>
          <a:p>
            <a:r>
              <a:rPr lang="ar-AE" b="1" dirty="0"/>
              <a:t>وعن سَهْل بن حُنَيف رَضِىَ اللّهُ عَنْهُ أن رسولَ </a:t>
            </a:r>
            <a:r>
              <a:rPr lang="ar-AE" b="1" dirty="0" smtClean="0"/>
              <a:t>اللّه قال</a:t>
            </a:r>
            <a:r>
              <a:rPr lang="ar-AE" b="1" dirty="0"/>
              <a:t>: </a:t>
            </a:r>
            <a:r>
              <a:rPr lang="ar-AE" b="1" dirty="0" smtClean="0"/>
              <a:t>مََنْ </a:t>
            </a:r>
            <a:r>
              <a:rPr lang="ar-AE" b="1" dirty="0"/>
              <a:t>سَألَ اللّهَ الشَّهَادَةَ بِصِدْقٍ بَلّغَهُ اللّه مَنَازِلَ للشُّهَدَاءِ، وَإنْ مَاتَ عَلى </a:t>
            </a:r>
            <a:r>
              <a:rPr lang="ar-AE" b="1" dirty="0" smtClean="0"/>
              <a:t>فِراشِهِ. </a:t>
            </a:r>
            <a:r>
              <a:rPr lang="ar-AE" b="1" dirty="0"/>
              <a:t>أخرجه الخمسة إ البخارى </a:t>
            </a:r>
            <a:r>
              <a:rPr lang="ar-AE" b="1" dirty="0" smtClean="0"/>
              <a:t>.</a:t>
            </a:r>
          </a:p>
          <a:p>
            <a:pPr marL="0" indent="0">
              <a:buNone/>
            </a:pPr>
            <a:r>
              <a:rPr lang="tr-TR" b="1" dirty="0" err="1" smtClean="0"/>
              <a:t>Sehl</a:t>
            </a:r>
            <a:r>
              <a:rPr lang="tr-TR" b="1" dirty="0" smtClean="0"/>
              <a:t> </a:t>
            </a:r>
            <a:r>
              <a:rPr lang="tr-TR" b="1" dirty="0" err="1" smtClean="0"/>
              <a:t>İbnu</a:t>
            </a:r>
            <a:r>
              <a:rPr lang="tr-TR" b="1" dirty="0" smtClean="0"/>
              <a:t> </a:t>
            </a:r>
            <a:r>
              <a:rPr lang="tr-TR" b="1" dirty="0" err="1" smtClean="0"/>
              <a:t>Huneyf</a:t>
            </a:r>
            <a:r>
              <a:rPr lang="tr-TR" b="1" dirty="0" smtClean="0"/>
              <a:t> (R.A.) anlatıyor: "</a:t>
            </a:r>
            <a:r>
              <a:rPr lang="tr-TR" b="1" dirty="0" err="1" smtClean="0"/>
              <a:t>Resûlullah</a:t>
            </a:r>
            <a:r>
              <a:rPr lang="tr-TR" b="1" dirty="0" smtClean="0"/>
              <a:t> (S.A.V.):</a:t>
            </a:r>
          </a:p>
          <a:p>
            <a:pPr marL="0" indent="0">
              <a:buNone/>
            </a:pPr>
            <a:r>
              <a:rPr lang="tr-TR" b="1" dirty="0" smtClean="0"/>
              <a:t>"</a:t>
            </a:r>
            <a:r>
              <a:rPr lang="tr-TR" b="1" dirty="0"/>
              <a:t>Kim  sıdk ile Allah'tan </a:t>
            </a:r>
            <a:r>
              <a:rPr lang="tr-TR" b="1" dirty="0" smtClean="0"/>
              <a:t>şehit </a:t>
            </a:r>
            <a:r>
              <a:rPr lang="tr-TR" b="1" dirty="0"/>
              <a:t>olmayı </a:t>
            </a:r>
            <a:r>
              <a:rPr lang="tr-TR" b="1" dirty="0" smtClean="0"/>
              <a:t>talep </a:t>
            </a:r>
            <a:r>
              <a:rPr lang="tr-TR" b="1" dirty="0"/>
              <a:t>ederse, Allah onu </a:t>
            </a:r>
            <a:r>
              <a:rPr lang="tr-TR" b="1" dirty="0" smtClean="0"/>
              <a:t>şehitlerin </a:t>
            </a:r>
            <a:r>
              <a:rPr lang="tr-TR" b="1" dirty="0"/>
              <a:t>derecesine ulaştırır, yatağında ölmüş bile olsa"  buyurdu." </a:t>
            </a:r>
            <a:r>
              <a:rPr lang="tr-TR" b="1" dirty="0" smtClean="0"/>
              <a:t>(Müslim</a:t>
            </a:r>
            <a:r>
              <a:rPr lang="tr-TR" b="1" dirty="0"/>
              <a:t>, </a:t>
            </a:r>
            <a:r>
              <a:rPr lang="tr-TR" b="1" dirty="0" err="1"/>
              <a:t>Cihâd</a:t>
            </a:r>
            <a:r>
              <a:rPr lang="tr-TR" b="1" dirty="0"/>
              <a:t> 156, 157, (1908, 1909); Ebu </a:t>
            </a:r>
            <a:r>
              <a:rPr lang="tr-TR" b="1" dirty="0" err="1"/>
              <a:t>Dâvud,Salât</a:t>
            </a:r>
            <a:r>
              <a:rPr lang="tr-TR" b="1" dirty="0"/>
              <a:t> 361, (1520</a:t>
            </a:r>
            <a:r>
              <a:rPr lang="tr-TR" b="1" dirty="0" smtClean="0"/>
              <a:t>))</a:t>
            </a:r>
            <a:endParaRPr lang="tr-TR" b="1" dirty="0"/>
          </a:p>
        </p:txBody>
      </p:sp>
    </p:spTree>
    <p:extLst>
      <p:ext uri="{BB962C8B-B14F-4D97-AF65-F5344CB8AC3E}">
        <p14:creationId xmlns:p14="http://schemas.microsoft.com/office/powerpoint/2010/main" val="55571816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548680"/>
            <a:ext cx="8229600" cy="5832648"/>
          </a:xfrm>
        </p:spPr>
        <p:style>
          <a:lnRef idx="3">
            <a:schemeClr val="lt1"/>
          </a:lnRef>
          <a:fillRef idx="1">
            <a:schemeClr val="accent2"/>
          </a:fillRef>
          <a:effectRef idx="1">
            <a:schemeClr val="accent2"/>
          </a:effectRef>
          <a:fontRef idx="minor">
            <a:schemeClr val="lt1"/>
          </a:fontRef>
        </p:style>
        <p:txBody>
          <a:bodyPr>
            <a:normAutofit fontScale="92500"/>
          </a:bodyPr>
          <a:lstStyle/>
          <a:p>
            <a:r>
              <a:rPr lang="tr-TR" sz="6000" b="1" dirty="0" smtClean="0"/>
              <a:t>İSLAM TARİHİNİN İLK ŞEHİTLERİ; YASİR AİLESİ ALLAH AŞKI İLE YANAN KALPLERİ VE MÜRİKLERE CANINI HİÇE SAYARAK MEYDAN OKUYUŞLARI</a:t>
            </a:r>
            <a:endParaRPr lang="tr-TR" sz="6000" b="1" dirty="0"/>
          </a:p>
        </p:txBody>
      </p:sp>
    </p:spTree>
    <p:extLst>
      <p:ext uri="{BB962C8B-B14F-4D97-AF65-F5344CB8AC3E}">
        <p14:creationId xmlns:p14="http://schemas.microsoft.com/office/powerpoint/2010/main" val="40523707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style>
          <a:lnRef idx="3">
            <a:schemeClr val="lt1"/>
          </a:lnRef>
          <a:fillRef idx="1">
            <a:schemeClr val="accent2"/>
          </a:fillRef>
          <a:effectRef idx="1">
            <a:schemeClr val="accent2"/>
          </a:effectRef>
          <a:fontRef idx="minor">
            <a:schemeClr val="lt1"/>
          </a:fontRef>
        </p:style>
        <p:txBody>
          <a:bodyPr/>
          <a:lstStyle/>
          <a:p>
            <a:r>
              <a:rPr lang="tr-TR" b="1" dirty="0" smtClean="0"/>
              <a:t>ŞEHİT </a:t>
            </a:r>
            <a:r>
              <a:rPr lang="tr-TR" b="1" dirty="0" smtClean="0"/>
              <a:t>NEDİR?</a:t>
            </a:r>
            <a:endParaRPr lang="tr-TR" b="1" dirty="0"/>
          </a:p>
        </p:txBody>
      </p:sp>
      <p:sp>
        <p:nvSpPr>
          <p:cNvPr id="3" name="İçerik Yer Tutucusu 2"/>
          <p:cNvSpPr>
            <a:spLocks noGrp="1"/>
          </p:cNvSpPr>
          <p:nvPr>
            <p:ph idx="1"/>
          </p:nvPr>
        </p:nvSpPr>
        <p:spPr/>
        <p:style>
          <a:lnRef idx="1">
            <a:schemeClr val="accent3"/>
          </a:lnRef>
          <a:fillRef idx="2">
            <a:schemeClr val="accent3"/>
          </a:fillRef>
          <a:effectRef idx="1">
            <a:schemeClr val="accent3"/>
          </a:effectRef>
          <a:fontRef idx="minor">
            <a:schemeClr val="dk1"/>
          </a:fontRef>
        </p:style>
        <p:txBody>
          <a:bodyPr/>
          <a:lstStyle/>
          <a:p>
            <a:r>
              <a:rPr lang="tr-TR" b="1" dirty="0" smtClean="0"/>
              <a:t>Sözlükte "bilen, gören, hazır olan, haber veren, muttali ve tanık olan" demektir. </a:t>
            </a:r>
            <a:r>
              <a:rPr lang="tr-TR" b="1" dirty="0" err="1" smtClean="0"/>
              <a:t>Şehîd</a:t>
            </a:r>
            <a:r>
              <a:rPr lang="tr-TR" b="1" dirty="0" smtClean="0"/>
              <a:t>, </a:t>
            </a:r>
            <a:r>
              <a:rPr lang="tr-TR" b="1" dirty="0" err="1" smtClean="0"/>
              <a:t>şâhid</a:t>
            </a:r>
            <a:r>
              <a:rPr lang="tr-TR" b="1" dirty="0" smtClean="0"/>
              <a:t>, kelimesinin mübalağasıdır. </a:t>
            </a:r>
            <a:r>
              <a:rPr lang="tr-TR" b="1" dirty="0" err="1" smtClean="0"/>
              <a:t>Şehîd</a:t>
            </a:r>
            <a:r>
              <a:rPr lang="tr-TR" b="1" dirty="0" smtClean="0"/>
              <a:t> kelimesinin çoğulu </a:t>
            </a:r>
            <a:r>
              <a:rPr lang="tr-TR" b="1" dirty="0" err="1" smtClean="0"/>
              <a:t>şühedâ</a:t>
            </a:r>
            <a:r>
              <a:rPr lang="tr-TR" b="1" dirty="0" smtClean="0"/>
              <a:t> ve </a:t>
            </a:r>
            <a:r>
              <a:rPr lang="tr-TR" b="1" dirty="0" err="1" smtClean="0"/>
              <a:t>eşhâddır</a:t>
            </a:r>
            <a:r>
              <a:rPr lang="tr-TR" b="1" dirty="0" smtClean="0"/>
              <a:t>. Bu kelimeler, aynı zamanda </a:t>
            </a:r>
            <a:r>
              <a:rPr lang="tr-TR" b="1" dirty="0" err="1" smtClean="0"/>
              <a:t>şâhid</a:t>
            </a:r>
            <a:r>
              <a:rPr lang="tr-TR" b="1" dirty="0" smtClean="0"/>
              <a:t> kelimesinin de çoğuludur. </a:t>
            </a:r>
            <a:r>
              <a:rPr lang="tr-TR" b="1" dirty="0" err="1" smtClean="0"/>
              <a:t>Kur'ân'da</a:t>
            </a:r>
            <a:r>
              <a:rPr lang="tr-TR" b="1" dirty="0" smtClean="0"/>
              <a:t> </a:t>
            </a:r>
            <a:r>
              <a:rPr lang="tr-TR" b="1" dirty="0" err="1" smtClean="0"/>
              <a:t>şehîd</a:t>
            </a:r>
            <a:r>
              <a:rPr lang="tr-TR" b="1" dirty="0" smtClean="0"/>
              <a:t> kelimesi, 35 defa, </a:t>
            </a:r>
            <a:r>
              <a:rPr lang="tr-TR" b="1" dirty="0" err="1" smtClean="0"/>
              <a:t>şühedâ</a:t>
            </a:r>
            <a:r>
              <a:rPr lang="tr-TR" b="1" dirty="0" smtClean="0"/>
              <a:t> kelimesi ise 20 defa geçmiştir. Bu kavram, Allah'ın, Peygamberin, meleklerin ve insanların sıfatı olarak kullanılmıştır.</a:t>
            </a:r>
            <a:endParaRPr lang="tr-TR" b="1" dirty="0"/>
          </a:p>
        </p:txBody>
      </p:sp>
    </p:spTree>
    <p:extLst>
      <p:ext uri="{BB962C8B-B14F-4D97-AF65-F5344CB8AC3E}">
        <p14:creationId xmlns:p14="http://schemas.microsoft.com/office/powerpoint/2010/main" val="224706232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style>
          <a:lnRef idx="3">
            <a:schemeClr val="lt1"/>
          </a:lnRef>
          <a:fillRef idx="1">
            <a:schemeClr val="accent2"/>
          </a:fillRef>
          <a:effectRef idx="1">
            <a:schemeClr val="accent2"/>
          </a:effectRef>
          <a:fontRef idx="minor">
            <a:schemeClr val="lt1"/>
          </a:fontRef>
        </p:style>
        <p:txBody>
          <a:bodyPr>
            <a:normAutofit fontScale="90000"/>
          </a:bodyPr>
          <a:lstStyle/>
          <a:p>
            <a:r>
              <a:rPr lang="tr-TR" b="1" dirty="0" smtClean="0"/>
              <a:t>İSLAM TARİHİNİN İLK ERKEK ŞEHİDİ </a:t>
            </a:r>
            <a:br>
              <a:rPr lang="tr-TR" b="1" dirty="0" smtClean="0"/>
            </a:br>
            <a:r>
              <a:rPr lang="tr-TR" b="1" dirty="0" smtClean="0"/>
              <a:t>HZ YASİR </a:t>
            </a:r>
            <a:r>
              <a:rPr lang="tr-TR" b="1" dirty="0" smtClean="0"/>
              <a:t>(R.A.)</a:t>
            </a:r>
            <a:endParaRPr lang="tr-TR" b="1" dirty="0"/>
          </a:p>
        </p:txBody>
      </p:sp>
      <p:sp>
        <p:nvSpPr>
          <p:cNvPr id="3" name="İçerik Yer Tutucusu 2"/>
          <p:cNvSpPr>
            <a:spLocks noGrp="1"/>
          </p:cNvSpPr>
          <p:nvPr>
            <p:ph idx="1"/>
          </p:nvPr>
        </p:nvSpPr>
        <p:spPr>
          <a:xfrm>
            <a:off x="179512" y="1600200"/>
            <a:ext cx="8712968" cy="4997152"/>
          </a:xfrm>
        </p:spPr>
        <p:style>
          <a:lnRef idx="1">
            <a:schemeClr val="accent3"/>
          </a:lnRef>
          <a:fillRef idx="2">
            <a:schemeClr val="accent3"/>
          </a:fillRef>
          <a:effectRef idx="1">
            <a:schemeClr val="accent3"/>
          </a:effectRef>
          <a:fontRef idx="minor">
            <a:schemeClr val="dk1"/>
          </a:fontRef>
        </p:style>
        <p:txBody>
          <a:bodyPr>
            <a:noAutofit/>
          </a:bodyPr>
          <a:lstStyle/>
          <a:p>
            <a:pPr marL="0" indent="0">
              <a:buNone/>
            </a:pPr>
            <a:r>
              <a:rPr lang="tr-TR" sz="1900" b="1" dirty="0" err="1"/>
              <a:t>Mahzumoğulları</a:t>
            </a:r>
            <a:r>
              <a:rPr lang="tr-TR" sz="1900" b="1" dirty="0"/>
              <a:t>, </a:t>
            </a:r>
            <a:r>
              <a:rPr lang="tr-TR" sz="1900" b="1" dirty="0" err="1"/>
              <a:t>îmân</a:t>
            </a:r>
            <a:r>
              <a:rPr lang="tr-TR" sz="1900" b="1" dirty="0"/>
              <a:t> ve </a:t>
            </a:r>
            <a:r>
              <a:rPr lang="tr-TR" sz="1900" b="1" dirty="0" err="1"/>
              <a:t>İslâmdan</a:t>
            </a:r>
            <a:r>
              <a:rPr lang="tr-TR" sz="1900" b="1" dirty="0"/>
              <a:t> vazgeçsinler diye, güneşin her tarafı sıcaklığıyla kavurduğu bir sırada, âdeta Cehennem ateşi kesilen taşlıkta onlara işkence ediyorlardı</a:t>
            </a:r>
            <a:r>
              <a:rPr lang="tr-TR" sz="1900" b="1" dirty="0" smtClean="0"/>
              <a:t>.</a:t>
            </a:r>
          </a:p>
          <a:p>
            <a:pPr marL="0" indent="0">
              <a:buNone/>
            </a:pPr>
            <a:r>
              <a:rPr lang="tr-TR" sz="1900" b="1" dirty="0"/>
              <a:t>Hz. </a:t>
            </a:r>
            <a:r>
              <a:rPr lang="tr-TR" sz="1900" b="1" dirty="0" err="1" smtClean="0"/>
              <a:t>Yasir</a:t>
            </a:r>
            <a:r>
              <a:rPr lang="tr-TR" sz="1900" b="1" dirty="0" smtClean="0"/>
              <a:t> </a:t>
            </a:r>
            <a:r>
              <a:rPr lang="tr-TR" sz="1900" b="1" dirty="0"/>
              <a:t>ve ailesini önce karanlık, rutubetli bir mahzene kapattılar. Zincirle bağlayıp, aç ve susuz </a:t>
            </a:r>
            <a:r>
              <a:rPr lang="tr-TR" sz="1900" b="1" dirty="0" smtClean="0"/>
              <a:t>bıraktılar.</a:t>
            </a:r>
            <a:endParaRPr lang="tr-TR" sz="1900" b="1" dirty="0"/>
          </a:p>
          <a:p>
            <a:pPr marL="0" indent="0">
              <a:buNone/>
            </a:pPr>
            <a:r>
              <a:rPr lang="tr-TR" sz="1900" b="1" dirty="0"/>
              <a:t>Yine bir gün </a:t>
            </a:r>
            <a:r>
              <a:rPr lang="tr-TR" sz="1900" b="1" dirty="0" err="1"/>
              <a:t>Yâsir</a:t>
            </a:r>
            <a:r>
              <a:rPr lang="tr-TR" sz="1900" b="1" dirty="0"/>
              <a:t> </a:t>
            </a:r>
            <a:r>
              <a:rPr lang="tr-TR" sz="1900" b="1" dirty="0" err="1"/>
              <a:t>âilesi</a:t>
            </a:r>
            <a:r>
              <a:rPr lang="tr-TR" sz="1900" b="1" dirty="0"/>
              <a:t> işkence altında zalim müşrikler tarafından inletilirken, </a:t>
            </a:r>
            <a:r>
              <a:rPr lang="tr-TR" sz="1900" b="1" dirty="0" err="1"/>
              <a:t>Resûl</a:t>
            </a:r>
            <a:r>
              <a:rPr lang="tr-TR" sz="1900" b="1" dirty="0"/>
              <a:t>-i Ekrem Efendimiz üzerlerine çıkageldi. Yürekler parçalayıcı bu durum karşısında, </a:t>
            </a:r>
          </a:p>
          <a:p>
            <a:pPr marL="0" indent="0">
              <a:buNone/>
            </a:pPr>
            <a:r>
              <a:rPr lang="tr-TR" sz="1900" b="1" dirty="0"/>
              <a:t>"Sabredin, ey </a:t>
            </a:r>
            <a:r>
              <a:rPr lang="tr-TR" sz="1900" b="1" dirty="0" err="1"/>
              <a:t>Yâsir</a:t>
            </a:r>
            <a:r>
              <a:rPr lang="tr-TR" sz="1900" b="1" dirty="0"/>
              <a:t> </a:t>
            </a:r>
            <a:r>
              <a:rPr lang="tr-TR" sz="1900" b="1" dirty="0" err="1"/>
              <a:t>âilesi</a:t>
            </a:r>
            <a:r>
              <a:rPr lang="tr-TR" sz="1900" b="1" dirty="0"/>
              <a:t>! Sabredin, ey </a:t>
            </a:r>
            <a:r>
              <a:rPr lang="tr-TR" sz="1900" b="1" dirty="0" err="1"/>
              <a:t>Yâsir</a:t>
            </a:r>
            <a:r>
              <a:rPr lang="tr-TR" sz="1900" b="1" dirty="0"/>
              <a:t> </a:t>
            </a:r>
            <a:r>
              <a:rPr lang="tr-TR" sz="1900" b="1" dirty="0" err="1"/>
              <a:t>âilesi</a:t>
            </a:r>
            <a:r>
              <a:rPr lang="tr-TR" sz="1900" b="1" dirty="0"/>
              <a:t>! Sabredin, ey </a:t>
            </a:r>
            <a:r>
              <a:rPr lang="tr-TR" sz="1900" b="1" dirty="0" err="1"/>
              <a:t>Yâsir</a:t>
            </a:r>
            <a:r>
              <a:rPr lang="tr-TR" sz="1900" b="1" dirty="0"/>
              <a:t> </a:t>
            </a:r>
            <a:r>
              <a:rPr lang="tr-TR" sz="1900" b="1" dirty="0" err="1"/>
              <a:t>âilesi</a:t>
            </a:r>
            <a:r>
              <a:rPr lang="tr-TR" sz="1900" b="1" dirty="0"/>
              <a:t>! Sizin mükâfatınız Cennettir; sabredin, ey </a:t>
            </a:r>
            <a:r>
              <a:rPr lang="tr-TR" sz="1900" b="1" dirty="0" err="1"/>
              <a:t>Yâsir</a:t>
            </a:r>
            <a:r>
              <a:rPr lang="tr-TR" sz="1900" b="1" dirty="0"/>
              <a:t> </a:t>
            </a:r>
            <a:r>
              <a:rPr lang="tr-TR" sz="1900" b="1" dirty="0" err="1"/>
              <a:t>âilesi</a:t>
            </a:r>
            <a:r>
              <a:rPr lang="tr-TR" sz="1900" b="1" dirty="0"/>
              <a:t>!" diyerek sabır tavsiyesinde bulundu.</a:t>
            </a:r>
          </a:p>
          <a:p>
            <a:pPr marL="0" indent="0">
              <a:buNone/>
            </a:pPr>
            <a:r>
              <a:rPr lang="tr-TR" sz="1900" b="1" dirty="0"/>
              <a:t>İşkence altında kıvranan </a:t>
            </a:r>
            <a:r>
              <a:rPr lang="tr-TR" sz="1900" b="1" dirty="0" err="1"/>
              <a:t>Yâsir</a:t>
            </a:r>
            <a:r>
              <a:rPr lang="tr-TR" sz="1900" b="1" dirty="0"/>
              <a:t>, </a:t>
            </a:r>
          </a:p>
          <a:p>
            <a:pPr marL="0" indent="0">
              <a:buNone/>
            </a:pPr>
            <a:r>
              <a:rPr lang="tr-TR" sz="1900" b="1" dirty="0"/>
              <a:t>"</a:t>
            </a:r>
            <a:r>
              <a:rPr lang="tr-TR" sz="1900" b="1" dirty="0" err="1"/>
              <a:t>Yâ</a:t>
            </a:r>
            <a:r>
              <a:rPr lang="tr-TR" sz="1900" b="1" dirty="0"/>
              <a:t> </a:t>
            </a:r>
            <a:r>
              <a:rPr lang="tr-TR" sz="1900" b="1" dirty="0" err="1"/>
              <a:t>Resûlallah</a:t>
            </a:r>
            <a:r>
              <a:rPr lang="tr-TR" sz="1900" b="1" dirty="0"/>
              <a:t>," dedi, "bu iş daha ne zamana kadar böyle sürüp gidecek?"</a:t>
            </a:r>
          </a:p>
          <a:p>
            <a:pPr marL="0" indent="0">
              <a:buNone/>
            </a:pPr>
            <a:r>
              <a:rPr lang="tr-TR" sz="1900" b="1" dirty="0" err="1"/>
              <a:t>Resûl</a:t>
            </a:r>
            <a:r>
              <a:rPr lang="tr-TR" sz="1900" b="1" dirty="0"/>
              <a:t>-i Kibriya Efendimiz, bu suale, </a:t>
            </a:r>
          </a:p>
          <a:p>
            <a:pPr marL="0" indent="0">
              <a:buNone/>
            </a:pPr>
            <a:r>
              <a:rPr lang="tr-TR" sz="1900" b="1" dirty="0"/>
              <a:t>"</a:t>
            </a:r>
            <a:r>
              <a:rPr lang="tr-TR" sz="1900" b="1" dirty="0" err="1"/>
              <a:t>Allâhım</a:t>
            </a:r>
            <a:r>
              <a:rPr lang="tr-TR" sz="1900" b="1" dirty="0"/>
              <a:t>! </a:t>
            </a:r>
            <a:r>
              <a:rPr lang="tr-TR" sz="1900" b="1" dirty="0" err="1"/>
              <a:t>Yâsir</a:t>
            </a:r>
            <a:r>
              <a:rPr lang="tr-TR" sz="1900" b="1" dirty="0"/>
              <a:t> </a:t>
            </a:r>
            <a:r>
              <a:rPr lang="tr-TR" sz="1900" b="1" dirty="0" err="1"/>
              <a:t>âilesinden</a:t>
            </a:r>
            <a:r>
              <a:rPr lang="tr-TR" sz="1900" b="1" dirty="0"/>
              <a:t> Rahmet ve Mağfiretini esirgeme" </a:t>
            </a:r>
            <a:r>
              <a:rPr lang="tr-TR" sz="1900" b="1" dirty="0" err="1"/>
              <a:t>duâsıyla</a:t>
            </a:r>
            <a:r>
              <a:rPr lang="tr-TR" sz="1900" b="1" dirty="0"/>
              <a:t> karşılık verdi.</a:t>
            </a:r>
          </a:p>
          <a:p>
            <a:pPr marL="0" indent="0">
              <a:buNone/>
            </a:pPr>
            <a:r>
              <a:rPr lang="tr-TR" sz="1900" b="1" dirty="0"/>
              <a:t>Bu hâdiseden bir müddet sonra Hazret-i </a:t>
            </a:r>
            <a:r>
              <a:rPr lang="tr-TR" sz="1900" b="1" dirty="0" err="1"/>
              <a:t>Yâsir</a:t>
            </a:r>
            <a:r>
              <a:rPr lang="tr-TR" sz="1900" b="1" dirty="0"/>
              <a:t>, dayanılmaz işkenceler altında izzetiyle ruhunu Rabbine teslim etti. Böylece Müslüman erkeklerden "ilk </a:t>
            </a:r>
            <a:r>
              <a:rPr lang="tr-TR" sz="1900" b="1" dirty="0" err="1"/>
              <a:t>şehid</a:t>
            </a:r>
            <a:r>
              <a:rPr lang="tr-TR" sz="1900" b="1" dirty="0"/>
              <a:t>" şerefi kendisinin oldu</a:t>
            </a:r>
            <a:r>
              <a:rPr lang="tr-TR" sz="1900" b="1" dirty="0" smtClean="0"/>
              <a:t>. </a:t>
            </a:r>
            <a:endParaRPr lang="tr-TR" sz="1900" b="1" dirty="0"/>
          </a:p>
        </p:txBody>
      </p:sp>
    </p:spTree>
    <p:extLst>
      <p:ext uri="{BB962C8B-B14F-4D97-AF65-F5344CB8AC3E}">
        <p14:creationId xmlns:p14="http://schemas.microsoft.com/office/powerpoint/2010/main" val="247260182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style>
          <a:lnRef idx="3">
            <a:schemeClr val="lt1"/>
          </a:lnRef>
          <a:fillRef idx="1">
            <a:schemeClr val="accent2"/>
          </a:fillRef>
          <a:effectRef idx="1">
            <a:schemeClr val="accent2"/>
          </a:effectRef>
          <a:fontRef idx="minor">
            <a:schemeClr val="lt1"/>
          </a:fontRef>
        </p:style>
        <p:txBody>
          <a:bodyPr>
            <a:normAutofit fontScale="90000"/>
          </a:bodyPr>
          <a:lstStyle/>
          <a:p>
            <a:r>
              <a:rPr lang="tr-TR" b="1" dirty="0" smtClean="0"/>
              <a:t>İSLAM TİRİHİNİN İLK KADIN ŞEHİDİ</a:t>
            </a:r>
            <a:br>
              <a:rPr lang="tr-TR" b="1" dirty="0" smtClean="0"/>
            </a:br>
            <a:r>
              <a:rPr lang="tr-TR" b="1" dirty="0" smtClean="0"/>
              <a:t>HZ SÜMEYYE </a:t>
            </a:r>
            <a:r>
              <a:rPr lang="tr-TR" b="1" dirty="0" smtClean="0"/>
              <a:t>(R.A.)</a:t>
            </a:r>
            <a:endParaRPr lang="tr-TR" b="1" dirty="0"/>
          </a:p>
        </p:txBody>
      </p:sp>
      <p:sp>
        <p:nvSpPr>
          <p:cNvPr id="3" name="İçerik Yer Tutucusu 2"/>
          <p:cNvSpPr>
            <a:spLocks noGrp="1"/>
          </p:cNvSpPr>
          <p:nvPr>
            <p:ph idx="1"/>
          </p:nvPr>
        </p:nvSpPr>
        <p:spPr>
          <a:xfrm>
            <a:off x="457200" y="1600200"/>
            <a:ext cx="8229600" cy="4925144"/>
          </a:xfrm>
        </p:spPr>
        <p:style>
          <a:lnRef idx="1">
            <a:schemeClr val="accent3"/>
          </a:lnRef>
          <a:fillRef idx="2">
            <a:schemeClr val="accent3"/>
          </a:fillRef>
          <a:effectRef idx="1">
            <a:schemeClr val="accent3"/>
          </a:effectRef>
          <a:fontRef idx="minor">
            <a:schemeClr val="dk1"/>
          </a:fontRef>
        </p:style>
        <p:txBody>
          <a:bodyPr>
            <a:normAutofit fontScale="85000" lnSpcReduction="20000"/>
          </a:bodyPr>
          <a:lstStyle/>
          <a:p>
            <a:r>
              <a:rPr lang="tr-TR" b="1" dirty="0" smtClean="0"/>
              <a:t>Hz Sümeyye (R.A.)Oldukça </a:t>
            </a:r>
            <a:r>
              <a:rPr lang="tr-TR" b="1" dirty="0"/>
              <a:t>yaşlanmış, </a:t>
            </a:r>
            <a:r>
              <a:rPr lang="tr-TR" b="1" dirty="0" smtClean="0"/>
              <a:t>zayıf </a:t>
            </a:r>
            <a:r>
              <a:rPr lang="tr-TR" b="1" dirty="0"/>
              <a:t>ve nahif bir kadın olan </a:t>
            </a:r>
            <a:r>
              <a:rPr lang="tr-TR" b="1" dirty="0" err="1"/>
              <a:t>Yâsir'in</a:t>
            </a:r>
            <a:r>
              <a:rPr lang="tr-TR" b="1" dirty="0"/>
              <a:t> </a:t>
            </a:r>
            <a:r>
              <a:rPr lang="tr-TR" b="1" dirty="0" err="1"/>
              <a:t>âilesi</a:t>
            </a:r>
            <a:r>
              <a:rPr lang="tr-TR" b="1" dirty="0"/>
              <a:t> </a:t>
            </a:r>
            <a:r>
              <a:rPr lang="tr-TR" b="1" dirty="0" smtClean="0"/>
              <a:t>Sümeyye ye </a:t>
            </a:r>
            <a:r>
              <a:rPr lang="tr-TR" b="1" dirty="0"/>
              <a:t>de işkence etsin diye </a:t>
            </a:r>
            <a:r>
              <a:rPr lang="tr-TR" b="1" dirty="0" err="1"/>
              <a:t>Ebû</a:t>
            </a:r>
            <a:r>
              <a:rPr lang="tr-TR" b="1" dirty="0"/>
              <a:t> </a:t>
            </a:r>
            <a:r>
              <a:rPr lang="tr-TR" b="1" dirty="0" err="1"/>
              <a:t>Cehil'e</a:t>
            </a:r>
            <a:r>
              <a:rPr lang="tr-TR" b="1" dirty="0"/>
              <a:t> </a:t>
            </a:r>
            <a:r>
              <a:rPr lang="tr-TR" b="1" dirty="0" smtClean="0"/>
              <a:t>havale </a:t>
            </a:r>
            <a:r>
              <a:rPr lang="tr-TR" b="1" dirty="0"/>
              <a:t>edilmişti.</a:t>
            </a:r>
          </a:p>
          <a:p>
            <a:r>
              <a:rPr lang="tr-TR" b="1" dirty="0" err="1"/>
              <a:t>Ebû</a:t>
            </a:r>
            <a:r>
              <a:rPr lang="tr-TR" b="1" dirty="0"/>
              <a:t> Cehil, işkenceden işkenceye uğrattığı bu yaşlı, </a:t>
            </a:r>
            <a:r>
              <a:rPr lang="tr-TR" b="1" dirty="0" smtClean="0"/>
              <a:t>zayıf </a:t>
            </a:r>
            <a:r>
              <a:rPr lang="tr-TR" b="1" dirty="0"/>
              <a:t>ve kimsesiz kadına küstahça ve </a:t>
            </a:r>
            <a:r>
              <a:rPr lang="tr-TR" b="1" dirty="0" smtClean="0"/>
              <a:t>adice</a:t>
            </a:r>
            <a:r>
              <a:rPr lang="tr-TR" b="1" dirty="0"/>
              <a:t>, "Sen güzelliğine âşık olduğun için, Muhammed'e </a:t>
            </a:r>
            <a:r>
              <a:rPr lang="tr-TR" b="1" dirty="0" err="1" smtClean="0"/>
              <a:t>İmân</a:t>
            </a:r>
            <a:r>
              <a:rPr lang="tr-TR" b="1" dirty="0" smtClean="0"/>
              <a:t> </a:t>
            </a:r>
            <a:r>
              <a:rPr lang="tr-TR" b="1" dirty="0"/>
              <a:t>ettin!" diyordu. </a:t>
            </a:r>
          </a:p>
          <a:p>
            <a:r>
              <a:rPr lang="tr-TR" b="1" dirty="0"/>
              <a:t>Bu </a:t>
            </a:r>
            <a:r>
              <a:rPr lang="tr-TR" b="1" dirty="0" smtClean="0"/>
              <a:t>adice </a:t>
            </a:r>
            <a:r>
              <a:rPr lang="tr-TR" b="1" dirty="0"/>
              <a:t>ithama, </a:t>
            </a:r>
            <a:r>
              <a:rPr lang="tr-TR" b="1" dirty="0" smtClean="0"/>
              <a:t>iman abidesi </a:t>
            </a:r>
            <a:r>
              <a:rPr lang="tr-TR" b="1" dirty="0"/>
              <a:t>kesilmiş Hazret-i Sümeyye, bir müşrike söylenebilecek en ağır laflarla mukabele edince, </a:t>
            </a:r>
            <a:r>
              <a:rPr lang="tr-TR" b="1" dirty="0" err="1"/>
              <a:t>Ebû</a:t>
            </a:r>
            <a:r>
              <a:rPr lang="tr-TR" b="1" dirty="0"/>
              <a:t> Cehil hiddete geldi ve elindeki mızrağı saplayarak, </a:t>
            </a:r>
            <a:r>
              <a:rPr lang="tr-TR" b="1" dirty="0" smtClean="0"/>
              <a:t>Hz Sümeyye (R.A.)’ı </a:t>
            </a:r>
            <a:r>
              <a:rPr lang="tr-TR" b="1" dirty="0" err="1" smtClean="0"/>
              <a:t>şehid</a:t>
            </a:r>
            <a:r>
              <a:rPr lang="tr-TR" b="1" dirty="0" smtClean="0"/>
              <a:t> </a:t>
            </a:r>
            <a:r>
              <a:rPr lang="tr-TR" b="1" dirty="0"/>
              <a:t>etti. Hazret-î Sümeyye de böylece, kadınlardan ilk </a:t>
            </a:r>
            <a:r>
              <a:rPr lang="tr-TR" b="1" dirty="0" smtClean="0"/>
              <a:t>şehit </a:t>
            </a:r>
            <a:r>
              <a:rPr lang="tr-TR" b="1" dirty="0"/>
              <a:t>edilen </a:t>
            </a:r>
            <a:r>
              <a:rPr lang="tr-TR" b="1" dirty="0" err="1" smtClean="0"/>
              <a:t>şehidesi</a:t>
            </a:r>
            <a:r>
              <a:rPr lang="tr-TR" b="1" dirty="0" smtClean="0"/>
              <a:t> </a:t>
            </a:r>
            <a:r>
              <a:rPr lang="tr-TR" b="1" dirty="0"/>
              <a:t>oldu. </a:t>
            </a:r>
          </a:p>
        </p:txBody>
      </p:sp>
    </p:spTree>
    <p:extLst>
      <p:ext uri="{BB962C8B-B14F-4D97-AF65-F5344CB8AC3E}">
        <p14:creationId xmlns:p14="http://schemas.microsoft.com/office/powerpoint/2010/main" val="365848803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style>
          <a:lnRef idx="3">
            <a:schemeClr val="lt1"/>
          </a:lnRef>
          <a:fillRef idx="1">
            <a:schemeClr val="accent2"/>
          </a:fillRef>
          <a:effectRef idx="1">
            <a:schemeClr val="accent2"/>
          </a:effectRef>
          <a:fontRef idx="minor">
            <a:schemeClr val="lt1"/>
          </a:fontRef>
        </p:style>
        <p:txBody>
          <a:bodyPr>
            <a:noAutofit/>
          </a:bodyPr>
          <a:lstStyle/>
          <a:p>
            <a:r>
              <a:rPr lang="tr-TR" sz="3600" b="1" dirty="0" smtClean="0"/>
              <a:t>TARİH:18 MART 1915 YER: ÇANAKKALE</a:t>
            </a:r>
            <a:br>
              <a:rPr lang="tr-TR" sz="3600" b="1" dirty="0" smtClean="0"/>
            </a:br>
            <a:r>
              <a:rPr lang="tr-TR" sz="3600" b="1" dirty="0" smtClean="0"/>
              <a:t>BEDRİN ARSLANLARINA YETİŞME SEVDASI</a:t>
            </a:r>
            <a:endParaRPr lang="tr-TR" sz="3600" b="1" dirty="0"/>
          </a:p>
        </p:txBody>
      </p:sp>
      <p:sp>
        <p:nvSpPr>
          <p:cNvPr id="3" name="İçerik Yer Tutucusu 2"/>
          <p:cNvSpPr>
            <a:spLocks noGrp="1"/>
          </p:cNvSpPr>
          <p:nvPr>
            <p:ph idx="1"/>
          </p:nvPr>
        </p:nvSpPr>
        <p:spPr>
          <a:xfrm>
            <a:off x="457200" y="1600200"/>
            <a:ext cx="8229600" cy="4925144"/>
          </a:xfrm>
        </p:spPr>
        <p:style>
          <a:lnRef idx="1">
            <a:schemeClr val="accent3"/>
          </a:lnRef>
          <a:fillRef idx="2">
            <a:schemeClr val="accent3"/>
          </a:fillRef>
          <a:effectRef idx="1">
            <a:schemeClr val="accent3"/>
          </a:effectRef>
          <a:fontRef idx="minor">
            <a:schemeClr val="dk1"/>
          </a:fontRef>
        </p:style>
        <p:txBody>
          <a:bodyPr>
            <a:normAutofit fontScale="85000" lnSpcReduction="20000"/>
          </a:bodyPr>
          <a:lstStyle/>
          <a:p>
            <a:r>
              <a:rPr lang="tr-TR" b="1" dirty="0" smtClean="0"/>
              <a:t>18 MART 1915 Çanakkale de 255bin canın İlahi </a:t>
            </a:r>
            <a:r>
              <a:rPr lang="tr-TR" b="1" dirty="0" err="1" smtClean="0"/>
              <a:t>Kelimetullah</a:t>
            </a:r>
            <a:r>
              <a:rPr lang="tr-TR" b="1" dirty="0" smtClean="0"/>
              <a:t> uğrunda can pazarında, mukaddesat uğrunda şehadet şerbetini içmiş olup ve ötelerin ötesin de  Allah’ın ikramı ile karşılanmaktadırlar. Ebetlerde nurdan minberlere oturmuş olan ve Allah tarafında özel rızıklandırılmış olan şehitlerimiz bizler şehadetleri ile aslında büyük mesajlar vermektedir. Şehitlerin bizlere mesajı mukaddesat uğrunda can pazarında gözlerini kırpmadan can verişleri </a:t>
            </a:r>
            <a:r>
              <a:rPr lang="tr-TR" b="1" dirty="0"/>
              <a:t>b</a:t>
            </a:r>
            <a:r>
              <a:rPr lang="tr-TR" b="1" dirty="0" smtClean="0"/>
              <a:t>izlere bıraktığı emanetlere sahip çıkmamızı ve mukaddes uğrunda her şeyi göze almamız gerektiğinin mesajını vermektedirler.</a:t>
            </a:r>
          </a:p>
          <a:p>
            <a:pPr algn="ctr"/>
            <a:r>
              <a:rPr lang="tr-TR" b="1" dirty="0" smtClean="0">
                <a:solidFill>
                  <a:srgbClr val="FF0000"/>
                </a:solidFill>
              </a:rPr>
              <a:t>ÇANNAKKALE ŞEHİTLERİMİZDEN BİR KAÇININ ŞEHADETİNDEN KESİTLER VERELİM</a:t>
            </a:r>
            <a:endParaRPr lang="tr-TR" b="1" dirty="0">
              <a:solidFill>
                <a:srgbClr val="FF0000"/>
              </a:solidFill>
            </a:endParaRPr>
          </a:p>
        </p:txBody>
      </p:sp>
    </p:spTree>
    <p:extLst>
      <p:ext uri="{BB962C8B-B14F-4D97-AF65-F5344CB8AC3E}">
        <p14:creationId xmlns:p14="http://schemas.microsoft.com/office/powerpoint/2010/main" val="159193031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style>
          <a:lnRef idx="3">
            <a:schemeClr val="lt1"/>
          </a:lnRef>
          <a:fillRef idx="1">
            <a:schemeClr val="accent2"/>
          </a:fillRef>
          <a:effectRef idx="1">
            <a:schemeClr val="accent2"/>
          </a:effectRef>
          <a:fontRef idx="minor">
            <a:schemeClr val="lt1"/>
          </a:fontRef>
        </p:style>
        <p:txBody>
          <a:bodyPr>
            <a:noAutofit/>
          </a:bodyPr>
          <a:lstStyle/>
          <a:p>
            <a:r>
              <a:rPr lang="tr-TR" sz="3200" b="1" dirty="0" smtClean="0"/>
              <a:t>MERHUM MEHMET AKİF ERSOY ÇANAKKALE RUHUNU ŞÖYLE ŞİİRLEŞTİRMİŞTİ</a:t>
            </a:r>
            <a:endParaRPr lang="tr-TR" sz="3200" b="1" dirty="0"/>
          </a:p>
        </p:txBody>
      </p:sp>
      <p:sp>
        <p:nvSpPr>
          <p:cNvPr id="3" name="İçerik Yer Tutucusu 2"/>
          <p:cNvSpPr>
            <a:spLocks noGrp="1"/>
          </p:cNvSpPr>
          <p:nvPr>
            <p:ph idx="1"/>
          </p:nvPr>
        </p:nvSpPr>
        <p:spPr>
          <a:xfrm>
            <a:off x="539552" y="1700808"/>
            <a:ext cx="8229600" cy="4813995"/>
          </a:xfrm>
        </p:spPr>
        <p:style>
          <a:lnRef idx="1">
            <a:schemeClr val="accent3"/>
          </a:lnRef>
          <a:fillRef idx="2">
            <a:schemeClr val="accent3"/>
          </a:fillRef>
          <a:effectRef idx="1">
            <a:schemeClr val="accent3"/>
          </a:effectRef>
          <a:fontRef idx="minor">
            <a:schemeClr val="dk1"/>
          </a:fontRef>
        </p:style>
        <p:txBody>
          <a:bodyPr>
            <a:normAutofit/>
          </a:bodyPr>
          <a:lstStyle/>
          <a:p>
            <a:pPr marL="0" indent="0">
              <a:buNone/>
            </a:pPr>
            <a:endParaRPr lang="tr-TR" b="1" dirty="0" smtClean="0"/>
          </a:p>
          <a:p>
            <a:pPr marL="0" indent="0">
              <a:buNone/>
            </a:pPr>
            <a:r>
              <a:rPr lang="tr-TR" b="1" dirty="0" smtClean="0"/>
              <a:t>Ne </a:t>
            </a:r>
            <a:r>
              <a:rPr lang="tr-TR" b="1" dirty="0"/>
              <a:t>çelik tabyalar ister, ne siner </a:t>
            </a:r>
            <a:r>
              <a:rPr lang="tr-TR" b="1" dirty="0" smtClean="0"/>
              <a:t>hasmından,</a:t>
            </a:r>
          </a:p>
          <a:p>
            <a:pPr marL="0" indent="0">
              <a:buNone/>
            </a:pPr>
            <a:r>
              <a:rPr lang="tr-TR" b="1" dirty="0" smtClean="0"/>
              <a:t>Alınır </a:t>
            </a:r>
            <a:r>
              <a:rPr lang="tr-TR" b="1" dirty="0" err="1"/>
              <a:t>kal'a</a:t>
            </a:r>
            <a:r>
              <a:rPr lang="tr-TR" b="1" dirty="0"/>
              <a:t> mı göğsündeki kat kat </a:t>
            </a:r>
            <a:r>
              <a:rPr lang="tr-TR" b="1" dirty="0" err="1"/>
              <a:t>îmân</a:t>
            </a:r>
            <a:r>
              <a:rPr lang="tr-TR" b="1" dirty="0" smtClean="0"/>
              <a:t>?</a:t>
            </a:r>
            <a:endParaRPr lang="tr-TR" b="1" dirty="0"/>
          </a:p>
          <a:p>
            <a:pPr marL="0" indent="0">
              <a:buNone/>
            </a:pPr>
            <a:r>
              <a:rPr lang="tr-TR" b="1" dirty="0" err="1"/>
              <a:t>Âsım'ın</a:t>
            </a:r>
            <a:r>
              <a:rPr lang="tr-TR" b="1" dirty="0"/>
              <a:t> nesli.. diyordum ya.. nesilmiş gerçek</a:t>
            </a:r>
            <a:r>
              <a:rPr lang="tr-TR" b="1" dirty="0" smtClean="0"/>
              <a:t>,</a:t>
            </a:r>
            <a:endParaRPr lang="tr-TR" b="1" dirty="0"/>
          </a:p>
          <a:p>
            <a:pPr marL="0" indent="0">
              <a:buNone/>
            </a:pPr>
            <a:r>
              <a:rPr lang="tr-TR" b="1" dirty="0"/>
              <a:t>İşte çiğnetmedi </a:t>
            </a:r>
            <a:r>
              <a:rPr lang="tr-TR" b="1" dirty="0" err="1"/>
              <a:t>nâmûsunu</a:t>
            </a:r>
            <a:r>
              <a:rPr lang="tr-TR" b="1" dirty="0"/>
              <a:t> çiğnetmeyecek</a:t>
            </a:r>
            <a:r>
              <a:rPr lang="tr-TR" b="1" dirty="0" smtClean="0"/>
              <a:t>!</a:t>
            </a:r>
            <a:endParaRPr lang="tr-TR" b="1" dirty="0"/>
          </a:p>
          <a:p>
            <a:pPr marL="0" indent="0">
              <a:buNone/>
            </a:pPr>
            <a:r>
              <a:rPr lang="tr-TR" b="1" dirty="0" err="1"/>
              <a:t>Şühedâ</a:t>
            </a:r>
            <a:r>
              <a:rPr lang="tr-TR" b="1" dirty="0"/>
              <a:t> gövdesi, bir baksana dağlar, taşlar</a:t>
            </a:r>
            <a:r>
              <a:rPr lang="tr-TR" b="1" dirty="0" smtClean="0"/>
              <a:t>,</a:t>
            </a:r>
            <a:endParaRPr lang="tr-TR" b="1" dirty="0"/>
          </a:p>
          <a:p>
            <a:pPr marL="0" indent="0">
              <a:buNone/>
            </a:pPr>
            <a:r>
              <a:rPr lang="tr-TR" b="1" dirty="0"/>
              <a:t>O rükû olmasa, </a:t>
            </a:r>
            <a:r>
              <a:rPr lang="tr-TR" b="1" dirty="0" err="1" smtClean="0"/>
              <a:t>dünyâ</a:t>
            </a:r>
            <a:r>
              <a:rPr lang="tr-TR" b="1" dirty="0" smtClean="0"/>
              <a:t> da </a:t>
            </a:r>
            <a:r>
              <a:rPr lang="tr-TR" b="1" dirty="0"/>
              <a:t>eğilmez başlar...</a:t>
            </a:r>
          </a:p>
          <a:p>
            <a:endParaRPr lang="tr-TR" dirty="0"/>
          </a:p>
        </p:txBody>
      </p:sp>
    </p:spTree>
    <p:extLst>
      <p:ext uri="{BB962C8B-B14F-4D97-AF65-F5344CB8AC3E}">
        <p14:creationId xmlns:p14="http://schemas.microsoft.com/office/powerpoint/2010/main" val="405032390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style>
          <a:lnRef idx="3">
            <a:schemeClr val="lt1"/>
          </a:lnRef>
          <a:fillRef idx="1">
            <a:schemeClr val="accent2"/>
          </a:fillRef>
          <a:effectRef idx="1">
            <a:schemeClr val="accent2"/>
          </a:effectRef>
          <a:fontRef idx="minor">
            <a:schemeClr val="lt1"/>
          </a:fontRef>
        </p:style>
        <p:txBody>
          <a:bodyPr/>
          <a:lstStyle/>
          <a:p>
            <a:r>
              <a:rPr lang="tr-TR" b="1" dirty="0" smtClean="0"/>
              <a:t>ÇANAKKALE RUHU</a:t>
            </a:r>
            <a:endParaRPr lang="tr-TR" b="1" dirty="0"/>
          </a:p>
        </p:txBody>
      </p:sp>
      <p:sp>
        <p:nvSpPr>
          <p:cNvPr id="3" name="İçerik Yer Tutucusu 2"/>
          <p:cNvSpPr>
            <a:spLocks noGrp="1"/>
          </p:cNvSpPr>
          <p:nvPr>
            <p:ph idx="1"/>
          </p:nvPr>
        </p:nvSpPr>
        <p:spPr>
          <a:xfrm>
            <a:off x="251520" y="1600200"/>
            <a:ext cx="8712968" cy="4925144"/>
          </a:xfrm>
        </p:spPr>
        <p:style>
          <a:lnRef idx="1">
            <a:schemeClr val="accent3"/>
          </a:lnRef>
          <a:fillRef idx="2">
            <a:schemeClr val="accent3"/>
          </a:fillRef>
          <a:effectRef idx="1">
            <a:schemeClr val="accent3"/>
          </a:effectRef>
          <a:fontRef idx="minor">
            <a:schemeClr val="dk1"/>
          </a:fontRef>
        </p:style>
        <p:txBody>
          <a:bodyPr>
            <a:normAutofit fontScale="55000" lnSpcReduction="20000"/>
          </a:bodyPr>
          <a:lstStyle/>
          <a:p>
            <a:pPr marL="0" indent="0">
              <a:buNone/>
            </a:pPr>
            <a:r>
              <a:rPr lang="tr-TR" sz="3600" b="1" dirty="0"/>
              <a:t>Çanakkale Muharebesi günleriydi. Rumeli Mecidiye Bataryası düşman gemilerinden yapılan bombardımanlarla sukut etmişti. Raporu alan Müstahkem Mevkii Kumandanı Cevat Paşa, Çimenlik İskelesi'nden motoru ile bataryaya geçti. Durum vahimdi. Bir top hariç diğerleri kullanılmaz hâle gelmiş, personelin çoğu şehit olmuştu. Bunlardan kimisi canlı canlı toprak yığınları altında kalmıştı. Yaşayanlar da yaralıydı. </a:t>
            </a:r>
            <a:r>
              <a:rPr lang="tr-TR" sz="3600" b="1" dirty="0" smtClean="0"/>
              <a:t>Paşa</a:t>
            </a:r>
            <a:r>
              <a:rPr lang="tr-TR" sz="3600" b="1" dirty="0"/>
              <a:t>, biraz ileride yere uzanmış, nefes alıp veren bir erin yanına yaklaştı, şefkatle</a:t>
            </a:r>
            <a:r>
              <a:rPr lang="tr-TR" sz="3600" b="1" dirty="0" smtClean="0"/>
              <a:t>:</a:t>
            </a:r>
            <a:endParaRPr lang="tr-TR" sz="3600" b="1" dirty="0"/>
          </a:p>
          <a:p>
            <a:pPr marL="0" indent="0">
              <a:buNone/>
            </a:pPr>
            <a:r>
              <a:rPr lang="tr-TR" sz="3600" b="1" dirty="0"/>
              <a:t>"-Evlâdım yaralı mısın?" diye sordu</a:t>
            </a:r>
            <a:r>
              <a:rPr lang="tr-TR" sz="3600" b="1" dirty="0" smtClean="0"/>
              <a:t>.</a:t>
            </a:r>
            <a:endParaRPr lang="tr-TR" sz="3600" b="1" dirty="0"/>
          </a:p>
          <a:p>
            <a:pPr marL="0" indent="0">
              <a:buNone/>
            </a:pPr>
            <a:r>
              <a:rPr lang="tr-TR" sz="3600" b="1" dirty="0"/>
              <a:t>O yiğit Mehmetçik, vakur bir şekilde: </a:t>
            </a:r>
          </a:p>
          <a:p>
            <a:pPr marL="0" indent="0">
              <a:buNone/>
            </a:pPr>
            <a:r>
              <a:rPr lang="tr-TR" sz="3600" b="1" dirty="0"/>
              <a:t>"-Hayır kumandanım!" dedi</a:t>
            </a:r>
            <a:r>
              <a:rPr lang="tr-TR" sz="3600" b="1" dirty="0" smtClean="0"/>
              <a:t>.</a:t>
            </a:r>
            <a:endParaRPr lang="tr-TR" sz="3600" b="1" dirty="0"/>
          </a:p>
          <a:p>
            <a:pPr marL="0" indent="0">
              <a:buNone/>
            </a:pPr>
            <a:r>
              <a:rPr lang="tr-TR" sz="3600" b="1" dirty="0"/>
              <a:t>Cevat Paşa, biraz daha dikkatle bakınca yaralı askerin gözlerinin görmediğini anladı ve</a:t>
            </a:r>
            <a:r>
              <a:rPr lang="tr-TR" sz="3600" b="1" dirty="0" smtClean="0"/>
              <a:t>:</a:t>
            </a:r>
            <a:endParaRPr lang="tr-TR" sz="3600" b="1" dirty="0"/>
          </a:p>
          <a:p>
            <a:pPr marL="0" indent="0">
              <a:buNone/>
            </a:pPr>
            <a:r>
              <a:rPr lang="tr-TR" sz="3600" b="1" dirty="0"/>
              <a:t>"-Evlâdım, gözlerin!.." diye bir şeyler söyleyecek oldu, fakat o </a:t>
            </a:r>
            <a:r>
              <a:rPr lang="tr-TR" sz="3600" b="1" dirty="0" err="1"/>
              <a:t>fedâkâr</a:t>
            </a:r>
            <a:r>
              <a:rPr lang="tr-TR" sz="3600" b="1" dirty="0"/>
              <a:t>, mübarek vatan evlâdı, hâlinden memnun şekilde şöyle dedi</a:t>
            </a:r>
            <a:r>
              <a:rPr lang="tr-TR" sz="3600" b="1" dirty="0" smtClean="0"/>
              <a:t>:</a:t>
            </a:r>
            <a:endParaRPr lang="tr-TR" sz="3600" b="1" dirty="0"/>
          </a:p>
          <a:p>
            <a:pPr marL="0" indent="0">
              <a:buNone/>
            </a:pPr>
            <a:r>
              <a:rPr lang="tr-TR" sz="3600" b="1" dirty="0"/>
              <a:t>"-Üzülmeyin kumandanım; gözlerimi, göreceklerimi gördükten sonra kaybettim</a:t>
            </a:r>
            <a:r>
              <a:rPr lang="tr-TR" sz="3600" b="1" dirty="0" smtClean="0"/>
              <a:t>..."</a:t>
            </a:r>
            <a:endParaRPr lang="tr-TR" sz="3600" b="1" dirty="0"/>
          </a:p>
          <a:p>
            <a:pPr marL="0" indent="0">
              <a:buNone/>
            </a:pPr>
            <a:r>
              <a:rPr lang="tr-TR" sz="3600" b="1" dirty="0"/>
              <a:t>Bu sözlerdeki muazzez </a:t>
            </a:r>
            <a:r>
              <a:rPr lang="tr-TR" sz="3600" b="1" dirty="0" err="1"/>
              <a:t>rûh</a:t>
            </a:r>
            <a:r>
              <a:rPr lang="tr-TR" sz="3600" b="1" dirty="0"/>
              <a:t> ve şuur, Paşa'yı ağlattı. O yiğidin, göreceklerimi gördüm dediği, İngiliz zırhlısı </a:t>
            </a:r>
            <a:r>
              <a:rPr lang="tr-TR" sz="3600" b="1" dirty="0" err="1"/>
              <a:t>Queen</a:t>
            </a:r>
            <a:r>
              <a:rPr lang="tr-TR" sz="3600" b="1" dirty="0"/>
              <a:t> Elizabeth'e iki isabet kaydedilmesiydi.</a:t>
            </a:r>
          </a:p>
          <a:p>
            <a:endParaRPr lang="tr-TR" dirty="0"/>
          </a:p>
        </p:txBody>
      </p:sp>
    </p:spTree>
    <p:extLst>
      <p:ext uri="{BB962C8B-B14F-4D97-AF65-F5344CB8AC3E}">
        <p14:creationId xmlns:p14="http://schemas.microsoft.com/office/powerpoint/2010/main" val="74494925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style>
          <a:lnRef idx="3">
            <a:schemeClr val="lt1"/>
          </a:lnRef>
          <a:fillRef idx="1">
            <a:schemeClr val="accent2"/>
          </a:fillRef>
          <a:effectRef idx="1">
            <a:schemeClr val="accent2"/>
          </a:effectRef>
          <a:fontRef idx="minor">
            <a:schemeClr val="lt1"/>
          </a:fontRef>
        </p:style>
        <p:txBody>
          <a:bodyPr/>
          <a:lstStyle/>
          <a:p>
            <a:r>
              <a:rPr lang="tr-TR" b="1" dirty="0" smtClean="0"/>
              <a:t>KINALI KURBANLAR!!!</a:t>
            </a:r>
            <a:endParaRPr lang="tr-TR" b="1" dirty="0"/>
          </a:p>
        </p:txBody>
      </p:sp>
      <p:sp>
        <p:nvSpPr>
          <p:cNvPr id="3" name="İçerik Yer Tutucusu 2"/>
          <p:cNvSpPr>
            <a:spLocks noGrp="1"/>
          </p:cNvSpPr>
          <p:nvPr>
            <p:ph idx="1"/>
          </p:nvPr>
        </p:nvSpPr>
        <p:spPr>
          <a:xfrm>
            <a:off x="457200" y="1600200"/>
            <a:ext cx="8229600" cy="4925144"/>
          </a:xfrm>
        </p:spPr>
        <p:style>
          <a:lnRef idx="1">
            <a:schemeClr val="accent3"/>
          </a:lnRef>
          <a:fillRef idx="2">
            <a:schemeClr val="accent3"/>
          </a:fillRef>
          <a:effectRef idx="1">
            <a:schemeClr val="accent3"/>
          </a:effectRef>
          <a:fontRef idx="minor">
            <a:schemeClr val="dk1"/>
          </a:fontRef>
        </p:style>
        <p:txBody>
          <a:bodyPr>
            <a:normAutofit/>
          </a:bodyPr>
          <a:lstStyle/>
          <a:p>
            <a:r>
              <a:rPr lang="tr-TR" b="1" dirty="0"/>
              <a:t>Kahraman Mehmetçiklerden Hasan'ın saçlarını kınalayarak Çanakkale'ye gönderen annesi, ona yazdığı mektubunda</a:t>
            </a:r>
            <a:r>
              <a:rPr lang="tr-TR" b="1" dirty="0" smtClean="0"/>
              <a:t>:</a:t>
            </a:r>
            <a:endParaRPr lang="tr-TR" b="1" dirty="0"/>
          </a:p>
          <a:p>
            <a:r>
              <a:rPr lang="tr-TR" b="1" dirty="0"/>
              <a:t>"Oğlum! Sen bu a</a:t>
            </a:r>
            <a:r>
              <a:rPr lang="tr-TR" b="1" dirty="0" smtClean="0"/>
              <a:t>ilenin </a:t>
            </a:r>
            <a:r>
              <a:rPr lang="tr-TR" b="1" dirty="0"/>
              <a:t>seçilmiş kurbanısın. Bizim köyde kurbanlık ayrılan koyunlar kınalanır, ben de seni evlâtlarım arasından vatana kurban olarak adadım. Onun için saçlarını kınaladım. Seni melekler şimdiden rahmetle anacaktır." </a:t>
            </a:r>
            <a:r>
              <a:rPr lang="tr-TR" b="1" dirty="0" smtClean="0"/>
              <a:t>diyordu.</a:t>
            </a:r>
            <a:endParaRPr lang="tr-TR" b="1" dirty="0"/>
          </a:p>
          <a:p>
            <a:endParaRPr lang="tr-TR" dirty="0"/>
          </a:p>
        </p:txBody>
      </p:sp>
    </p:spTree>
    <p:extLst>
      <p:ext uri="{BB962C8B-B14F-4D97-AF65-F5344CB8AC3E}">
        <p14:creationId xmlns:p14="http://schemas.microsoft.com/office/powerpoint/2010/main" val="22012974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style>
          <a:lnRef idx="3">
            <a:schemeClr val="lt1"/>
          </a:lnRef>
          <a:fillRef idx="1">
            <a:schemeClr val="accent2"/>
          </a:fillRef>
          <a:effectRef idx="1">
            <a:schemeClr val="accent2"/>
          </a:effectRef>
          <a:fontRef idx="minor">
            <a:schemeClr val="lt1"/>
          </a:fontRef>
        </p:style>
        <p:txBody>
          <a:bodyPr/>
          <a:lstStyle/>
          <a:p>
            <a:r>
              <a:rPr lang="tr-TR" b="1" dirty="0" smtClean="0"/>
              <a:t>İNGİLİZ KOMUTANIN İTİRAFI</a:t>
            </a:r>
            <a:endParaRPr lang="tr-TR" b="1" dirty="0"/>
          </a:p>
        </p:txBody>
      </p:sp>
      <p:sp>
        <p:nvSpPr>
          <p:cNvPr id="3" name="İçerik Yer Tutucusu 2"/>
          <p:cNvSpPr>
            <a:spLocks noGrp="1"/>
          </p:cNvSpPr>
          <p:nvPr>
            <p:ph idx="1"/>
          </p:nvPr>
        </p:nvSpPr>
        <p:spPr>
          <a:xfrm>
            <a:off x="457200" y="1600200"/>
            <a:ext cx="8229600" cy="5069160"/>
          </a:xfrm>
        </p:spPr>
        <p:style>
          <a:lnRef idx="1">
            <a:schemeClr val="accent3"/>
          </a:lnRef>
          <a:fillRef idx="2">
            <a:schemeClr val="accent3"/>
          </a:fillRef>
          <a:effectRef idx="1">
            <a:schemeClr val="accent3"/>
          </a:effectRef>
          <a:fontRef idx="minor">
            <a:schemeClr val="dk1"/>
          </a:fontRef>
        </p:style>
        <p:txBody>
          <a:bodyPr>
            <a:normAutofit fontScale="92500" lnSpcReduction="20000"/>
          </a:bodyPr>
          <a:lstStyle/>
          <a:p>
            <a:r>
              <a:rPr lang="tr-TR" b="1" dirty="0"/>
              <a:t>İngiliz Ordu Kumandanı Orgeneral Hamilton'un</a:t>
            </a:r>
            <a:r>
              <a:rPr lang="tr-TR" b="1" dirty="0" smtClean="0"/>
              <a:t>:</a:t>
            </a:r>
            <a:endParaRPr lang="tr-TR" b="1" dirty="0"/>
          </a:p>
          <a:p>
            <a:r>
              <a:rPr lang="tr-TR" b="1" dirty="0"/>
              <a:t>"Bizi </a:t>
            </a:r>
            <a:r>
              <a:rPr lang="tr-TR" b="1" dirty="0" err="1"/>
              <a:t>Türkler'in</a:t>
            </a:r>
            <a:r>
              <a:rPr lang="tr-TR" b="1" dirty="0"/>
              <a:t> maddî gücü değil, </a:t>
            </a:r>
            <a:r>
              <a:rPr lang="tr-TR" b="1" dirty="0" smtClean="0"/>
              <a:t>manevi </a:t>
            </a:r>
            <a:r>
              <a:rPr lang="tr-TR" b="1" dirty="0"/>
              <a:t>gücü </a:t>
            </a:r>
            <a:r>
              <a:rPr lang="tr-TR" b="1" dirty="0" smtClean="0"/>
              <a:t>mağlup </a:t>
            </a:r>
            <a:r>
              <a:rPr lang="tr-TR" b="1" dirty="0"/>
              <a:t>etmiştir. Çünkü onların atacak barutu bile kalmamıştı. Fakat biz, gökten inen güçleri </a:t>
            </a:r>
            <a:r>
              <a:rPr lang="tr-TR" b="1" dirty="0" smtClean="0"/>
              <a:t>müşahede </a:t>
            </a:r>
            <a:r>
              <a:rPr lang="tr-TR" b="1" dirty="0"/>
              <a:t>ettik</a:t>
            </a:r>
            <a:r>
              <a:rPr lang="tr-TR" b="1" dirty="0" smtClean="0"/>
              <a:t>!..</a:t>
            </a:r>
          </a:p>
          <a:p>
            <a:r>
              <a:rPr lang="tr-TR" b="1" dirty="0" smtClean="0"/>
              <a:t> Her mücadelenin başlangıcı manevi olursa yıkılmayacak ordular yoktur. Bedirden hendeğe, Malazgirt’ten İstanbul’un fethine, oradan Çanakkale’ye varıncaya kadar maneviyatın destanlaşıp düşmanı maneviyatla ve mücadele ile yok edildiği yerlerdir. Önce maneviyat sonra mücadele…</a:t>
            </a:r>
            <a:endParaRPr lang="tr-TR" b="1" dirty="0"/>
          </a:p>
          <a:p>
            <a:endParaRPr lang="tr-TR" dirty="0"/>
          </a:p>
        </p:txBody>
      </p:sp>
    </p:spTree>
    <p:extLst>
      <p:ext uri="{BB962C8B-B14F-4D97-AF65-F5344CB8AC3E}">
        <p14:creationId xmlns:p14="http://schemas.microsoft.com/office/powerpoint/2010/main" val="336990431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style>
          <a:lnRef idx="3">
            <a:schemeClr val="lt1"/>
          </a:lnRef>
          <a:fillRef idx="1">
            <a:schemeClr val="accent2"/>
          </a:fillRef>
          <a:effectRef idx="1">
            <a:schemeClr val="accent2"/>
          </a:effectRef>
          <a:fontRef idx="minor">
            <a:schemeClr val="lt1"/>
          </a:fontRef>
        </p:style>
        <p:txBody>
          <a:bodyPr>
            <a:normAutofit fontScale="90000"/>
          </a:bodyPr>
          <a:lstStyle/>
          <a:p>
            <a:r>
              <a:rPr lang="tr-TR" b="1" dirty="0" smtClean="0"/>
              <a:t>NİÇİN ZAHMET ETTİNİZ YA RESÜLALLAH!!!</a:t>
            </a:r>
            <a:endParaRPr lang="tr-TR" b="1" dirty="0"/>
          </a:p>
        </p:txBody>
      </p:sp>
      <p:sp>
        <p:nvSpPr>
          <p:cNvPr id="3" name="İçerik Yer Tutucusu 2"/>
          <p:cNvSpPr>
            <a:spLocks noGrp="1"/>
          </p:cNvSpPr>
          <p:nvPr>
            <p:ph idx="1"/>
          </p:nvPr>
        </p:nvSpPr>
        <p:spPr>
          <a:xfrm>
            <a:off x="457200" y="1600200"/>
            <a:ext cx="8229600" cy="5069160"/>
          </a:xfrm>
        </p:spPr>
        <p:style>
          <a:lnRef idx="1">
            <a:schemeClr val="accent3"/>
          </a:lnRef>
          <a:fillRef idx="2">
            <a:schemeClr val="accent3"/>
          </a:fillRef>
          <a:effectRef idx="1">
            <a:schemeClr val="accent3"/>
          </a:effectRef>
          <a:fontRef idx="minor">
            <a:schemeClr val="dk1"/>
          </a:fontRef>
        </p:style>
        <p:txBody>
          <a:bodyPr>
            <a:normAutofit fontScale="40000" lnSpcReduction="20000"/>
          </a:bodyPr>
          <a:lstStyle/>
          <a:p>
            <a:pPr marL="0" indent="0">
              <a:buNone/>
            </a:pPr>
            <a:r>
              <a:rPr lang="tr-TR" sz="4200" b="1" dirty="0" smtClean="0"/>
              <a:t>Yarbay </a:t>
            </a:r>
            <a:r>
              <a:rPr lang="tr-TR" sz="4200" b="1" dirty="0"/>
              <a:t>Hasan Bey birliğinin önünde atıyla ilerliyordu. </a:t>
            </a:r>
            <a:r>
              <a:rPr lang="tr-TR" sz="4200" b="1" dirty="0" err="1"/>
              <a:t>Kilitbahir</a:t>
            </a:r>
            <a:r>
              <a:rPr lang="tr-TR" sz="4200" b="1" dirty="0"/>
              <a:t> köyünde meydan çeşmesinin yanından geçiyorlardı. Çeşmenin etrafında kadınlar çocuklar vardı. O sırada yara bere içinde, tüyleri dökülmüş, iki büklüm bir köpek su içmek için çeşmeye yaklaştı. Oradaki kadınlar çocuklar hayvandan ürkerek onu kovaladılar. Zavallı hayvan tam boynunu bükmüş uzaklaşırken olayı </a:t>
            </a:r>
            <a:r>
              <a:rPr lang="tr-TR" sz="4200" b="1" dirty="0" smtClean="0"/>
              <a:t>takip eden </a:t>
            </a:r>
            <a:r>
              <a:rPr lang="tr-TR" sz="4200" b="1" dirty="0"/>
              <a:t>Yarbay Hasan Bey atından indi, yaralarından akan </a:t>
            </a:r>
            <a:r>
              <a:rPr lang="tr-TR" sz="4200" b="1" dirty="0" err="1"/>
              <a:t>cerahata</a:t>
            </a:r>
            <a:r>
              <a:rPr lang="tr-TR" sz="4200" b="1" dirty="0"/>
              <a:t> aldırmadan köpeği kucakladı, ona su içirdi, yaralarını temizledi, karnını doyurup köpeği yanına alarak birliğiyle birlikte oradan uzaklaştı. </a:t>
            </a:r>
          </a:p>
          <a:p>
            <a:pPr marL="0" indent="0">
              <a:buNone/>
            </a:pPr>
            <a:r>
              <a:rPr lang="tr-TR" sz="4200" b="1" dirty="0" smtClean="0"/>
              <a:t>O </a:t>
            </a:r>
            <a:r>
              <a:rPr lang="tr-TR" sz="4200" b="1" dirty="0"/>
              <a:t>günden sonra Hasan Bey köpeği hiç yanından ayırmadı ve adını Canberk koydu. Canberk kısa zamanda iyileşti, </a:t>
            </a:r>
            <a:r>
              <a:rPr lang="tr-TR" sz="4200" b="1" dirty="0" err="1" smtClean="0"/>
              <a:t>Mehmetciklerin</a:t>
            </a:r>
            <a:r>
              <a:rPr lang="tr-TR" sz="4200" b="1" dirty="0" smtClean="0"/>
              <a:t> </a:t>
            </a:r>
            <a:r>
              <a:rPr lang="tr-TR" sz="4200" b="1" dirty="0"/>
              <a:t>yanından ayrılmıyordu.</a:t>
            </a:r>
          </a:p>
          <a:p>
            <a:pPr marL="0" indent="0">
              <a:buNone/>
            </a:pPr>
            <a:r>
              <a:rPr lang="tr-TR" sz="4200" b="1" dirty="0" smtClean="0"/>
              <a:t>11 </a:t>
            </a:r>
            <a:r>
              <a:rPr lang="tr-TR" sz="4200" b="1" dirty="0"/>
              <a:t>Temmuz 1915 günü </a:t>
            </a:r>
            <a:r>
              <a:rPr lang="tr-TR" sz="4200" b="1" dirty="0" err="1"/>
              <a:t>Kerevizdere’de</a:t>
            </a:r>
            <a:r>
              <a:rPr lang="tr-TR" sz="4200" b="1" dirty="0"/>
              <a:t> saldıran Fransızlara gün biterken büyük kayıp verdirildi. Fransız ölüleri siperlerimizin önünü doldurmuştu. 17. alay komutanı Yarbay Hasan Bey yerde yatan Fransız ölüleri arasında bir kıpırdama gördü, eğildi ve yaralı askeri omuzundan tutarak çevirdi. Yaralı Fransız ani bir hareketle elindeki süngüyü Yarbay Hasan Bey’in göğsüne sapladı. Alay komutanı gafil avlanmıştı, yere yıkıldı “Allah Şahidimdir ki </a:t>
            </a:r>
            <a:r>
              <a:rPr lang="tr-TR" sz="4200" b="1" dirty="0" err="1"/>
              <a:t>Fransıza</a:t>
            </a:r>
            <a:r>
              <a:rPr lang="tr-TR" sz="4200" b="1" dirty="0"/>
              <a:t> yardım edecektim” diyebildi. Alay imamı başında Kur’an okumaya başladı. Yarbay Hasan Bey “İmam efendi La havle </a:t>
            </a:r>
            <a:r>
              <a:rPr lang="tr-TR" sz="4200" b="1" dirty="0" err="1"/>
              <a:t>vela</a:t>
            </a:r>
            <a:r>
              <a:rPr lang="tr-TR" sz="4200" b="1" dirty="0"/>
              <a:t> kuvvete illa </a:t>
            </a:r>
            <a:r>
              <a:rPr lang="tr-TR" sz="4200" b="1" dirty="0" err="1"/>
              <a:t>billahil</a:t>
            </a:r>
            <a:r>
              <a:rPr lang="tr-TR" sz="4200" b="1" dirty="0"/>
              <a:t> </a:t>
            </a:r>
            <a:r>
              <a:rPr lang="tr-TR" sz="4200" b="1" dirty="0" err="1"/>
              <a:t>Aliyyil</a:t>
            </a:r>
            <a:r>
              <a:rPr lang="tr-TR" sz="4200" b="1" dirty="0"/>
              <a:t> azim” duasını 33 kere </a:t>
            </a:r>
            <a:r>
              <a:rPr lang="tr-TR" sz="4200" b="1" dirty="0" smtClean="0"/>
              <a:t>okuyun” </a:t>
            </a:r>
            <a:r>
              <a:rPr lang="tr-TR" sz="4200" b="1" dirty="0"/>
              <a:t>dedi. Kendisi de okudu. Sonra “Beni ayağa </a:t>
            </a:r>
            <a:r>
              <a:rPr lang="tr-TR" sz="4200" b="1" dirty="0" smtClean="0"/>
              <a:t>kaldırınız” </a:t>
            </a:r>
            <a:r>
              <a:rPr lang="tr-TR" sz="4200" b="1" dirty="0"/>
              <a:t>dedi. Koltuk altlarından tutarak ayağa kaldırdılar. Yarbay Hasan Bey birden “La ilahe illallah </a:t>
            </a:r>
            <a:r>
              <a:rPr lang="tr-TR" sz="4200" b="1" dirty="0" err="1"/>
              <a:t>Muhammedün</a:t>
            </a:r>
            <a:r>
              <a:rPr lang="tr-TR" sz="4200" b="1" dirty="0"/>
              <a:t> </a:t>
            </a:r>
            <a:r>
              <a:rPr lang="tr-TR" sz="4200" b="1" dirty="0" err="1"/>
              <a:t>Rasulullah</a:t>
            </a:r>
            <a:r>
              <a:rPr lang="tr-TR" sz="4200" b="1" dirty="0"/>
              <a:t>” dedi. Gözlerini ileriye dikmişti... </a:t>
            </a:r>
            <a:r>
              <a:rPr lang="tr-TR" sz="6000" b="1" u="sng" dirty="0">
                <a:solidFill>
                  <a:srgbClr val="FF0000"/>
                </a:solidFill>
              </a:rPr>
              <a:t>Yüzünde bir tebessüm belirdi ve yüksek sesle “Niçin zahmet buyurdunuz YA RASULALLAH” dedi.</a:t>
            </a:r>
          </a:p>
          <a:p>
            <a:pPr marL="0" indent="0">
              <a:buNone/>
            </a:pPr>
            <a:r>
              <a:rPr lang="tr-TR" sz="4200" b="1" dirty="0" smtClean="0"/>
              <a:t>Bu </a:t>
            </a:r>
            <a:r>
              <a:rPr lang="tr-TR" sz="4200" b="1" dirty="0"/>
              <a:t>sözler </a:t>
            </a:r>
            <a:r>
              <a:rPr lang="tr-TR" sz="4200" b="1" dirty="0" smtClean="0"/>
              <a:t>Yarbay Hasan </a:t>
            </a:r>
            <a:r>
              <a:rPr lang="tr-TR" sz="4200" b="1" dirty="0"/>
              <a:t>Bey’in son sözleri olmuştu. O; Kainatın Efendisiyle birlikte ötelere doğru kanatlanmıştı.</a:t>
            </a:r>
          </a:p>
          <a:p>
            <a:endParaRPr lang="tr-TR" dirty="0"/>
          </a:p>
        </p:txBody>
      </p:sp>
    </p:spTree>
    <p:extLst>
      <p:ext uri="{BB962C8B-B14F-4D97-AF65-F5344CB8AC3E}">
        <p14:creationId xmlns:p14="http://schemas.microsoft.com/office/powerpoint/2010/main" val="389722068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style>
          <a:lnRef idx="3">
            <a:schemeClr val="lt1"/>
          </a:lnRef>
          <a:fillRef idx="1">
            <a:schemeClr val="accent2"/>
          </a:fillRef>
          <a:effectRef idx="1">
            <a:schemeClr val="accent2"/>
          </a:effectRef>
          <a:fontRef idx="minor">
            <a:schemeClr val="lt1"/>
          </a:fontRef>
        </p:style>
        <p:txBody>
          <a:bodyPr/>
          <a:lstStyle/>
          <a:p>
            <a:r>
              <a:rPr lang="tr-TR" b="1" dirty="0" smtClean="0"/>
              <a:t>Allah </a:t>
            </a:r>
            <a:r>
              <a:rPr lang="tr-TR" b="1" dirty="0" smtClean="0"/>
              <a:t>Resulü </a:t>
            </a:r>
            <a:r>
              <a:rPr lang="tr-TR" b="1" dirty="0" err="1" smtClean="0"/>
              <a:t>aşıkı</a:t>
            </a:r>
            <a:r>
              <a:rPr lang="tr-TR" b="1" dirty="0" smtClean="0"/>
              <a:t> Hintli bir alim </a:t>
            </a:r>
            <a:endParaRPr lang="tr-TR" b="1" dirty="0"/>
          </a:p>
        </p:txBody>
      </p:sp>
      <p:sp>
        <p:nvSpPr>
          <p:cNvPr id="3" name="İçerik Yer Tutucusu 2"/>
          <p:cNvSpPr>
            <a:spLocks noGrp="1"/>
          </p:cNvSpPr>
          <p:nvPr>
            <p:ph idx="1"/>
          </p:nvPr>
        </p:nvSpPr>
        <p:spPr>
          <a:xfrm>
            <a:off x="457200" y="1600200"/>
            <a:ext cx="8229600" cy="4997152"/>
          </a:xfrm>
        </p:spPr>
        <p:style>
          <a:lnRef idx="1">
            <a:schemeClr val="accent3"/>
          </a:lnRef>
          <a:fillRef idx="2">
            <a:schemeClr val="accent3"/>
          </a:fillRef>
          <a:effectRef idx="1">
            <a:schemeClr val="accent3"/>
          </a:effectRef>
          <a:fontRef idx="minor">
            <a:schemeClr val="dk1"/>
          </a:fontRef>
        </p:style>
        <p:txBody>
          <a:bodyPr>
            <a:normAutofit fontScale="70000" lnSpcReduction="20000"/>
          </a:bodyPr>
          <a:lstStyle/>
          <a:p>
            <a:r>
              <a:rPr lang="tr-TR" b="1" dirty="0"/>
              <a:t>“1915 yılı haccına Allah dostu, âlim, aşık Hintli bir zat gelir. </a:t>
            </a:r>
            <a:r>
              <a:rPr lang="tr-TR" b="1" dirty="0" err="1"/>
              <a:t>Rasulullah’ı</a:t>
            </a:r>
            <a:r>
              <a:rPr lang="tr-TR" b="1" dirty="0"/>
              <a:t> türbe-i saadetlerinde ziyaret etmiş, arkasından derin bir hüzne kapılıp acı gözyaşları dökmeğe başlamıştı. Bu zatın bu hali gittikçe artıyordu. Sebebini kendine sorduklarında şöyle cevap verdi: “Bana bunca yıl sonra hac nasip oldu. Güzeller Güzeline ziyarete geldim, huzurunda özlem giderecektim, ama </a:t>
            </a:r>
            <a:r>
              <a:rPr lang="tr-TR" b="1" dirty="0" err="1" smtClean="0"/>
              <a:t>müşaha</a:t>
            </a:r>
            <a:r>
              <a:rPr lang="tr-TR" b="1" dirty="0" smtClean="0"/>
              <a:t> de </a:t>
            </a:r>
            <a:r>
              <a:rPr lang="tr-TR" b="1" dirty="0"/>
              <a:t>ettim ki O makamında değil. İşte bu düşünceyle perişanım.” Düşünceli bir şekilde Hintli zattan ayrılan türbedar o gece rüyasında Sevgili Peygamberimiz (</a:t>
            </a:r>
            <a:r>
              <a:rPr lang="tr-TR" b="1" dirty="0" err="1"/>
              <a:t>s.a.v</a:t>
            </a:r>
            <a:r>
              <a:rPr lang="tr-TR" b="1" dirty="0"/>
              <a:t>)’i görür ve türbedara şunları söyler: “Evet ben şimdi Medine’de değilim, </a:t>
            </a:r>
            <a:r>
              <a:rPr lang="tr-TR" b="1" dirty="0" smtClean="0"/>
              <a:t>Çanakkale de </a:t>
            </a:r>
            <a:r>
              <a:rPr lang="tr-TR" b="1" dirty="0"/>
              <a:t>çok zor durumda olan asker evlatlarımın yardımına geldim</a:t>
            </a:r>
            <a:r>
              <a:rPr lang="tr-TR" b="1" dirty="0" smtClean="0"/>
              <a:t>.”</a:t>
            </a:r>
            <a:endParaRPr lang="tr-TR" b="1" dirty="0"/>
          </a:p>
          <a:p>
            <a:r>
              <a:rPr lang="tr-TR" b="1" dirty="0" smtClean="0"/>
              <a:t>Mehmetçik te </a:t>
            </a:r>
            <a:r>
              <a:rPr lang="tr-TR" b="1" dirty="0" smtClean="0"/>
              <a:t>ki </a:t>
            </a:r>
            <a:r>
              <a:rPr lang="tr-TR" b="1" dirty="0"/>
              <a:t>sahabe şuurunu M. Akif </a:t>
            </a:r>
            <a:r>
              <a:rPr lang="tr-TR" b="1" dirty="0" smtClean="0"/>
              <a:t>içinden kelimelere şöyle akıtıyordu:</a:t>
            </a:r>
            <a:endParaRPr lang="tr-TR" b="1" dirty="0"/>
          </a:p>
          <a:p>
            <a:pPr marL="0" indent="0" algn="ctr">
              <a:buNone/>
            </a:pPr>
            <a:r>
              <a:rPr lang="tr-TR" sz="4600" b="1" dirty="0"/>
              <a:t>Ne </a:t>
            </a:r>
            <a:r>
              <a:rPr lang="tr-TR" sz="4600" b="1" dirty="0" smtClean="0"/>
              <a:t>büyüksün ki </a:t>
            </a:r>
            <a:r>
              <a:rPr lang="tr-TR" sz="4600" b="1" dirty="0"/>
              <a:t>kanın kurtarıyor </a:t>
            </a:r>
            <a:r>
              <a:rPr lang="tr-TR" sz="4600" b="1" dirty="0" smtClean="0"/>
              <a:t>tevhidi</a:t>
            </a:r>
            <a:endParaRPr lang="tr-TR" sz="4600" b="1" dirty="0"/>
          </a:p>
          <a:p>
            <a:pPr marL="0" indent="0" algn="ctr">
              <a:buNone/>
            </a:pPr>
            <a:r>
              <a:rPr lang="tr-TR" sz="4600" b="1" dirty="0" smtClean="0"/>
              <a:t>     Bedir’in </a:t>
            </a:r>
            <a:r>
              <a:rPr lang="tr-TR" sz="4600" b="1" dirty="0"/>
              <a:t>aslanları ancak bu kadar şanlı idi.</a:t>
            </a:r>
          </a:p>
          <a:p>
            <a:endParaRPr lang="tr-TR" dirty="0"/>
          </a:p>
        </p:txBody>
      </p:sp>
    </p:spTree>
    <p:extLst>
      <p:ext uri="{BB962C8B-B14F-4D97-AF65-F5344CB8AC3E}">
        <p14:creationId xmlns:p14="http://schemas.microsoft.com/office/powerpoint/2010/main" val="51220256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style>
          <a:lnRef idx="3">
            <a:schemeClr val="lt1"/>
          </a:lnRef>
          <a:fillRef idx="1">
            <a:schemeClr val="accent2"/>
          </a:fillRef>
          <a:effectRef idx="1">
            <a:schemeClr val="accent2"/>
          </a:effectRef>
          <a:fontRef idx="minor">
            <a:schemeClr val="lt1"/>
          </a:fontRef>
        </p:style>
        <p:txBody>
          <a:bodyPr>
            <a:normAutofit/>
          </a:bodyPr>
          <a:lstStyle/>
          <a:p>
            <a:r>
              <a:rPr lang="tr-TR" b="1" dirty="0" smtClean="0"/>
              <a:t>Alman subay </a:t>
            </a:r>
            <a:r>
              <a:rPr lang="tr-TR" b="1" dirty="0" err="1" smtClean="0"/>
              <a:t>Sanders</a:t>
            </a:r>
            <a:r>
              <a:rPr lang="tr-TR" b="1" dirty="0" smtClean="0"/>
              <a:t> anlatıyor…</a:t>
            </a:r>
            <a:endParaRPr lang="tr-TR" b="1" dirty="0"/>
          </a:p>
        </p:txBody>
      </p:sp>
      <p:sp>
        <p:nvSpPr>
          <p:cNvPr id="3" name="İçerik Yer Tutucusu 2"/>
          <p:cNvSpPr>
            <a:spLocks noGrp="1"/>
          </p:cNvSpPr>
          <p:nvPr>
            <p:ph idx="1"/>
          </p:nvPr>
        </p:nvSpPr>
        <p:spPr>
          <a:xfrm>
            <a:off x="457200" y="1600200"/>
            <a:ext cx="8229600" cy="5069160"/>
          </a:xfrm>
        </p:spPr>
        <p:style>
          <a:lnRef idx="1">
            <a:schemeClr val="accent3"/>
          </a:lnRef>
          <a:fillRef idx="2">
            <a:schemeClr val="accent3"/>
          </a:fillRef>
          <a:effectRef idx="1">
            <a:schemeClr val="accent3"/>
          </a:effectRef>
          <a:fontRef idx="minor">
            <a:schemeClr val="dk1"/>
          </a:fontRef>
        </p:style>
        <p:txBody>
          <a:bodyPr>
            <a:normAutofit fontScale="70000" lnSpcReduction="20000"/>
          </a:bodyPr>
          <a:lstStyle/>
          <a:p>
            <a:pPr marL="0" indent="0">
              <a:buNone/>
            </a:pPr>
            <a:r>
              <a:rPr lang="tr-TR" b="1" dirty="0" smtClean="0"/>
              <a:t>Çok </a:t>
            </a:r>
            <a:r>
              <a:rPr lang="tr-TR" b="1" dirty="0"/>
              <a:t>dehşetli bir saldırı karşısında kalmıştık. Karaya çıkan İngiliz askerlerini gemiden top atışları ve makineli tüfekler destekliyordu. Bulunduğumuz siperlerden değil hareket etmek, en küçük bir hareket belirtisi bile onlarca mermiyi hemen o hareket noktasına çekiyordu.</a:t>
            </a:r>
          </a:p>
          <a:p>
            <a:pPr marL="0" indent="0">
              <a:buNone/>
            </a:pPr>
            <a:r>
              <a:rPr lang="tr-TR" b="1" dirty="0"/>
              <a:t> Mevzilerden elini kaldıranın eli, miğferini kaldıranın miğferi parçalanıyordu. Böyle bir sağanak altında çaresizlik içinde beklemekten başka bir şey yapamıyorduk.</a:t>
            </a:r>
          </a:p>
          <a:p>
            <a:pPr marL="0" indent="0">
              <a:buNone/>
            </a:pPr>
            <a:r>
              <a:rPr lang="tr-TR" b="1" dirty="0" smtClean="0"/>
              <a:t>Bu </a:t>
            </a:r>
            <a:r>
              <a:rPr lang="tr-TR" b="1" dirty="0"/>
              <a:t>şekilde ne kadar zaman geçti bilmiyorum. Birden bulunduğum yerden yaklaşık on beş metre uzağımızdan korkunç bir ses geldi. Sesle birlikte bir Türk askeri siperden kalktı, düşmana doğru koşmaya başladı. Hem koşuyor hem kollarını sağa sola sallıyor, hem de sesi çıktığı kadar bağırıyordu. Yanımda bulunan tercümanıma dedim ki:</a:t>
            </a:r>
          </a:p>
          <a:p>
            <a:pPr marL="0" indent="0">
              <a:buNone/>
            </a:pPr>
            <a:r>
              <a:rPr lang="tr-TR" b="1" dirty="0" smtClean="0"/>
              <a:t>–</a:t>
            </a:r>
            <a:r>
              <a:rPr lang="tr-TR" b="1" dirty="0"/>
              <a:t>Şu koşan asker ne diyor?</a:t>
            </a:r>
          </a:p>
          <a:p>
            <a:pPr marL="0" indent="0">
              <a:buNone/>
            </a:pPr>
            <a:r>
              <a:rPr lang="tr-TR" b="1" dirty="0" smtClean="0"/>
              <a:t>–</a:t>
            </a:r>
            <a:r>
              <a:rPr lang="tr-TR" b="1" dirty="0"/>
              <a:t>Komutanım! “Yetiş ya Muhammed Kitabın elden gidiyor!” diye bağırıyor</a:t>
            </a:r>
            <a:r>
              <a:rPr lang="tr-TR" b="1" dirty="0" smtClean="0"/>
              <a:t>.</a:t>
            </a:r>
          </a:p>
          <a:p>
            <a:pPr marL="0" indent="0">
              <a:buNone/>
            </a:pPr>
            <a:r>
              <a:rPr lang="tr-TR" b="1" dirty="0"/>
              <a:t> </a:t>
            </a:r>
            <a:r>
              <a:rPr lang="tr-TR" b="1" dirty="0" smtClean="0"/>
              <a:t>    </a:t>
            </a:r>
            <a:r>
              <a:rPr lang="tr-TR" sz="4600" b="1" u="sng" dirty="0" smtClean="0">
                <a:effectLst>
                  <a:outerShdw blurRad="38100" dist="38100" dir="2700000" algn="tl">
                    <a:srgbClr val="000000">
                      <a:alpha val="43137"/>
                    </a:srgbClr>
                  </a:outerShdw>
                </a:effectLst>
              </a:rPr>
              <a:t>        </a:t>
            </a:r>
            <a:r>
              <a:rPr lang="tr-TR" sz="4600" b="1" u="sng" dirty="0" smtClean="0">
                <a:solidFill>
                  <a:srgbClr val="FF0000"/>
                </a:solidFill>
                <a:effectLst>
                  <a:outerShdw blurRad="38100" dist="38100" dir="2700000" algn="tl">
                    <a:srgbClr val="000000">
                      <a:alpha val="43137"/>
                    </a:srgbClr>
                  </a:outerShdw>
                </a:effectLst>
              </a:rPr>
              <a:t>Çanakkale </a:t>
            </a:r>
            <a:r>
              <a:rPr lang="tr-TR" sz="4600" b="1" u="sng" dirty="0" err="1" smtClean="0">
                <a:solidFill>
                  <a:srgbClr val="FF0000"/>
                </a:solidFill>
                <a:effectLst>
                  <a:outerShdw blurRad="38100" dist="38100" dir="2700000" algn="tl">
                    <a:srgbClr val="000000">
                      <a:alpha val="43137"/>
                    </a:srgbClr>
                  </a:outerShdw>
                </a:effectLst>
              </a:rPr>
              <a:t>geçilmeeez</a:t>
            </a:r>
            <a:r>
              <a:rPr lang="tr-TR" sz="4600" b="1" u="sng" dirty="0" smtClean="0">
                <a:solidFill>
                  <a:srgbClr val="FF0000"/>
                </a:solidFill>
                <a:effectLst>
                  <a:outerShdw blurRad="38100" dist="38100" dir="2700000" algn="tl">
                    <a:srgbClr val="000000">
                      <a:alpha val="43137"/>
                    </a:srgbClr>
                  </a:outerShdw>
                </a:effectLst>
              </a:rPr>
              <a:t> </a:t>
            </a:r>
            <a:r>
              <a:rPr lang="tr-TR" sz="4600" b="1" u="sng" dirty="0" err="1" smtClean="0">
                <a:solidFill>
                  <a:srgbClr val="FF0000"/>
                </a:solidFill>
                <a:effectLst>
                  <a:outerShdw blurRad="38100" dist="38100" dir="2700000" algn="tl">
                    <a:srgbClr val="000000">
                      <a:alpha val="43137"/>
                    </a:srgbClr>
                  </a:outerShdw>
                </a:effectLst>
              </a:rPr>
              <a:t>geçilmeyeceeek</a:t>
            </a:r>
            <a:endParaRPr lang="tr-TR" sz="4600" b="1" u="sng" dirty="0">
              <a:solidFill>
                <a:srgbClr val="FF0000"/>
              </a:solidFill>
              <a:effectLst>
                <a:outerShdw blurRad="38100" dist="38100" dir="2700000" algn="tl">
                  <a:srgbClr val="000000">
                    <a:alpha val="43137"/>
                  </a:srgbClr>
                </a:outerShdw>
              </a:effectLst>
            </a:endParaRPr>
          </a:p>
          <a:p>
            <a:endParaRPr lang="tr-TR" dirty="0"/>
          </a:p>
        </p:txBody>
      </p:sp>
    </p:spTree>
    <p:extLst>
      <p:ext uri="{BB962C8B-B14F-4D97-AF65-F5344CB8AC3E}">
        <p14:creationId xmlns:p14="http://schemas.microsoft.com/office/powerpoint/2010/main" val="39653468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404664"/>
            <a:ext cx="8229600" cy="6120680"/>
          </a:xfrm>
        </p:spPr>
        <p:style>
          <a:lnRef idx="1">
            <a:schemeClr val="accent3"/>
          </a:lnRef>
          <a:fillRef idx="2">
            <a:schemeClr val="accent3"/>
          </a:fillRef>
          <a:effectRef idx="1">
            <a:schemeClr val="accent3"/>
          </a:effectRef>
          <a:fontRef idx="minor">
            <a:schemeClr val="dk1"/>
          </a:fontRef>
        </p:style>
        <p:txBody>
          <a:bodyPr>
            <a:normAutofit fontScale="92500" lnSpcReduction="20000"/>
          </a:bodyPr>
          <a:lstStyle/>
          <a:p>
            <a:r>
              <a:rPr lang="tr-TR" b="1" dirty="0" smtClean="0"/>
              <a:t>Hz. Muhammed (S.A.V.)'in inanç, söz, fiil, davranış ve yaşantısıyla insanlara örnek olması "</a:t>
            </a:r>
            <a:r>
              <a:rPr lang="tr-TR" b="1" dirty="0" err="1" smtClean="0"/>
              <a:t>şehîd</a:t>
            </a:r>
            <a:r>
              <a:rPr lang="tr-TR" b="1" dirty="0" smtClean="0"/>
              <a:t>" kelimesi ile, müminlerin de aynı şekil de diğer insanlara numune-i imtisal olması "</a:t>
            </a:r>
            <a:r>
              <a:rPr lang="tr-TR" b="1" dirty="0" err="1" smtClean="0"/>
              <a:t>şühedâ</a:t>
            </a:r>
            <a:r>
              <a:rPr lang="tr-TR" b="1" dirty="0" smtClean="0"/>
              <a:t>" kelimesi ile ifade edilmiştir. </a:t>
            </a:r>
            <a:endParaRPr lang="tr-TR" b="1" dirty="0"/>
          </a:p>
          <a:p>
            <a:r>
              <a:rPr lang="tr-TR" b="1" u="sng" dirty="0" smtClean="0">
                <a:solidFill>
                  <a:srgbClr val="FF0000"/>
                </a:solidFill>
              </a:rPr>
              <a:t> Allah yolunda öldürülen müminlere, "</a:t>
            </a:r>
            <a:r>
              <a:rPr lang="tr-TR" b="1" u="sng" dirty="0" err="1" smtClean="0">
                <a:solidFill>
                  <a:srgbClr val="FF0000"/>
                </a:solidFill>
              </a:rPr>
              <a:t>şühedâ</a:t>
            </a:r>
            <a:r>
              <a:rPr lang="tr-TR" b="1" u="sng" dirty="0" smtClean="0">
                <a:solidFill>
                  <a:srgbClr val="FF0000"/>
                </a:solidFill>
              </a:rPr>
              <a:t>" denilmiştir </a:t>
            </a:r>
            <a:r>
              <a:rPr lang="tr-TR" b="1" dirty="0" smtClean="0"/>
              <a:t>(</a:t>
            </a:r>
            <a:r>
              <a:rPr lang="tr-TR" b="1" dirty="0" err="1" smtClean="0"/>
              <a:t>Âl</a:t>
            </a:r>
            <a:r>
              <a:rPr lang="tr-TR" b="1" dirty="0" smtClean="0"/>
              <a:t>-i </a:t>
            </a:r>
            <a:r>
              <a:rPr lang="tr-TR" b="1" dirty="0" err="1" smtClean="0"/>
              <a:t>İmrân</a:t>
            </a:r>
            <a:r>
              <a:rPr lang="tr-TR" b="1" dirty="0" smtClean="0"/>
              <a:t>, 3/140; Nisâ, 4/69; </a:t>
            </a:r>
            <a:r>
              <a:rPr lang="tr-TR" b="1" dirty="0" err="1" smtClean="0"/>
              <a:t>Zümer</a:t>
            </a:r>
            <a:r>
              <a:rPr lang="tr-TR" b="1" dirty="0" smtClean="0"/>
              <a:t>, 39/69). </a:t>
            </a:r>
          </a:p>
          <a:p>
            <a:r>
              <a:rPr lang="tr-TR" b="1" u="sng" dirty="0" smtClean="0">
                <a:solidFill>
                  <a:srgbClr val="0070C0"/>
                </a:solidFill>
              </a:rPr>
              <a:t>Örfümüzde "</a:t>
            </a:r>
            <a:r>
              <a:rPr lang="tr-TR" b="1" u="sng" dirty="0" err="1" smtClean="0">
                <a:solidFill>
                  <a:srgbClr val="0070C0"/>
                </a:solidFill>
              </a:rPr>
              <a:t>şehîd</a:t>
            </a:r>
            <a:r>
              <a:rPr lang="tr-TR" b="1" u="sng" dirty="0" smtClean="0">
                <a:solidFill>
                  <a:srgbClr val="0070C0"/>
                </a:solidFill>
              </a:rPr>
              <a:t>" kelimesi bu anlamda kullanılmaktadır. </a:t>
            </a:r>
          </a:p>
          <a:p>
            <a:r>
              <a:rPr lang="tr-TR" b="1" u="sng" dirty="0" smtClean="0">
                <a:solidFill>
                  <a:srgbClr val="00B050"/>
                </a:solidFill>
              </a:rPr>
              <a:t>Allah yolunda öldürülen müminlere, </a:t>
            </a:r>
            <a:r>
              <a:rPr lang="tr-TR" b="1" u="sng" dirty="0" err="1" smtClean="0">
                <a:solidFill>
                  <a:srgbClr val="00B050"/>
                </a:solidFill>
              </a:rPr>
              <a:t>şehîd</a:t>
            </a:r>
            <a:r>
              <a:rPr lang="tr-TR" b="1" u="sng" dirty="0" smtClean="0">
                <a:solidFill>
                  <a:srgbClr val="00B050"/>
                </a:solidFill>
              </a:rPr>
              <a:t> denilmesi, ölen kişinin cennetlik olduğuna dünyada </a:t>
            </a:r>
            <a:r>
              <a:rPr lang="tr-TR" b="1" u="sng" dirty="0" err="1" smtClean="0">
                <a:solidFill>
                  <a:srgbClr val="00B050"/>
                </a:solidFill>
              </a:rPr>
              <a:t>şâhidlik</a:t>
            </a:r>
            <a:r>
              <a:rPr lang="tr-TR" b="1" u="sng" dirty="0" smtClean="0">
                <a:solidFill>
                  <a:srgbClr val="00B050"/>
                </a:solidFill>
              </a:rPr>
              <a:t> edilmesi, gerçekte ölü olmayıp yaşaması </a:t>
            </a:r>
            <a:r>
              <a:rPr lang="tr-TR" b="1" dirty="0" smtClean="0"/>
              <a:t>(Bakara, 2/154) sebebiyledir. </a:t>
            </a:r>
          </a:p>
        </p:txBody>
      </p:sp>
    </p:spTree>
    <p:extLst>
      <p:ext uri="{BB962C8B-B14F-4D97-AF65-F5344CB8AC3E}">
        <p14:creationId xmlns:p14="http://schemas.microsoft.com/office/powerpoint/2010/main" val="309875159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8229600" cy="1282154"/>
          </a:xfrm>
        </p:spPr>
        <p:style>
          <a:lnRef idx="3">
            <a:schemeClr val="lt1"/>
          </a:lnRef>
          <a:fillRef idx="1">
            <a:schemeClr val="accent2"/>
          </a:fillRef>
          <a:effectRef idx="1">
            <a:schemeClr val="accent2"/>
          </a:effectRef>
          <a:fontRef idx="minor">
            <a:schemeClr val="lt1"/>
          </a:fontRef>
        </p:style>
        <p:txBody>
          <a:bodyPr>
            <a:normAutofit fontScale="90000"/>
          </a:bodyPr>
          <a:lstStyle/>
          <a:p>
            <a:r>
              <a:rPr lang="tr-TR" sz="3600" dirty="0" smtClean="0"/>
              <a:t/>
            </a:r>
            <a:br>
              <a:rPr lang="tr-TR" sz="3600" dirty="0" smtClean="0"/>
            </a:br>
            <a:r>
              <a:rPr lang="tr-TR" sz="3600" b="1" dirty="0" smtClean="0"/>
              <a:t>Ey </a:t>
            </a:r>
            <a:r>
              <a:rPr lang="tr-TR" sz="3600" b="1" dirty="0" err="1"/>
              <a:t>şehîd</a:t>
            </a:r>
            <a:r>
              <a:rPr lang="tr-TR" sz="3600" b="1" dirty="0"/>
              <a:t> oğlu </a:t>
            </a:r>
            <a:r>
              <a:rPr lang="tr-TR" sz="3600" b="1" dirty="0" err="1"/>
              <a:t>şehîd</a:t>
            </a:r>
            <a:r>
              <a:rPr lang="tr-TR" sz="3600" b="1" dirty="0"/>
              <a:t>, isteme benden makber,</a:t>
            </a:r>
            <a:br>
              <a:rPr lang="tr-TR" sz="3600" b="1" dirty="0"/>
            </a:br>
            <a:r>
              <a:rPr lang="tr-TR" sz="3600" b="1" dirty="0"/>
              <a:t>Sana </a:t>
            </a:r>
            <a:r>
              <a:rPr lang="tr-TR" sz="3600" b="1" dirty="0" err="1"/>
              <a:t>âğûşunu</a:t>
            </a:r>
            <a:r>
              <a:rPr lang="tr-TR" sz="3600" b="1" dirty="0"/>
              <a:t> açmış, duruyor Peygamber...</a:t>
            </a:r>
            <a:r>
              <a:rPr lang="tr-TR" dirty="0"/>
              <a:t/>
            </a:r>
            <a:br>
              <a:rPr lang="tr-TR" dirty="0"/>
            </a:br>
            <a:endParaRPr lang="tr-TR" dirty="0"/>
          </a:p>
        </p:txBody>
      </p:sp>
      <p:sp>
        <p:nvSpPr>
          <p:cNvPr id="3" name="İçerik Yer Tutucusu 2"/>
          <p:cNvSpPr>
            <a:spLocks noGrp="1"/>
          </p:cNvSpPr>
          <p:nvPr>
            <p:ph idx="1"/>
          </p:nvPr>
        </p:nvSpPr>
        <p:spPr>
          <a:xfrm>
            <a:off x="457200" y="1628800"/>
            <a:ext cx="8229600" cy="4968552"/>
          </a:xfrm>
        </p:spPr>
        <p:style>
          <a:lnRef idx="1">
            <a:schemeClr val="accent3"/>
          </a:lnRef>
          <a:fillRef idx="2">
            <a:schemeClr val="accent3"/>
          </a:fillRef>
          <a:effectRef idx="1">
            <a:schemeClr val="accent3"/>
          </a:effectRef>
          <a:fontRef idx="minor">
            <a:schemeClr val="dk1"/>
          </a:fontRef>
        </p:style>
        <p:txBody>
          <a:bodyPr>
            <a:normAutofit fontScale="32500" lnSpcReduction="20000"/>
          </a:bodyPr>
          <a:lstStyle/>
          <a:p>
            <a:pPr marL="0" indent="0">
              <a:buNone/>
            </a:pPr>
            <a:r>
              <a:rPr lang="tr-TR" sz="5200" b="1" dirty="0"/>
              <a:t>Vurulup tertemiz alnından uzanmış yatıyor,</a:t>
            </a:r>
          </a:p>
          <a:p>
            <a:pPr marL="0" indent="0">
              <a:buNone/>
            </a:pPr>
            <a:r>
              <a:rPr lang="tr-TR" sz="5200" b="1" dirty="0"/>
              <a:t> Bir hilâl uğruna </a:t>
            </a:r>
            <a:r>
              <a:rPr lang="tr-TR" sz="5200" b="1" dirty="0" err="1"/>
              <a:t>yâ</a:t>
            </a:r>
            <a:r>
              <a:rPr lang="tr-TR" sz="5200" b="1" dirty="0"/>
              <a:t> Rab, ne güneşler batıyor!</a:t>
            </a:r>
          </a:p>
          <a:p>
            <a:pPr marL="0" indent="0">
              <a:buNone/>
            </a:pPr>
            <a:r>
              <a:rPr lang="tr-TR" sz="5200" b="1" dirty="0"/>
              <a:t> Ey bu topraklar için toprağa düşmüş asker,</a:t>
            </a:r>
          </a:p>
          <a:p>
            <a:pPr marL="0" indent="0">
              <a:buNone/>
            </a:pPr>
            <a:r>
              <a:rPr lang="tr-TR" sz="5200" b="1" dirty="0"/>
              <a:t> Gökten </a:t>
            </a:r>
            <a:r>
              <a:rPr lang="tr-TR" sz="5200" b="1" dirty="0" err="1"/>
              <a:t>ecdâd</a:t>
            </a:r>
            <a:r>
              <a:rPr lang="tr-TR" sz="5200" b="1" dirty="0"/>
              <a:t> inerek öpse o </a:t>
            </a:r>
            <a:r>
              <a:rPr lang="tr-TR" sz="5200" b="1" dirty="0" err="1"/>
              <a:t>pâk</a:t>
            </a:r>
            <a:r>
              <a:rPr lang="tr-TR" sz="5200" b="1" dirty="0"/>
              <a:t> alnı değer.</a:t>
            </a:r>
          </a:p>
          <a:p>
            <a:pPr marL="0" indent="0">
              <a:buNone/>
            </a:pPr>
            <a:r>
              <a:rPr lang="tr-TR" sz="5200" b="1" dirty="0"/>
              <a:t> Sana dar gelmeyecek makberi kimler kazsın?</a:t>
            </a:r>
          </a:p>
          <a:p>
            <a:pPr marL="0" indent="0">
              <a:buNone/>
            </a:pPr>
            <a:r>
              <a:rPr lang="tr-TR" sz="5200" b="1" dirty="0"/>
              <a:t> "Gömelim gel seni </a:t>
            </a:r>
            <a:r>
              <a:rPr lang="tr-TR" sz="5200" b="1" dirty="0" err="1"/>
              <a:t>târihe</a:t>
            </a:r>
            <a:r>
              <a:rPr lang="tr-TR" sz="5200" b="1" dirty="0"/>
              <a:t>" desem sığmazsın</a:t>
            </a:r>
            <a:r>
              <a:rPr lang="tr-TR" sz="5200" b="1" dirty="0" smtClean="0"/>
              <a:t>!</a:t>
            </a:r>
            <a:endParaRPr lang="tr-TR" sz="5200" b="1" dirty="0"/>
          </a:p>
          <a:p>
            <a:endParaRPr lang="tr-TR" sz="5200" b="1" dirty="0"/>
          </a:p>
          <a:p>
            <a:pPr marL="0" indent="0" algn="ctr">
              <a:buNone/>
            </a:pPr>
            <a:r>
              <a:rPr lang="tr-TR" sz="5200" b="1" dirty="0" smtClean="0"/>
              <a:t>          Mor </a:t>
            </a:r>
            <a:r>
              <a:rPr lang="tr-TR" sz="5200" b="1" dirty="0"/>
              <a:t>bulutlarla açık türbene çatsam da tavan,</a:t>
            </a:r>
          </a:p>
          <a:p>
            <a:pPr marL="0" indent="0" algn="ctr">
              <a:buNone/>
            </a:pPr>
            <a:r>
              <a:rPr lang="tr-TR" sz="5200" b="1" dirty="0"/>
              <a:t> Yedi kandilli </a:t>
            </a:r>
            <a:r>
              <a:rPr lang="tr-TR" sz="5200" b="1" dirty="0" err="1"/>
              <a:t>Süreyyâ'yı</a:t>
            </a:r>
            <a:r>
              <a:rPr lang="tr-TR" sz="5200" b="1" dirty="0"/>
              <a:t> uzatsam oradan,</a:t>
            </a:r>
          </a:p>
          <a:p>
            <a:pPr marL="0" indent="0" algn="ctr">
              <a:buNone/>
            </a:pPr>
            <a:r>
              <a:rPr lang="tr-TR" sz="5200" b="1" dirty="0" smtClean="0"/>
              <a:t>      </a:t>
            </a:r>
            <a:r>
              <a:rPr lang="tr-TR" sz="5200" b="1" dirty="0"/>
              <a:t>Sen bu </a:t>
            </a:r>
            <a:r>
              <a:rPr lang="tr-TR" sz="5200" b="1" dirty="0" err="1"/>
              <a:t>âvîzenin</a:t>
            </a:r>
            <a:r>
              <a:rPr lang="tr-TR" sz="5200" b="1" dirty="0"/>
              <a:t> altında, bürünmüş kanına,</a:t>
            </a:r>
          </a:p>
          <a:p>
            <a:pPr marL="0" indent="0" algn="ctr">
              <a:buNone/>
            </a:pPr>
            <a:r>
              <a:rPr lang="tr-TR" sz="5200" b="1" dirty="0"/>
              <a:t> </a:t>
            </a:r>
            <a:r>
              <a:rPr lang="tr-TR" sz="5200" b="1" dirty="0" smtClean="0"/>
              <a:t>    Uzanırken</a:t>
            </a:r>
            <a:r>
              <a:rPr lang="tr-TR" sz="5200" b="1" dirty="0"/>
              <a:t>, gece </a:t>
            </a:r>
            <a:r>
              <a:rPr lang="tr-TR" sz="5200" b="1" dirty="0" err="1"/>
              <a:t>mehtâbı</a:t>
            </a:r>
            <a:r>
              <a:rPr lang="tr-TR" sz="5200" b="1" dirty="0"/>
              <a:t> getirsem yanına,</a:t>
            </a:r>
          </a:p>
          <a:p>
            <a:pPr marL="0" indent="0" algn="ctr">
              <a:buNone/>
            </a:pPr>
            <a:r>
              <a:rPr lang="tr-TR" sz="5200" b="1" dirty="0"/>
              <a:t> </a:t>
            </a:r>
            <a:r>
              <a:rPr lang="tr-TR" sz="5200" b="1" dirty="0" smtClean="0"/>
              <a:t>   </a:t>
            </a:r>
            <a:r>
              <a:rPr lang="tr-TR" sz="5200" b="1" dirty="0" err="1" smtClean="0"/>
              <a:t>Türbedârın</a:t>
            </a:r>
            <a:r>
              <a:rPr lang="tr-TR" sz="5200" b="1" dirty="0" smtClean="0"/>
              <a:t> </a:t>
            </a:r>
            <a:r>
              <a:rPr lang="tr-TR" sz="5200" b="1" dirty="0"/>
              <a:t>gibi </a:t>
            </a:r>
            <a:r>
              <a:rPr lang="tr-TR" sz="5200" b="1" dirty="0" err="1"/>
              <a:t>tâ</a:t>
            </a:r>
            <a:r>
              <a:rPr lang="tr-TR" sz="5200" b="1" dirty="0"/>
              <a:t> fecre kadar </a:t>
            </a:r>
            <a:r>
              <a:rPr lang="tr-TR" sz="5200" b="1" dirty="0" smtClean="0"/>
              <a:t>bekletsem,</a:t>
            </a:r>
          </a:p>
          <a:p>
            <a:endParaRPr lang="tr-TR" sz="5200" b="1" dirty="0" smtClean="0"/>
          </a:p>
          <a:p>
            <a:pPr marL="0" indent="0">
              <a:buNone/>
            </a:pPr>
            <a:r>
              <a:rPr lang="tr-TR" sz="5200" b="1" dirty="0" smtClean="0"/>
              <a:t>Gündüzün </a:t>
            </a:r>
            <a:r>
              <a:rPr lang="tr-TR" sz="5200" b="1" dirty="0" err="1" smtClean="0"/>
              <a:t>fecr</a:t>
            </a:r>
            <a:r>
              <a:rPr lang="tr-TR" sz="5200" b="1" dirty="0" smtClean="0"/>
              <a:t> ile </a:t>
            </a:r>
            <a:r>
              <a:rPr lang="tr-TR" sz="5200" b="1" dirty="0" err="1" smtClean="0"/>
              <a:t>âvîzeni</a:t>
            </a:r>
            <a:r>
              <a:rPr lang="tr-TR" sz="5200" b="1" dirty="0" smtClean="0"/>
              <a:t> </a:t>
            </a:r>
            <a:r>
              <a:rPr lang="tr-TR" sz="5200" b="1" dirty="0" err="1" smtClean="0"/>
              <a:t>lebrîz</a:t>
            </a:r>
            <a:r>
              <a:rPr lang="tr-TR" sz="5200" b="1" dirty="0" smtClean="0"/>
              <a:t> etsem,</a:t>
            </a:r>
          </a:p>
          <a:p>
            <a:pPr marL="0" indent="0">
              <a:buNone/>
            </a:pPr>
            <a:r>
              <a:rPr lang="tr-TR" sz="5200" b="1" dirty="0" smtClean="0"/>
              <a:t>Tüllenen </a:t>
            </a:r>
            <a:r>
              <a:rPr lang="tr-TR" sz="5200" b="1" dirty="0"/>
              <a:t>mağribi, akşamları sarsam yarana...</a:t>
            </a:r>
          </a:p>
          <a:p>
            <a:pPr marL="0" indent="0">
              <a:buNone/>
            </a:pPr>
            <a:r>
              <a:rPr lang="tr-TR" sz="5200" b="1" dirty="0" smtClean="0"/>
              <a:t>Yine </a:t>
            </a:r>
            <a:r>
              <a:rPr lang="tr-TR" sz="5200" b="1" dirty="0"/>
              <a:t>bir şey yapabildim diyemem hâtırana..</a:t>
            </a:r>
          </a:p>
          <a:p>
            <a:pPr marL="0" indent="0">
              <a:buNone/>
            </a:pPr>
            <a:r>
              <a:rPr lang="tr-TR" sz="5200" b="1" dirty="0" smtClean="0"/>
              <a:t>Ey </a:t>
            </a:r>
            <a:r>
              <a:rPr lang="tr-TR" sz="5200" b="1" dirty="0" err="1"/>
              <a:t>şehîd</a:t>
            </a:r>
            <a:r>
              <a:rPr lang="tr-TR" sz="5200" b="1" dirty="0"/>
              <a:t> oğlu </a:t>
            </a:r>
            <a:r>
              <a:rPr lang="tr-TR" sz="5200" b="1" dirty="0" err="1"/>
              <a:t>şehîd</a:t>
            </a:r>
            <a:r>
              <a:rPr lang="tr-TR" sz="5200" b="1" dirty="0"/>
              <a:t>, isteme benden makber,</a:t>
            </a:r>
          </a:p>
          <a:p>
            <a:pPr marL="0" indent="0">
              <a:buNone/>
            </a:pPr>
            <a:r>
              <a:rPr lang="tr-TR" sz="5200" b="1" dirty="0" smtClean="0"/>
              <a:t>Sana </a:t>
            </a:r>
            <a:r>
              <a:rPr lang="tr-TR" sz="5200" b="1" dirty="0" err="1"/>
              <a:t>âğûşunu</a:t>
            </a:r>
            <a:r>
              <a:rPr lang="tr-TR" sz="5200" b="1" dirty="0"/>
              <a:t> açmış, duruyor Peygamber...</a:t>
            </a:r>
          </a:p>
          <a:p>
            <a:endParaRPr lang="tr-TR" dirty="0"/>
          </a:p>
        </p:txBody>
      </p:sp>
    </p:spTree>
    <p:extLst>
      <p:ext uri="{BB962C8B-B14F-4D97-AF65-F5344CB8AC3E}">
        <p14:creationId xmlns:p14="http://schemas.microsoft.com/office/powerpoint/2010/main" val="413900604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79512" y="274638"/>
            <a:ext cx="8784976" cy="1143000"/>
          </a:xfrm>
        </p:spPr>
        <p:style>
          <a:lnRef idx="3">
            <a:schemeClr val="lt1"/>
          </a:lnRef>
          <a:fillRef idx="1">
            <a:schemeClr val="accent2"/>
          </a:fillRef>
          <a:effectRef idx="1">
            <a:schemeClr val="accent2"/>
          </a:effectRef>
          <a:fontRef idx="minor">
            <a:schemeClr val="lt1"/>
          </a:fontRef>
        </p:style>
        <p:txBody>
          <a:bodyPr>
            <a:noAutofit/>
          </a:bodyPr>
          <a:lstStyle/>
          <a:p>
            <a:r>
              <a:rPr lang="tr-TR" sz="2800" b="1" dirty="0" smtClean="0"/>
              <a:t/>
            </a:r>
            <a:br>
              <a:rPr lang="tr-TR" sz="2800" b="1" dirty="0" smtClean="0"/>
            </a:br>
            <a:r>
              <a:rPr lang="tr-TR" sz="4000" b="1" dirty="0" smtClean="0"/>
              <a:t>ŞEHİTLERE </a:t>
            </a:r>
            <a:r>
              <a:rPr lang="tr-TR" sz="4000" b="1" dirty="0" smtClean="0"/>
              <a:t>VERİLEN BÜYÜK MÜKAFATLAR</a:t>
            </a:r>
            <a:r>
              <a:rPr lang="tr-TR" sz="2800" b="1" dirty="0" smtClean="0"/>
              <a:t/>
            </a:r>
            <a:br>
              <a:rPr lang="tr-TR" sz="2800" b="1" dirty="0" smtClean="0"/>
            </a:br>
            <a:endParaRPr lang="tr-TR" sz="2800" b="1" dirty="0"/>
          </a:p>
        </p:txBody>
      </p:sp>
      <p:sp>
        <p:nvSpPr>
          <p:cNvPr id="3" name="İçerik Yer Tutucusu 2"/>
          <p:cNvSpPr>
            <a:spLocks noGrp="1"/>
          </p:cNvSpPr>
          <p:nvPr>
            <p:ph idx="1"/>
          </p:nvPr>
        </p:nvSpPr>
        <p:spPr>
          <a:xfrm>
            <a:off x="179512" y="1600200"/>
            <a:ext cx="8784976" cy="5141168"/>
          </a:xfrm>
        </p:spPr>
        <p:style>
          <a:lnRef idx="1">
            <a:schemeClr val="accent3"/>
          </a:lnRef>
          <a:fillRef idx="2">
            <a:schemeClr val="accent3"/>
          </a:fillRef>
          <a:effectRef idx="1">
            <a:schemeClr val="accent3"/>
          </a:effectRef>
          <a:fontRef idx="minor">
            <a:schemeClr val="dk1"/>
          </a:fontRef>
        </p:style>
        <p:txBody>
          <a:bodyPr>
            <a:normAutofit fontScale="77500" lnSpcReduction="20000"/>
          </a:bodyPr>
          <a:lstStyle/>
          <a:p>
            <a:pPr algn="ctr"/>
            <a:r>
              <a:rPr lang="tr-TR" b="1" u="sng" dirty="0" smtClean="0">
                <a:solidFill>
                  <a:srgbClr val="FF0000"/>
                </a:solidFill>
              </a:rPr>
              <a:t>EFENDİMİZ SAV ŞÖYLE BUYURMAKTADIR:</a:t>
            </a:r>
          </a:p>
          <a:p>
            <a:r>
              <a:rPr lang="tr-TR" b="1" dirty="0" smtClean="0"/>
              <a:t>"Şehitlerin </a:t>
            </a:r>
            <a:r>
              <a:rPr lang="tr-TR" b="1" dirty="0"/>
              <a:t>Allah katında elde ettiği birtakım meziyetleri vardır: </a:t>
            </a:r>
            <a:endParaRPr lang="tr-TR" b="1" dirty="0" smtClean="0"/>
          </a:p>
          <a:p>
            <a:r>
              <a:rPr lang="tr-TR" b="1" dirty="0" smtClean="0"/>
              <a:t>I</a:t>
            </a:r>
            <a:r>
              <a:rPr lang="tr-TR" b="1" dirty="0"/>
              <a:t>) Ka­nı akmaya ilk başladığı anda bağışlanması. </a:t>
            </a:r>
            <a:endParaRPr lang="tr-TR" b="1" dirty="0" smtClean="0"/>
          </a:p>
          <a:p>
            <a:r>
              <a:rPr lang="tr-TR" b="1" dirty="0" smtClean="0"/>
              <a:t>2</a:t>
            </a:r>
            <a:r>
              <a:rPr lang="tr-TR" b="1" dirty="0"/>
              <a:t>) Cennetteki makamının göste­rilmesi. </a:t>
            </a:r>
            <a:endParaRPr lang="tr-TR" b="1" dirty="0" smtClean="0"/>
          </a:p>
          <a:p>
            <a:r>
              <a:rPr lang="tr-TR" b="1" dirty="0" smtClean="0"/>
              <a:t>3</a:t>
            </a:r>
            <a:r>
              <a:rPr lang="tr-TR" b="1" dirty="0"/>
              <a:t>) İmanın tadının tattırılması. </a:t>
            </a:r>
            <a:endParaRPr lang="tr-TR" b="1" dirty="0" smtClean="0"/>
          </a:p>
          <a:p>
            <a:r>
              <a:rPr lang="tr-TR" b="1" dirty="0" smtClean="0"/>
              <a:t>4</a:t>
            </a:r>
            <a:r>
              <a:rPr lang="tr-TR" b="1" dirty="0"/>
              <a:t>) Siyahı simsiyah, beyazı bembeyaz olan gözlere sahip hurilerle evlendirilmesi. </a:t>
            </a:r>
            <a:endParaRPr lang="tr-TR" b="1" dirty="0" smtClean="0"/>
          </a:p>
          <a:p>
            <a:r>
              <a:rPr lang="tr-TR" b="1" dirty="0" smtClean="0"/>
              <a:t>5</a:t>
            </a:r>
            <a:r>
              <a:rPr lang="tr-TR" b="1" dirty="0"/>
              <a:t>) Kabir azabından korunması. </a:t>
            </a:r>
            <a:endParaRPr lang="tr-TR" b="1" dirty="0" smtClean="0"/>
          </a:p>
          <a:p>
            <a:r>
              <a:rPr lang="tr-TR" b="1" dirty="0" smtClean="0"/>
              <a:t>6</a:t>
            </a:r>
            <a:r>
              <a:rPr lang="tr-TR" b="1" dirty="0"/>
              <a:t>) En büyük korkudan güvencede olması. </a:t>
            </a:r>
            <a:endParaRPr lang="tr-TR" b="1" dirty="0" smtClean="0"/>
          </a:p>
          <a:p>
            <a:r>
              <a:rPr lang="tr-TR" b="1" dirty="0" smtClean="0"/>
              <a:t>7</a:t>
            </a:r>
            <a:r>
              <a:rPr lang="tr-TR" b="1" dirty="0"/>
              <a:t>) Başına vakar tacının konulması - ki bu </a:t>
            </a:r>
            <a:r>
              <a:rPr lang="tr-TR" b="1" dirty="0" err="1" smtClean="0"/>
              <a:t>tacda</a:t>
            </a:r>
            <a:r>
              <a:rPr lang="tr-TR" b="1" dirty="0" smtClean="0"/>
              <a:t> ki </a:t>
            </a:r>
            <a:r>
              <a:rPr lang="tr-TR" b="1" dirty="0"/>
              <a:t>bir yakut tanesi dünyadan ve dünyadaki şeylerden daha </a:t>
            </a:r>
            <a:r>
              <a:rPr lang="tr-TR" b="1" dirty="0" smtClean="0"/>
              <a:t>hayırlıdır-, </a:t>
            </a:r>
          </a:p>
          <a:p>
            <a:r>
              <a:rPr lang="tr-TR" b="1" dirty="0" smtClean="0"/>
              <a:t>8</a:t>
            </a:r>
            <a:r>
              <a:rPr lang="tr-TR" b="1" dirty="0"/>
              <a:t>) Yetmiş iki huri ile evlendirilmesi. </a:t>
            </a:r>
            <a:endParaRPr lang="tr-TR" b="1" dirty="0" smtClean="0"/>
          </a:p>
          <a:p>
            <a:r>
              <a:rPr lang="tr-TR" b="1" dirty="0" smtClean="0"/>
              <a:t>9</a:t>
            </a:r>
            <a:r>
              <a:rPr lang="tr-TR" b="1" dirty="0"/>
              <a:t>) Akrabalarından yetmiş ki­şiye şefaat etme hakkının </a:t>
            </a:r>
            <a:r>
              <a:rPr lang="tr-TR" b="1" dirty="0" smtClean="0"/>
              <a:t>tanınması. (Ahmed,4/I31</a:t>
            </a:r>
            <a:r>
              <a:rPr lang="tr-TR" b="1" dirty="0"/>
              <a:t>; </a:t>
            </a:r>
            <a:r>
              <a:rPr lang="tr-TR" b="1" dirty="0" err="1"/>
              <a:t>Tirmizî</a:t>
            </a:r>
            <a:r>
              <a:rPr lang="tr-TR" b="1" dirty="0"/>
              <a:t>, 1663; </a:t>
            </a:r>
            <a:r>
              <a:rPr lang="tr-TR" b="1" dirty="0" err="1"/>
              <a:t>İbn</a:t>
            </a:r>
            <a:r>
              <a:rPr lang="tr-TR" b="1" dirty="0"/>
              <a:t> </a:t>
            </a:r>
            <a:r>
              <a:rPr lang="tr-TR" b="1" dirty="0" err="1"/>
              <a:t>Mâce</a:t>
            </a:r>
            <a:r>
              <a:rPr lang="tr-TR" b="1" dirty="0"/>
              <a:t>, </a:t>
            </a:r>
            <a:r>
              <a:rPr lang="tr-TR" b="1" dirty="0" smtClean="0"/>
              <a:t>2799</a:t>
            </a:r>
            <a:endParaRPr lang="tr-TR" b="1" dirty="0"/>
          </a:p>
        </p:txBody>
      </p:sp>
    </p:spTree>
    <p:extLst>
      <p:ext uri="{BB962C8B-B14F-4D97-AF65-F5344CB8AC3E}">
        <p14:creationId xmlns:p14="http://schemas.microsoft.com/office/powerpoint/2010/main" val="350499153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style>
          <a:lnRef idx="3">
            <a:schemeClr val="lt1"/>
          </a:lnRef>
          <a:fillRef idx="1">
            <a:schemeClr val="accent2"/>
          </a:fillRef>
          <a:effectRef idx="1">
            <a:schemeClr val="accent2"/>
          </a:effectRef>
          <a:fontRef idx="minor">
            <a:schemeClr val="lt1"/>
          </a:fontRef>
        </p:style>
        <p:txBody>
          <a:bodyPr>
            <a:noAutofit/>
          </a:bodyPr>
          <a:lstStyle/>
          <a:p>
            <a:r>
              <a:rPr lang="tr-TR" sz="8800" b="1" dirty="0" smtClean="0"/>
              <a:t>ŞEHADET!!!</a:t>
            </a:r>
            <a:endParaRPr lang="tr-TR" sz="8800" b="1" dirty="0"/>
          </a:p>
        </p:txBody>
      </p:sp>
      <p:sp>
        <p:nvSpPr>
          <p:cNvPr id="3" name="İçerik Yer Tutucusu 2"/>
          <p:cNvSpPr>
            <a:spLocks noGrp="1"/>
          </p:cNvSpPr>
          <p:nvPr>
            <p:ph idx="1"/>
          </p:nvPr>
        </p:nvSpPr>
        <p:spPr>
          <a:xfrm>
            <a:off x="457200" y="1600200"/>
            <a:ext cx="8229600" cy="5069160"/>
          </a:xfrm>
        </p:spPr>
        <p:style>
          <a:lnRef idx="1">
            <a:schemeClr val="accent3"/>
          </a:lnRef>
          <a:fillRef idx="2">
            <a:schemeClr val="accent3"/>
          </a:fillRef>
          <a:effectRef idx="1">
            <a:schemeClr val="accent3"/>
          </a:effectRef>
          <a:fontRef idx="minor">
            <a:schemeClr val="dk1"/>
          </a:fontRef>
        </p:style>
        <p:txBody>
          <a:bodyPr>
            <a:normAutofit/>
          </a:bodyPr>
          <a:lstStyle/>
          <a:p>
            <a:pPr>
              <a:buFont typeface="Wingdings" pitchFamily="2" charset="2"/>
              <a:buChar char="Ø"/>
            </a:pPr>
            <a:r>
              <a:rPr lang="tr-TR" b="1" dirty="0" smtClean="0"/>
              <a:t>Şehadet, Canın Allah’a arzıdır</a:t>
            </a:r>
          </a:p>
          <a:p>
            <a:pPr>
              <a:buFont typeface="Wingdings" pitchFamily="2" charset="2"/>
              <a:buChar char="Ø"/>
            </a:pPr>
            <a:r>
              <a:rPr lang="tr-TR" b="1" dirty="0"/>
              <a:t>Şehadet, Ruhun </a:t>
            </a:r>
            <a:r>
              <a:rPr lang="tr-TR" b="1" dirty="0" smtClean="0"/>
              <a:t>dar kafesten uçmasıdır.</a:t>
            </a:r>
          </a:p>
          <a:p>
            <a:pPr>
              <a:buFont typeface="Wingdings" pitchFamily="2" charset="2"/>
              <a:buChar char="Ø"/>
            </a:pPr>
            <a:r>
              <a:rPr lang="tr-TR" b="1" dirty="0"/>
              <a:t>Şehadet, Peygamberlerle </a:t>
            </a:r>
            <a:r>
              <a:rPr lang="tr-TR" b="1" dirty="0" err="1" smtClean="0"/>
              <a:t>haşr</a:t>
            </a:r>
            <a:r>
              <a:rPr lang="tr-TR" b="1" dirty="0" smtClean="0"/>
              <a:t> oluştur.</a:t>
            </a:r>
          </a:p>
          <a:p>
            <a:pPr>
              <a:buFont typeface="Wingdings" pitchFamily="2" charset="2"/>
              <a:buChar char="Ø"/>
            </a:pPr>
            <a:r>
              <a:rPr lang="tr-TR" b="1" dirty="0"/>
              <a:t>Şehadet, Fani </a:t>
            </a:r>
            <a:r>
              <a:rPr lang="tr-TR" b="1" dirty="0" smtClean="0"/>
              <a:t>alemden ayrılış baki alemde yüksek derecelere çıkıştır. </a:t>
            </a:r>
          </a:p>
          <a:p>
            <a:pPr>
              <a:buFont typeface="Wingdings" pitchFamily="2" charset="2"/>
              <a:buChar char="Ø"/>
            </a:pPr>
            <a:r>
              <a:rPr lang="tr-TR" b="1" dirty="0"/>
              <a:t>Şehadet, Rab </a:t>
            </a:r>
            <a:r>
              <a:rPr lang="tr-TR" b="1" dirty="0" smtClean="0"/>
              <a:t>katında canın cennet mukabilinde satın alınışıdır.</a:t>
            </a:r>
          </a:p>
          <a:p>
            <a:pPr>
              <a:buFont typeface="Wingdings" pitchFamily="2" charset="2"/>
              <a:buChar char="Ø"/>
            </a:pPr>
            <a:r>
              <a:rPr lang="tr-TR" b="1" dirty="0" smtClean="0"/>
              <a:t>Şehadet, ölümsüzlüğün habercisidir.</a:t>
            </a:r>
          </a:p>
        </p:txBody>
      </p:sp>
    </p:spTree>
    <p:extLst>
      <p:ext uri="{BB962C8B-B14F-4D97-AF65-F5344CB8AC3E}">
        <p14:creationId xmlns:p14="http://schemas.microsoft.com/office/powerpoint/2010/main" val="167441083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67544" y="476672"/>
            <a:ext cx="8229600" cy="5865515"/>
          </a:xfrm>
        </p:spPr>
        <p:style>
          <a:lnRef idx="1">
            <a:schemeClr val="accent3"/>
          </a:lnRef>
          <a:fillRef idx="2">
            <a:schemeClr val="accent3"/>
          </a:fillRef>
          <a:effectRef idx="1">
            <a:schemeClr val="accent3"/>
          </a:effectRef>
          <a:fontRef idx="minor">
            <a:schemeClr val="dk1"/>
          </a:fontRef>
        </p:style>
        <p:txBody>
          <a:bodyPr>
            <a:normAutofit/>
          </a:bodyPr>
          <a:lstStyle/>
          <a:p>
            <a:pPr>
              <a:buFont typeface="Wingdings" pitchFamily="2" charset="2"/>
              <a:buChar char="Ø"/>
            </a:pPr>
            <a:r>
              <a:rPr lang="tr-TR" b="1" dirty="0"/>
              <a:t>Şehadet, İlahi aşkın gönülde yanmasıdır</a:t>
            </a:r>
            <a:r>
              <a:rPr lang="tr-TR" b="1" dirty="0" smtClean="0"/>
              <a:t>.</a:t>
            </a:r>
          </a:p>
          <a:p>
            <a:pPr>
              <a:buFont typeface="Wingdings" pitchFamily="2" charset="2"/>
              <a:buChar char="Ø"/>
            </a:pPr>
            <a:r>
              <a:rPr lang="tr-TR" b="1" dirty="0" smtClean="0"/>
              <a:t>Şehadet</a:t>
            </a:r>
            <a:r>
              <a:rPr lang="tr-TR" b="1" dirty="0"/>
              <a:t>, ilahi aşkta susamışlıktır.,</a:t>
            </a:r>
          </a:p>
          <a:p>
            <a:pPr>
              <a:buFont typeface="Wingdings" pitchFamily="2" charset="2"/>
              <a:buChar char="Ø"/>
            </a:pPr>
            <a:r>
              <a:rPr lang="tr-TR" b="1" dirty="0"/>
              <a:t>Şehadet, Rabbimizin </a:t>
            </a:r>
            <a:r>
              <a:rPr lang="tr-TR" b="1" dirty="0" err="1" smtClean="0"/>
              <a:t>rızalığının</a:t>
            </a:r>
            <a:r>
              <a:rPr lang="tr-TR" b="1" dirty="0" smtClean="0"/>
              <a:t> </a:t>
            </a:r>
            <a:r>
              <a:rPr lang="tr-TR" b="1" dirty="0"/>
              <a:t>sarhoşluğunda, razı oldum şerbetini içmektir.</a:t>
            </a:r>
          </a:p>
          <a:p>
            <a:pPr>
              <a:buFont typeface="Wingdings" pitchFamily="2" charset="2"/>
              <a:buChar char="Ø"/>
            </a:pPr>
            <a:r>
              <a:rPr lang="tr-TR" b="1" dirty="0"/>
              <a:t>Şehadet, dünya sarp yokuşlarında susamışlığın, cennette o susamışlığa kanıştır.</a:t>
            </a:r>
          </a:p>
          <a:p>
            <a:pPr>
              <a:buFont typeface="Wingdings" pitchFamily="2" charset="2"/>
              <a:buChar char="Ø"/>
            </a:pPr>
            <a:r>
              <a:rPr lang="tr-TR" b="1" dirty="0"/>
              <a:t>Şehadet, Dünya imtihanının ardından cennette nurdan minberlerde oturuştur.</a:t>
            </a:r>
          </a:p>
          <a:p>
            <a:pPr>
              <a:buFont typeface="Wingdings" pitchFamily="2" charset="2"/>
              <a:buChar char="Ø"/>
            </a:pPr>
            <a:r>
              <a:rPr lang="tr-TR" b="1" dirty="0"/>
              <a:t>Şehadet, cennete göz dikiş ve </a:t>
            </a:r>
            <a:r>
              <a:rPr lang="tr-TR" b="1" dirty="0" err="1"/>
              <a:t>Cemalullah’a</a:t>
            </a:r>
            <a:r>
              <a:rPr lang="tr-TR" b="1" dirty="0"/>
              <a:t> talip oluştur.</a:t>
            </a:r>
          </a:p>
          <a:p>
            <a:endParaRPr lang="tr-TR" dirty="0"/>
          </a:p>
        </p:txBody>
      </p:sp>
    </p:spTree>
    <p:extLst>
      <p:ext uri="{BB962C8B-B14F-4D97-AF65-F5344CB8AC3E}">
        <p14:creationId xmlns:p14="http://schemas.microsoft.com/office/powerpoint/2010/main" val="323712525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style>
          <a:lnRef idx="3">
            <a:schemeClr val="lt1"/>
          </a:lnRef>
          <a:fillRef idx="1">
            <a:schemeClr val="accent2"/>
          </a:fillRef>
          <a:effectRef idx="1">
            <a:schemeClr val="accent2"/>
          </a:effectRef>
          <a:fontRef idx="minor">
            <a:schemeClr val="lt1"/>
          </a:fontRef>
        </p:style>
        <p:txBody>
          <a:bodyPr/>
          <a:lstStyle/>
          <a:p>
            <a:r>
              <a:rPr lang="tr-TR" b="1" dirty="0" smtClean="0"/>
              <a:t>DUAMIZ</a:t>
            </a:r>
            <a:endParaRPr lang="tr-TR" b="1" dirty="0"/>
          </a:p>
        </p:txBody>
      </p:sp>
      <p:sp>
        <p:nvSpPr>
          <p:cNvPr id="3" name="İçerik Yer Tutucusu 2"/>
          <p:cNvSpPr>
            <a:spLocks noGrp="1"/>
          </p:cNvSpPr>
          <p:nvPr>
            <p:ph idx="1"/>
          </p:nvPr>
        </p:nvSpPr>
        <p:spPr>
          <a:xfrm>
            <a:off x="457200" y="1600200"/>
            <a:ext cx="8229600" cy="4925144"/>
          </a:xfrm>
        </p:spPr>
        <p:style>
          <a:lnRef idx="1">
            <a:schemeClr val="accent3"/>
          </a:lnRef>
          <a:fillRef idx="2">
            <a:schemeClr val="accent3"/>
          </a:fillRef>
          <a:effectRef idx="1">
            <a:schemeClr val="accent3"/>
          </a:effectRef>
          <a:fontRef idx="minor">
            <a:schemeClr val="dk1"/>
          </a:fontRef>
        </p:style>
        <p:txBody>
          <a:bodyPr>
            <a:normAutofit/>
          </a:bodyPr>
          <a:lstStyle/>
          <a:p>
            <a:pPr>
              <a:buFont typeface="Wingdings" pitchFamily="2" charset="2"/>
              <a:buChar char="ü"/>
            </a:pPr>
            <a:r>
              <a:rPr lang="tr-TR" b="1" dirty="0" smtClean="0"/>
              <a:t>ALLAHIM ŞEHADET ŞERBETİNİ İÇMEYİ BİZLERE NASİP EYLE</a:t>
            </a:r>
          </a:p>
          <a:p>
            <a:pPr>
              <a:buFont typeface="Wingdings" pitchFamily="2" charset="2"/>
              <a:buChar char="ü"/>
            </a:pPr>
            <a:r>
              <a:rPr lang="tr-TR" b="1" dirty="0" smtClean="0"/>
              <a:t>ALLAHIM TÜM ŞEHİTLERİMİZE VE İMAN DOLU GÖĞSÜNDEKİ GAZİLERİMİZE RAHMETİNLE MUAMELE EYLE </a:t>
            </a:r>
          </a:p>
          <a:p>
            <a:pPr>
              <a:buFont typeface="Wingdings" pitchFamily="2" charset="2"/>
              <a:buChar char="ü"/>
            </a:pPr>
            <a:r>
              <a:rPr lang="tr-TR" b="1" dirty="0" smtClean="0"/>
              <a:t>ALLAHIM SENDEN ŞEHADET İSTİYORUZ BİZLERE İHSAN EYLE</a:t>
            </a:r>
          </a:p>
          <a:p>
            <a:pPr algn="ctr"/>
            <a:r>
              <a:rPr lang="tr-TR" b="1" dirty="0" smtClean="0">
                <a:solidFill>
                  <a:srgbClr val="FF0000"/>
                </a:solidFill>
              </a:rPr>
              <a:t>AMİN</a:t>
            </a:r>
          </a:p>
          <a:p>
            <a:pPr algn="ctr"/>
            <a:r>
              <a:rPr lang="tr-TR" sz="1900" b="1" dirty="0" smtClean="0"/>
              <a:t>(Not: Bu sunum vaaz Diyanet K.M, Diyanet İ.A, diğer doküman ve kitaplardan faydalanarak hazırlanmıştır.)  </a:t>
            </a:r>
            <a:endParaRPr lang="tr-TR" sz="1900" b="1" dirty="0"/>
          </a:p>
        </p:txBody>
      </p:sp>
    </p:spTree>
    <p:extLst>
      <p:ext uri="{BB962C8B-B14F-4D97-AF65-F5344CB8AC3E}">
        <p14:creationId xmlns:p14="http://schemas.microsoft.com/office/powerpoint/2010/main" val="24053628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style>
          <a:lnRef idx="3">
            <a:schemeClr val="lt1"/>
          </a:lnRef>
          <a:fillRef idx="1">
            <a:schemeClr val="accent2"/>
          </a:fillRef>
          <a:effectRef idx="1">
            <a:schemeClr val="accent2"/>
          </a:effectRef>
          <a:fontRef idx="minor">
            <a:schemeClr val="lt1"/>
          </a:fontRef>
        </p:style>
        <p:txBody>
          <a:bodyPr/>
          <a:lstStyle/>
          <a:p>
            <a:r>
              <a:rPr lang="tr-TR" b="1" dirty="0" smtClean="0"/>
              <a:t>ŞEHADET NEDİR?</a:t>
            </a:r>
            <a:endParaRPr lang="tr-TR" b="1" dirty="0"/>
          </a:p>
        </p:txBody>
      </p:sp>
      <p:sp>
        <p:nvSpPr>
          <p:cNvPr id="3" name="İçerik Yer Tutucusu 2"/>
          <p:cNvSpPr>
            <a:spLocks noGrp="1"/>
          </p:cNvSpPr>
          <p:nvPr>
            <p:ph idx="1"/>
          </p:nvPr>
        </p:nvSpPr>
        <p:spPr>
          <a:xfrm>
            <a:off x="457200" y="1600200"/>
            <a:ext cx="8229600" cy="5141168"/>
          </a:xfrm>
        </p:spPr>
        <p:style>
          <a:lnRef idx="1">
            <a:schemeClr val="accent3"/>
          </a:lnRef>
          <a:fillRef idx="2">
            <a:schemeClr val="accent3"/>
          </a:fillRef>
          <a:effectRef idx="1">
            <a:schemeClr val="accent3"/>
          </a:effectRef>
          <a:fontRef idx="minor">
            <a:schemeClr val="dk1"/>
          </a:fontRef>
        </p:style>
        <p:txBody>
          <a:bodyPr>
            <a:noAutofit/>
          </a:bodyPr>
          <a:lstStyle/>
          <a:p>
            <a:pPr marL="0" indent="0">
              <a:buNone/>
            </a:pPr>
            <a:r>
              <a:rPr lang="tr-TR" sz="4000" b="1" dirty="0" smtClean="0"/>
              <a:t>Bir Müslümanın, Allah yolunda, İslâm uğrunda öldürülmesine şehadet denir. Şehadet kavramı "Allah yolunda öldürülmek" (</a:t>
            </a:r>
            <a:r>
              <a:rPr lang="tr-TR" sz="4000" b="1" dirty="0" err="1" smtClean="0"/>
              <a:t>yüktel</a:t>
            </a:r>
            <a:r>
              <a:rPr lang="tr-TR" sz="4000" b="1" dirty="0" smtClean="0"/>
              <a:t> fî </a:t>
            </a:r>
            <a:r>
              <a:rPr lang="tr-TR" sz="4000" b="1" dirty="0" err="1" smtClean="0"/>
              <a:t>sebîlillah</a:t>
            </a:r>
            <a:r>
              <a:rPr lang="tr-TR" sz="4000" b="1" dirty="0" smtClean="0"/>
              <a:t>) şeklinde de ifade edilmiştir (Bakara, 2/154).</a:t>
            </a:r>
          </a:p>
          <a:p>
            <a:pPr marL="0" indent="0">
              <a:buNone/>
            </a:pPr>
            <a:r>
              <a:rPr lang="tr-TR" sz="4000" b="1" dirty="0" smtClean="0"/>
              <a:t>Allah yolun da öldürülenler Şehadet şerbetini içti denilmektedir.</a:t>
            </a:r>
            <a:endParaRPr lang="tr-TR" sz="4000" b="1" dirty="0"/>
          </a:p>
        </p:txBody>
      </p:sp>
    </p:spTree>
    <p:extLst>
      <p:ext uri="{BB962C8B-B14F-4D97-AF65-F5344CB8AC3E}">
        <p14:creationId xmlns:p14="http://schemas.microsoft.com/office/powerpoint/2010/main" val="31320510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style>
          <a:lnRef idx="3">
            <a:schemeClr val="lt1"/>
          </a:lnRef>
          <a:fillRef idx="1">
            <a:schemeClr val="accent2"/>
          </a:fillRef>
          <a:effectRef idx="1">
            <a:schemeClr val="accent2"/>
          </a:effectRef>
          <a:fontRef idx="minor">
            <a:schemeClr val="lt1"/>
          </a:fontRef>
        </p:style>
        <p:txBody>
          <a:bodyPr/>
          <a:lstStyle/>
          <a:p>
            <a:r>
              <a:rPr lang="tr-TR" b="1" dirty="0" smtClean="0"/>
              <a:t>ŞEHİTLİK ÇEŞİTLERİ</a:t>
            </a:r>
            <a:endParaRPr lang="tr-TR" b="1" dirty="0"/>
          </a:p>
        </p:txBody>
      </p:sp>
      <p:sp>
        <p:nvSpPr>
          <p:cNvPr id="3" name="İçerik Yer Tutucusu 2"/>
          <p:cNvSpPr>
            <a:spLocks noGrp="1"/>
          </p:cNvSpPr>
          <p:nvPr>
            <p:ph idx="1"/>
          </p:nvPr>
        </p:nvSpPr>
        <p:spPr/>
        <p:style>
          <a:lnRef idx="1">
            <a:schemeClr val="accent3"/>
          </a:lnRef>
          <a:fillRef idx="2">
            <a:schemeClr val="accent3"/>
          </a:fillRef>
          <a:effectRef idx="1">
            <a:schemeClr val="accent3"/>
          </a:effectRef>
          <a:fontRef idx="minor">
            <a:schemeClr val="dk1"/>
          </a:fontRef>
        </p:style>
        <p:txBody>
          <a:bodyPr>
            <a:normAutofit lnSpcReduction="10000"/>
          </a:bodyPr>
          <a:lstStyle/>
          <a:p>
            <a:pPr algn="ctr"/>
            <a:r>
              <a:rPr lang="tr-TR" b="1" u="sng" dirty="0" smtClean="0">
                <a:solidFill>
                  <a:srgbClr val="FF0000"/>
                </a:solidFill>
              </a:rPr>
              <a:t>1) Dünya ve </a:t>
            </a:r>
            <a:r>
              <a:rPr lang="tr-TR" b="1" u="sng" dirty="0">
                <a:solidFill>
                  <a:srgbClr val="FF0000"/>
                </a:solidFill>
              </a:rPr>
              <a:t>a</a:t>
            </a:r>
            <a:r>
              <a:rPr lang="tr-TR" b="1" u="sng" dirty="0" smtClean="0">
                <a:solidFill>
                  <a:srgbClr val="FF0000"/>
                </a:solidFill>
              </a:rPr>
              <a:t>hiret hükümleri bakımından </a:t>
            </a:r>
            <a:r>
              <a:rPr lang="tr-TR" b="1" u="sng" dirty="0" err="1" smtClean="0">
                <a:solidFill>
                  <a:srgbClr val="FF0000"/>
                </a:solidFill>
              </a:rPr>
              <a:t>şehid</a:t>
            </a:r>
            <a:r>
              <a:rPr lang="tr-TR" b="1" u="sng" dirty="0">
                <a:solidFill>
                  <a:srgbClr val="FF0000"/>
                </a:solidFill>
              </a:rPr>
              <a:t>:</a:t>
            </a:r>
            <a:endParaRPr lang="tr-TR" b="1" u="sng" dirty="0" smtClean="0">
              <a:solidFill>
                <a:srgbClr val="FF0000"/>
              </a:solidFill>
            </a:endParaRPr>
          </a:p>
          <a:p>
            <a:r>
              <a:rPr lang="tr-TR" b="1" dirty="0" smtClean="0"/>
              <a:t>Allah yolunda savaşırken gayri </a:t>
            </a:r>
            <a:r>
              <a:rPr lang="tr-TR" b="1" dirty="0" err="1" smtClean="0"/>
              <a:t>müslimler</a:t>
            </a:r>
            <a:r>
              <a:rPr lang="tr-TR" b="1" dirty="0" smtClean="0"/>
              <a:t> tarafından öldürülen veya yaralı halde savaş alanında ölü bulunanlar bu gruba girer.</a:t>
            </a:r>
          </a:p>
          <a:p>
            <a:r>
              <a:rPr lang="tr-TR" b="1" dirty="0" smtClean="0"/>
              <a:t>Bu kısım şehitler gerçek şehit olduklarından cenazesi yıkanmaz, kanları ve elbiseleriyle gömülürler ve bu halde iken de cenaze namazları kılınır. </a:t>
            </a:r>
            <a:endParaRPr lang="tr-TR" b="1" dirty="0"/>
          </a:p>
        </p:txBody>
      </p:sp>
    </p:spTree>
    <p:extLst>
      <p:ext uri="{BB962C8B-B14F-4D97-AF65-F5344CB8AC3E}">
        <p14:creationId xmlns:p14="http://schemas.microsoft.com/office/powerpoint/2010/main" val="16710308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style>
          <a:lnRef idx="3">
            <a:schemeClr val="lt1"/>
          </a:lnRef>
          <a:fillRef idx="1">
            <a:schemeClr val="accent2"/>
          </a:fillRef>
          <a:effectRef idx="1">
            <a:schemeClr val="accent2"/>
          </a:effectRef>
          <a:fontRef idx="minor">
            <a:schemeClr val="lt1"/>
          </a:fontRef>
        </p:style>
        <p:txBody>
          <a:bodyPr>
            <a:normAutofit fontScale="90000"/>
          </a:bodyPr>
          <a:lstStyle/>
          <a:p>
            <a:r>
              <a:rPr lang="tr-TR" b="1" u="sng" dirty="0" smtClean="0">
                <a:solidFill>
                  <a:schemeClr val="bg1"/>
                </a:solidFill>
              </a:rPr>
              <a:t>2) Sadece dünya hükümleri bakımından şehit</a:t>
            </a:r>
            <a:endParaRPr lang="tr-TR" b="1" u="sng" dirty="0">
              <a:solidFill>
                <a:schemeClr val="bg1"/>
              </a:solidFill>
            </a:endParaRPr>
          </a:p>
        </p:txBody>
      </p:sp>
      <p:sp>
        <p:nvSpPr>
          <p:cNvPr id="3" name="İçerik Yer Tutucusu 2"/>
          <p:cNvSpPr>
            <a:spLocks noGrp="1"/>
          </p:cNvSpPr>
          <p:nvPr>
            <p:ph idx="1"/>
          </p:nvPr>
        </p:nvSpPr>
        <p:spPr/>
        <p:style>
          <a:lnRef idx="1">
            <a:schemeClr val="accent3"/>
          </a:lnRef>
          <a:fillRef idx="2">
            <a:schemeClr val="accent3"/>
          </a:fillRef>
          <a:effectRef idx="1">
            <a:schemeClr val="accent3"/>
          </a:effectRef>
          <a:fontRef idx="minor">
            <a:schemeClr val="dk1"/>
          </a:fontRef>
        </p:style>
        <p:txBody>
          <a:bodyPr>
            <a:normAutofit fontScale="85000" lnSpcReduction="10000"/>
          </a:bodyPr>
          <a:lstStyle/>
          <a:p>
            <a:r>
              <a:rPr lang="tr-TR" b="1" dirty="0" smtClean="0"/>
              <a:t>Kalbinde nifak bulunmakla birlikte </a:t>
            </a:r>
            <a:r>
              <a:rPr lang="tr-TR" b="1" dirty="0" err="1" smtClean="0"/>
              <a:t>müslümanların</a:t>
            </a:r>
            <a:r>
              <a:rPr lang="tr-TR" b="1" dirty="0" smtClean="0"/>
              <a:t> saflarında yer aldığı sırada düşman tarafından öldürülen münafık kişi sadece dünya hükümleri itibariyle şehit sayılır. Savaştan kaçarken veya ganimet, gösteriş vb. dünyevî amaçlarla savaşırken öldürülen kişiler de böyledir (</a:t>
            </a:r>
            <a:r>
              <a:rPr lang="tr-TR" b="1" dirty="0" err="1" smtClean="0"/>
              <a:t>İbn</a:t>
            </a:r>
            <a:r>
              <a:rPr lang="tr-TR" b="1" dirty="0" smtClean="0"/>
              <a:t> </a:t>
            </a:r>
            <a:r>
              <a:rPr lang="tr-TR" b="1" dirty="0" err="1" smtClean="0"/>
              <a:t>Âbidîn</a:t>
            </a:r>
            <a:r>
              <a:rPr lang="tr-TR" b="1" dirty="0" smtClean="0"/>
              <a:t>, II, 252). </a:t>
            </a:r>
          </a:p>
          <a:p>
            <a:r>
              <a:rPr lang="tr-TR" b="1" dirty="0" smtClean="0"/>
              <a:t>Böyle kişilere dış görünüşleri dikkate alınarak asıl şehit muamelesi yapılır. Çünkü kalpleri ancak Allah bilir. dış halleri ile </a:t>
            </a:r>
            <a:r>
              <a:rPr lang="tr-TR" b="1" dirty="0" err="1" smtClean="0"/>
              <a:t>müslüman</a:t>
            </a:r>
            <a:r>
              <a:rPr lang="tr-TR" b="1" dirty="0" smtClean="0"/>
              <a:t> sayıldıklarından asıl Şehit gibi, yıkanmazlar, kefenlenmezler, Elbise ve kanları üzere namazları kılınarak gömülürler.</a:t>
            </a:r>
            <a:endParaRPr lang="tr-TR" b="1" dirty="0"/>
          </a:p>
        </p:txBody>
      </p:sp>
    </p:spTree>
    <p:extLst>
      <p:ext uri="{BB962C8B-B14F-4D97-AF65-F5344CB8AC3E}">
        <p14:creationId xmlns:p14="http://schemas.microsoft.com/office/powerpoint/2010/main" val="38710702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style>
          <a:lnRef idx="3">
            <a:schemeClr val="lt1"/>
          </a:lnRef>
          <a:fillRef idx="1">
            <a:schemeClr val="accent2"/>
          </a:fillRef>
          <a:effectRef idx="1">
            <a:schemeClr val="accent2"/>
          </a:effectRef>
          <a:fontRef idx="minor">
            <a:schemeClr val="lt1"/>
          </a:fontRef>
        </p:style>
        <p:txBody>
          <a:bodyPr>
            <a:normAutofit fontScale="90000"/>
          </a:bodyPr>
          <a:lstStyle/>
          <a:p>
            <a:r>
              <a:rPr lang="tr-TR" b="1" u="sng" dirty="0" smtClean="0">
                <a:solidFill>
                  <a:schemeClr val="bg1"/>
                </a:solidFill>
              </a:rPr>
              <a:t>3) Sadece ahiret hükümleri bakımından şehit</a:t>
            </a:r>
            <a:r>
              <a:rPr lang="tr-TR" u="sng" dirty="0" smtClean="0">
                <a:solidFill>
                  <a:schemeClr val="bg1"/>
                </a:solidFill>
              </a:rPr>
              <a:t>. </a:t>
            </a:r>
            <a:endParaRPr lang="tr-TR" u="sng" dirty="0">
              <a:solidFill>
                <a:schemeClr val="bg1"/>
              </a:solidFill>
            </a:endParaRPr>
          </a:p>
        </p:txBody>
      </p:sp>
      <p:sp>
        <p:nvSpPr>
          <p:cNvPr id="3" name="İçerik Yer Tutucusu 2"/>
          <p:cNvSpPr>
            <a:spLocks noGrp="1"/>
          </p:cNvSpPr>
          <p:nvPr>
            <p:ph idx="1"/>
          </p:nvPr>
        </p:nvSpPr>
        <p:spPr>
          <a:xfrm>
            <a:off x="457200" y="1600200"/>
            <a:ext cx="8229600" cy="4853136"/>
          </a:xfrm>
        </p:spPr>
        <p:style>
          <a:lnRef idx="1">
            <a:schemeClr val="accent3"/>
          </a:lnRef>
          <a:fillRef idx="2">
            <a:schemeClr val="accent3"/>
          </a:fillRef>
          <a:effectRef idx="1">
            <a:schemeClr val="accent3"/>
          </a:effectRef>
          <a:fontRef idx="minor">
            <a:schemeClr val="dk1"/>
          </a:fontRef>
        </p:style>
        <p:txBody>
          <a:bodyPr>
            <a:normAutofit lnSpcReduction="10000"/>
          </a:bodyPr>
          <a:lstStyle/>
          <a:p>
            <a:r>
              <a:rPr lang="tr-TR" b="1" dirty="0" smtClean="0"/>
              <a:t>Savaşta veya savaş dışında haksız yere öldürülüp yukarıda geçen iki grup kapsamında mütalaa edilmeyen kimseler sadece </a:t>
            </a:r>
            <a:r>
              <a:rPr lang="tr-TR" b="1" dirty="0" smtClean="0"/>
              <a:t>a</a:t>
            </a:r>
            <a:r>
              <a:rPr lang="tr-TR" b="1" dirty="0" smtClean="0"/>
              <a:t>hiret hükümleri bakımından </a:t>
            </a:r>
            <a:r>
              <a:rPr lang="tr-TR" b="1" dirty="0" err="1" smtClean="0"/>
              <a:t>şehid</a:t>
            </a:r>
            <a:r>
              <a:rPr lang="tr-TR" b="1" dirty="0" smtClean="0"/>
              <a:t> sayılır. Meselâ Hanefîler hata ile öldürülüp mirasçılarına diyet ödenmesi gereken kimseler gibi.</a:t>
            </a:r>
          </a:p>
          <a:p>
            <a:r>
              <a:rPr lang="tr-TR" b="1" dirty="0" smtClean="0"/>
              <a:t>Bu </a:t>
            </a:r>
            <a:r>
              <a:rPr lang="tr-TR" b="1" dirty="0" smtClean="0"/>
              <a:t>kısım şehitleri yıkamak, kefenlemek ve namazlarını kılmak, diğer ölülerde olduğu gibi farzdır.</a:t>
            </a:r>
            <a:endParaRPr lang="tr-TR" b="1" dirty="0"/>
          </a:p>
        </p:txBody>
      </p:sp>
    </p:spTree>
    <p:extLst>
      <p:ext uri="{BB962C8B-B14F-4D97-AF65-F5344CB8AC3E}">
        <p14:creationId xmlns:p14="http://schemas.microsoft.com/office/powerpoint/2010/main" val="13712250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251520" y="274638"/>
            <a:ext cx="8712968" cy="1143000"/>
          </a:xfrm>
        </p:spPr>
        <p:style>
          <a:lnRef idx="3">
            <a:schemeClr val="lt1"/>
          </a:lnRef>
          <a:fillRef idx="1">
            <a:schemeClr val="accent2"/>
          </a:fillRef>
          <a:effectRef idx="1">
            <a:schemeClr val="accent2"/>
          </a:effectRef>
          <a:fontRef idx="minor">
            <a:schemeClr val="lt1"/>
          </a:fontRef>
        </p:style>
        <p:txBody>
          <a:bodyPr>
            <a:noAutofit/>
          </a:bodyPr>
          <a:lstStyle/>
          <a:p>
            <a:r>
              <a:rPr lang="tr-TR" sz="2800" b="1" u="sng" dirty="0"/>
              <a:t>Hz. Peygamber (S.A.V.), </a:t>
            </a:r>
            <a:r>
              <a:rPr lang="tr-TR" sz="2800" b="1" u="sng" dirty="0" err="1" smtClean="0"/>
              <a:t>Uhud´da</a:t>
            </a:r>
            <a:r>
              <a:rPr lang="tr-TR" sz="2800" b="1" u="sng" dirty="0" smtClean="0"/>
              <a:t> </a:t>
            </a:r>
            <a:r>
              <a:rPr lang="tr-TR" sz="2800" b="1" u="sng" dirty="0"/>
              <a:t>hayatını kaybeden yetmiş şehitle ilgili olarak </a:t>
            </a:r>
            <a:r>
              <a:rPr lang="tr-TR" sz="2800" b="1" u="sng" dirty="0" smtClean="0"/>
              <a:t>şunları </a:t>
            </a:r>
            <a:r>
              <a:rPr lang="tr-TR" sz="2800" b="1" u="sng" dirty="0"/>
              <a:t>bildirmiştir</a:t>
            </a:r>
            <a:r>
              <a:rPr lang="tr-TR" sz="2800" b="1" u="sng" dirty="0" smtClean="0"/>
              <a:t>:</a:t>
            </a:r>
            <a:endParaRPr lang="tr-TR" sz="2800" b="1" u="sng" dirty="0"/>
          </a:p>
        </p:txBody>
      </p:sp>
      <p:sp>
        <p:nvSpPr>
          <p:cNvPr id="3" name="İçerik Yer Tutucusu 2"/>
          <p:cNvSpPr>
            <a:spLocks noGrp="1"/>
          </p:cNvSpPr>
          <p:nvPr>
            <p:ph idx="1"/>
          </p:nvPr>
        </p:nvSpPr>
        <p:spPr/>
        <p:style>
          <a:lnRef idx="1">
            <a:schemeClr val="accent3"/>
          </a:lnRef>
          <a:fillRef idx="2">
            <a:schemeClr val="accent3"/>
          </a:fillRef>
          <a:effectRef idx="1">
            <a:schemeClr val="accent3"/>
          </a:effectRef>
          <a:fontRef idx="minor">
            <a:schemeClr val="dk1"/>
          </a:fontRef>
        </p:style>
        <p:txBody>
          <a:bodyPr>
            <a:normAutofit fontScale="85000" lnSpcReduction="20000"/>
          </a:bodyPr>
          <a:lstStyle/>
          <a:p>
            <a:pPr>
              <a:buFont typeface="Wingdings" pitchFamily="2" charset="2"/>
              <a:buChar char="q"/>
            </a:pPr>
            <a:r>
              <a:rPr lang="tr-TR" b="1" dirty="0" smtClean="0"/>
              <a:t>"Kardeşleriniz </a:t>
            </a:r>
            <a:r>
              <a:rPr lang="tr-TR" b="1" dirty="0" err="1" smtClean="0"/>
              <a:t>Uhud´ta</a:t>
            </a:r>
            <a:r>
              <a:rPr lang="tr-TR" b="1" dirty="0" smtClean="0"/>
              <a:t> şehit olunca, Allah onların ruhlarını yeşil kuşların </a:t>
            </a:r>
            <a:r>
              <a:rPr lang="tr-TR" b="1" dirty="0" err="1" smtClean="0"/>
              <a:t>cevfine</a:t>
            </a:r>
            <a:r>
              <a:rPr lang="tr-TR" b="1" dirty="0" smtClean="0"/>
              <a:t> koydu. Cennetin nehirlerinden içerler, meyvelerinden yerler. Arşın gölgesinde asılı altından kandillerde yerleşirler. Yiyecek, içecek ve istirahatlerinin güzelliğini görünce, </a:t>
            </a:r>
          </a:p>
          <a:p>
            <a:pPr>
              <a:buFont typeface="Wingdings" pitchFamily="2" charset="2"/>
              <a:buChar char="q"/>
            </a:pPr>
            <a:r>
              <a:rPr lang="tr-TR" b="1" dirty="0" smtClean="0"/>
              <a:t>"Keşke, derler Cennette hayatta olup, rızıklandırıldığımızı biri dünyadaki kardeşlerimize haber verse. Ta ki, cihattan geri kalmasınlar, savaş esnasında kaçmasınlar." </a:t>
            </a:r>
            <a:r>
              <a:rPr lang="tr-TR" b="1" dirty="0" err="1" smtClean="0"/>
              <a:t>Cenab</a:t>
            </a:r>
            <a:r>
              <a:rPr lang="tr-TR" b="1" dirty="0" smtClean="0"/>
              <a:t>-ı Hak, </a:t>
            </a:r>
          </a:p>
          <a:p>
            <a:pPr>
              <a:buFont typeface="Wingdings" pitchFamily="2" charset="2"/>
              <a:buChar char="q"/>
            </a:pPr>
            <a:r>
              <a:rPr lang="tr-TR" b="1" dirty="0" smtClean="0"/>
              <a:t>"Sizin bu halinizi onlara ulaştıracağım." der ve şu ayetlerle bildirir." (Ebu Davud, </a:t>
            </a:r>
            <a:r>
              <a:rPr lang="tr-TR" b="1" dirty="0" err="1" smtClean="0"/>
              <a:t>Cihad</a:t>
            </a:r>
            <a:r>
              <a:rPr lang="tr-TR" b="1" dirty="0" smtClean="0"/>
              <a:t>, 25)</a:t>
            </a:r>
          </a:p>
          <a:p>
            <a:pPr>
              <a:buFont typeface="Wingdings" pitchFamily="2" charset="2"/>
              <a:buChar char="q"/>
            </a:pPr>
            <a:r>
              <a:rPr lang="tr-TR" b="1" dirty="0" smtClean="0"/>
              <a:t>-Ali İmran suresi 169-171 ayetlerdir.</a:t>
            </a:r>
          </a:p>
          <a:p>
            <a:endParaRPr lang="tr-TR" dirty="0"/>
          </a:p>
        </p:txBody>
      </p:sp>
    </p:spTree>
    <p:extLst>
      <p:ext uri="{BB962C8B-B14F-4D97-AF65-F5344CB8AC3E}">
        <p14:creationId xmlns:p14="http://schemas.microsoft.com/office/powerpoint/2010/main" val="2700252382"/>
      </p:ext>
    </p:extLst>
  </p:cSld>
  <p:clrMapOvr>
    <a:masterClrMapping/>
  </p:clrMapOvr>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549</TotalTime>
  <Words>4498</Words>
  <Application>Microsoft Office PowerPoint</Application>
  <PresentationFormat>Ekran Gösterisi (4:3)</PresentationFormat>
  <Paragraphs>242</Paragraphs>
  <Slides>44</Slides>
  <Notes>0</Notes>
  <HiddenSlides>0</HiddenSlides>
  <MMClips>0</MMClips>
  <ScaleCrop>false</ScaleCrop>
  <HeadingPairs>
    <vt:vector size="4" baseType="variant">
      <vt:variant>
        <vt:lpstr>Tema</vt:lpstr>
      </vt:variant>
      <vt:variant>
        <vt:i4>1</vt:i4>
      </vt:variant>
      <vt:variant>
        <vt:lpstr>Slayt Başlıkları</vt:lpstr>
      </vt:variant>
      <vt:variant>
        <vt:i4>44</vt:i4>
      </vt:variant>
    </vt:vector>
  </HeadingPairs>
  <TitlesOfParts>
    <vt:vector size="45" baseType="lpstr">
      <vt:lpstr>Ofis Teması</vt:lpstr>
      <vt:lpstr>ŞEHİTLİK VE ŞEHADET «CANIN ALLAH’A ARZI»</vt:lpstr>
      <vt:lpstr>BİSMİLLAHİRRAHMANİRRAHİM</vt:lpstr>
      <vt:lpstr>ŞEHİT NEDİR?</vt:lpstr>
      <vt:lpstr>PowerPoint Sunusu</vt:lpstr>
      <vt:lpstr>ŞEHADET NEDİR?</vt:lpstr>
      <vt:lpstr>ŞEHİTLİK ÇEŞİTLERİ</vt:lpstr>
      <vt:lpstr>2) Sadece dünya hükümleri bakımından şehit</vt:lpstr>
      <vt:lpstr>3) Sadece ahiret hükümleri bakımından şehit. </vt:lpstr>
      <vt:lpstr>Hz. Peygamber (S.A.V.), Uhud´da hayatını kaybeden yetmiş şehitle ilgili olarak şunları bildirmiştir:</vt:lpstr>
      <vt:lpstr>PowerPoint Sunusu</vt:lpstr>
      <vt:lpstr>ŞEHİTLİĞİN MERTEBELERİ</vt:lpstr>
      <vt:lpstr>ŞEHİTLERİN MÜKAFATLARI</vt:lpstr>
      <vt:lpstr>ŞEHİTLER ALLAH’IN NİMET VERDİĞİ KİMSELERDİR</vt:lpstr>
      <vt:lpstr>ŞEHİT OLMANIN ŞARTLARI</vt:lpstr>
      <vt:lpstr>GERÇEK ŞEHİTLER KİMLERDİR</vt:lpstr>
      <vt:lpstr>SİZ KİMLERİ ŞEHİT SAYIYORSUNUZ?</vt:lpstr>
      <vt:lpstr>ALLAH YOLUNDA ÖLEN ŞEHİTLERİN DERECELERİ</vt:lpstr>
      <vt:lpstr>ŞEHİTLER NEREDE GÖMÜLMELİDİR</vt:lpstr>
      <vt:lpstr>AHİRETTE HÜKMEN ŞEHİT  MUAMELESİ KİMLER GÖRECEKTİR?</vt:lpstr>
      <vt:lpstr>HAKİKİ ŞEHİT VE HÜKMÜ ŞEHİT ARASINDAKİ FARKLAR</vt:lpstr>
      <vt:lpstr>ŞEHİTLER NEDEN DÜNYAYA YENİDEN DÖNMEK İSTERLER Kİ?</vt:lpstr>
      <vt:lpstr>ALLAH’A SEVİMLİ GELEN İKİ DAMLA-İKİ İZ</vt:lpstr>
      <vt:lpstr>HZ MUHAMMED SAV EFENDİMİZ ŞEHİTLİĞE ÖZENDİRMESİ</vt:lpstr>
      <vt:lpstr>ŞEHİTLERİN ÜSTÜN KAZANIMLARI</vt:lpstr>
      <vt:lpstr>PowerPoint Sunusu</vt:lpstr>
      <vt:lpstr>CEBRAİL (A.S.) EFENDİMİZ SAV’E NEYİ HABER VERDİ?</vt:lpstr>
      <vt:lpstr>ALLAH ŞEHİTLERE SORAR «BİR ARZUNUZ VAR MI?</vt:lpstr>
      <vt:lpstr>ŞEHİT OLAMIYORSAK SIDK İLE ŞEHİTLİĞİ İSTEYELİM</vt:lpstr>
      <vt:lpstr>PowerPoint Sunusu</vt:lpstr>
      <vt:lpstr>İSLAM TARİHİNİN İLK ERKEK ŞEHİDİ  HZ YASİR (R.A.)</vt:lpstr>
      <vt:lpstr>İSLAM TİRİHİNİN İLK KADIN ŞEHİDİ HZ SÜMEYYE (R.A.)</vt:lpstr>
      <vt:lpstr>TARİH:18 MART 1915 YER: ÇANAKKALE BEDRİN ARSLANLARINA YETİŞME SEVDASI</vt:lpstr>
      <vt:lpstr>MERHUM MEHMET AKİF ERSOY ÇANAKKALE RUHUNU ŞÖYLE ŞİİRLEŞTİRMİŞTİ</vt:lpstr>
      <vt:lpstr>ÇANAKKALE RUHU</vt:lpstr>
      <vt:lpstr>KINALI KURBANLAR!!!</vt:lpstr>
      <vt:lpstr>İNGİLİZ KOMUTANIN İTİRAFI</vt:lpstr>
      <vt:lpstr>NİÇİN ZAHMET ETTİNİZ YA RESÜLALLAH!!!</vt:lpstr>
      <vt:lpstr>Allah Resulü aşıkı Hintli bir alim </vt:lpstr>
      <vt:lpstr>Alman subay Sanders anlatıyor…</vt:lpstr>
      <vt:lpstr> Ey şehîd oğlu şehîd, isteme benden makber, Sana âğûşunu açmış, duruyor Peygamber... </vt:lpstr>
      <vt:lpstr> ŞEHİTLERE VERİLEN BÜYÜK MÜKAFATLAR </vt:lpstr>
      <vt:lpstr>ŞEHADET!!!</vt:lpstr>
      <vt:lpstr>PowerPoint Sunusu</vt:lpstr>
      <vt:lpstr>DUAMIZ</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ŞEHİTLİK</dc:title>
  <dc:creator>Ekrem</dc:creator>
  <cp:lastModifiedBy>Ekrem</cp:lastModifiedBy>
  <cp:revision>55</cp:revision>
  <dcterms:created xsi:type="dcterms:W3CDTF">2015-03-06T14:01:56Z</dcterms:created>
  <dcterms:modified xsi:type="dcterms:W3CDTF">2015-03-10T11:19:08Z</dcterms:modified>
</cp:coreProperties>
</file>