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308" r:id="rId5"/>
    <p:sldId id="309" r:id="rId6"/>
    <p:sldId id="310" r:id="rId7"/>
    <p:sldId id="311" r:id="rId8"/>
    <p:sldId id="313" r:id="rId9"/>
    <p:sldId id="296" r:id="rId10"/>
    <p:sldId id="295" r:id="rId11"/>
    <p:sldId id="319" r:id="rId12"/>
    <p:sldId id="316" r:id="rId13"/>
    <p:sldId id="294" r:id="rId14"/>
    <p:sldId id="293" r:id="rId15"/>
    <p:sldId id="325" r:id="rId16"/>
    <p:sldId id="322" r:id="rId17"/>
    <p:sldId id="330" r:id="rId18"/>
    <p:sldId id="292" r:id="rId19"/>
    <p:sldId id="320" r:id="rId20"/>
    <p:sldId id="321" r:id="rId21"/>
    <p:sldId id="323" r:id="rId22"/>
    <p:sldId id="305" r:id="rId23"/>
    <p:sldId id="304" r:id="rId24"/>
    <p:sldId id="33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422100"/>
    <a:srgbClr val="663300"/>
    <a:srgbClr val="FF3300"/>
    <a:srgbClr val="005654"/>
    <a:srgbClr val="CC9900"/>
    <a:srgbClr val="00928F"/>
    <a:srgbClr val="004C4A"/>
    <a:srgbClr val="66FF33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18.03.2014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tr/url?sa=i&amp;rct=j&amp;q=&amp;esrc=s&amp;source=images&amp;cd=&amp;cad=rja&amp;uact=8&amp;docid=hkgGTQ5Zmj4VYM&amp;tbnid=C4uDeDIqRTH-6M:&amp;ved=0CAYQjRw&amp;url=http://kurtaricisizsiniz.blogspot.com/2013_02_01_archive.html&amp;ei=4RkiU9_xDIrStQau5IHgAQ&amp;bvm=bv.62922401,d.Yms&amp;psig=AFQjCNFghOwGxYGssE9FWVmYpHI1Q-gfWA&amp;ust=139483014613573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com.tr/url?sa=i&amp;rct=j&amp;q=&amp;esrc=s&amp;source=images&amp;cd=&amp;cad=rja&amp;uact=8&amp;docid=zz3Xh36QGZp-sM&amp;tbnid=QDfv4cg0dpsQeM:&amp;ved=0CAYQjRw&amp;url=http://www.nurnet.org/her-musanin-bir-firavunu-vardir/&amp;ei=zSAiU_frO4GptAbOmYGQBQ&amp;bvm=bv.62922401,d.Yms&amp;psig=AFQjCNEO4emd9Ju5GA9OBgl06Ku-9ajVFQ&amp;ust=139483183718221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tr/url?sa=i&amp;rct=j&amp;q=&amp;esrc=s&amp;source=images&amp;cd=&amp;cad=rja&amp;uact=8&amp;docid=3xiYBNRMzHpeKM&amp;tbnid=udrEhFSxkBy48M:&amp;ved=0CAYQjRw&amp;url=http://www.brandigg.de/nachname/Halat&amp;ei=N_AgU4aOO8GatQahg4CYBg&amp;bvm=bv.62922401,d.Yms&amp;psig=AFQjCNEWErh1dU7y5SIwfN8RhH9HaMkF6g&amp;ust=1394753782758711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.tr/url?sa=i&amp;rct=j&amp;q=&amp;esrc=s&amp;source=images&amp;cd=&amp;cad=rja&amp;uact=8&amp;docid=w_ZWn7LK5bHDEM&amp;tbnid=RtAp9XM9UZ5MhM:&amp;ved=0CAYQjRw&amp;url=http://www.panoramio.com/user/2406469/tags/cennet%C3%BCl%20baki&amp;ei=jzkiU_-uEI7GtAa1toGQDQ&amp;bvm=bv.62922401,d.Yms&amp;psig=AFQjCNG8aI2CnGMF7tNc88lvUGobou2upA&amp;ust=139483816274035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docid=AJR0CGdPwR_TzM&amp;tbnid=xsSYt6qcYzSW2M:&amp;ved=0CAUQjRw&amp;url=http://www.dersturkce.com/anasayfa/yazigoster/Kuran-i-Kerim-mealinden-Maun-suresinin-anlami-7-SINIF-NETBIL-YAYINLARI&amp;ei=XjzoUsDNEsfNsgbjyIHoDw&amp;bvm=bv.60157871,d.Yms&amp;psig=AFQjCNGIkvXc60adHAcCn4uk6C6H_Vy7LA&amp;ust=139103789803748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51520" y="188640"/>
            <a:ext cx="8640960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4C4A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TEBBET</a:t>
            </a: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4C4A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tr-T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4C4A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/</a:t>
            </a: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4C4A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tr-T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4C4A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MESED SÛRESİ</a:t>
            </a:r>
          </a:p>
          <a:p>
            <a:pPr algn="ctr"/>
            <a:endParaRPr lang="tr-TR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4C4A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tr-TR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4C4A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MEAL VE TEFSİRİ</a:t>
            </a:r>
            <a:endParaRPr lang="tr-TR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4C4A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0177" name="Picture 1" descr="E:\VAAZLAR YAZILI\SUNUM VAAZLAR KLASÖRÜM\Resimler Vaazlarda Kullanılacak\çağrı filmleri\65315-iç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1"/>
            <a:ext cx="8640960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1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مَٓا اَغْنٰى عَنْهُ مَالُهُ وَمَا كَسَبَۜ ﴿2﴾</a:t>
            </a:r>
            <a:endParaRPr lang="tr-TR" sz="32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124745"/>
            <a:ext cx="864096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 ne malı fayda verdi ne de kazandığı başka şeyler. </a:t>
            </a:r>
            <a:endParaRPr lang="tr-T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700808"/>
            <a:ext cx="8640960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اَغْنٰى عَنْ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Fayda vermemek.</a:t>
            </a: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مَالُ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Mal, servet.</a:t>
            </a: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مَا كَسَبَ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Kazandıkları.</a:t>
            </a:r>
            <a:endParaRPr lang="tr-TR" sz="2400" b="1" spc="150">
              <a:ln w="11430"/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VAAZLAR YAZILI\SUNUM VAAZLAR KLASÖRÜM\Resimler Vaazlarda Kullanılacak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864096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268760"/>
            <a:ext cx="8640960" cy="830997"/>
          </a:xfrm>
          <a:prstGeom prst="rect">
            <a:avLst/>
          </a:prstGeom>
          <a:solidFill>
            <a:srgbClr val="66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وَمَا يُغْن۪ي عَنْهُ مَالُهُٓ اِذَا تَرَدّٰىۜ ﴿11﴾ </a:t>
            </a:r>
            <a:endParaRPr lang="tr-TR" sz="32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2204864"/>
            <a:ext cx="864096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smtClean="0">
                <a:latin typeface="Arial Black" pitchFamily="34" charset="0"/>
              </a:rPr>
              <a:t>O kimse ölüp ateşe yuvarlandığı zaman, </a:t>
            </a:r>
          </a:p>
          <a:p>
            <a:pPr algn="ctr"/>
            <a:r>
              <a:rPr lang="tr-TR" sz="2400" smtClean="0">
                <a:latin typeface="Arial Black" pitchFamily="34" charset="0"/>
              </a:rPr>
              <a:t>malı ona fayda vermez. </a:t>
            </a:r>
          </a:p>
          <a:p>
            <a:pPr algn="ctr"/>
            <a:r>
              <a:rPr lang="tr-TR" sz="1600" smtClean="0">
                <a:latin typeface="Arial Black" pitchFamily="34" charset="0"/>
              </a:rPr>
              <a:t>(</a:t>
            </a:r>
            <a:r>
              <a:rPr lang="tr-TR" sz="1600" err="1" smtClean="0">
                <a:latin typeface="Arial Black" pitchFamily="34" charset="0"/>
              </a:rPr>
              <a:t>Leyl</a:t>
            </a:r>
            <a:r>
              <a:rPr lang="tr-TR" sz="1600" smtClean="0">
                <a:latin typeface="Arial Black" pitchFamily="34" charset="0"/>
              </a:rPr>
              <a:t>:11)</a:t>
            </a:r>
            <a:endParaRPr lang="tr-TR" sz="1600">
              <a:latin typeface="Arial Black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88640"/>
            <a:ext cx="864096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smtClean="0">
                <a:latin typeface="Arial Black" pitchFamily="34" charset="0"/>
              </a:rPr>
              <a:t>Şerre Harcanan Dünya Malının, </a:t>
            </a:r>
          </a:p>
          <a:p>
            <a:pPr algn="ctr"/>
            <a:r>
              <a:rPr lang="tr-TR" sz="2800" smtClean="0">
                <a:latin typeface="Arial Black" pitchFamily="34" charset="0"/>
              </a:rPr>
              <a:t>Sahibine Hiçbir Faydası Olmayacaktır.</a:t>
            </a:r>
            <a:endParaRPr lang="tr-TR" sz="2800">
              <a:latin typeface="Arial Black" pitchFamily="34" charset="0"/>
            </a:endParaRPr>
          </a:p>
        </p:txBody>
      </p:sp>
      <p:pic>
        <p:nvPicPr>
          <p:cNvPr id="32770" name="Picture 2" descr="http://1.bp.blogspot.com/-TQf51pyYNWU/USIgc5MsSwI/AAAAAAAABVE/mM_CMWwgagM/s1600/cehenn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1"/>
            <a:ext cx="8640960" cy="337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7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Mala, Servete, Şöhrete, Güce Güvenip Hak Ve Hakikati Unutmanın Sonucu Nedir?</a:t>
            </a:r>
            <a:endParaRPr lang="tr-TR" sz="27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4033" name="Picture 1" descr="C:\Users\HOCA\Desktop\kuran-i-kerim_229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683810" cy="2808312"/>
          </a:xfrm>
          <a:prstGeom prst="rect">
            <a:avLst/>
          </a:prstGeom>
          <a:noFill/>
        </p:spPr>
      </p:pic>
      <p:pic>
        <p:nvPicPr>
          <p:cNvPr id="44035" name="Picture 3" descr="http://www.nurnet.org/wp-content/uploads/2012/12/musa.firavu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4680520" cy="2622100"/>
          </a:xfrm>
          <a:prstGeom prst="rect">
            <a:avLst/>
          </a:prstGeom>
          <a:noFill/>
        </p:spPr>
      </p:pic>
      <p:pic>
        <p:nvPicPr>
          <p:cNvPr id="44036" name="Picture 4" descr="C:\Users\HOCA\Desktop\Resi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196752"/>
            <a:ext cx="3888432" cy="2808312"/>
          </a:xfrm>
          <a:prstGeom prst="rect">
            <a:avLst/>
          </a:prstGeom>
          <a:noFill/>
        </p:spPr>
      </p:pic>
      <p:pic>
        <p:nvPicPr>
          <p:cNvPr id="10" name="Picture 2" descr="C:\Users\HOCA\Desktop\Hz_-Muhammed-Filmi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77072"/>
            <a:ext cx="3897708" cy="258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1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سَيَصْلٰى نَارًا ذَاتَ لَهَبٍۚ ﴿3﴾</a:t>
            </a:r>
            <a:endParaRPr lang="tr-TR" sz="32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124744"/>
            <a:ext cx="864095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tr-TR" sz="24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3.  </a:t>
            </a:r>
            <a:r>
              <a:rPr lang="fr-FR" sz="24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0, alev alev yanan ateşe atılacak! </a:t>
            </a:r>
            <a:endParaRPr lang="tr-TR" sz="2400" b="1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700808"/>
            <a:ext cx="8640960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يَصْلٰى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Yaslanmak, girmek.</a:t>
            </a: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نَارًا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Ateş.</a:t>
            </a: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ذَاتَ لَهَبٍۚ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Alevi olan, alevli.</a:t>
            </a:r>
            <a:endParaRPr lang="tr-TR" sz="2400" b="1" spc="150">
              <a:ln w="11430"/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VAAZLAR YAZILI\SUNUM VAAZLAR KLASÖRÜM\Resimler Vaazlarda Kullanılacak\cehennem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8640960" cy="3451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1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وَامْرَاَتُهُۜ حَمَّالَةَ الْحَطَبِۚ ﴿4﴾</a:t>
            </a:r>
            <a:endParaRPr lang="tr-TR" sz="32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124744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tr-TR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4. Dedikodu yapıp söz taşıyan karısı da </a:t>
            </a:r>
          </a:p>
          <a:p>
            <a:pPr marL="457200" indent="-457200" algn="ctr"/>
            <a:r>
              <a:rPr lang="tr-TR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(ateşe girecek).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51520" y="2060848"/>
            <a:ext cx="864096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امْرَاَتُ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Eşi</a:t>
            </a: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حَمَّالَةَ الْحَطَبِۚ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Odun taşıyıcısı.</a:t>
            </a:r>
            <a:endParaRPr lang="tr-TR" sz="2400" b="1" spc="150">
              <a:ln w="11430"/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VAAZLAR YAZILI\SUNUM VAAZLAR KLASÖRÜM\Resimler Vaazlarda Kullanılacak\4403-tumyonleri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864096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908720"/>
            <a:ext cx="864096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Ebu Leheb’in Ümmü Cemil’den başka iki tane daha eşi vardır. Rasülullah’ın aleyhine devamlı laf taşıyan Ümmü Cemil’i diğerlerinden ayırmak için;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“Dedikodu yapıp söz taşıyan karısı da ateşe girecek”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diye belirtilmesi, suçu işleyenle işlemeyeni birbirinden ayırt etmek içindir.</a:t>
            </a:r>
            <a:endParaRPr lang="tr-TR" sz="2400" dirty="0"/>
          </a:p>
        </p:txBody>
      </p:sp>
      <p:sp>
        <p:nvSpPr>
          <p:cNvPr id="3" name="2 Dikdörtgen"/>
          <p:cNvSpPr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FF3300"/>
                </a:solidFill>
                <a:latin typeface="Arial Black" pitchFamily="34" charset="0"/>
              </a:rPr>
              <a:t>NİÇİN SÖZ TAŞIYAN KARISI?</a:t>
            </a:r>
            <a:endParaRPr lang="tr-TR" sz="3200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71683" name="Picture 3" descr="C:\Users\HOCA\Desktop\Resi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864096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1520" y="188640"/>
            <a:ext cx="8640960" cy="20159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5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Ebu Leheb’in karısı Ümmü Cemil, </a:t>
            </a:r>
            <a:r>
              <a:rPr lang="tr-T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İslâm düşmanlığı konusunda kocasının en büyük yardımcısıdır. Çok kıymetli bir gerdanlığı olup bunu İslâm düşmanlığına vakfetmiştir. Allah Rasülü’nü fakirlikle ayıplayıp kınarken,  geçeceği  yollara da  diken  dökerdi.</a:t>
            </a:r>
          </a:p>
        </p:txBody>
      </p:sp>
      <p:pic>
        <p:nvPicPr>
          <p:cNvPr id="4" name="Picture 2" descr="E:\VAAZLAR YAZILI\SUNUM VAAZLAR KLASÖRÜM\Resimler Vaazlarda Kullanılacak\çağrı filmleri\irene-papas_163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40960" cy="442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1"/>
            <a:ext cx="8640960" cy="2246769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dk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Dünyadan ahirete taşınan haramlara ait şeyler, orada azabın araçlarına ve yardımcılarına dönüşecektir. Böyle davrananlar çevresindekilere deşifre edilecek ve bu şekilde gittikleri yolun yanlışlığı  özelikle  vurgulanmış  olacaktır.</a:t>
            </a:r>
            <a:endParaRPr lang="tr-TR" sz="2800" b="1" dirty="0">
              <a:solidFill>
                <a:srgbClr val="FF9933"/>
              </a:solidFill>
            </a:endParaRPr>
          </a:p>
        </p:txBody>
      </p:sp>
      <p:pic>
        <p:nvPicPr>
          <p:cNvPr id="1026" name="Picture 2" descr="E:\VAAZLAR YAZILI\SUNUM VAAZLAR KLASÖRÜM\Resimler Vaazlarda Kullanılacak\9410_3879_071120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464496" cy="4176464"/>
          </a:xfrm>
          <a:prstGeom prst="rect">
            <a:avLst/>
          </a:prstGeom>
          <a:noFill/>
        </p:spPr>
      </p:pic>
      <p:pic>
        <p:nvPicPr>
          <p:cNvPr id="1029" name="Picture 5" descr="E:\VAAZLAR YAZILI\SUNUM VAAZLAR KLASÖRÜM\Resimler Vaazlarda Kullanılacak\Feryat_Figan_by_IBY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41311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1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ف۪ي ج۪يدِهَا حَبْلٌ مِنْ مَسَدٍ ﴿5﴾</a:t>
            </a:r>
            <a:endParaRPr lang="tr-TR" sz="32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124744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tr-TR" sz="24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5. Ve boynunda ipten bükülmüş bir halat </a:t>
            </a:r>
          </a:p>
          <a:p>
            <a:pPr marL="457200" indent="-457200" algn="ctr"/>
            <a:r>
              <a:rPr lang="tr-TR" sz="24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olduğu halde.</a:t>
            </a:r>
            <a:endParaRPr lang="tr-TR" sz="2400" b="1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2060848"/>
            <a:ext cx="8640960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ج۪يدِ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Boyun, gerdan.</a:t>
            </a: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حَبْلٌ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İp,halat.</a:t>
            </a: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مَسَدٍ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pc="15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Bükülmüş, kuvvetli.</a:t>
            </a:r>
            <a:endParaRPr lang="tr-TR" sz="2400" b="1" spc="150">
              <a:ln w="11430"/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www.resimrehberi.com/files/file/Kendir-ha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8640960" cy="321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1520" y="188640"/>
            <a:ext cx="8640960" cy="17851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200" dirty="0" smtClean="0">
                <a:latin typeface="Arial" pitchFamily="34" charset="0"/>
                <a:cs typeface="Arial" pitchFamily="34" charset="0"/>
              </a:rPr>
              <a:t>Ümmü Cemil,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Lât ve Uzzâ isimli putlara yemin ederek mücevherden yapılmış kıymetli gerdanlığını </a:t>
            </a:r>
            <a:r>
              <a:rPr lang="en-US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Hz. Peygamber'e düşmanlık uğrunda harcayacağını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büyük bir gururla söylediğinden dolayı da 5. âyet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"Dünyadaki gerdanlık yerine âhirette boynuna ateşten bir ip takılacaktır"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şeklinde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yorumlanmıştır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 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Kurtubî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,XX,242 )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VAAZLAR YAZILI\SUNUM VAAZLAR KLASÖRÜM\Resimler Vaazlarda Kullanılacak\çağrı filmleri\irene-papas_163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640960" cy="464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VAAZLAR YAZILI\SUNUM VAAZLAR KLASÖRÜM\Resimler Vaazlarda Kullanılacak\2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8640960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5 Dikdörtgen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66FF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تَبَّتْ يَدَٓا اَب۪ي لَهَبٍ وَتَبَّۜ ﴿1﴾ مَٓا اَغْنٰى عَنْهُ مَالُهُ وَمَا كَسَبَۜ ﴿2﴾ سَيَصْلٰى نَارًا ذَاتَ لَهَبٍۚ ﴿3﴾ وَامْرَاَتُهُۜ حَمَّالَةَ الْحَطَبِۚ ﴿4﴾ ف۪ي ج۪يدِهَا حَبْلٌ مِنْ مَسَدٍ ﴿5﴾</a:t>
            </a:r>
            <a:endParaRPr lang="tr-TR" sz="3200" b="1" spc="150" dirty="0">
              <a:ln w="11430"/>
              <a:solidFill>
                <a:srgbClr val="66FF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51520" y="2690336"/>
            <a:ext cx="8640960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Ebû</a:t>
            </a:r>
            <a:r>
              <a:rPr lang="de-DE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Leheb'in</a:t>
            </a:r>
            <a:r>
              <a:rPr lang="de-DE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iki eli</a:t>
            </a:r>
            <a:r>
              <a:rPr lang="de-DE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kurusun</a:t>
            </a:r>
            <a:r>
              <a:rPr lang="de-DE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de-DE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Kurudu</a:t>
            </a:r>
            <a:r>
              <a:rPr lang="de-DE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zaten</a:t>
            </a:r>
            <a:r>
              <a:rPr lang="de-DE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sz="2400" b="1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Ona ne malı fayda verdi ne de kazandığı başka şeyler. </a:t>
            </a:r>
            <a:endParaRPr lang="tr-TR" sz="2400" b="1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0, </a:t>
            </a:r>
            <a:r>
              <a:rPr lang="fr-FR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alev</a:t>
            </a:r>
            <a:r>
              <a:rPr lang="fr-F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alev</a:t>
            </a:r>
            <a:r>
              <a:rPr lang="fr-F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yanan</a:t>
            </a:r>
            <a:r>
              <a:rPr lang="fr-F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ateşe</a:t>
            </a:r>
            <a:r>
              <a:rPr lang="fr-F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atılacak</a:t>
            </a:r>
            <a:r>
              <a:rPr lang="fr-F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tr-TR" sz="2400" b="1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Dedikodu yapıp söz taşıyan karısı da (ateşe girecek).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Ve boynunda ipten bükülmüş bir halat olduğu halde.</a:t>
            </a:r>
            <a:endParaRPr lang="tr-TR" sz="2400" b="1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484785"/>
            <a:ext cx="864096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Efendimizin oğlu Abdullah vefat ettiğinde, Ebu </a:t>
            </a:r>
            <a:r>
              <a:rPr lang="tr-T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Lehebin</a:t>
            </a:r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hanımı </a:t>
            </a:r>
            <a:r>
              <a:rPr lang="tr-T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Ümmü</a:t>
            </a:r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Cemil şöyle demişti:</a:t>
            </a:r>
          </a:p>
          <a:p>
            <a:pPr algn="ctr"/>
            <a:r>
              <a:rPr lang="tr-TR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Betira</a:t>
            </a:r>
            <a:r>
              <a:rPr lang="tr-T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Muhammedun</a:t>
            </a:r>
            <a:r>
              <a:rPr lang="tr-T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Muhammed’in </a:t>
            </a:r>
            <a:r>
              <a:rPr lang="tr-T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nesli kesildi.</a:t>
            </a:r>
            <a:endParaRPr lang="tr-TR" sz="24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Arial Black" pitchFamily="34" charset="0"/>
                <a:cs typeface="Arial" pitchFamily="34" charset="0"/>
              </a:rPr>
              <a:t>EBTER</a:t>
            </a:r>
          </a:p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Ölümünden sonra adı hatırlanıp anılacak hayrı, ihsanı, oğlu ve kızı kalmayan kişi.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7" descr="C:\Users\HOCA\Desktop\Resim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400600" cy="3876879"/>
          </a:xfrm>
          <a:prstGeom prst="rect">
            <a:avLst/>
          </a:prstGeom>
          <a:noFill/>
        </p:spPr>
      </p:pic>
      <p:pic>
        <p:nvPicPr>
          <p:cNvPr id="17418" name="Picture 10" descr="C:\Users\HOCA\Desktop\Resim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318674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6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اِنَّ شَانِئَكَ هُوَ الْاَبْتَرُ </a:t>
            </a:r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﴿3﴾</a:t>
            </a:r>
            <a:r>
              <a:rPr lang="ar-SA" sz="36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</a:t>
            </a:r>
            <a:endParaRPr lang="tr-TR" sz="36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196752"/>
            <a:ext cx="8640960" cy="7232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tr-TR" sz="2500" b="1" smtClean="0">
                <a:latin typeface="Arial" pitchFamily="34" charset="0"/>
                <a:cs typeface="Arial" pitchFamily="34" charset="0"/>
              </a:rPr>
              <a:t>Asıl soyu kesik olan, şüphesiz sana hınç besleyendir.</a:t>
            </a:r>
          </a:p>
          <a:p>
            <a:pPr marL="457200" indent="-457200" algn="ctr"/>
            <a:r>
              <a:rPr lang="tr-TR" sz="1600" b="1" smtClean="0">
                <a:latin typeface="Arial" pitchFamily="34" charset="0"/>
                <a:cs typeface="Arial" pitchFamily="34" charset="0"/>
              </a:rPr>
              <a:t>(Kevser:3)</a:t>
            </a:r>
            <a:endParaRPr lang="tr-TR" sz="1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HOCA\Desktop\kab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40960" cy="463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908720"/>
            <a:ext cx="8640960" cy="1154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300" b="1" dirty="0" smtClean="0">
                <a:latin typeface="Arial" pitchFamily="34" charset="0"/>
                <a:cs typeface="Arial" pitchFamily="34" charset="0"/>
              </a:rPr>
              <a:t>Hicretin 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 yılında çiçek hastalığına yakalan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mış ve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 Bedir savaş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ın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a katılamamış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tır.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 Kureyş‘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n yenilgisini ve ağır kayıplarını haber aldıktan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 7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gün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 sonra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 kahrından 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öl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müştür</a:t>
            </a:r>
            <a:r>
              <a:rPr lang="fr-FR" sz="23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itchFamily="34" charset="0"/>
              </a:rPr>
              <a:t>EBU LEHEB’İN AKIBETİ NE OLDU?</a:t>
            </a:r>
            <a:endParaRPr lang="tr-TR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5445224"/>
            <a:ext cx="864096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Ebû Leheb'in </a:t>
            </a:r>
            <a:r>
              <a:rPr lang="fr-F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kızı</a:t>
            </a:r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Derre</a:t>
            </a: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üslüman olarak Medine'ye hicret etmiş, oğulları Utbe ile Muttalib de Mekke'nin fethinden sonra </a:t>
            </a: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İslâm'a </a:t>
            </a: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girmişlerdir.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4149080"/>
            <a:ext cx="864096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Çiçek hastalığı kendilerine de bulaşır endişesiyle ailesinden hiç kimse ona yaklaşma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mış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öldüğünde ücretle tuttukları 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Sudanlılar'a 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defnettir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mişlerdir.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35842" name="Picture 2" descr="C:\Users\HOCA\Desktop\bedir-sav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5"/>
            <a:ext cx="3384376" cy="1865478"/>
          </a:xfrm>
          <a:prstGeom prst="rect">
            <a:avLst/>
          </a:prstGeom>
          <a:noFill/>
        </p:spPr>
      </p:pic>
      <p:pic>
        <p:nvPicPr>
          <p:cNvPr id="9" name="Picture 4" descr="E:\VAAZLAR YAZILI\SUNUM VAAZLAR KLASÖRÜM\Resimler Vaazlarda Kullanılacak\çağrı filmleri\cagri3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2606004" cy="1872208"/>
          </a:xfrm>
          <a:prstGeom prst="rect">
            <a:avLst/>
          </a:prstGeom>
          <a:noFill/>
        </p:spPr>
      </p:pic>
      <p:pic>
        <p:nvPicPr>
          <p:cNvPr id="35846" name="Picture 6" descr="https://encrypted-tbn3.gstatic.com/images?q=tbn:ANd9GcRfeSXR23sDN1JIX1FN7mwyblKm3KIhT12o0IipsY8J9a7iow3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204864"/>
            <a:ext cx="2520280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hoca\Desktop\Resim3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23528" y="2060848"/>
            <a:ext cx="8496944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HAZIRLAYAN</a:t>
            </a:r>
          </a:p>
          <a:p>
            <a:pPr algn="ctr"/>
            <a:r>
              <a:rPr lang="tr-T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AHMET ALİ KURT</a:t>
            </a:r>
            <a:endParaRPr lang="tr-T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445225"/>
            <a:ext cx="864096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Sûrede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Hz.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Peygamber'in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amcası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olup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ona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karşı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düşmanca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davranışlar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sergileyen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Ebû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Leheb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ve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karısı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eleştirilmektedir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.</a:t>
            </a:r>
            <a:endParaRPr lang="tr-TR" sz="2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980728"/>
            <a:ext cx="482453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300" b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Mekke’de inmiştir, 5 ayettir.</a:t>
            </a:r>
            <a:endParaRPr lang="tr-TR" sz="2300" b="1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1700808"/>
            <a:ext cx="4824536" cy="8002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300" b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Mushaf'taki sıralamada 111, iniş sırasına göre 6. sûredir.</a:t>
            </a:r>
            <a:endParaRPr lang="tr-TR" sz="2300" b="1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1520" y="2708920"/>
            <a:ext cx="4824536" cy="256993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Sûre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adını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ilk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âyetinde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geçen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ve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bu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bağlamda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"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kurusun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!" şeklinde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beddua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anlamı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taşıyan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"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tebbet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"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kelimesinden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almıştır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Ayrıca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"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Mesed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Leheb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Ebû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leheb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"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adlarıyla</a:t>
            </a:r>
            <a:r>
              <a:rPr lang="en-US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da </a:t>
            </a:r>
            <a:r>
              <a:rPr lang="en-US" sz="23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anılmaktadır</a:t>
            </a:r>
            <a:r>
              <a:rPr lang="tr-TR" sz="23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tr-TR" sz="2300" b="1" dirty="0" smtClean="0">
              <a:solidFill>
                <a:schemeClr val="tx1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51520" y="260648"/>
            <a:ext cx="864096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smtClean="0">
                <a:latin typeface="Arial Black" pitchFamily="34" charset="0"/>
                <a:cs typeface="Arial" pitchFamily="34" charset="0"/>
              </a:rPr>
              <a:t>TEBBET / MESED SURESİNİN KİMLİĞİ</a:t>
            </a:r>
            <a:endParaRPr lang="tr-TR" sz="2800">
              <a:latin typeface="Arial Black" pitchFamily="34" charset="0"/>
            </a:endParaRPr>
          </a:p>
        </p:txBody>
      </p:sp>
      <p:pic>
        <p:nvPicPr>
          <p:cNvPr id="43010" name="Picture 2" descr="http://img2.imageshack.us/img2/7419/727e003f81c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378964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052736"/>
            <a:ext cx="4176464" cy="1154162"/>
          </a:xfrm>
          <a:prstGeom prst="rect">
            <a:avLst/>
          </a:prstGeom>
          <a:solidFill>
            <a:srgbClr val="6633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Abdulmuttalib'in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oğlu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ve Hz.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Peygamber'in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baba bir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amcasıdır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260648"/>
            <a:ext cx="864096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FFFF00"/>
                </a:solidFill>
                <a:latin typeface="Arial Black" pitchFamily="34" charset="0"/>
              </a:rPr>
              <a:t>EBU LEHEB KİMDİR?</a:t>
            </a:r>
            <a:endParaRPr lang="tr-TR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2348881"/>
            <a:ext cx="4176464" cy="2215991"/>
          </a:xfrm>
          <a:prstGeom prst="rect">
            <a:avLst/>
          </a:prstGeom>
          <a:solidFill>
            <a:srgbClr val="6633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Asıl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adı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Abdülüzzâ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’dır. P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arlak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yüzlü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olduğundan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veya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öfkelendiğinde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yana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kları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kızardığı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için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alevli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çok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parlak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anlamına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gelmek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üzere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Ebû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Leheb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lakabı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verilmiştir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4725144"/>
            <a:ext cx="4176464" cy="1862048"/>
          </a:xfrm>
          <a:prstGeom prst="rect">
            <a:avLst/>
          </a:prstGeom>
          <a:solidFill>
            <a:srgbClr val="6633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latin typeface="Arial" pitchFamily="34" charset="0"/>
                <a:cs typeface="Arial" pitchFamily="34" charset="0"/>
              </a:rPr>
              <a:t>Ebû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Leheb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zengin,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kibirli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gururlu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dir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. İslam’ın eşitlik prensibine karşı, 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fakir ve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zayıf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insanların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kendisine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denk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tutulmasını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abullenemiyordu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E:\VAAZLAR YAZILI\SUNUM VAAZLAR KLASÖRÜM\Resimler Vaazlarda Kullanılacak\Resim1k (2)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32048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908721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وَاَنْذِرْ عَش۪يرَتَكَ الْاَقْرَب۪ينَۙ </a:t>
            </a:r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﴿214﴾</a:t>
            </a:r>
            <a:endParaRPr lang="tr-TR" sz="28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844824"/>
            <a:ext cx="864096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smtClean="0">
                <a:latin typeface="Arial Black" pitchFamily="34" charset="0"/>
              </a:rPr>
              <a:t>(Önce) en yakın akrabanı uyar.</a:t>
            </a:r>
            <a:r>
              <a:rPr lang="tr-TR" sz="2400" smtClean="0">
                <a:latin typeface="Arial Black" pitchFamily="34" charset="0"/>
              </a:rPr>
              <a:t> </a:t>
            </a:r>
            <a:r>
              <a:rPr lang="tr-TR" sz="1600" smtClean="0">
                <a:latin typeface="Arial Black" pitchFamily="34" charset="0"/>
              </a:rPr>
              <a:t>(Şuara:214)</a:t>
            </a:r>
            <a:endParaRPr lang="tr-TR" sz="1600">
              <a:latin typeface="Arial Black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FF3300"/>
                </a:solidFill>
                <a:latin typeface="Arial Black" pitchFamily="34" charset="0"/>
              </a:rPr>
              <a:t>YAKIN AKRABALARINI UYAR!</a:t>
            </a:r>
            <a:endParaRPr lang="tr-TR" sz="3200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64514" name="Picture 2" descr="C:\Users\HOCA\Desktop\Resi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9"/>
            <a:ext cx="8640960" cy="4307394"/>
          </a:xfrm>
          <a:prstGeom prst="rect">
            <a:avLst/>
          </a:prstGeom>
          <a:noFill/>
        </p:spPr>
      </p:pic>
      <p:sp>
        <p:nvSpPr>
          <p:cNvPr id="7" name="6 Aşağı Ok"/>
          <p:cNvSpPr/>
          <p:nvPr/>
        </p:nvSpPr>
        <p:spPr>
          <a:xfrm rot="19045012">
            <a:off x="6010278" y="3415141"/>
            <a:ext cx="340339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195736" y="249289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latin typeface="Arial" pitchFamily="34" charset="0"/>
                <a:cs typeface="Arial" pitchFamily="34" charset="0"/>
              </a:rPr>
              <a:t>“Ya </a:t>
            </a:r>
            <a:r>
              <a:rPr lang="tr-TR" sz="3200" b="1" i="1" dirty="0" err="1" smtClean="0">
                <a:latin typeface="Arial" pitchFamily="34" charset="0"/>
                <a:cs typeface="Arial" pitchFamily="34" charset="0"/>
              </a:rPr>
              <a:t>Sabahah</a:t>
            </a:r>
            <a:r>
              <a:rPr lang="tr-TR" sz="3200" b="1" i="1" dirty="0" smtClean="0">
                <a:latin typeface="Arial" pitchFamily="34" charset="0"/>
                <a:cs typeface="Arial" pitchFamily="34" charset="0"/>
              </a:rPr>
              <a:t>! Ya </a:t>
            </a:r>
            <a:r>
              <a:rPr lang="tr-TR" sz="3200" b="1" i="1" dirty="0" err="1" smtClean="0">
                <a:latin typeface="Arial" pitchFamily="34" charset="0"/>
                <a:cs typeface="Arial" pitchFamily="34" charset="0"/>
              </a:rPr>
              <a:t>Sabahah</a:t>
            </a:r>
            <a:r>
              <a:rPr lang="tr-TR" sz="3200" b="1" i="1" dirty="0" smtClean="0">
                <a:latin typeface="Arial" pitchFamily="34" charset="0"/>
                <a:cs typeface="Arial" pitchFamily="34" charset="0"/>
              </a:rPr>
              <a:t>!”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51520" y="188641"/>
            <a:ext cx="8640960" cy="3384376"/>
          </a:xfrm>
          <a:prstGeom prst="rect">
            <a:avLst/>
          </a:prstGeom>
          <a:solidFill>
            <a:srgbClr val="004C4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“Ya </a:t>
            </a:r>
            <a:r>
              <a:rPr lang="tr-TR" sz="2400" b="1" i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Sabahah</a:t>
            </a:r>
            <a:r>
              <a:rPr lang="tr-TR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! Ya </a:t>
            </a:r>
            <a:r>
              <a:rPr lang="tr-TR" sz="2400" b="1" i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Sabahah</a:t>
            </a:r>
            <a:r>
              <a:rPr lang="tr-TR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!”</a:t>
            </a:r>
            <a:r>
              <a:rPr lang="tr-TR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Tüm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Kureyş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Safa tepesinde toplanmıştı. Allah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Rasûlü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-  “Ey kavmim!” Ben size şu dağın arkasından güçlü kuvvetli bir ordu geliyor. Sizin hepinizi kılıçtan geçirecek, kadınlarınızı dul, çocuklarınızı yetim bırakacak desem beni doğrular mısınız?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Oradakiler hep bir ağızdan dediler ki: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“Ey Muhammed! Sen Kerim oğlu Kerimsin! Biz senin ağzından şu ana kadar yalan bir şey duymadık! Sen diyorsan doğrudur.”</a:t>
            </a:r>
          </a:p>
        </p:txBody>
      </p:sp>
      <p:pic>
        <p:nvPicPr>
          <p:cNvPr id="40962" name="Picture 2" descr="C:\Users\HOCA\Desktop\Resim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5"/>
            <a:ext cx="8640960" cy="3079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51520" y="188641"/>
            <a:ext cx="8568952" cy="21852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hangingPunct="0"/>
            <a:r>
              <a:rPr lang="tr-TR" sz="240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- “Öyleyse ben sizi önünüzde bulunan şiddetli bir azap ile uyarıyorum.” </a:t>
            </a:r>
            <a:r>
              <a:rPr lang="tr-TR" sz="2400" smtClean="0">
                <a:latin typeface="Arial" pitchFamily="34" charset="0"/>
                <a:cs typeface="Arial" pitchFamily="34" charset="0"/>
              </a:rPr>
              <a:t>demişti. Bu uyarının peşinden Ebu Leheb:</a:t>
            </a:r>
          </a:p>
          <a:p>
            <a:pPr algn="just" hangingPunct="0">
              <a:buFontTx/>
              <a:buChar char="-"/>
            </a:pPr>
            <a:r>
              <a:rPr lang="tr-TR" sz="2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9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“Tebben leke ya Muhammed!” “Yuh olsun sana, yazıklar olsun sana! Bizi buraya bunun için mi çağırdın”? </a:t>
            </a:r>
            <a:r>
              <a:rPr lang="tr-TR" sz="2400" smtClean="0">
                <a:latin typeface="Arial" pitchFamily="34" charset="0"/>
                <a:cs typeface="Arial" pitchFamily="34" charset="0"/>
              </a:rPr>
              <a:t>diyerek kalkıp gitmişti. İşte bu sure bu olay üzerine inmiştir. </a:t>
            </a:r>
          </a:p>
          <a:p>
            <a:pPr algn="ctr" hangingPunct="0"/>
            <a:r>
              <a:rPr lang="tr-TR" sz="1600" smtClean="0">
                <a:latin typeface="Arial" pitchFamily="34" charset="0"/>
                <a:cs typeface="Arial" pitchFamily="34" charset="0"/>
              </a:rPr>
              <a:t>(Buhari, Tefsiru Sure-i 111)</a:t>
            </a:r>
          </a:p>
        </p:txBody>
      </p:sp>
      <p:pic>
        <p:nvPicPr>
          <p:cNvPr id="63490" name="Picture 2" descr="E:\VAAZLAR YAZILI\SUNUM VAAZLAR KLASÖRÜM\Resimler Vaazlarda Kullanılacak\çağrı filmleri\65315-i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5"/>
            <a:ext cx="8568952" cy="4176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908720"/>
            <a:ext cx="864096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smtClean="0">
                <a:latin typeface="Arial" pitchFamily="34" charset="0"/>
                <a:cs typeface="Arial" pitchFamily="34" charset="0"/>
              </a:rPr>
              <a:t>Ebu Leheb Hz. Peygamber’e gelerek;</a:t>
            </a:r>
          </a:p>
          <a:p>
            <a:pPr>
              <a:buFontTx/>
              <a:buChar char="-"/>
            </a:pPr>
            <a:r>
              <a:rPr lang="tr-TR" sz="2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Ben Müslüman olursam bana ne var? </a:t>
            </a:r>
            <a:r>
              <a:rPr lang="tr-TR" sz="2400" smtClean="0">
                <a:latin typeface="Arial" pitchFamily="34" charset="0"/>
                <a:cs typeface="Arial" pitchFamily="34" charset="0"/>
              </a:rPr>
              <a:t>der. Hz. Peygamber;</a:t>
            </a:r>
          </a:p>
          <a:p>
            <a:pPr>
              <a:buFontTx/>
              <a:buChar char="-"/>
            </a:pPr>
            <a:r>
              <a:rPr lang="tr-TR" sz="240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Herkese ne varsa sana da o var, </a:t>
            </a:r>
            <a:r>
              <a:rPr lang="tr-TR" sz="2400" smtClean="0">
                <a:latin typeface="Arial" pitchFamily="34" charset="0"/>
                <a:cs typeface="Arial" pitchFamily="34" charset="0"/>
              </a:rPr>
              <a:t>der. Ebu Leheb;</a:t>
            </a:r>
          </a:p>
          <a:p>
            <a:pPr>
              <a:buFontTx/>
              <a:buChar char="-"/>
            </a:pPr>
            <a:r>
              <a:rPr lang="tr-TR" sz="2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Beni herkesle bir tutan din olmaz olsun, </a:t>
            </a:r>
            <a:r>
              <a:rPr lang="tr-TR" sz="2400" smtClean="0">
                <a:latin typeface="Arial" pitchFamily="34" charset="0"/>
                <a:cs typeface="Arial" pitchFamily="34" charset="0"/>
              </a:rPr>
              <a:t>der.</a:t>
            </a:r>
            <a:endParaRPr lang="tr-TR" sz="2400"/>
          </a:p>
        </p:txBody>
      </p:sp>
      <p:sp>
        <p:nvSpPr>
          <p:cNvPr id="3" name="2 Dikdörtgen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PAZARLIK</a:t>
            </a:r>
            <a:endParaRPr lang="tr-TR" sz="36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5538" name="Picture 2" descr="E:\VAAZLAR YAZILI\SUNUM VAAZLAR KLASÖRÜM\Resimler Vaazlarda Kullanılacak\çağrı filmleri\47c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564904"/>
            <a:ext cx="867127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1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تَبَّتْ يَدَٓا اَب۪ي لَهَبٍ وَتَبَّۜ ﴿1﴾</a:t>
            </a:r>
            <a:endParaRPr lang="tr-TR" sz="32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Shaikh Hamdullah Basic" pitchFamily="2" charset="-7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3212976"/>
            <a:ext cx="86409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Ebû Leheb'in elleri kurusun!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ecazî bir ifade olup onun helak olması yönüyle bedduadır. Devamındaki "tebbe" fiili, bedduanın gerçekleşeceğini ifade eder; öyle de olmuştur.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124745"/>
            <a:ext cx="864096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de-DE" sz="24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Ebû Leheb'in </a:t>
            </a:r>
            <a:r>
              <a:rPr lang="tr-TR" sz="24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iki </a:t>
            </a:r>
            <a:r>
              <a:rPr lang="de-DE" sz="24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eli kurusun! Kurudu zaten. </a:t>
            </a:r>
            <a:endParaRPr lang="tr-TR" sz="2400" b="1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1700808"/>
            <a:ext cx="8640960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تَبَّتْ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Kurusun, beddua, kahrolsun.</a:t>
            </a:r>
            <a:endParaRPr lang="tr-TR" sz="2400" b="1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يَدَٓا 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İki el; sosyal ve ekonomik güç.</a:t>
            </a:r>
            <a:endParaRPr lang="tr-TR" sz="2400" b="1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اَب۪ي لَهَبٍ وَتَبَّۜ</a:t>
            </a:r>
            <a:r>
              <a:rPr lang="tr-TR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Shaikh Hamdullah Basic" pitchFamily="2" charset="-78"/>
              </a:rPr>
              <a:t> : </a:t>
            </a:r>
            <a:r>
              <a:rPr lang="tr-TR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Ebu Leheb, alev ve ateşin babası.</a:t>
            </a:r>
            <a:endParaRPr lang="tr-TR" sz="2400" b="1" spc="15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OCA\Desktop\1col_manzaralari_col_duvar_kagitlari_1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09119"/>
            <a:ext cx="8640960" cy="2153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988</Words>
  <Application>Microsoft Office PowerPoint</Application>
  <PresentationFormat>Ekran Gösterisi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HOCA</dc:creator>
  <cp:lastModifiedBy>HOCA</cp:lastModifiedBy>
  <cp:revision>205</cp:revision>
  <dcterms:created xsi:type="dcterms:W3CDTF">2014-03-09T22:23:51Z</dcterms:created>
  <dcterms:modified xsi:type="dcterms:W3CDTF">2014-03-17T23:13:01Z</dcterms:modified>
</cp:coreProperties>
</file>