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7" r:id="rId2"/>
    <p:sldId id="258" r:id="rId3"/>
    <p:sldId id="262" r:id="rId4"/>
    <p:sldId id="261" r:id="rId5"/>
    <p:sldId id="260" r:id="rId6"/>
    <p:sldId id="267" r:id="rId7"/>
    <p:sldId id="266" r:id="rId8"/>
    <p:sldId id="265" r:id="rId9"/>
    <p:sldId id="264" r:id="rId10"/>
    <p:sldId id="272" r:id="rId11"/>
    <p:sldId id="273" r:id="rId12"/>
    <p:sldId id="275" r:id="rId13"/>
    <p:sldId id="274" r:id="rId14"/>
    <p:sldId id="270" r:id="rId15"/>
    <p:sldId id="269" r:id="rId16"/>
    <p:sldId id="300" r:id="rId17"/>
    <p:sldId id="268" r:id="rId18"/>
    <p:sldId id="279" r:id="rId19"/>
    <p:sldId id="278" r:id="rId20"/>
    <p:sldId id="282" r:id="rId21"/>
    <p:sldId id="281" r:id="rId22"/>
    <p:sldId id="280" r:id="rId23"/>
    <p:sldId id="277" r:id="rId24"/>
    <p:sldId id="283" r:id="rId25"/>
    <p:sldId id="288" r:id="rId26"/>
    <p:sldId id="287" r:id="rId27"/>
    <p:sldId id="286" r:id="rId28"/>
    <p:sldId id="291" r:id="rId29"/>
    <p:sldId id="301" r:id="rId30"/>
    <p:sldId id="290" r:id="rId31"/>
    <p:sldId id="289" r:id="rId32"/>
    <p:sldId id="295" r:id="rId33"/>
    <p:sldId id="294" r:id="rId34"/>
    <p:sldId id="293" r:id="rId35"/>
    <p:sldId id="292" r:id="rId36"/>
    <p:sldId id="285" r:id="rId37"/>
    <p:sldId id="284" r:id="rId38"/>
    <p:sldId id="297" r:id="rId39"/>
    <p:sldId id="259"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937A49-4A60-4FB5-AD5D-384D4A932C36}" type="datetimeFigureOut">
              <a:rPr lang="tr-TR" smtClean="0"/>
              <a:pPr/>
              <a:t>28.02.2013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E6045B-88B6-4FA3-BB3C-59678989545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HÜSEYİN</a:t>
            </a:r>
            <a:r>
              <a:rPr lang="tr-TR" baseline="0" dirty="0" smtClean="0"/>
              <a:t> EROL</a:t>
            </a:r>
          </a:p>
          <a:p>
            <a:r>
              <a:rPr lang="tr-TR" baseline="0" dirty="0" smtClean="0"/>
              <a:t>AFYONKARAHİSAR MEVLANA CAMİİ İMAM HATİB-İ</a:t>
            </a:r>
            <a:endParaRPr lang="tr-TR" dirty="0"/>
          </a:p>
        </p:txBody>
      </p:sp>
      <p:sp>
        <p:nvSpPr>
          <p:cNvPr id="4" name="3 Slayt Numarası Yer Tutucusu"/>
          <p:cNvSpPr>
            <a:spLocks noGrp="1"/>
          </p:cNvSpPr>
          <p:nvPr>
            <p:ph type="sldNum" sz="quarter" idx="10"/>
          </p:nvPr>
        </p:nvSpPr>
        <p:spPr/>
        <p:txBody>
          <a:bodyPr/>
          <a:lstStyle/>
          <a:p>
            <a:fld id="{1C65C4EE-B565-4902-8803-D0AC75FB6B48}"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HÜSEYİN</a:t>
            </a:r>
            <a:r>
              <a:rPr lang="tr-TR" baseline="0" dirty="0" smtClean="0"/>
              <a:t> EROL</a:t>
            </a:r>
          </a:p>
          <a:p>
            <a:r>
              <a:rPr lang="tr-TR" baseline="0" dirty="0" smtClean="0"/>
              <a:t>AFYONKARAHİSAR MEVLANA CAMİİ İMAM HATİB-İ</a:t>
            </a:r>
            <a:endParaRPr lang="tr-TR" dirty="0"/>
          </a:p>
        </p:txBody>
      </p:sp>
      <p:sp>
        <p:nvSpPr>
          <p:cNvPr id="4" name="3 Slayt Numarası Yer Tutucusu"/>
          <p:cNvSpPr>
            <a:spLocks noGrp="1"/>
          </p:cNvSpPr>
          <p:nvPr>
            <p:ph type="sldNum" sz="quarter" idx="10"/>
          </p:nvPr>
        </p:nvSpPr>
        <p:spPr/>
        <p:txBody>
          <a:bodyPr/>
          <a:lstStyle/>
          <a:p>
            <a:fld id="{1C65C4EE-B565-4902-8803-D0AC75FB6B48}" type="slidenum">
              <a:rPr lang="tr-TR" smtClean="0"/>
              <a:pPr/>
              <a:t>38</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28.02.2013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28.02.2013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google.com.tr/url?sa=i&amp;source=images&amp;cd=&amp;cad=rja&amp;docid=11lCWlXoFCTVzM&amp;tbnid=t1l2T0LqJc6nMM:&amp;ved=0CAgQjRwwAA&amp;url=http://tr.wikipedia.org/wiki/Dosya:Diyanet_logo.jpg&amp;ei=jtwPUZy5PNCN4gSL1YHQAw&amp;psig=AFQjCNHFE8RFOaUIYDnuxb7eDXc8M803XQ&amp;ust=136008039902911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guncelvaaz.com/index.php/cuma-vaazlari/sosyal-yasantiyla-ilgili-vaazlar/25-zararli-aliskanliklar-vaaz.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guncelvaaz.com/index.php/cuma-vaazlari/sosyal-yasantiyla-ilgili-vaazlar/25-zararli-aliskanliklar-vaaz.html"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hyperlink" Target="http://www.google.com.tr/url?sa=i&amp;source=images&amp;cd=&amp;cad=rja&amp;docid=11lCWlXoFCTVzM&amp;tbnid=t1l2T0LqJc6nMM:&amp;ved=0CAgQjRwwAA&amp;url=http://tr.wikipedia.org/wiki/Dosya:Diyanet_logo.jpg&amp;ei=jtwPUZy5PNCN4gSL1YHQAw&amp;psig=AFQjCNHFE8RFOaUIYDnuxb7eDXc8M803XQ&amp;ust=1360080399029113"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0"/>
            <a:ext cx="7056784" cy="1440160"/>
          </a:xfrm>
        </p:spPr>
        <p:txBody>
          <a:bodyPr>
            <a:noAutofit/>
          </a:bodyPr>
          <a:lstStyle/>
          <a:p>
            <a:r>
              <a:rPr lang="tr-TR" sz="5400" b="1" dirty="0" smtClean="0"/>
              <a:t>ZARARLI  ALIŞKANLIKLAR</a:t>
            </a:r>
            <a:endParaRPr lang="tr-TR" sz="5400" dirty="0"/>
          </a:p>
        </p:txBody>
      </p:sp>
      <p:sp>
        <p:nvSpPr>
          <p:cNvPr id="14" name="13 Alt Başlık"/>
          <p:cNvSpPr>
            <a:spLocks noGrp="1"/>
          </p:cNvSpPr>
          <p:nvPr>
            <p:ph type="subTitle" idx="1"/>
          </p:nvPr>
        </p:nvSpPr>
        <p:spPr>
          <a:xfrm>
            <a:off x="533400" y="5517232"/>
            <a:ext cx="7711008" cy="1008112"/>
          </a:xfrm>
        </p:spPr>
        <p:txBody>
          <a:bodyPr>
            <a:normAutofit fontScale="85000" lnSpcReduction="10000"/>
          </a:bodyPr>
          <a:lstStyle/>
          <a:p>
            <a:r>
              <a:rPr lang="tr-TR" b="1" i="1" dirty="0" smtClean="0">
                <a:solidFill>
                  <a:schemeClr val="tx1">
                    <a:lumMod val="65000"/>
                    <a:lumOff val="35000"/>
                  </a:schemeClr>
                </a:solidFill>
              </a:rPr>
              <a:t>HÜSEYİN EROL				</a:t>
            </a:r>
          </a:p>
          <a:p>
            <a:r>
              <a:rPr lang="tr-TR" b="1" i="1" dirty="0" smtClean="0">
                <a:solidFill>
                  <a:schemeClr val="tx1">
                    <a:lumMod val="65000"/>
                    <a:lumOff val="35000"/>
                  </a:schemeClr>
                </a:solidFill>
              </a:rPr>
              <a:t>AFYONKARAHİSAR MEVLANA CAMİİ İMAM HATİB-İ</a:t>
            </a:r>
          </a:p>
          <a:p>
            <a:endParaRPr lang="tr-TR" dirty="0"/>
          </a:p>
        </p:txBody>
      </p:sp>
      <p:sp>
        <p:nvSpPr>
          <p:cNvPr id="2050" name="AutoShape 2"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2" name="AutoShape 4"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4" name="AutoShape 6"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6" name="AutoShape 8"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8" name="AutoShape 10"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64" name="Picture 16" descr="D:\18122012196.jpg"/>
          <p:cNvPicPr>
            <a:picLocks noChangeAspect="1" noChangeArrowheads="1"/>
          </p:cNvPicPr>
          <p:nvPr/>
        </p:nvPicPr>
        <p:blipFill>
          <a:blip r:embed="rId3" cstate="print"/>
          <a:srcRect/>
          <a:stretch>
            <a:fillRect/>
          </a:stretch>
        </p:blipFill>
        <p:spPr bwMode="auto">
          <a:xfrm>
            <a:off x="2267744" y="1844824"/>
            <a:ext cx="4680520" cy="3509685"/>
          </a:xfrm>
          <a:prstGeom prst="rect">
            <a:avLst/>
          </a:prstGeom>
          <a:noFill/>
        </p:spPr>
      </p:pic>
      <p:pic>
        <p:nvPicPr>
          <p:cNvPr id="2066" name="Picture 18" descr="http://upload.wikimedia.org/wikipedia/tr/f/f4/Diyanet_logo.jpg">
            <a:hlinkClick r:id="rId4"/>
          </p:cNvPr>
          <p:cNvPicPr>
            <a:picLocks noChangeAspect="1" noChangeArrowheads="1"/>
          </p:cNvPicPr>
          <p:nvPr/>
        </p:nvPicPr>
        <p:blipFill>
          <a:blip r:embed="rId5" cstate="print"/>
          <a:srcRect/>
          <a:stretch>
            <a:fillRect/>
          </a:stretch>
        </p:blipFill>
        <p:spPr bwMode="auto">
          <a:xfrm>
            <a:off x="0" y="1484784"/>
            <a:ext cx="2123728" cy="2088232"/>
          </a:xfrm>
          <a:prstGeom prst="rect">
            <a:avLst/>
          </a:prstGeom>
          <a:noFill/>
        </p:spPr>
      </p:pic>
      <p:pic>
        <p:nvPicPr>
          <p:cNvPr id="2067" name="Picture 19" descr="C:\Users\mevlana\Desktop\TRK_BA~1.PNG"/>
          <p:cNvPicPr>
            <a:picLocks noChangeAspect="1" noChangeArrowheads="1"/>
          </p:cNvPicPr>
          <p:nvPr/>
        </p:nvPicPr>
        <p:blipFill>
          <a:blip r:embed="rId6" cstate="print"/>
          <a:srcRect/>
          <a:stretch>
            <a:fillRect/>
          </a:stretch>
        </p:blipFill>
        <p:spPr bwMode="auto">
          <a:xfrm>
            <a:off x="6875240" y="1412776"/>
            <a:ext cx="2268760" cy="226876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3528392"/>
          </a:xfrm>
        </p:spPr>
        <p:txBody>
          <a:bodyPr/>
          <a:lstStyle/>
          <a:p>
            <a:pPr algn="ctr"/>
            <a:r>
              <a:rPr lang="tr-TR" dirty="0" smtClean="0"/>
              <a:t>“</a:t>
            </a:r>
            <a:r>
              <a:rPr lang="tr-TR" b="1" dirty="0" err="1" smtClean="0"/>
              <a:t>Allahım</a:t>
            </a:r>
            <a:r>
              <a:rPr lang="tr-TR" b="1" dirty="0" smtClean="0"/>
              <a:t>, şarap hakkında bize, yeterli beyanda bulun”</a:t>
            </a:r>
            <a:r>
              <a:rPr lang="tr-TR" dirty="0" smtClean="0"/>
              <a:t> diye dua etmesi üzerine içki ve kumarı kesin olarak yasaklayan </a:t>
            </a:r>
            <a:r>
              <a:rPr lang="tr-TR" b="1" dirty="0" smtClean="0"/>
              <a:t>dördüncü ve son </a:t>
            </a:r>
            <a:r>
              <a:rPr lang="tr-TR" b="1" dirty="0" err="1" smtClean="0"/>
              <a:t>âyet</a:t>
            </a:r>
            <a:r>
              <a:rPr lang="tr-TR" b="1" dirty="0" smtClean="0"/>
              <a:t> </a:t>
            </a:r>
            <a:r>
              <a:rPr lang="tr-TR" dirty="0" smtClean="0"/>
              <a:t>nazil oldu.: “</a:t>
            </a:r>
            <a:r>
              <a:rPr lang="tr-TR" b="1" dirty="0" smtClean="0"/>
              <a:t>Ey </a:t>
            </a:r>
            <a:r>
              <a:rPr lang="tr-TR" b="1" dirty="0" err="1" smtClean="0"/>
              <a:t>mü’minler</a:t>
            </a:r>
            <a:r>
              <a:rPr lang="tr-TR" b="1" dirty="0" smtClean="0"/>
              <a:t>! Şarap, kumar, dikili taşlar (putlar), fal ve şans okları birer şeytan işi pisliktir. Bunlardan uzak durunuz ki, kurtuluşa eresiniz.”</a:t>
            </a:r>
            <a:r>
              <a:rPr lang="tr-TR" dirty="0" smtClean="0"/>
              <a:t>(5) </a:t>
            </a:r>
            <a:r>
              <a:rPr lang="tr-TR" dirty="0" err="1" smtClean="0"/>
              <a:t>Maide</a:t>
            </a:r>
            <a:r>
              <a:rPr lang="tr-TR" dirty="0" smtClean="0"/>
              <a:t>, 90.</a:t>
            </a:r>
          </a:p>
          <a:p>
            <a:endParaRPr lang="tr-TR" dirty="0"/>
          </a:p>
        </p:txBody>
      </p:sp>
      <p:sp>
        <p:nvSpPr>
          <p:cNvPr id="4" name="3 Dikdörtgen"/>
          <p:cNvSpPr/>
          <p:nvPr/>
        </p:nvSpPr>
        <p:spPr>
          <a:xfrm>
            <a:off x="179512" y="3861048"/>
            <a:ext cx="8784976" cy="2123658"/>
          </a:xfrm>
          <a:prstGeom prst="rect">
            <a:avLst/>
          </a:prstGeom>
        </p:spPr>
        <p:txBody>
          <a:bodyPr wrap="square">
            <a:spAutoFit/>
          </a:bodyPr>
          <a:lstStyle/>
          <a:p>
            <a:pPr algn="ctr"/>
            <a:r>
              <a:rPr lang="ar-AE" sz="4400" dirty="0" smtClean="0"/>
              <a:t>يَا أَيُّهَا الَّذِينَ آمَنُواْ إِنَّمَا الْخَمْرُ وَالْمَيْسِرُ وَالأَنصَابُ وَالأَزْلاَمُ رِجْسٌ مِّنْ عَمَلِ الشَّيْطَانِ فَاجْتَنِبُوهُ لَعَلَّكُمْ تُفْلِحُونَ</a:t>
            </a:r>
            <a:endParaRPr lang="tr-TR" sz="4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dirty="0" smtClean="0"/>
              <a:t> Görülüyor ki, içki tedricen derece derece haram kılınmıştır. Esasen hükümlerin teşriinde </a:t>
            </a:r>
            <a:r>
              <a:rPr lang="tr-TR" b="1" dirty="0" err="1" smtClean="0"/>
              <a:t>İslâmiyetin</a:t>
            </a:r>
            <a:r>
              <a:rPr lang="tr-TR" b="1" dirty="0" smtClean="0"/>
              <a:t> izlediği yol budur. Aşırı derecede içkiye düşkün olan toplum, kademe kademe böyle bir yasağa hazırlanmış, kesin yasaklandığı bildirilince de hemen bu yasağa uymuştur</a:t>
            </a:r>
            <a:r>
              <a:rPr lang="tr-TR" dirty="0" smtClean="0"/>
              <a:t>. Son inen </a:t>
            </a:r>
            <a:r>
              <a:rPr lang="tr-TR" dirty="0" err="1" smtClean="0"/>
              <a:t>âyet</a:t>
            </a:r>
            <a:r>
              <a:rPr lang="tr-TR" dirty="0" smtClean="0"/>
              <a:t> </a:t>
            </a:r>
            <a:r>
              <a:rPr lang="tr-TR" b="1" dirty="0" smtClean="0"/>
              <a:t>içkinin kesin haram kılındığını bildirince içki içenler ve içki içmeyi alışkanlık haline getirenler, Allah'ın emri karşısında hiç tereddüt etmeden içkiyi bırakmışlar ve içki ile ilgili her şeyi kırıp yok etmişlerdir.</a:t>
            </a:r>
            <a:endParaRPr lang="tr-T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dirty="0" smtClean="0"/>
              <a:t>. Bu konuda Enes </a:t>
            </a:r>
            <a:r>
              <a:rPr lang="tr-TR" dirty="0" err="1" smtClean="0"/>
              <a:t>İbn</a:t>
            </a:r>
            <a:r>
              <a:rPr lang="tr-TR" dirty="0" smtClean="0"/>
              <a:t> </a:t>
            </a:r>
            <a:r>
              <a:rPr lang="tr-TR" dirty="0" err="1" smtClean="0"/>
              <a:t>Mâlik</a:t>
            </a:r>
            <a:r>
              <a:rPr lang="tr-TR" dirty="0" smtClean="0"/>
              <a:t> (r.a.) şöyle diyor: </a:t>
            </a:r>
            <a:r>
              <a:rPr lang="tr-TR" b="1" dirty="0" smtClean="0"/>
              <a:t>Şarabın haram kılındığı gün ben Ebu Talha'nın evinde oradakilere şarap sunuyordum. İçkileri koruk ve hurma şarabı idi. Bir de baktım biri sokakta çağırıyor.</a:t>
            </a:r>
            <a:r>
              <a:rPr lang="tr-TR" dirty="0" smtClean="0"/>
              <a:t> Ebu Talha bana, çık da bak neymiş, dedi. Çıktım baktım birisi, “</a:t>
            </a:r>
            <a:r>
              <a:rPr lang="tr-TR" b="1" dirty="0" smtClean="0"/>
              <a:t>şarap haram kılınmıştır” </a:t>
            </a:r>
            <a:r>
              <a:rPr lang="tr-TR" dirty="0" smtClean="0"/>
              <a:t>diye bağırıyor. İçeri girdim durumu bildirdim. Ebu Talha bana: “</a:t>
            </a:r>
            <a:r>
              <a:rPr lang="tr-TR" b="1" dirty="0" smtClean="0"/>
              <a:t>çık da o içkiyi dök” dedi, bende çıktım döktüm</a:t>
            </a:r>
            <a:r>
              <a:rPr lang="tr-TR" dirty="0" smtClean="0"/>
              <a:t>.” 6- Müslim, </a:t>
            </a:r>
            <a:r>
              <a:rPr lang="tr-TR" dirty="0" err="1" smtClean="0"/>
              <a:t>Eşribe</a:t>
            </a:r>
            <a:r>
              <a:rPr lang="tr-TR" dirty="0" smtClean="0"/>
              <a:t>,1 </a:t>
            </a:r>
          </a:p>
          <a:p>
            <a:pPr algn="ctr"/>
            <a:r>
              <a:rPr lang="tr-TR" dirty="0" smtClean="0"/>
              <a:t>Ayette yasaklanan </a:t>
            </a:r>
            <a:r>
              <a:rPr lang="tr-TR" dirty="0" err="1" smtClean="0"/>
              <a:t>Hamr</a:t>
            </a:r>
            <a:r>
              <a:rPr lang="tr-TR" dirty="0" smtClean="0"/>
              <a:t> (şarap)’dır. Aklı bürüyüp örttüğü için şaraba </a:t>
            </a:r>
            <a:r>
              <a:rPr lang="tr-TR" dirty="0" err="1" smtClean="0"/>
              <a:t>hamr</a:t>
            </a:r>
            <a:r>
              <a:rPr lang="tr-TR" dirty="0" smtClean="0"/>
              <a:t> denmiştir.</a:t>
            </a:r>
          </a:p>
          <a:p>
            <a:pPr algn="ct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lnSpcReduction="10000"/>
          </a:bodyPr>
          <a:lstStyle/>
          <a:p>
            <a:pPr algn="ctr"/>
            <a:r>
              <a:rPr lang="tr-TR" dirty="0" err="1" smtClean="0"/>
              <a:t>İbn</a:t>
            </a:r>
            <a:r>
              <a:rPr lang="tr-TR" dirty="0" smtClean="0"/>
              <a:t> Ömer (r.a.) demiştir ki: Şarabı haram kılan </a:t>
            </a:r>
            <a:r>
              <a:rPr lang="tr-TR" dirty="0" err="1" smtClean="0"/>
              <a:t>âyet</a:t>
            </a:r>
            <a:r>
              <a:rPr lang="tr-TR" dirty="0" smtClean="0"/>
              <a:t> indiği zaman şarap beş şeyden; üzümden, hurmadan, buğdaydan, arpadan ve darıdan yapılırdı. Hadis-i Şerifte de: </a:t>
            </a:r>
          </a:p>
          <a:p>
            <a:pPr algn="ctr"/>
            <a:r>
              <a:rPr lang="tr-TR" dirty="0" smtClean="0"/>
              <a:t>“</a:t>
            </a:r>
            <a:r>
              <a:rPr lang="tr-TR" b="1" dirty="0" smtClean="0"/>
              <a:t>Üzümden bir şarap, hurmadan bir şarap, baldan bir şarap, buğdaydan bir şarap, arpadan bir şarap vardır.”</a:t>
            </a:r>
            <a:r>
              <a:rPr lang="tr-TR" dirty="0" smtClean="0"/>
              <a:t>(8)  </a:t>
            </a:r>
            <a:r>
              <a:rPr lang="tr-TR" sz="2400" dirty="0" err="1" smtClean="0"/>
              <a:t>Ebû</a:t>
            </a:r>
            <a:r>
              <a:rPr lang="tr-TR" sz="2400" dirty="0" smtClean="0"/>
              <a:t> </a:t>
            </a:r>
            <a:r>
              <a:rPr lang="tr-TR" sz="2400" dirty="0" err="1" smtClean="0"/>
              <a:t>Dâvut</a:t>
            </a:r>
            <a:r>
              <a:rPr lang="tr-TR" sz="2400" dirty="0" smtClean="0"/>
              <a:t>, </a:t>
            </a:r>
            <a:r>
              <a:rPr lang="tr-TR" sz="2400" dirty="0" err="1" smtClean="0"/>
              <a:t>Eşribe</a:t>
            </a:r>
            <a:r>
              <a:rPr lang="tr-TR" sz="2400" dirty="0" smtClean="0"/>
              <a:t>, 4; </a:t>
            </a:r>
            <a:r>
              <a:rPr lang="tr-TR" sz="2400" dirty="0" err="1" smtClean="0"/>
              <a:t>Tirmizi</a:t>
            </a:r>
            <a:r>
              <a:rPr lang="tr-TR" sz="2400" dirty="0" smtClean="0"/>
              <a:t>, </a:t>
            </a:r>
            <a:r>
              <a:rPr lang="tr-TR" sz="2400" dirty="0" err="1" smtClean="0"/>
              <a:t>Eşribe</a:t>
            </a:r>
            <a:r>
              <a:rPr lang="tr-TR" sz="2400" dirty="0" smtClean="0"/>
              <a:t>, 8; </a:t>
            </a:r>
            <a:r>
              <a:rPr lang="tr-TR" sz="2400" dirty="0" err="1" smtClean="0"/>
              <a:t>İbn</a:t>
            </a:r>
            <a:r>
              <a:rPr lang="tr-TR" sz="2400" dirty="0" smtClean="0"/>
              <a:t> </a:t>
            </a:r>
            <a:r>
              <a:rPr lang="tr-TR" sz="2400" dirty="0" err="1" smtClean="0"/>
              <a:t>Mace</a:t>
            </a:r>
            <a:r>
              <a:rPr lang="tr-TR" sz="2400" dirty="0" smtClean="0"/>
              <a:t>, </a:t>
            </a:r>
            <a:r>
              <a:rPr lang="tr-TR" sz="2400" dirty="0" err="1" smtClean="0"/>
              <a:t>Eşribe</a:t>
            </a:r>
            <a:r>
              <a:rPr lang="tr-TR" sz="2400" dirty="0" smtClean="0"/>
              <a:t>, 5. </a:t>
            </a:r>
          </a:p>
          <a:p>
            <a:pPr algn="ctr"/>
            <a:r>
              <a:rPr lang="tr-TR" dirty="0" smtClean="0"/>
              <a:t>Şarap dışındaki sarhoşluk verici içkilerin de şarap hükmünde olduğu, yani onların da haram olduğu Peygamberimiz tarafından bildirilmiş, şöyle </a:t>
            </a:r>
            <a:r>
              <a:rPr lang="tr-TR" dirty="0" err="1" smtClean="0"/>
              <a:t>buyurulmuştur</a:t>
            </a:r>
            <a:r>
              <a:rPr lang="tr-TR" dirty="0" smtClean="0"/>
              <a:t>: “</a:t>
            </a:r>
            <a:r>
              <a:rPr lang="tr-TR" b="1" dirty="0" smtClean="0"/>
              <a:t>Sarhoşluk veren her şey şaraptır ve her şarap haramdır</a:t>
            </a:r>
            <a:r>
              <a:rPr lang="tr-TR" sz="2400" b="1" dirty="0" smtClean="0"/>
              <a:t>.</a:t>
            </a:r>
            <a:r>
              <a:rPr lang="tr-TR" sz="2400" dirty="0" smtClean="0"/>
              <a:t>”(9) Müslim, </a:t>
            </a:r>
            <a:r>
              <a:rPr lang="tr-TR" sz="2400" dirty="0" err="1" smtClean="0"/>
              <a:t>Eşribe</a:t>
            </a:r>
            <a:r>
              <a:rPr lang="tr-TR" sz="2400" dirty="0" smtClean="0"/>
              <a:t>, 7.</a:t>
            </a:r>
          </a:p>
          <a:p>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dirty="0" smtClean="0"/>
              <a:t>Yine Peygamberimiz: “</a:t>
            </a:r>
            <a:r>
              <a:rPr lang="tr-TR" b="1" dirty="0" smtClean="0"/>
              <a:t>Çoğu sarhoş eden şeyin azı da haramdır</a:t>
            </a:r>
            <a:r>
              <a:rPr lang="tr-TR" dirty="0" smtClean="0"/>
              <a:t>.”(</a:t>
            </a:r>
            <a:r>
              <a:rPr lang="tr-TR" sz="2000" dirty="0" smtClean="0"/>
              <a:t>10)</a:t>
            </a:r>
            <a:r>
              <a:rPr lang="tr-TR" sz="2000" dirty="0" err="1" smtClean="0"/>
              <a:t>Tirmizî</a:t>
            </a:r>
            <a:r>
              <a:rPr lang="tr-TR" sz="2000" dirty="0" smtClean="0"/>
              <a:t>, </a:t>
            </a:r>
            <a:r>
              <a:rPr lang="tr-TR" sz="2000" dirty="0" err="1" smtClean="0"/>
              <a:t>Eşribe</a:t>
            </a:r>
            <a:r>
              <a:rPr lang="tr-TR" sz="2000" dirty="0" smtClean="0"/>
              <a:t>, 3; </a:t>
            </a:r>
            <a:r>
              <a:rPr lang="tr-TR" sz="2000" dirty="0" err="1" smtClean="0"/>
              <a:t>Ebû</a:t>
            </a:r>
            <a:r>
              <a:rPr lang="tr-TR" sz="2000" dirty="0" smtClean="0"/>
              <a:t> </a:t>
            </a:r>
            <a:r>
              <a:rPr lang="tr-TR" sz="2000" dirty="0" err="1" smtClean="0"/>
              <a:t>Dâvud</a:t>
            </a:r>
            <a:r>
              <a:rPr lang="tr-TR" sz="2000" dirty="0" smtClean="0"/>
              <a:t>, </a:t>
            </a:r>
            <a:r>
              <a:rPr lang="tr-TR" sz="2000" dirty="0" err="1" smtClean="0"/>
              <a:t>Eşribe</a:t>
            </a:r>
            <a:r>
              <a:rPr lang="tr-TR" sz="2000" dirty="0" smtClean="0"/>
              <a:t>, 5.</a:t>
            </a:r>
          </a:p>
          <a:p>
            <a:pPr algn="ctr"/>
            <a:r>
              <a:rPr lang="tr-TR" dirty="0" smtClean="0"/>
              <a:t> buyurmuş, sarhoşluk veren şeyin azı ile çoğu arasında bir fark olmadığı bildirilmiştir.</a:t>
            </a:r>
          </a:p>
          <a:p>
            <a:pPr algn="ctr"/>
            <a:r>
              <a:rPr lang="tr-TR" dirty="0" smtClean="0"/>
              <a:t>İçki ile tedaviye gelince, </a:t>
            </a:r>
            <a:r>
              <a:rPr lang="tr-TR" dirty="0" err="1" smtClean="0"/>
              <a:t>Târık</a:t>
            </a:r>
            <a:r>
              <a:rPr lang="tr-TR" dirty="0" smtClean="0"/>
              <a:t> b. </a:t>
            </a:r>
            <a:r>
              <a:rPr lang="tr-TR" dirty="0" err="1" smtClean="0"/>
              <a:t>Süveyd</a:t>
            </a:r>
            <a:r>
              <a:rPr lang="tr-TR" dirty="0" smtClean="0"/>
              <a:t> el-</a:t>
            </a:r>
            <a:r>
              <a:rPr lang="tr-TR" dirty="0" err="1" smtClean="0"/>
              <a:t>Cûfû</a:t>
            </a:r>
            <a:r>
              <a:rPr lang="tr-TR" dirty="0" smtClean="0"/>
              <a:t>, Peygamberimize şarabın hükmünü sormuş; Peygamberimiz de onu şaraptan menetmişti. Bunun üzerine </a:t>
            </a:r>
            <a:r>
              <a:rPr lang="tr-TR" dirty="0" err="1" smtClean="0"/>
              <a:t>Târık</a:t>
            </a:r>
            <a:r>
              <a:rPr lang="tr-TR" dirty="0" smtClean="0"/>
              <a:t>: Ama ben onu sadece ilaç için yapıyorum, deyince, Peygamberimiz: “</a:t>
            </a:r>
            <a:r>
              <a:rPr lang="tr-TR" b="1" dirty="0" smtClean="0"/>
              <a:t>O ilâç değil, derttir”,</a:t>
            </a:r>
            <a:r>
              <a:rPr lang="tr-TR" dirty="0" smtClean="0"/>
              <a:t> buyurmuştur</a:t>
            </a:r>
            <a:r>
              <a:rPr lang="tr-TR" sz="2400" dirty="0" smtClean="0"/>
              <a:t>.(11) Müslim, </a:t>
            </a:r>
            <a:r>
              <a:rPr lang="tr-TR" sz="2400" dirty="0" err="1" smtClean="0"/>
              <a:t>Eşribe</a:t>
            </a:r>
            <a:r>
              <a:rPr lang="tr-TR" sz="2400" dirty="0" smtClean="0"/>
              <a:t>, 3.</a:t>
            </a:r>
          </a:p>
          <a:p>
            <a:pPr algn="ct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lnSpcReduction="10000"/>
          </a:bodyPr>
          <a:lstStyle/>
          <a:p>
            <a:pPr algn="ctr"/>
            <a:r>
              <a:rPr lang="tr-TR" dirty="0" smtClean="0"/>
              <a:t>İçki yasaklanmıştır. Çünkü içkinin pek çok zararları vardır.</a:t>
            </a:r>
          </a:p>
          <a:p>
            <a:pPr algn="ctr"/>
            <a:r>
              <a:rPr lang="tr-TR" dirty="0" smtClean="0"/>
              <a:t>İçki insanlar arasına düşmanlık ve kin sokar, birlik ve kardeşliğe zarar verir. İçkinin yasaklandığını bildiren </a:t>
            </a:r>
            <a:r>
              <a:rPr lang="tr-TR" dirty="0" err="1" smtClean="0"/>
              <a:t>âyet</a:t>
            </a:r>
            <a:r>
              <a:rPr lang="tr-TR" dirty="0" smtClean="0"/>
              <a:t>-i kerimede şöyle </a:t>
            </a:r>
            <a:r>
              <a:rPr lang="tr-TR" dirty="0" err="1" smtClean="0"/>
              <a:t>buyuruluyor</a:t>
            </a:r>
            <a:r>
              <a:rPr lang="tr-TR" dirty="0" smtClean="0"/>
              <a:t>:</a:t>
            </a:r>
          </a:p>
          <a:p>
            <a:pPr algn="ctr"/>
            <a:r>
              <a:rPr lang="tr-TR" dirty="0" smtClean="0"/>
              <a:t>'</a:t>
            </a:r>
            <a:r>
              <a:rPr lang="tr-TR" b="1" dirty="0" smtClean="0"/>
              <a:t>'Şeytan içkide ve kumarda ancak aranıza düşmanlık ve kin sokmak; sizi Allah'ı anmaktan ve namazdan alıkoymak ister.”(</a:t>
            </a:r>
            <a:r>
              <a:rPr lang="tr-TR" sz="2600" dirty="0" smtClean="0"/>
              <a:t>13) </a:t>
            </a:r>
            <a:r>
              <a:rPr lang="tr-TR" sz="2600" dirty="0" err="1" smtClean="0"/>
              <a:t>Maide</a:t>
            </a:r>
            <a:r>
              <a:rPr lang="tr-TR" sz="2600" dirty="0" smtClean="0"/>
              <a:t>, 91</a:t>
            </a:r>
            <a:r>
              <a:rPr lang="tr-TR" dirty="0" smtClean="0"/>
              <a:t>.</a:t>
            </a:r>
          </a:p>
          <a:p>
            <a:pPr algn="ctr"/>
            <a:r>
              <a:rPr lang="tr-TR" dirty="0" smtClean="0"/>
              <a:t>Çünkü içki sinir sistemini bozarak cinayetlere  varan kavgalara yol açar. Zaman zaman gazete sütunlarına yansıyan, radyo ve televizyon haberlerinde yer alan kavga ve cinayetlere büyük ölçüde içkinin sebep olduğu görülmektedir. </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0"/>
            <a:ext cx="8712968" cy="6858000"/>
          </a:xfrm>
        </p:spPr>
        <p:txBody>
          <a:bodyPr>
            <a:normAutofit fontScale="92500"/>
          </a:bodyPr>
          <a:lstStyle/>
          <a:p>
            <a:r>
              <a:rPr lang="tr-TR" dirty="0" smtClean="0"/>
              <a:t>Gazetelerden  haber: </a:t>
            </a:r>
          </a:p>
          <a:p>
            <a:r>
              <a:rPr lang="tr-TR" dirty="0" smtClean="0"/>
              <a:t>“Kafayı çekti. Beş çocuğunu baltayla doğradı, sonra ayıldı. ‘ Ben ne yaptım ’ dedi. Olanları öğrenince dayanamadı, trenin altına atladı, canına kıydı.” </a:t>
            </a:r>
          </a:p>
          <a:p>
            <a:r>
              <a:rPr lang="tr-TR" dirty="0" smtClean="0"/>
              <a:t>Adam dinin içki yasağına riayet etmedi, içti. </a:t>
            </a:r>
          </a:p>
          <a:p>
            <a:r>
              <a:rPr lang="tr-TR" dirty="0" smtClean="0"/>
              <a:t>Dinini koruyamamış oldu. İçince aklı başından gitti. </a:t>
            </a:r>
          </a:p>
          <a:p>
            <a:r>
              <a:rPr lang="tr-TR" dirty="0" smtClean="0"/>
              <a:t>Böylece aklını koruyamamış oldu. Aklını kaybedince ne yapacağını bilemedi, çocuklarını öldürdü. Böylece neslini de koruyamamış oldu. </a:t>
            </a:r>
          </a:p>
          <a:p>
            <a:r>
              <a:rPr lang="tr-TR" dirty="0" smtClean="0"/>
              <a:t>Alkolün tesiri geçince uyandı. Yaptıklarını gördü. Bir insanın bunu yapmayacağını anladı. Vicdan azabına tutuldu. Dayanamadı, Trenin önüne atladı canına kıydı. Böylece nefsini de koruyamamış oldu.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buNone/>
            </a:pPr>
            <a:endParaRPr lang="tr-TR" dirty="0" smtClean="0"/>
          </a:p>
          <a:p>
            <a:pPr algn="ctr"/>
            <a:r>
              <a:rPr lang="tr-TR" sz="4000" dirty="0" smtClean="0"/>
              <a:t>Yine </a:t>
            </a:r>
            <a:r>
              <a:rPr lang="tr-TR" sz="4000" dirty="0" err="1" smtClean="0"/>
              <a:t>âyette</a:t>
            </a:r>
            <a:r>
              <a:rPr lang="tr-TR" sz="4000" dirty="0" smtClean="0"/>
              <a:t> içkinin insanı Allah'ı anmaktan ve namaz kılmaktan alıkoyduğu ifade </a:t>
            </a:r>
            <a:r>
              <a:rPr lang="tr-TR" sz="4000" dirty="0" err="1" smtClean="0"/>
              <a:t>buyurulmaktadır</a:t>
            </a:r>
            <a:r>
              <a:rPr lang="tr-TR" sz="4000" dirty="0" smtClean="0"/>
              <a:t>. Zamanının bir kısmını içki masasında geçiren kimse bu süre içinde namaz kılmayı ve Allah'a ibadet etmeyi unutur ve en kıymetli sermayesi olan vaktini bu masada boşuna geçirmiş olur. </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a:bodyPr>
          <a:lstStyle/>
          <a:p>
            <a:pPr algn="ctr"/>
            <a:r>
              <a:rPr lang="tr-TR" sz="4000" dirty="0" smtClean="0"/>
              <a:t>İçki, insanın aklını başından alır. Zaten içkiye </a:t>
            </a:r>
            <a:r>
              <a:rPr lang="tr-TR" sz="4000" dirty="0" err="1" smtClean="0"/>
              <a:t>Hamr</a:t>
            </a:r>
            <a:r>
              <a:rPr lang="tr-TR" sz="4000" dirty="0" smtClean="0"/>
              <a:t> denmesi, aklı örttüğü, kafayı dumanlandırdığı içindir. Bugün büyük ölçüde can ve mal kaybına sebep olan ve pek çok kimsenin sakat kalması sonucunu doğuran trafik kazalarının bir kısmı, sürücülerin alkollü araç kullanmasından meydana gelmektedir.</a:t>
            </a:r>
            <a:endParaRPr lang="tr-TR"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sz="3600" dirty="0" smtClean="0"/>
              <a:t>İçki insan sağlığını da olumsuz şekilde etkiler. Mide ve akciğer gibi iç organlarda yaptığı tahribat ile vücudun çalışma düzenini bozar. İçki sadece içenlere zarar vermekle kalmaz. Tıp uzmanlarının bildirdiğine göre içki, içenin soyundan gelen çocuklara da zarar verir. Alkolik babanın çocuklarının geri zekâlı ve </a:t>
            </a:r>
            <a:r>
              <a:rPr lang="tr-TR" sz="3600" dirty="0" err="1" smtClean="0"/>
              <a:t>şizofrenik</a:t>
            </a:r>
            <a:r>
              <a:rPr lang="tr-TR" sz="3600" dirty="0" smtClean="0"/>
              <a:t> olma ihtimali fazladır.</a:t>
            </a:r>
          </a:p>
          <a:p>
            <a:pPr algn="ctr">
              <a:buNone/>
            </a:pPr>
            <a:r>
              <a:rPr lang="tr-TR" sz="3600" dirty="0" smtClean="0"/>
              <a:t>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fontScale="92500" lnSpcReduction="10000"/>
          </a:bodyPr>
          <a:lstStyle/>
          <a:p>
            <a:pPr algn="ctr" fontAlgn="base"/>
            <a:r>
              <a:rPr lang="tr-TR" sz="3500" b="1" dirty="0" smtClean="0">
                <a:solidFill>
                  <a:schemeClr val="tx1">
                    <a:lumMod val="65000"/>
                    <a:lumOff val="35000"/>
                  </a:schemeClr>
                </a:solidFill>
              </a:rPr>
              <a:t>Zararlı Alışkanlıklar</a:t>
            </a:r>
            <a:endParaRPr lang="tr-TR" sz="3500" dirty="0" smtClean="0">
              <a:solidFill>
                <a:schemeClr val="tx1">
                  <a:lumMod val="65000"/>
                  <a:lumOff val="35000"/>
                </a:schemeClr>
              </a:solidFill>
            </a:endParaRPr>
          </a:p>
          <a:p>
            <a:pPr algn="ctr" fontAlgn="base"/>
            <a:r>
              <a:rPr lang="tr-TR" sz="3500" dirty="0" smtClean="0">
                <a:solidFill>
                  <a:schemeClr val="tx1">
                    <a:lumMod val="65000"/>
                    <a:lumOff val="35000"/>
                  </a:schemeClr>
                </a:solidFill>
              </a:rPr>
              <a:t>Yüce Allah insanoğlunu en mükemmel şekilde yaratmış ve hayatını devam ettirmesi için sağlıklı bir vücut vermiştir. İnsanoğluna verilen bu beden kendisine emanet bırakılmış yanlış ve zararlı yollarda kullanılmaması tavsiye edilmiştir. Hem yaratan tarafından, hem O’nun gönderdiği elçiler tarafından, hem de konunun uzmanları tarafından bedenimize karşı duyarlı davranmamız istense de, insanoğlu kendisine zarar verecek birçok alışkanlığın peşine düşmüş dünyasını ve </a:t>
            </a:r>
            <a:r>
              <a:rPr lang="tr-TR" sz="3500" dirty="0" err="1" smtClean="0">
                <a:solidFill>
                  <a:schemeClr val="tx1">
                    <a:lumMod val="65000"/>
                    <a:lumOff val="35000"/>
                  </a:schemeClr>
                </a:solidFill>
              </a:rPr>
              <a:t>ahiretini</a:t>
            </a:r>
            <a:r>
              <a:rPr lang="tr-TR" sz="3500" dirty="0" smtClean="0">
                <a:solidFill>
                  <a:schemeClr val="tx1">
                    <a:lumMod val="65000"/>
                    <a:lumOff val="35000"/>
                  </a:schemeClr>
                </a:solidFill>
              </a:rPr>
              <a:t> perişan etmiştir. Bugün </a:t>
            </a:r>
            <a:r>
              <a:rPr lang="tr-TR" sz="3500" dirty="0" smtClean="0">
                <a:solidFill>
                  <a:schemeClr val="tx1">
                    <a:lumMod val="65000"/>
                    <a:lumOff val="35000"/>
                  </a:schemeClr>
                </a:solidFill>
              </a:rPr>
              <a:t> </a:t>
            </a:r>
            <a:r>
              <a:rPr lang="tr-TR" sz="3500" dirty="0" smtClean="0">
                <a:solidFill>
                  <a:schemeClr val="tx1">
                    <a:lumMod val="65000"/>
                    <a:lumOff val="35000"/>
                  </a:schemeClr>
                </a:solidFill>
              </a:rPr>
              <a:t>günümüzde çok yaygınlaşan zararlı alışkanlıklar üzerinde duracağız.</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sz="3600" dirty="0" smtClean="0"/>
              <a:t>İçki aile hayatını felce uğratır. İçki içen insanların çoğu aile ve çocuklarını ihmal eder. Gece geç saatlerde eve gelir. Eşi ile devamlı kavga halinde bulunur. Böyle huzursuz bir aile varlığını sürdüremez. Sürdürse bile bu ailede büyüyen çocuklar rahatsız ve tedirgin olur. Anne ile babanın devamlı kavga etmesi onları rahatsız eder. Bu yüzden boşanan ailelerin sayısı az değildir.</a:t>
            </a:r>
          </a:p>
          <a:p>
            <a:pPr>
              <a:buNone/>
            </a:pPr>
            <a:endParaRPr lang="tr-TR" dirty="0" smtClean="0"/>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fontScale="92500" lnSpcReduction="10000"/>
          </a:bodyPr>
          <a:lstStyle/>
          <a:p>
            <a:pPr>
              <a:buNone/>
            </a:pPr>
            <a:endParaRPr lang="tr-TR" dirty="0" smtClean="0"/>
          </a:p>
          <a:p>
            <a:pPr algn="ctr"/>
            <a:r>
              <a:rPr lang="tr-TR" dirty="0" smtClean="0"/>
              <a:t>İçkiye harcanan para aile bütçesini de olumsuz şekilde etkiler. </a:t>
            </a:r>
            <a:r>
              <a:rPr lang="tr-TR" dirty="0" err="1" smtClean="0"/>
              <a:t>Alınteri</a:t>
            </a:r>
            <a:r>
              <a:rPr lang="tr-TR" dirty="0" smtClean="0"/>
              <a:t> dökülerek kazanılmış olan paranın içki ve kumar gibi meşru olmayan yerlerde harcanması aileyi ekonomik yönden sıkıntıya sokar. </a:t>
            </a:r>
          </a:p>
          <a:p>
            <a:pPr algn="ctr"/>
            <a:r>
              <a:rPr lang="tr-TR" dirty="0" smtClean="0"/>
              <a:t>Görülüyor ki içki fert için olduğu kadar toplum için de bir felâkettir. Bunun içindir ki Peygamberimiz; “</a:t>
            </a:r>
            <a:r>
              <a:rPr lang="tr-TR" b="1" dirty="0" smtClean="0"/>
              <a:t>İçkiden sakının, çünkü o, bütün kötülüklerin anasıdır.”</a:t>
            </a:r>
            <a:r>
              <a:rPr lang="tr-TR" dirty="0" smtClean="0"/>
              <a:t>(</a:t>
            </a:r>
            <a:r>
              <a:rPr lang="tr-TR" sz="2600" dirty="0" smtClean="0"/>
              <a:t>15) </a:t>
            </a:r>
            <a:r>
              <a:rPr lang="tr-TR" sz="2600" dirty="0" err="1" smtClean="0"/>
              <a:t>Camiu'l</a:t>
            </a:r>
            <a:r>
              <a:rPr lang="tr-TR" sz="2600" dirty="0" smtClean="0"/>
              <a:t>-</a:t>
            </a:r>
            <a:r>
              <a:rPr lang="tr-TR" sz="2600" dirty="0" err="1" smtClean="0"/>
              <a:t>Usûl</a:t>
            </a:r>
            <a:r>
              <a:rPr lang="tr-TR" sz="2600" dirty="0" smtClean="0"/>
              <a:t> fi </a:t>
            </a:r>
            <a:r>
              <a:rPr lang="tr-TR" sz="2600" dirty="0" err="1" smtClean="0"/>
              <a:t>Ahâdîsi'r</a:t>
            </a:r>
            <a:r>
              <a:rPr lang="tr-TR" sz="2600" dirty="0" smtClean="0"/>
              <a:t>-</a:t>
            </a:r>
            <a:r>
              <a:rPr lang="tr-TR" sz="2600" dirty="0" err="1" smtClean="0"/>
              <a:t>Resûl</a:t>
            </a:r>
            <a:r>
              <a:rPr lang="tr-TR" sz="2600" dirty="0" smtClean="0"/>
              <a:t>, V/103</a:t>
            </a:r>
            <a:r>
              <a:rPr lang="tr-TR" dirty="0" smtClean="0"/>
              <a:t>.</a:t>
            </a:r>
          </a:p>
          <a:p>
            <a:pPr algn="ctr"/>
            <a:r>
              <a:rPr lang="tr-TR" dirty="0" smtClean="0"/>
              <a:t> buyurmuştur. </a:t>
            </a:r>
          </a:p>
          <a:p>
            <a:pPr algn="ctr"/>
            <a:r>
              <a:rPr lang="tr-TR" dirty="0" smtClean="0"/>
              <a:t>Bunun içindir ki Peygamberimiz içki kullanımına ve alışkanlığına yol açabilecek fiilleri de yasaklamıştır.(</a:t>
            </a:r>
            <a:r>
              <a:rPr lang="tr-TR" sz="2600" dirty="0" smtClean="0"/>
              <a:t>16) </a:t>
            </a:r>
            <a:r>
              <a:rPr lang="tr-TR" sz="2600" dirty="0" err="1" smtClean="0"/>
              <a:t>Ebû</a:t>
            </a:r>
            <a:r>
              <a:rPr lang="tr-TR" sz="2600" dirty="0" smtClean="0"/>
              <a:t> </a:t>
            </a:r>
            <a:r>
              <a:rPr lang="tr-TR" sz="2600" dirty="0" err="1" smtClean="0"/>
              <a:t>Davûd</a:t>
            </a:r>
            <a:r>
              <a:rPr lang="tr-TR" sz="2600" dirty="0" smtClean="0"/>
              <a:t>, Et'ime, 18; </a:t>
            </a:r>
            <a:r>
              <a:rPr lang="tr-TR" sz="2600" dirty="0" err="1" smtClean="0"/>
              <a:t>İbn</a:t>
            </a:r>
            <a:r>
              <a:rPr lang="tr-TR" sz="2600" dirty="0" smtClean="0"/>
              <a:t> </a:t>
            </a:r>
            <a:r>
              <a:rPr lang="tr-TR" sz="2600" dirty="0" err="1" smtClean="0"/>
              <a:t>Mace</a:t>
            </a:r>
            <a:r>
              <a:rPr lang="tr-TR" sz="2600" dirty="0" smtClean="0"/>
              <a:t>, </a:t>
            </a:r>
            <a:r>
              <a:rPr lang="tr-TR" sz="2600" dirty="0" err="1" smtClean="0"/>
              <a:t>Eşribe</a:t>
            </a:r>
            <a:r>
              <a:rPr lang="tr-TR" sz="2600" dirty="0" smtClean="0"/>
              <a:t>, 6; </a:t>
            </a:r>
            <a:r>
              <a:rPr lang="tr-TR" sz="2600" dirty="0" err="1" smtClean="0"/>
              <a:t>Tirmîzî</a:t>
            </a:r>
            <a:r>
              <a:rPr lang="tr-TR" sz="2600" dirty="0" smtClean="0"/>
              <a:t>, Büyü, 58.</a:t>
            </a:r>
          </a:p>
          <a:p>
            <a:endParaRPr lang="tr-TR" dirty="0" smtClean="0"/>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lnSpcReduction="10000"/>
          </a:bodyPr>
          <a:lstStyle/>
          <a:p>
            <a:pPr algn="ctr"/>
            <a:r>
              <a:rPr lang="tr-TR" b="1" dirty="0" smtClean="0"/>
              <a:t>Değerli </a:t>
            </a:r>
            <a:r>
              <a:rPr lang="tr-TR" b="1" dirty="0" err="1" smtClean="0"/>
              <a:t>mü’minler</a:t>
            </a:r>
            <a:r>
              <a:rPr lang="tr-TR" b="1" dirty="0" smtClean="0"/>
              <a:t>!</a:t>
            </a:r>
          </a:p>
          <a:p>
            <a:pPr algn="ctr"/>
            <a:r>
              <a:rPr lang="tr-TR" dirty="0" smtClean="0"/>
              <a:t>Az önce de ifade ettiğimiz gibi </a:t>
            </a:r>
            <a:r>
              <a:rPr lang="tr-TR" dirty="0" err="1" smtClean="0"/>
              <a:t>Kur'an</a:t>
            </a:r>
            <a:r>
              <a:rPr lang="tr-TR" dirty="0" smtClean="0"/>
              <a:t>-ı Kerim'de haram olan bütün içkiler sayılmamış, kötü, pis ve insan sağlığına zararlı olan her şey yasaklanmıştır. Peygamberimiz de bir nitelikten söz etmiş, bu nitelik kendisinde bulunan içkilerin haram olduğunu bildirmiştir. Bu nitelik "</a:t>
            </a:r>
            <a:r>
              <a:rPr lang="tr-TR" b="1" dirty="0" smtClean="0"/>
              <a:t>sarhoş etme ve uyuşturma</a:t>
            </a:r>
            <a:r>
              <a:rPr lang="tr-TR" dirty="0" smtClean="0"/>
              <a:t>" niteliğidir. Bu nitelik kendisinde bulunan her şey haramdır. </a:t>
            </a:r>
            <a:r>
              <a:rPr lang="tr-TR" b="1" dirty="0" smtClean="0"/>
              <a:t>Esrar, afyon, kokain, eroin ve morfin </a:t>
            </a:r>
            <a:r>
              <a:rPr lang="tr-TR" dirty="0" smtClean="0"/>
              <a:t>gibi maddelerde de bu nitelik bulunduğu için bunlar da yasak kapsamındadır. Hatta bunlar alkollü içkilerin etkisini fazlası ile taşımakta, zararları da etki ölçüsünde daha çok olmaktadır. </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fontScale="92500"/>
          </a:bodyPr>
          <a:lstStyle/>
          <a:p>
            <a:pPr algn="ctr"/>
            <a:r>
              <a:rPr lang="tr-TR" dirty="0" smtClean="0"/>
              <a:t> Bu uyuşturucu  maddelerin en önemli ve ortak özelliklerinden birisi, </a:t>
            </a:r>
            <a:r>
              <a:rPr lang="tr-TR" b="1" dirty="0" smtClean="0"/>
              <a:t>çok az miktarda alınmaları halinde bile kısa zamanda alışkanlık yapmalarıdır.</a:t>
            </a:r>
          </a:p>
          <a:p>
            <a:pPr algn="ctr"/>
            <a:r>
              <a:rPr lang="tr-TR" b="1" dirty="0" smtClean="0"/>
              <a:t>Uyuşturucu nasıl bir şeydir diye denenemez</a:t>
            </a:r>
            <a:r>
              <a:rPr lang="tr-TR" dirty="0" smtClean="0"/>
              <a:t>. Bir defa olsun onu kullanmaya başlayanların bir daha ondan kurtulmaları çok zordur. </a:t>
            </a:r>
            <a:r>
              <a:rPr lang="tr-TR" b="1" dirty="0" smtClean="0"/>
              <a:t>Sanki uyuşturucu kullanmak </a:t>
            </a:r>
            <a:r>
              <a:rPr lang="tr-TR" b="1" dirty="0" err="1" smtClean="0"/>
              <a:t>zehiri</a:t>
            </a:r>
            <a:r>
              <a:rPr lang="tr-TR" b="1" dirty="0" smtClean="0"/>
              <a:t> tecrübe için içmek gibi bir şeydir. </a:t>
            </a:r>
            <a:r>
              <a:rPr lang="tr-TR" dirty="0" err="1" smtClean="0"/>
              <a:t>Zehiri</a:t>
            </a:r>
            <a:r>
              <a:rPr lang="tr-TR" dirty="0" smtClean="0"/>
              <a:t> denemeye kalkışmanın sonucu ölüm olduğu gibi uyuşturucu da böyledir. Onu bir defa kullanan kimse artık ondan kendisini kurtaramaz ve ölüme mahkum olur. Bunun çarpıcı örnekleri televizyon ekranlarına ve basına yansımakta, seyredenleri dehşete düşürmektedir.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dirty="0" smtClean="0"/>
              <a:t>Uyuşturucunun kötü bir sonucu da aile hayatını yıkması ve sosyal ilişkileri yok etmesidir. Uyuşturucu bağımlısı ailesine, çocuklarına akraba ve komşularına, toplumuna, hatta insanlığa karşı sorumluluk duygusunu kaybeder. Tek aradığı şey uyuşturucudur. Onu bulmak için feda </a:t>
            </a:r>
            <a:r>
              <a:rPr lang="tr-TR" dirty="0" err="1" smtClean="0"/>
              <a:t>etmiyeceği</a:t>
            </a:r>
            <a:r>
              <a:rPr lang="tr-TR" dirty="0" smtClean="0"/>
              <a:t> hiçbir şey olmaz. Çünkü onun için hayatta hiçbir şey değer taşımaz. Uyuşturucu almak için para bulamadığında hırsızlık etmekten, adam öldürmekten ve namusunu satmaktan bile çekinmez.</a:t>
            </a:r>
          </a:p>
          <a:p>
            <a:pPr>
              <a:buNone/>
            </a:pPr>
            <a:endParaRPr lang="tr-TR" dirty="0" smtClean="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b="1" dirty="0" smtClean="0"/>
              <a:t>İşte bunun içindir ki, insana büyük değer veren dinimiz uyuşturucunun her çeşidini yasaklamış, alım ve satımını caiz görmemiştir.</a:t>
            </a:r>
          </a:p>
          <a:p>
            <a:pPr algn="ctr"/>
            <a:r>
              <a:rPr lang="tr-TR" b="1" dirty="0" smtClean="0"/>
              <a:t>Bugün medenî dünya uyuşturucu ile savaşta birlikte hareket etmektedir. Çünkü uyuşturucu insanlığı yok edebilecek ve bütün değerleri ortadan kaldırabilecek bir pisliktir.</a:t>
            </a:r>
          </a:p>
          <a:p>
            <a:pPr>
              <a:buNone/>
            </a:pPr>
            <a:endParaRPr lang="tr-TR" dirty="0" smtClean="0"/>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988840"/>
            <a:ext cx="8568952" cy="4680520"/>
          </a:xfrm>
        </p:spPr>
        <p:txBody>
          <a:bodyPr>
            <a:normAutofit fontScale="92500" lnSpcReduction="10000"/>
          </a:bodyPr>
          <a:lstStyle/>
          <a:p>
            <a:endParaRPr lang="tr-TR" b="1" dirty="0" smtClean="0"/>
          </a:p>
          <a:p>
            <a:r>
              <a:rPr lang="tr-TR" b="1" dirty="0" smtClean="0"/>
              <a:t>2. Kumar</a:t>
            </a:r>
          </a:p>
          <a:p>
            <a:r>
              <a:rPr lang="tr-TR" dirty="0" smtClean="0"/>
              <a:t>Ayet-i Kerime'de yasaklanan hususlardan birisi de kumardır. Kumar, ortaya para konularak oynanan talih oyunudur.</a:t>
            </a:r>
          </a:p>
          <a:p>
            <a:r>
              <a:rPr lang="tr-TR" dirty="0" smtClean="0"/>
              <a:t>Kumar çeşitli aletlerle oynanır. Ne ile oynanırsa oynansın, bu oyun taraflardan birine veya bir kaçına kâr sağlıyor ya da zarar veriyorsa kumardır ve yasaktır. Bu yolla kazanılan para da meşru değil </a:t>
            </a:r>
            <a:r>
              <a:rPr lang="tr-TR" b="1" dirty="0" smtClean="0"/>
              <a:t>haramdır.</a:t>
            </a:r>
          </a:p>
          <a:p>
            <a:endParaRPr lang="tr-TR" dirty="0"/>
          </a:p>
        </p:txBody>
      </p:sp>
      <p:pic>
        <p:nvPicPr>
          <p:cNvPr id="5122" name="Picture 2" descr="http://t2.gstatic.com/images?q=tbn:ANd9GcSe7Cgrb12zCJoUzNVKCuqhfkE7Ikq7LRccOiAfCMcO3yswSBXd"/>
          <p:cNvPicPr>
            <a:picLocks noChangeAspect="1" noChangeArrowheads="1"/>
          </p:cNvPicPr>
          <p:nvPr/>
        </p:nvPicPr>
        <p:blipFill>
          <a:blip r:embed="rId2" cstate="print"/>
          <a:srcRect/>
          <a:stretch>
            <a:fillRect/>
          </a:stretch>
        </p:blipFill>
        <p:spPr bwMode="auto">
          <a:xfrm>
            <a:off x="179512" y="0"/>
            <a:ext cx="8712968" cy="249289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dirty="0" smtClean="0"/>
              <a:t>Kumar, insanı meşru kazanç yollarından uzaklaştırır. </a:t>
            </a:r>
            <a:r>
              <a:rPr lang="tr-TR" dirty="0" err="1" smtClean="0"/>
              <a:t>Kur'an</a:t>
            </a:r>
            <a:r>
              <a:rPr lang="tr-TR" dirty="0" smtClean="0"/>
              <a:t>-ı Kerim, temiz ve helâl rızık yememizi emrediyor</a:t>
            </a:r>
          </a:p>
          <a:p>
            <a:pPr algn="ctr"/>
            <a:r>
              <a:rPr lang="tr-TR" dirty="0" smtClean="0"/>
              <a:t>Kumar, meşru olmayan bir kazanç yoludur. Çünkü kumarda kazanırsa başkasını, kaybederse kendisini zarara uğratmak vardır. Başkasının zararına sebep olan bir kazanç, helal kazanç değildir. Başkasına zarar vermeden kazanmak varken bu yolu seçmek elbette doğru olmaz.</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a:bodyPr>
          <a:lstStyle/>
          <a:p>
            <a:pPr algn="ctr"/>
            <a:r>
              <a:rPr lang="tr-TR" dirty="0" smtClean="0"/>
              <a:t>Kumar oynayan kimse bir taraftan servetini kaybederken diğer taraftan sağlığından da olur. Çünkü kumarcının gecesi ve gündüzü belli değildir. Yemeğini muntazam yiyemez, zamanında uyuyamaz, istirahatını yapamaz, böylece sağılığı da bozulmuş olur.</a:t>
            </a:r>
          </a:p>
          <a:p>
            <a:pPr algn="ctr"/>
            <a:r>
              <a:rPr lang="tr-TR" dirty="0" smtClean="0"/>
              <a:t>Kumarcı, çoluk çocuğu ile ilgilenmeye ve onları yetiştirmeye vakit bulamaz ve onları ihmal eder.</a:t>
            </a:r>
          </a:p>
          <a:p>
            <a:pPr algn="ctr"/>
            <a:r>
              <a:rPr lang="tr-TR" dirty="0" smtClean="0"/>
              <a:t>Daha pek çok zararları olan kumarı dinimiz yasaklamış ve bu yolla elde edilen kazancın da haram olduğunu </a:t>
            </a:r>
            <a:r>
              <a:rPr lang="tr-TR" dirty="0" err="1" smtClean="0"/>
              <a:t>hildirmiştir</a:t>
            </a:r>
            <a:r>
              <a:rPr lang="tr-TR" dirty="0" smtClean="0"/>
              <a:t>.</a:t>
            </a:r>
          </a:p>
          <a:p>
            <a:pPr algn="ct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507288" cy="6264696"/>
          </a:xfrm>
        </p:spPr>
        <p:txBody>
          <a:bodyPr/>
          <a:lstStyle/>
          <a:p>
            <a:r>
              <a:rPr lang="tr-TR" dirty="0" smtClean="0"/>
              <a:t>Basında çıkan bir HABER: 150 milyarını kumarda kaybetti silahını şakağına dayadı, </a:t>
            </a:r>
          </a:p>
          <a:p>
            <a:r>
              <a:rPr lang="tr-TR" dirty="0" smtClean="0"/>
              <a:t>tetiği çekti. Yarım saat can çekişti ve öldü. </a:t>
            </a:r>
          </a:p>
          <a:p>
            <a:r>
              <a:rPr lang="tr-TR" dirty="0" smtClean="0"/>
              <a:t>Dinin kesin olarak yasaklarından biri de kumardı. </a:t>
            </a:r>
          </a:p>
          <a:p>
            <a:r>
              <a:rPr lang="tr-TR" dirty="0" smtClean="0"/>
              <a:t>Adam bu yasağı çiğnedi. Kumar oynadı. Dinini koruyamadı. </a:t>
            </a:r>
          </a:p>
          <a:p>
            <a:pPr>
              <a:buNone/>
            </a:pPr>
            <a:r>
              <a:rPr lang="tr-TR" dirty="0" smtClean="0"/>
              <a:t> Malını koruyamadı. Bunalıma girdi. </a:t>
            </a:r>
          </a:p>
          <a:p>
            <a:r>
              <a:rPr lang="tr-TR" dirty="0" smtClean="0"/>
              <a:t>Canına kıydı. Nefsini koruyamadı. Din gitti, mal gitti, can gitti.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r>
              <a:rPr lang="tr-TR" dirty="0" smtClean="0"/>
              <a:t>İçki hakkında </a:t>
            </a:r>
            <a:r>
              <a:rPr lang="tr-TR" dirty="0" err="1" smtClean="0"/>
              <a:t>Kur'an</a:t>
            </a:r>
            <a:r>
              <a:rPr lang="tr-TR" dirty="0" smtClean="0"/>
              <a:t>-ı Kerim'de dört </a:t>
            </a:r>
            <a:r>
              <a:rPr lang="tr-TR" dirty="0" err="1" smtClean="0"/>
              <a:t>âyet</a:t>
            </a:r>
            <a:r>
              <a:rPr lang="tr-TR" dirty="0" smtClean="0"/>
              <a:t>-i kerime vardır. </a:t>
            </a:r>
            <a:r>
              <a:rPr lang="tr-TR" b="1" dirty="0" smtClean="0"/>
              <a:t>Birinci </a:t>
            </a:r>
            <a:r>
              <a:rPr lang="tr-TR" b="1" dirty="0" err="1" smtClean="0"/>
              <a:t>âyet</a:t>
            </a:r>
            <a:r>
              <a:rPr lang="tr-TR" b="1" dirty="0" smtClean="0"/>
              <a:t>-i kerime </a:t>
            </a:r>
            <a:r>
              <a:rPr lang="tr-TR" dirty="0" smtClean="0"/>
              <a:t>şöyledir:</a:t>
            </a:r>
          </a:p>
          <a:p>
            <a:endParaRPr lang="tr-TR" dirty="0"/>
          </a:p>
        </p:txBody>
      </p:sp>
      <p:sp>
        <p:nvSpPr>
          <p:cNvPr id="4" name="3 Dikdörtgen"/>
          <p:cNvSpPr/>
          <p:nvPr/>
        </p:nvSpPr>
        <p:spPr>
          <a:xfrm>
            <a:off x="2771800" y="2132856"/>
            <a:ext cx="6120680" cy="3970318"/>
          </a:xfrm>
          <a:prstGeom prst="rect">
            <a:avLst/>
          </a:prstGeom>
        </p:spPr>
        <p:txBody>
          <a:bodyPr wrap="square">
            <a:spAutoFit/>
          </a:bodyPr>
          <a:lstStyle/>
          <a:p>
            <a:r>
              <a:rPr lang="tr-TR" sz="3600" dirty="0" smtClean="0">
                <a:solidFill>
                  <a:schemeClr val="tx1">
                    <a:lumMod val="65000"/>
                    <a:lumOff val="35000"/>
                  </a:schemeClr>
                </a:solidFill>
              </a:rPr>
              <a:t>“</a:t>
            </a:r>
            <a:r>
              <a:rPr lang="tr-TR" sz="3600" b="1" dirty="0" smtClean="0">
                <a:solidFill>
                  <a:schemeClr val="tx1">
                    <a:lumMod val="65000"/>
                    <a:lumOff val="35000"/>
                  </a:schemeClr>
                </a:solidFill>
              </a:rPr>
              <a:t>Hurma ve üzüm ağaçlarının </a:t>
            </a:r>
            <a:r>
              <a:rPr lang="tr-TR" sz="3600" b="1" dirty="0" err="1" smtClean="0">
                <a:solidFill>
                  <a:schemeClr val="tx1">
                    <a:lumMod val="65000"/>
                    <a:lumOff val="35000"/>
                  </a:schemeClr>
                </a:solidFill>
              </a:rPr>
              <a:t>meyvalarından</a:t>
            </a:r>
            <a:r>
              <a:rPr lang="tr-TR" sz="3600" b="1" dirty="0" smtClean="0">
                <a:solidFill>
                  <a:schemeClr val="tx1">
                    <a:lumMod val="65000"/>
                    <a:lumOff val="35000"/>
                  </a:schemeClr>
                </a:solidFill>
              </a:rPr>
              <a:t> da hem içki hem de güzel rızıklar edinirsiniz. Şüphesiz ki bunda aklını kullanan kimseler için büyük bir ibret vardır.</a:t>
            </a:r>
            <a:r>
              <a:rPr lang="tr-TR" sz="3600" dirty="0" smtClean="0">
                <a:solidFill>
                  <a:schemeClr val="tx1">
                    <a:lumMod val="65000"/>
                    <a:lumOff val="35000"/>
                  </a:schemeClr>
                </a:solidFill>
              </a:rPr>
              <a:t>”(</a:t>
            </a:r>
            <a:r>
              <a:rPr lang="tr-TR" sz="2800" dirty="0" smtClean="0">
                <a:solidFill>
                  <a:schemeClr val="tx1">
                    <a:lumMod val="65000"/>
                    <a:lumOff val="35000"/>
                  </a:schemeClr>
                </a:solidFill>
              </a:rPr>
              <a:t>1) - </a:t>
            </a:r>
            <a:r>
              <a:rPr lang="tr-TR" sz="2800" dirty="0" err="1" smtClean="0">
                <a:solidFill>
                  <a:schemeClr val="tx1">
                    <a:lumMod val="65000"/>
                    <a:lumOff val="35000"/>
                  </a:schemeClr>
                </a:solidFill>
              </a:rPr>
              <a:t>Nahl</a:t>
            </a:r>
            <a:r>
              <a:rPr lang="tr-TR" sz="2800" dirty="0" smtClean="0">
                <a:solidFill>
                  <a:schemeClr val="tx1">
                    <a:lumMod val="65000"/>
                    <a:lumOff val="35000"/>
                  </a:schemeClr>
                </a:solidFill>
              </a:rPr>
              <a:t>, 67.</a:t>
            </a:r>
            <a:endParaRPr lang="tr-TR" sz="2800" dirty="0">
              <a:solidFill>
                <a:schemeClr val="tx1">
                  <a:lumMod val="65000"/>
                  <a:lumOff val="35000"/>
                </a:schemeClr>
              </a:solidFill>
            </a:endParaRPr>
          </a:p>
        </p:txBody>
      </p:sp>
      <p:sp>
        <p:nvSpPr>
          <p:cNvPr id="26626" name="AutoShape 2" descr="data:image/jpeg;base64,/9j/4AAQSkZJRgABAQAAAQABAAD/2wCEAAkGBhQSERUUExMWFRQVGB8aGBgYGR8eHxgeHxwcGB0hHCAfHCYfGR4kICAdIC8gIycqLCwtHB4xNTAqNSYtLCkBCQoKDgwOGg8PGjQlHyUuLC8sKiktKiwsLCwsLCwsKSwsKS8pLC8qLCwsLCwsKTAsLC8sLCwsLCwsLCwsLCwsLP/AABEIAMIBAwMBIgACEQEDEQH/xAAbAAACAwEBAQAAAAAAAAAAAAAEBQIDBgABB//EAEIQAAIBAgQFAgMGAwcCBQUAAAECEQMhAAQSMQUTIkFRBmEycYEUI0KRobFSYsEzcoLR4fDxFZIHFkOywiRzk6Kj/8QAGQEAAwEBAQAAAAAAAAAAAAAAAgMEAQUA/8QAMhEAAQMCBAQFBAICAwEAAAAAAQACEQMhEjFB8ARRYXETgZGh0SIyscHh8RRCBSTSI//aAAwDAQACEQMRAD8AF4plKlFTSqaaihCGgalupp6wIEMQFbVEnSp9zm6fDmZ1powJBKSYE+JnzEAX7Ynk84QSSWD6pIn4p3kGQZ9r4ZUM8x5bqFhRcMYuQBuNrxBFwbjbCZnNTYpsU1pZCpTp0X00yCC1NiYZhTCq0mPMwD9MIqmYId2VqgadTAQUKiBefcn9Ii5Dj7QwF6tRkQHSrGQuoidNrTM2woyuXqKpq0nXUCQQCuoTAsCZaxi0n4sa8rc2qnKZuaiAlaSkkaxEHY6bACwgRsCwk98EZPLkVTE69bEDZWt1C0xF4BtHzx7wqjlmf75dFUsAhf8AsxIbVqAMgTpuJiTY4Mz1LktUuCUAAghtNxYEEg9xcHsLYV/rKGEX6fFI6qdYsKpcQVMxLQQRN5/3GBOIilz25dUshPQzrM9yoYDYRMEbHA1DOVC3NAU9lY2Pf6DxtgjiWUBdajJoQqCARIBazfLS0r8tOJ8JD8U+SbiBZhi41VdLM1OYpDQdgAYmNjI7m0NPb5YCzxIkSIYdvG2/6T7Yvq0KMwjfEACdPYdxtA27dh7TPNZgM6hVIUQirr1mNrbCC0kAA4YXIOqX5HhDVidD3CklQ0liZ6UUmTYdh27YHagJliCxC7z32Fu8dpw34TlqwBWkGSowZWgqdR8QfgBAE77Ne8B5/wCSMwgpnoqmodUBQiq7dR1HVOhd7C+wCjAVKjGgSc0YpveCQEtpZF6VKmYVmZmqBVteeWtx8IUK0neXIHkDvmhpD1ekGIBUQT3VYBiL2H13w14j6Yq/a1p06is/JReZphV0Ipc7QPIAGzbYs4d6V6Dz0auASUppbX2mSZCDu/T7BpwoVmYc+qY6g6YhZAZio7AKjnXsoBJI22Hb6YbZrgeY0Ly0FMiCQWAadiIF47zAFvph9xLjbUkdeU8SoCZdHpqhuCDUA1VJm5tsNr4W5jiTrSpVuhajsZpilJRJKmXq6mk7wLRHnC/8l5jCLHU7/hMHDNH3IdeA12mSGKmzDVc791Aw74XmcwlA0GACgQAoXqJPeDN5/TFOWSvymq1lp8qdKoaKS09wNFhB7m8+2JcMqCCadHVUWAFpB0jy2mWUBR/LvGCd4lURAPbn5wip4KTpFu+ynXFco2aUjSFelSAhlhixANjEgQDeRv8AMYxNOoNZQkHTKz7z+v8Av6bnNcSAUkEkpAIMiWkzqmx8dhY9jhRxDhyhRUpKqlpDFBID3N9RkxJmD4kGMI4es6k7BUH8a++ifxFAVGCpTQfCsq9Za2hYUISdpIUhjH9YgmLd8GUePVadBqVhSe66wNUmB0kkf1mD74Dy1V8qabEAoy6VcqSBquWUMIJjyPNh2BBIBKh4bypvHV57Huu3aMdcPkS0rmBhaYcva9SBJWVUkW1kE3sWBjUB4jbYYo5wrpoEioB0CZ1qPw7jq30+0jxiWdeo0nVKzLDV8JgLcCFW1pG43A2wCgcNIWTMyNh+bdvYHBziQxCCVgLkmPGn/kDFdLOX6Xp0/of6ycP81FRWqQupf7VQbf3tu/e1j+eFIRXBPLVlHe5H5hYGCCEqeXzXUC1VJB6WgyCfM0yGHsTGItQUghatEQbfeKAfoSNPyuBgxvTFXl837OFpQDr2EHYyRGFVXh6nZx+n+WC7rMlJc89M6XEgX0tcexB8e4tgv7SlUrcoR5Nr+D59jhWMoe1SY83/AK2x1PJmYDLPtP8AQ40FZCa0eINTaNj+U/LwTh3SrU6wSwV1sD2INiD7HGVho6l1jYNe0dgdvpjkzBXvtcXE+/e+FVKQdcWKNriLaJ/neBlnJEKLCBI2AH5nc+5x2AqfHakDpJ9wRjzCMNdOmklVbVpaBZYkgSBqIAuRYz5J9t8McpVXShDlX3kzosTt9PnvEHFOQSuXFQKukETACoRN1IsHBFiME5rJUab61AVHGtATZixN7XEXWBaVPa+CMJGi9bNALoLgyL9Ud/B9x7/TbFuQpkU2XqAaRqmbyIJNoA2+vfEMnwd6ihi4j4gO5+cxH7YbJXqDKmmqjUbkyBsZM3+k+4+eFl0rwN0uq5RAo5mn4pnqj6H9YB98Q5NMqdLEA2MrE9yfOCEy9StqSlTZ0I1CJKjtqBi1z3j3wwp+la/NOXqjQqwWYjWBaZEWYjx+cYBzw3MomMe7IIT03klqVwjswQIzG8nptu3zB72w9oemRX5SGsCxZiquD8ABVo8yVUjYXaTfB3CPTjU6RgCqagsxCqq0yO0GSzTc37RbdlwPhbUqQR3DrT1cl1BAXVO7XIgEjxfc7Dl1uLIJLDlp6/wurS4UYRjFzOvZU8D9PUqDV25khwElouPxAACBJgRvsMCf9ayyANTpqGo1NNMadIWBEz5Mmdz9cQ41x2oiKqLOgrrcEKDBkR3YwIB28zsCWNOsU51ErRKkBTOsk9wVayjeSfkMTODnEPdqrGCmyWx5KOVqjMZmK6ulSmCQqyGUA9osQZj67G8m5vMPTA0lqNJRAd4IZjttYAC02vGIV89qU8tqjFJBQtAg2U6lF2tENfefOB+JZcA00qKzGNkdmhjYbm25ExG2AkugaDzTbAydVXlOMUK3K1LLrYvA6gZgXF5Ij6G+8l88hKz1Ar/FvMQBCjY6VAJBOxJJvMCzhOVqmgKaU2pqG1TUF21kkHtse0WAxV9mpUC1OrVKlhNUQoWI6RMSbd5xjhDiFgc1wkLIcS4MaTFGrjU/VGtiFkkhVU3ZQIggb+MNMznRTmvmKTrSZCqAWBINmKLdZ2BJjbeZDv7MhBzDB7OvJYrJqSBAgyzLJgGBO4JF8UcRyLu7U6lKpo0zUg9GgN0hWkBZidIBNrxGKDWLgGuG/mEkMDMTmu3/AGkx4+lQZZER0p1H+8mCu+43uBv4G4ti3h3EqaVKlKmrvLFSymJpm52A8byR0/TGrXJ0KfIOoUqKKRSQ2Glh3m8wTc3+c4RrwunRL1aTUzzGYrrYkdJJs2mVgFzEkHYg/hJlZgkCRY+u/ZCWvdBMG/LTVBjIUKWc1wOWIZlDFgB8ItBB6iDvudjiXHVIZVLNl0OpwDDGWLNYA2JP4SZ+owZWo5erlw9M01qVXABg9JntIDKDe8DcdsJKLtTrVPtL89mhDCFgJ2AuLD5TecGDjIOoBBBvfp63nkvRgkRY5EW35JrUpGuqEhypIXVVbTsp1LcXiD2P1IOBvUNTUigsXCCyiG6fhgFQNJEdtxtGABm1NSnTaozBCNK8sRJ3BBqdTGTsPxEXnDjP5OkdNTlEtVK6UVlQAWFxrGk997X2vOkOoPBOV4t8xp+15pZXaRqsnm6lZaIr6IpyF1EgC1o3+HtYG9sAnJNVAamG0n8LTb5TGof3jYbqcbqlml5vIdFNVUkF2DKBe4Ekau2wIH1xVxKjQrhKgenSWkGh6ZE6rQrC2w3Hyjc4rZx8u+oenL9qSpwJA+krH0MryXVjUUkfht3EFYsD4sIPjGhbimaokrRPJWoqlmKwbSw1Bh0kTYiLBfAxP0zVWm78lkp1GUgkKSdx/ZiCRJF/ABjB+ey5pkjXUq6oPNZRp6gRBmR1ECAR3/FOOkKotz+FziwgErLNwSrUTW7kqgOmWVRCxIXUSTuLLgGlw5SYMgd4E/q37xhq9R9csQNJhgFEAR47g+ABiQoIy6169TRLG4NyUa/xdwTv+caagCwNkILM8NoUjKsKvaGHw/mIPzH9L6HhvqeitZXbLhUCFClJAIiGVlsCG1Ad+5wgpo15XbVYD4QO+1o3JOGmRclTT6Ekgs+gsQBcEibi/YXBwxrpWQQj39Q1NNQJQqOhILB26RqKkGwNzGkzY2tMzn1oVKOvopUqOZnpYaxTAbSSoJ1K6arD4tN4ONjw3hdOqOXUzT6ZBC0+nVE3Nr7AjuJ9rGZP0DTqCoRTAf4qRqliXKsI1KT8JIKtN+q3bGtdIRkXssOnpfK31cToqwJBApkixIkEWIO49iJvjsb+h6F5o10KqUqbEkU3oU3amZOpCzCTpbUI7RHbHYOAiwnf9r4jSz5pFYJBVtQEmAbGwOHHCapq0TSaGZ55THsTA0DeJ3Hho21EgTJZRarQs8wg6QIEkAmL7SRHi4sMLqdWotSBT5b7EX1BthHeZOw3MYigFJCe5Cu1XpqVmRUBLMTsotHzuN8H5f1AKlN9J0ADSswWvCSbzJEH/ZwpzmuuabqpqBmCvTpxJqMbMsASrk7fhbULDTPVslmKTmm9MJUFRSFEGCLgSshrf0wp1oBRYCBKcen/AFDWpV6mlhy0Qir4Kr/CDsxMKN4LDcDDjhHqbM1aOkutMGotyLQZMC99gAB2384SekuEDMV6ispCl05on/0wWqMb3E6FFryRjYcM4ZorOaASopQmlSvNPsW1PYyGYTJ7D5c/iXMuIv8AG/ZdHhGPgEG3yguEcTfUAgepSBIZtRA1ubKsWG5YgbAeTBifU9SmXpOHUuw00oHRcKJ7iTsJ7ExcY17mujqoWhp0gCGK9R0pqAC/SPEYyeU4AtTiDrVYtVU6i8WOmCCo7AGFk9xa8xGH03OcS20edlZhexo+qb+W/wBrsvUqUeadLptZvhMjq6bt5MDuYtthwvEKpqMjFFkRzG6tKyYAgAAn3PbcxejiGUWBUq1CJuYEloJEKFMEb3JtbbE8zmaa1BSjoYSdCzECL20pB3kHfffEr34rnfZXhoiM1HK1VSiTzp+8YstL4iQenT4EATIv8sMMvnzVXmLWZHOnmHQAVkfCFN2M2xm82/MaSFVUn8RAAmzECy/4vMb2xL/rdPQKYpLpVxocDSZHUTaCxAvJiO8Y8BiMnMrPCw2AR75k0zXps9VjIhiVEg36kJlQDPjE8mtSoA7LDQDpIWGMTIJMx5HiIkWwmz9Skr8xajVQYZeZvMkfDEMZECRv2JE4lms+9Onqc/eCHZf4NR6VneQo1+Zv3OCwuEFo81tsiU0IzAPMXNLCTpUyYsZUWGogdydoO293/WeVRU1GWtzlgywUIQST/e3N97YU5rp+9UdDH7wCdwYJEG15Km0FHE3GE3qPgR6jTYgQSyqouLSywATupZZ2ZWiCQrabC8hrj7JFSGiQJTjiPqLLVABUMQIlABq+du0dt8TpZ7L1F08itUWx6m0rI2IgLB9xj58eF1tUipp+ay30AJJwQ3p3NvcPUPu0J+UtOLhwAmS8/hRP40xhAC+jmtQMaqWXXSsKalQtAiNyY+uFZ4yVJFPLZWFmCmlvyhSb4wVT0tXB62kd4IJH5n+uOyeQNJ2KBnp3EuhlJ79EiQO0+cNPBMDbE+p+UlnEuLrx6Lc1fVFSmQxGWpkiQSACflKhpH6YWH1O6NzOhi5ksSSLW+X5YXcha0KlYKAII061YAWMMbHtthHT0hjK6CDeJXvYkGbfJcYzhWOEGfdOqcS5hsB5Qtc3/iDW/hQzayjFbevH70kvY9Ak+Z84UZTJD7TrqBijAsVW823DCR7ydODeN5GnS0lgrKFLBgTeT8LGPj2gx2O+J3cJTYQMKeziMQkFXjjWs9FGmrmPgVQw8bAEYcUeOU6tMmrQDutn3DW77jb9PzjHoOcwOpVMwYH5Hp/fGoytGpTTWyvWy46UdSAVcC19JmJPSCs+8RhzKQjDJHYmyRVd/tA9BdX5jO5OqdT06qtESD2/xAg4M4S+WSyVRDHqFRLkdhIYQR2MHCrIqDUFTVoRViomkmxIJgASdy0do8WDKpWXLqUOVpVlIJDOt0gljJEMd4AkRHfbDWcO9wgVD53SDXY116fonFJmE6eXUE2IaDHuCLfQnF7ZLX8VMTEfT54xvD8qajVKgDimrLIpAyuswLMSbGwmZiJ74Z8vM02im5e4AkXM/D+fg+D8yX/YpWMEeY36JgqUKnMJ9lG5LMNNpUkbEjeJ3AJufMDGky3GKUcw9NUgCW/FpnpnYEgneNwcYWlx+pSLGqh1SFZYuIncYNoccoVdm0nwcGOL8Mw9pHuPn2Xhwwd9pW3rem8tXPNIJ13kMwBt4Bj/AFx2Mfp8aD/i/wCMeYeP+Rox93uh/wAR/JfPs76dZG5tF5AuLEshHgAGe3aR740S5Cln6AqFYqjpqDYyPpsdx/mMLaWccEqSVenAZmEavIdYABm1vpGC+HcZisABoq/iQjprL30N5G4m/kbnGi65cFLeEqcnVkL95PvAUERa8z/HsPY3DX1H6f8AtDrXqUtKO4CGmwJkxuNjeRI0ne5sMMuMcLTMUw6Eg3KsOx2IIncHcHuPIuy4XxVXpqOWVFIaTqOnVpUama5AMRv5P0j4hxpjxALix7Kvhv8A6fRuURQSjReoRTpUObCHTBIVJ+k9/qJEzgLh+ZSiGFICqWqagbKzkwqgzACwNtV5Y98EUq1NlfoA2JQQdKjYlSQRJsLDvgivleYS72SFMzseqQR8N7XHj2xxn1PqMmy7bWAC49F2aqU4Bikxghi1xSI30WmLHb+GbCYE5iIrFaepz8QiSe4Z+7Wg6DYA3HYi5rP8sw8GubU6aD4Qdotc2Bki+5EAYGGWNSoyK604a7RsLXv8TGV6iTc2HfANaXbsmEBoly4akV3eoYI0lSdRNphe1OJFzIUEWuAQMvnHctSRGo6AHbShK9ZUKNR/tKnUO/kWCkhrkDQqVVVSpsyKQZso1GW2B/EfJJOLuHZsVpamQQCyoZszm7EjwPiH8pPcnDH08BOIab/B3mI4jF9vvy6JXGqtTppalTc6zP8AaVFncx1RBMxAVWaAABj2rTAYMaZKJTUsbqNzpUljMSCxFoAZnJaFEOH1Qr08vQJqPrBdzczILzvBJW5/D0gfACI+oaQTLihSUimpcrqM8yCJY97szGPC+2NbTAdby69d/hYapOaByVBcyabBzFSoS9RbHRTEvpkSigEqO8Httizj9U8gOILV3Z4HckAKL7AKwQe3ywZwLg+nKhRHwFCRaNdWWUHsIpFSR/F7DAfqSoKj0gJCBNXz5mqp9OgsY7QPAw10F8DLfwhYSbxffyj6QKZag+rUvNSnVgbpUXlPPuKgZx4MY6r92pVmCik6rr/hVhqo1PcDVoI7q1QHAmW1tw5qdw5So9t9QNHNfu1QfLDJaKVS5I1CpSgg/iplQ6iD3GpwP/ufy49kJPX9R+0smSQsrxynUQhqaojGRUT4ijA6Tpk9SyRB8Mn8WFebFYsPvHrKRdXDIJ7wAQIxuTlRWoGm9NC9IkOW7iApvvJRVP8A+P6Z/I19GYNChRAqKJJUuAI/Pe1wCLjti2lxEDsoatKTIGaV5enXsBQdY8KI+mmPnO+GuSVlqHpdGazEK6ioNoNt+37eMEv6oc1ayErNJtC6UDGo5MaUWAdwZPt7jFvFeNZqjleY5TqYKaQAgT5MQSI7SPfBO4gmARnolNpOBJGmqEb05W11Jogo4hStyl91kjqH+4x5W4NmaJENUemZ+NSdNzALAbxfxvhr6c4pmc3S5prFYYqALm0XuRPf8sFcYzNYrpSqz1aYJAZbMYNheBNx3+djCvHOIycrHPNN8J7gGx18kt4Zw+szwlJ6breZ6D2PUIjf2PscAV8vUpVT9mqDMIANSEEEfKZJ27T8sFr6ld3r0q1WNJARr9wTuCo2ixMYu4r6pqqNTlHUC7aBEbAmZK32YWPY2xhq1McEb3yRspNNKefVU1uB5asQATQrsJ02IuJnTO3uh/PA+f8AteVkulN6fTeLPYrI7E3/AGwdwf1FWKOBSTQBq1MAse2ogGfqSO/kH8N9T1aisi0pZB13WRfupIB+g7YE1KjTceq81sfbv0Wby+YqdDB7nrC2sNr37eL72xqMtxlZE1eXEnWpkztvtBEgHHlHi1NxFTKMxA6jyzH/ALT++IDiGSWTRTQ/dZEN9CcEXjkQ4bCDEZ6ILMeoKtOqhotVAVNKM43ubDQBrWbBWBF7YfZbiZzbAMxFf4LKQlYSSGncbdJ2Hm0YnTrUCh6UIdYYAeQRtEahO6nHcK4VLpVSs7qqhFuQ6qoIA1BgZEncRECIAxfT4ym5mF59flSupODpHsheKVWqVAldV1gaSzllBjYkr1Bht3uBYzjJ5jJcxm5DG2yVYDx8xY/IwcbLj2WrO/3kOn8TCG+TQNLyO9j7HGY47wOtRqAoV6v7OSASfAJs0+JvexvAUqzHOLCZ5FNLXNghI2SuDBR/+0nHYeJxlwIqZesHG45RP6/7+uOw3w28k7xeq0fF+BUQlRqia2rsNdQhRyj84hT8ze2B8z6by5y8IKoFJipLjWzH8NhGn2Kiw7Y7PccSrk3dKhpIxhUbrqMwIBMTIGw32Fh5lwf7TVXVm2+4calqKwmqbBQFPUs+4G20nHJYXtEzF9/0qXtpuMRJKhkJoBeYwAcSQzKWMWkwbRa7XI37RpAgZEWm6hDOp1G5ixM94sTe2Mac0UYqyIKxYrSBYgVOwZmk6REwZ6trd9BlskjAIyv2lyWKhiSpUKTMnaO0gnDuKqGpTE/3y1U3D0wypb+ueiY06YbSVMT0NAA9hqYHpCwPckgbthPmfUnNq8ugZRAyAsP7SqFJAXvAgE+BAtIwTTzHNrcpAEpU2B/v67K3zWdd9ySI6Jwp9R1Eo1mZX1tSE00EdAm7eJJmSbi/tEQpAkB1jFt79oVniEXF9/lZetna4mWd6hM1H02mZKrAAI/ia87fCOp/m25eXEagatIIRMkPoOhSOwVFjeSzibrZPmqTPmXUgmnSOtkExUpkcyn7nVKpBte3jDPhil0p0mZizua5ZhEVC4qL5gMqNa8TiypGEOHnv8JDPugntv8AKF9DVxIJgmuHCIYkqquGcC5uZQHwHw5VvsVJaG1RzKsbhVt1NJsWYssb6VntgL03lFPEalUAcugpQL/CApVFXbcXk+TNyCWnIWrm2rlVLUzywjAHrIUqVvYaJLeyRuLz1gC/oRJ94TqMaaITiunKUopJpfMHqJn7pLOyj8xbxI/Bgb1dmAtNqi9Rp1VUCIJGs03EfzaHgj+L2wQj/aKoLkmnqFFgbszIxdGj+J1Y3Fpk+xBrvzhmFaNVTlV6bwd6iG/mFqJEbDV7YwukAnSPSQN+q2mIJA2U5yOTFDKUaYMrpaWO7H72DawWDrH0xn+PGalZSDqVRAGwGmlSj26bz7nD3ieUamBTFqaZcpE2mKFID56dX5nCriNDTmXJOrXVUH3GlUYfmx/LA0TLi6ZuifZicemGE1Nop5gD6BVRvlY4rzuZ5OmpBblEhu0im5pNPzUtgf04zA1IX46jGSLEm1idxcG3/BnEWBBEDqJB/wAQDt/+2vAn7iNLfH7WAQRPVesUoVXmNBUFo8IQCY3smhzH/OTz9CplKorQNYZhH8SyxpT2iIEeEEe2qrVJFPWwgKquF2bUGontsZ//AJ++F2dyxbloKYdmRdXXo1tSOmNRNujqmfGDouAMHz32WPadEN6Z4TToNT1feVqyayYJjVPSsfSY3MAwBePruGpCEI617WUXi8wSwExFpvfANOkyZbnLVIrhgh1QGXUxUBXECoYvq2hovbBfH8sDRo0aQqS7DqqLdrMFkkmYuYGwxWQDVa4HXfsgBIpOBGiaekMpy8hSaDLgkEdyzGPbaDhmvC0RmfXqkkAMe/Yk+fzjfzK/K5kLpy6gEUwg+JfnEEE7KpJ9/bHmbzZFQKh5aICUAuHYrUY6h8QAAkRvLYEgYi/lMdzv0AQU5LQ3V2fRo36krP8ApRVatnRVClbMdYkSGYA+0X2xoclkqVNytKEWYM28zptvtY2Ybz3QcFYpnq4TSwfVcGFjWWBF9rjDjO1nV00U1fWxJVwGIJMdMkAiNh2jttgKhPiTzA/CZSZNPsT+VbxLMUm1UzTeo2jVMaZG4Kk9+2kdtrYK4VldSIEHLTRZtUMpNwAWv2iCDtYiIwop8Qqq7jlnUBLNYldQ0mDNiSNOkG0je2Lq+eYE/wDpwxAVnv8A3yRJ1CQQPeIx4N0N/NHra3kmma4NQBH2hKtUrECpWYaixJElfw28fi3wg4hwRKjDLZXKsqa9T1wr1XUyV0g9KCQQsExsSVIJw4HGVv8AaSy0UF2JuTAPSDuJ/DIFtpxXnfVbumnKV9VSiJ0ox6vJGpbn+UgiSfYY6fDEMEn7fKfNczis41WQXhtagRzVemGEyQy6VJZASI6W1KfiiYMTM4MTO16dPVrl0nWoJMLPQ0kfDuJUn8J74C436orZxgKtWYAAUggz7CYPucCNmKoOpFps1NCrISZanF1ZRYwD5Dd4th1Wk03hS0yTZaAes6zDRUkg7QwmPImRH1w2p+r6VYBWVNM9SOOn3iZAOPmLcSB/ARAgQ0ge8Hv74JpcUUaSupWU7wIb2Mf7i2JanB0zdllUzxQIN19fo5nLaRpd1HYAmB8r47HyrM8YAY8tqRT8OpbibwbdtvpjsSeBV5p0dT6Kzj3HxXddKVAqxpVjCj3Kqs3/AL04Z114hUC1FqEEfDTCmmxj+FXUax5nf3wD6O4ewqpmS5VEkmo5AAmVtIbUxM7bb72xvKPFdQLFagRACatQEFxM7aZCm/gnpAgtiviCGnn7pNBlrIv096V5iU6mZ0o97agYtJCkiQG30yQDJFicO8itTTUexLAWJGhEDNamBLEndi25j2GPnGe47Wq5xOsii1WAnaCxpx3BJuJuZk2xquE5BhRpsoY0hTB0SWYDvqNtUnsJn9Mc2s92HER2HJdClTbJBN7eaZ57NUUBiGRhqqaemx9htJi+5vfCjjnpwZk06h05U011aju9rdIPYCSTsCBF7W5GvSSjWqqFUljNJhAYEKLAiRIHYXv9BcpxWs0OAwrAkEE9IDWVbed7X+WJ2YyZBvu0Kl9MREIJOEVMxlgaYTmsoBYEwVSQoUggkawbTO24gYMLBKVZ1WpzQ+lW0PpCoIAG+pjTBWRYloFzfRVc2EFOtW1ksjKqqCVXb4gBY9MSbCY3xTklatqNVjUcFWoSNMR1zaAYsJJ82vfTWJkHLfrklNpx9SFzOYWm9BAsPXrKzx7RqH/cB/2rjP5bOmnFN31t10tK21VzNSq0/wAKqRSDeMaLIZE81alVCq5Zn0BerclVAiQekAnwwXycYT1DUFNaiUixam4IM9QDMS0tA62cpP8AKqDzh1NocMPP8SRvohydKaUM+OZXQkikKbMHUbGTTdvNizG22hYw24XSLlVcFSyLJiwdatyp8GA3iHBwgSoZrMeoM6xI/C51MpjYTTenPsmNPwZhTXSKgqCgryQNuiE3/l3+QwjiLCR0TGC5XnF6v3daobHV+ikn9FvhJxauearGLZhkEe1TUP8A5fljQ11UgioKbKWYgvsAXc/otr9p8YzfFaenNVEiNLGsD8qjzvv0u5/w4zhcvX4WVRaEHwbixbK6m1F6b0IHiHR5j3UR/hONHxLLahWH8NYJ/wB0/pFXGY9M1GqUa+sEwAyn+ZRUJnzjWZZSxzAiNWhwx7yqg/kUAw6t9DjHP/z/AClt+qO3yltCrr0Tu+pDbZjpZJ7iGq7HtOD8xw2jDFRV/mEiZtTqAQJ0sImfAOFWbqgq38kFLWDMHQA+0gfWMP0pq9ANTgtXX4gJNIMsgkDsTF7DbAGc08AL5hxDJVlzNKmSAAwYglegat5BNwoEiO2NSKw0HMMHJEldbknURERJCi8eZJnAOe4XqZH09dV4BY6VizNbTabi5m8Rg7ilAhaap/GLKDcrBtv/AKXxe12KCdFJXs0tGu990t4nmFpNUzQI5rU9KiIsDEkTckd/HzwzoOgqAhZdrwVEKdEPDl9l1EXBmI3OEXEqbVQZBFKoJWoUgwTHyIBFhNsaJTTgUaUylTU5KEwoAZ2BEhRMW9xgahGEBOpshxJ13vqlBpFs62ioTqUw6qpJBRYgMVAMn5iMM3VgtRVpGXYshU7Frs20QDI6fHeYwopVGq1idVRmZWUs5Aa0yTEbAC1pwyZwKlMa2SjoWmXhk1N2EBoJNiG28zGBfNh0C2lbF3KqpMtLMLTUyZbVqJuCJX4hKlRK6ok+O4kFYFiwp6VaXIU9rBAIEEE9RmDHyGFPElX7UFBBCEaTI1MJuSQOq8x3jDjN5oUhy6dN3WrGoKxINMkSGlRpJIDBh2w1rbidUDnQDCPHDg2VbMVlqVCDakKdgAJG8gblpgRhZQzuSLKOTUpVAJXpKQDebNYdySO2DM56qVAFddCv0iNQC6RJJgw+kR23EXjGU4pSNJKgnmVcwSWcSYpbjtI1ASfAt4wyhigtMjl2UfFNZIcD3TovlswQwq8p33ZIUt/flbH3mDgz0/6QoUMwtVmaqgDdMDdhAIIO4k/pjN8N9F162X5wdFRUZoVSWlYUrCrOrbc237zgLgaValSKVRlUSWcmyr5YzAGLcD6Yzt1UBIcbLe5v09lmoor0lmm7Bd01qSWEsAYubjxtsMYXiHCTSuQQPBBPeN9It7mNvfB+d46xYBavMVLTUmahAJBjfSTYD5E+xHDfU24qIxBtK9vb3+uFy8Zt9E1r8P2u+FmHABIO4+WPMbxslQN+UBN4ZUB+ox2B8Vip8Sp0RWU4fUGaps7UalBULAEHShiAopgRq7yd4O1hhrxDLLWpOrMWdiCpJIC6TYC5t/p4nCOr6jy9PeqpPheo/pbAdT1rP9lSZh/E50j8hv8Anhn+JTkFxJIUI4yrfAAAUwT06wqKzaWRamoKJBgmT2tGwA8n2xpH4o9SsYIoqRp1XM7+Ra5G4xhK3qSpBLGPZRAH13/XG14VmKaLRiqmuooZmBLsgAne4AJ3sBf2nHO/5CnTaBGfLRdTgH1HSX5b3khm40raKTVFUUtQNQQ2uIE3HuD/AMYs9OZoMWULTLCy1T/MbQIsbA/SO2L+GUVepWq1kpkKTpqBRfVYEjcWA/zwpqcdFAGhyqlWpXrIxIUgC6iAPi2XcC832OOcBiBaM11XGAnVYO9QUKtREhCDVFtWkrAKzacH8oQmqWcLq1kmG9hpMhbz9e+2BKTg6BUoJR5gZ2HS0CwAYD5gnsMCVKFKaC0lVuQwLsDAYN1ACJ3IUR4wprcTgN6/tA42lMM87IAKcDmElhpKpJAtJE7ePfCX1mKjKgqaIZWVF0i8AspMHp6lX8/bD1zmOaagSJ+CkdOkLZWJg7wZjGR4jmKlOqUqw2oyoa4aDIgj4WEAiAb4opiXW8vL4Q6CdynfAYp5WmaVTSaxl9RkE6QGK+Ft+k9zginWpDm0qLq9bSQ5QSFM/dhu7HTAue2Bc/kcrT+yrTeVBkBWkuWWF+m032w4qmGYnKhCQCNBGsxEs+n4okwDOx8xhb4IPX5Xhol2drU0CIXZUZypeAWkcxyu3zgxgfimWq1GL6k5eso4YjWqkmm2g73kn6489RcKf7OrpTYhW1ERq1CGDBYEmQTePOIVqbkRUQPrqutCD1adWoyO7EgkeQIMXx5jYEjqtMTCQcFyxotUVZgGCTaSVq9p8x+mNNQdR1C3MoAxG4Uggz5AMY8zeV0q8OsmojFRBNyEOo7i/b/PFeTyLRSa96RRh4BGkEe3SP8AZwyq4PGI7tKS1uB2EZR+0FSj72AshmBDEgdDWvESInHuQpqlHQWqIWULNOGEKxkHvEER3j3GI1suC+YDvZiWAUXUORdpG0k7dpvhjw7ghEPVdVRR1LZWdGgjTfpEg+/749iEb5J0QLrOZzhpXNKFdzSpXQMpiTqmDYLcyPYW84vzdQto0jXoZrSe507qLBjYXt+mHPH8yrK2YLgmm0LRIuVsR1A9RMk+wMdr53hmVNam86k0liZLGROog6ZZIBADGST8rVtdLBKlwEvJPYIWpnmXSAEZlAVwZ0DcABY1NEySYMib4YHMoomqycykpAFE9FTUOmVU9JBi95M79lhypNJWNNkR5DImoFTeASw6rxE3nxOGNF8tTkiizVAo0sUDER1LNS4psb6iRMxjzgFRkg0qo9Smyn7Qzgkgt0yV+EsY2MXtvGCeI06ganULDpAEUyCwLut1UNdlAMGB2m2L1pNVrmqIgtYalaCwX4h8JO/nsd74nkfvW1LVIFONRYBzIsFcLYA3Czcz7Y9ORQARKjxjhzVIaUAV9RhVXSsDUNZ/GJukm59sJeL56uvLCVaZJqQsAQR06dRNiBPewwd6pBqPSBAGqoAJsy7iGAhSJklgDEjEKvDaFOAzCoEaATILNquKYmH8RMGfng6dgJv0QVBM4bdVfms7TCcx3J5bAU1IhQ0sjM0SGBkFtO0diQMYrPu/2hhzErGZ1L1K0/3v2i22HfHc8p10+SaXKA0qGEaeZTYjSLBu9j2jCUKtMG19oBBnvIM/7Pyxfw7LBy5XFPBOFNODcTzatqTMtTVep2Y9NO2na4JIsFG8C1hAPFeOBgaVEMlLUS0xNRrHU8foosLeMLs5mncACyi8bXNiT5PafG1rY6k8kSFuY6th4nuv0xQQSbqUQAoZbMXuDA3IEwPcHcfl88aqnQ5EOw112si3Krbe4EvFxSNx38YR5enTVplqLg2/EB8jZl+mojDDKZSsnXQIenu2iKiz3Lr8UezqD9b48RNkQjkuPCK1Umo1MOWuWJie2xEj5Y7BlHjq6R1MPYNQYD5GopePZiSNptjsHHRZhbzXDg9MGAo2m+8DHU0DNppIHY2W++8j2jDjiPpF1cvRfUDAKveB30t3+v64T/Yao1hRTApmeYTDA3su+9/zxBWqVGmMlXw1Kk8Ys98kPxHJvSenzVYg2MQF1QIuLf8AGNnw3hlJKbSQpROqBIqO0xfwNvO2AeErnFpxUpSFUhVqpJYMfxRMEGd4xf6YOYzDGmzpRSkmnlqNyp7jtH9fy5tZznNmcszK69OAjOG8MzGWqvTerTOXZeY4RjqYAWCk3Hv7bHDCrxOnRBqlkaqApV2OrQHLL1GdokGPfvhF6synKp061F6pJ7sAyiAZIMb/AL/TDHJ0qAy7qlVkpsgNRn6jUJkzc/Ow7n2vK5ocMTvYJ45K7huVy6GsVf7VV/jJCpTnVIHUbAkzvvHz6nRoIxqDUKgN5MKy0gHAAufwLf3n2xFctQoUKdQ0ipdgCpJDszmA17C5kAWtgil6jU6qQogB6cA6bAGmXDE99XjfaT4ZTxh4NyluAwlTLrWr0agZqYMEIrMYBKiTNgJgQPPvjG8ZZA2zFQSCWTrAVgYkjaSB9b4K4DTqLmqalmKpGg6AvMWNPcSRqvO1wRMYY8a9PE02FJUHKBcoz30kmy+NrXiMNaG0oBK9OKYV+RzRNXJUZpKxGollDGAC4BiLiNM/xA9t3WXq1K1d2qkNRpK2o05HeFBEyQQCTHjYYzHB+Dv9lWpVyy1kCXlxqRWJqA7zYEG1xPzxdw4cul90/MY0yAlMwpUMRBPeNp7wfMYVUgGd6og2citNQYvoZlejSCnSVJ694gX7RePN8L+K5c0FeqK+ipBfqUAgA6gFJEEkW9z9cA5fOBkopSzbawPhkEL0/KxiYHvtbFr8YrVBpd6cUtEMYY1BE3W2q9u072xjRf5Xi0qyhmueoGXqdbor1DpCrYgBSSJll1E7nfzg/IZR0mqcxqURSMR1QzG0i5GoD/D3wh4fmiM7UVxTp0aaM5bllVZjFiJu1zF8NOF5PmrAVHZWsANOgTJm4AImPJP1xlQRYaocIzJQuYyNRKj1bgldNNGJPN2I0jbpgiB52wybKtpVygquoXmqWIF95LAxp8EWBIjFXGs+F5TahVpKJCgwaVSCPimRYwLzv2MYln8xFRG5rlQoeqyaSrRACvAgAztuexxgGW8lpmELnajhzSVqLUmY9JHQjRIho3+drTAxnckrRUps4FVnaRRUAqBcQ9pVh+YH5aoJVzCNWQ8sXZSAumCsQRcwQBNjvjEUK9SlVq025YUAB2MlQpOu1pI7TaI+YxTTBIISyYVORdkqCoKxYlXdg7NpUqNMGeoODEfTxg/gXH6jVKisoKNMdQ1hgsrebgT8REwPaMLeDcSDc0CmQC8h4LBSSTLTdpGyn8sO+AZh9ZH2YhK4Vg6FdNlAYmwJJg9MxewvOHPETIWNOSnwkK4dmSlTamWVRpLBYJEKQYL2FzMxPbFGo0xUVlp8tlAmgwZoNwwAABImBqJiT9S1pHQEog0gXCLyl0AIss5YGZkTNwRbAfF+JogqLIDhAqiiCq3uCABpcW222iDgRmtOV0vzXGVV6cfeU0Cs1OCoDBYgXJUyd53M3xP/AK1VrCqs6kcMoVysrqEyd2eD4GqywdxhJVoKHOip0WuZHYTaZgGBJ7ecFVaUUbNe0aQSADJ1A9rxbye+2LaVNpcJCir1HBhMqriQ0inSFTmrygJgDlyJZSZ83ve4wvNMnpBUiO4+ce84Oy3B9VMsayhrgAky0Rp79xI9owLm+E1FcDSxkTDdrxY7MPljoNYWgLkPdiMoLK5EOGuAYMCYv2+Ynf6ntgZqAABBub27D/P/AE84aNwhjSDpBgsWuNgbHsQIBwD9iaBAkxq+nb/O2PEQMliiCSt5tttuN/nuMWZSqaZ1LUKvMgix/Mfli7NcPcUuZZqa7MBG8A2MEX77WxVkUES6wLCdoPz+h/WMbCzJMP8AzLmT/A3u9KmzH5sUJb5nHmKVlBpPbwYH7Y7HsAXvEdzWj4b6vrH7q1StqO4CgqBP4e+/bB/FMy4pKy01L1VBqypGj+EibkjsfbHz2qCzApI0mAQTJ8k/PxjaUuP6RW+7H3iCmvVOiJBtEf8AGOfxDKkjDcaje7LoUHUWi9jzCLy3rFYWk+uynmsCNR2IJJ7Dx2nB/pjjFKqHWAl9TljPOiTGo7R/8jjAZTK6W1GSGDAloM2Jv4vefbGk9K1QtQNUYaCehCw0mdWot4sABI/F9RNX4VuBxaE3huLLnNa71Tv1Irtlmcu6U2eUpj4SARudwNz4wp4ZnadFqNSszMhABRw0R5Ivq0/vh9xycxl1ZnNMVH6adoCmQGGxNhNzFzjK0q6rmV+0OSiMNr6QDG3+7HEtAYmnzy3ddCrUDblfR6PNzLE1gPstnomNLNCiDE/Dsdh2+gGYy1Z82iIdCAyo0wrU+9+/tHbBmcy6VagfXUc01ugNkB2+tp37DAvEsozVUOZdhRKNcGIsAs6bzcn6DCKTsJB9u35nyTIkFKs4BW5lR6/Lr0FACqREgnYwIDQR+fjDT1Fw6jUopRQOjs2osrAlywNiSSSCY6ewA7DAb06GTFXn0hUesQ6TeAxkTPcGx3/W5NTiVPNMlSlT0wwDUwNDPEXB3W207zh9SQZblpyQMhxgoBMrVOR+y1Ky5erRUz1HU4JaASLMCPE9rYuyeapZekmWy01qTAnVHxXaQsRDTI9rY6nTptVqJTStSrHUVao3UoWC/wAROr47SD89sd6Z4jSfLzToh6h1AEnSw0s3wne8z5ufGFOdLSes6dd5pjQAQi6/F/syVOVlOWmgBiYmmLmDuTJPkxveMLc5XonRWq0mpgoNMABhBlfiAifbeMTo08w9YACJKVGWo0g2aSB3MgCCfODstn83WqZgMtJ6ikFFIgQuq0GSDPc+TjBbv3RmyUcM4xnRm0puoYOhZVKdIuCHtM6dztc+YxrP+oPzYRXrKqhUWmNKvB6iZPa3tc74x1PKVWzqtqqcyGARToGkkNFPUYCiDPaQMa7JZaolUKtQctFKrqdhEwdOq8kRPn5YKoGyOyWNZSj1FmCKJJCIS8tTU3WTYMNjBiwwwzwqitSldSFC1SlpQBlWLBdRmJ2PeMA8d4bVVa9ag+X06SKgeeq1ynyG0m8ecN6M8ulppmqoMkoYZamibam6l3m5+uBs0A91rjKTtXJcJRokUSpOhnKsARMi8aATOntYe2Mdxjj+YbMVqJPSCFCgASBMFoPcEHePlja53jtJ6i6w4ZulmZepXXcDso1QCO9/E4wdFRzatQqoDMw0hxCkkkRcagIkGIxdwrJMkKTiHEAQUBwbjDoUCwFLSzDeZub2YgbTO+Ha+oBTRxqqdchNbH7ymz22EUyAJnc2xnaiUSy8moRUZviYALBHkEwR+s294Z8KTpggaJVvaPG9/f8AXFL6YlCx8iyctxV6bZas0vRKyKIYC9MlbiCO5ubm+2Ks9X+0EMKKUjp3SRqN/NgwG/ynvhemVBVdQCkqCIO4223k3Paxw14WjMoKFGa7EOvkgAL9BGoe/nBsphxtmlueWzPRUO4Rl5ZYOCLHqsZJDGAJHjadvY/7RSZU1LuSdKgwpsvtJidtjexwHn6Jav1OdRaSGFiLGdIMW9yJ3wy4rXUU16R/emNxJggeN59t8UUMIqGN3U/ET4YlUakCKhspYtqgsACYgkTvbfwZwbwzKsBoqLMSNQuItI3JGwPgx7YW8NzJCshIBIK9NogWI2A3nUY2wZzC55QBLRq1EwRsZQhIbcbH64vbGa5iV0acMxXaTGkaiVbqWJsPn/XBXEMsGQEMS1pLggAQbeQf9zfFY4bFVF1jvJgIRBkWv5sLTIwxzuWIU6AC+8mxkd9t48YyDC8syao0gwWBPSpPn9twbbicSqiACbISNrwY3HmZgYHzFMuw1RcTE33geTePpeYGGmeoMMszNpWADAE3m0m3fsBhYatAlKqeXLCRVIB+Y/THYe5SyDpfabi973jHmNhMwoTK8AqoQSBa8X3i09PmMUnh1ZXdioaRZQ3f3kDfDXgedr5iotIJRFVgYDuUlgTCiZ6jGx84Cb1eFYq9MyLHS4Ye+4g/OcIwFAAUHQqVNQDgwAekiB7/ADMSJw3yfBa2Zy6lNOslgVkBoRQ7k+BFh5n2xfl+K0agA21CYIi3v2x5X4aDdG0nb97b+5BjAd1uJW5ms7Uk0Sr0wWId9QEGegHtaYkmX0jaTms/xOoWYmJe7W8+PbthzWzLUgCRBX4dJhie8MOq+2/0GM9xWqw0s0EMABHtGMwCZaEWJzrSvrfFuHVPsqtlkelUKBmMyzAhSwYBjC2A9u29+47lkIXWalNNM63IhzNgLyBIFjG4sb4z/pj1jmmyi8nKFoZxVrsSyxMwLgjSGWFntabwx9TcOStQRKNZ2rMpAD1JBB6iAgmApA6gJAG5xyHUXU3jxLCbHou6yriBw3Kq4fwMVKKVKtVqgUFFDhlYBXPUsEhlEwCYHT9MaHK1y1H7zMIAupkAEO2mykkkfoPFxj5kPUzZd6lI01dFdwRMfiOoGxnaJEH37Y0nAOBGtUKMjpywXZqkjRqgoATdhHtA77RhvG0hAfNt3v8ApL4WqDLYvzRnFOG08ympczzKkv8AHAAXSVA6VkGRPv8Argz01wRUywUssN+OAClxMN5kR9e+AfTnDqNUtlhUNRalEVH6tJ1/MARELt4w1FEiny2DEhtKLTA1UwpkkxYjwSO484gflgnXfvvRXNvdAcc4s4YcsBQhGlgJDLqMGwJBtP8AnOPchVq1KTt8FOpUBFRgfvNSrrJPYAFgJG4HiCcaFfLtpplaqgGtLfESDIW0Am5IiPhHnFfCKn2nKc2sG1sWD001WloYsN0Yi/ta+BxANmMt5eSMmbJFTpmjm6PMDmkDNOoJa4U7TaGsSf6ba006ypLoVA1VCCJ1MSVBOmSkCLH28HCTiVdlFLk00e+kamJ5aHYfNrwZmRF8Pjm+WDrRtb1NL8sgkrB0KBc/SJu2NqkEg/vf9oYKD5LnIvzGSoBFRlYSQ0z/AEA/bA/DaD/Z6XLo8utrskyrD8b7gAxMXHbscecfKUqTl0GpnJIWJpdwN5NoP1HbCzgipKNVc1ldiiUy0MhJDA2P19p77YICRi6rD0TThqKKLK5ZPvXlggMrJJvcTNp3tj5rma9KpWdQjKeZ93pvpgnp02A/vGYA2xtM3lqmuitCugrGs45RH3QgEknyABMb3tfGd9S53K6mpLTalmkc66tM6krHzvIBmZAH17dHhPpJ1nlooOKvnpzSDiQAzDLMAWMAA/KAAJ7GME8P4ezpq1KFAIJcwBMgE4TZjMFiC1yRc+ewNrSI2w84EmvSgKfiPUfiJmJnyNvniyqyKamo1JqFFcO4dopspVDqcAOTtOxBB2tuPOGeU4cnM07gGWIPT3FjvvHft74RUw5pMqMGRJgGDvGvtaPPsce/bGpPy0ZGUqupWIgnfcmD2799t8ZSbPf+OSKs+L6fytJmcjzKhqAKCsCTckgC8i1r7jsN8KOO5ksmokQH5YCsIaI+I7n5+ImMU0+MOjFgI21AKembgG3a4Hthfl67auxBPv3M7Cxk4sazCIUNSpjKsy2aCgkllYnTA3sO0W8C/wCdsX5TO1FcVCzuEXVbcrEEE2bSDHy3wVl6S0n1NpqIxYwonTsSdMbDvhrm8gmjm0SoZRZhtH4gbRtO4w4N5JMckAuYHMbW5sgueokFtUA77abkWvirjvFkBA5RYL+KSLxsbW8xM298TkikrgaVY6maJCz8KAWECFWQbH64o4ajwSJN+h2I0IDckTALEze+MJheQ3DqVVWDQw1ELciyi5ksO8/KfphjxbMcylpUbsJkgWBveY3AwZVy1E0GD1VdwZB1CQfqb/LC2oqBRBugNj3gyf3wGLkvSm9OqsDU66u+mSPpbHYz9HMdI3+mOxniLcR5JSNSGVMEQQVBt33gGRtgzhuWQIupJeoSqmJ0kkAGAJYxMC2+G/rnji1+IVDQANMWlQIeN2tuSZMncRjz07m6KPOafoiQKaguGDKQvUIQkKeoHY7g40DCYlZcJn6b4Vk6zVKmZZadPQ5FIdOkmwCwBzNAIIC/ye4Dj08uSq145ehFRiz1K0FtKgFyBabkwthBPbGazXAnFeotGjXZQQoldTCACQxSQDJMwcAcazZamKJppTWkxkX1BtjqJuD2gQLC1hggANEMlT9QeoYrOtJQaAAChpJdSJ1E2IJBmBEWHbGSUPUYKsncgCTFiTbwACfpg2tyyL1ALRv22xWrCnHLeTfyNxG4jC8k4OAyC+n1fWWTy/CqdLKPLDSpRpVrks7MBuCQZCm+qJxjvSXGKFHOc/MK1RdLHaTrI3InvLfUjGaaTAUEk9gJn8seaumx+nj64CqPFbB7ImktutLT4llUzdWrUoGqjjUqBhCs0P8AUCYg7G0GMO/UHGGrZZMwuY01H6atEGDpOwtciI3sZnGDoJO5HzJA/fBNROoEHV0gkjtIBI3Pw/D9D8sSu4YOcH8txBT28S5rS3Qra/8Ah9USlSzObqam0FU5CnqKk6rdzeANu/nGmzXEMyaddstRamAJuAWKwpOqJlgfcnacYj0dxtMjU+0VA2lgadPSAdXcnfqAIAMXlh9dtmeIVVy1Wpl3py33ilFJ1AzqVRB17Af3j27QcTTIqyRnkfSy6HCPmn20VPBc2+ZVKdMOuoFnrd5HUwg27ldI7x2GHeQ4kKb1qdZnL1GApDTBqDQoEBZBA7t2vMAYz/BuINmnrUaNRqJo09TMbHUZEkQCCdz4jCr0j6qajUf7U1QtHLpuYIUEAkXAF7X38zOJ3UsU2y01vv0VBqDn59ky49wlqKNRFSmjg2JJ1MwIZCCIE3jY7YaPmEy1F69ZHSswBUk6ocALqF5t4OFmZ4jVLanGhSoEGSzFWLSov1kiYm4HkYJznD3zmXRIGqo0qa8q1NVNyyySQ+1j3Hi2Fhwtc+wm5n1/CLELtGcJzQzdKlQcswqPWDM6FdckW23jYSbbYSUs1TalSUUI5lQFaOmKhjqlWmwI3O0eJxocsroiogprSAOmo5+HSY+L8Uj9sZTPZXTTSuGdq6gNTKMSDTJNu0EgTbthbYNhvktPNXcczWcotl6wpolNStJ6KoHYGYsT0s8GBHfzOA/Xk1Mo1WVp0xWlaNSlFUmNJOuT3ltMWAF7AYWcc9XrUfLinzly0K9VFaC7pUJYqdUgyAZkTv74Tep+M08xmWrqkLUWyNDFSCVBYtMG029oNsdTh6D5aXCPjkeua5tWs0hwBlZ7mgxJECw8XMn3xZlazD4CQwMiO8f84sekAIKrJJ6t53J9u8e0DFFNAZ6gpGxmPbHWPJc2YyUjVkEEmL9JJiTckDyf88U0kBMK0H3sP9O9/liaRclm1dj+hnza9sazgfpGk/LqEtABYjz1al1HYCN4icE1vJek6pGiMCCGvMA6YAGlTIkRaf2PfDWjw7mVbVNJImyb+SCDE9yDGHnEfTJNJhlyFBbURNj2gGen5bEWwMzjRTDIOmAxFgREN2NiP2GCsEIBKZcLyRT4gCYHV3PkHzfviji/DQCqUulq50svYoBqY2+GNpH8WJ0OOqqDSU8R9J84WcW9UBmp1KbQ9ORBFiGEHb5DBYgtAKb5sa05RQI+k6UYkI0bBSIDja24E2GFOeP2epTrVTqJBUqg+ERIAWSAQRGK6/qbmoAVVuxDRH+uBRw+pVGqo2hBtqYn8tycA5y8fpUuI8SXMKAlQoBupBB+puIxRlMgwqKrEHVYGQQVIIbaxt/XE2ylNbAM579h/mcSzgRmFKmCZgRax3gz4JNz2xO4zdY3OShK+YpoxXlTHcbHvbf98dhic2tPoNEyu+lxH06cdgYHP3RJ7l8hRSCFX6pP7zi1MjQkEJTBEEHR422GKeG8NpnKU6AraM5mGBM6iyJGtVaDKBlhvckA7SA8vxWjRzNJTUeoEaKkklGEHSAsag1uq7Cbi2HlsZqcNlabh2cNFSlJ9CkloE7nc3G+Ej+lMoSTpIJ3Id7zvMzOM9n+I1lMcxgQxET47YRV8/malUU1qVGZyFVdRuSYA/PHvqyWsaTkVqM96Dy0xTqVRUPwpHMJ+SgBzjJ18hURgOW0klQGUgntt9RYe2NXnc7yAuVyynnUnIqOh66pVSajFgNp2UkhQokTIGfpUq1YSqBlIKqN9KpDHQCSREgk7nUbksZ84aZpoJ1KBrZUpUIJAZN9LA39itvyJ+eKgsn54fn0pUU1GqLFOgRzYZdQDBWURJhiGHsCTO2E7LAsCDHcg+TYQDAH9cA4EZrZVIpSJJ6d7+0j+mIu+wBkTt2xWH7wI/hvF52vPv3vidOjImwvI/0+v9cbCKIU8xUaoFUxFMFVFhAksfEkkk3vjXeieIL1D7YMq1MKaJqdS6hJcDUekMYMe5GMqQDe21/ywVTaoqmmCBTqgM1gQR52Oki4JF7EdsJqNFRmE/P5R06pY6VqPT3HDn88xzdSA9PSeXCa9JEAk3vM73gDa2Kc9lhSWor12V0qlsupHQ2nqkvpIa8L4DAgxMjHqkNGoANYkg2Eg/Pt2w1y/FCaIplQwpsWpowB0kwWkx1KYA0kxN+18ZRa106RAHJG+u4tjXn+ltBxHNPlVzLIBTVDMqCxMaw6jYJrEeSPbA3FuLLxF6FNKnKK6xUZ3EaQLBTYMN4J84zOd9U16tmZgNGjQOhVEg2C+0r8jhfW4gTpEKEAIAgWBgXMSTAA1G9vc4W3hwRLoBExGgP5TXcSdLzEzuy+tZumHoCmtVaVLlW1khajRteNMRPvveMZHjNGjU4fSq5ZmRqYVK6l2JJMIPY99vwk4TZ71TXrUTSqvrQsrCQJBUQLxt3+eFimR3tb6dowihwhZcnWf7775IqvFh+Q0XufGoyais2q+kFQCQCIsLdtt1PzIr1Z3FgLj/e2CHMiDBA9sQpqBvuNsdIm6ispUUsRG39f649qVDDKLDuNp7j53v8AT2x4oN57/wCuJo2/z840FCeijl6K31SemRHY9t+3yxseB8TFGlp2sQSSJUz85AxktAtBv+3scRqsbzYf7/TGkwFozWpzXqFVPxEmb4UVfUnhf1wmZMSSlOAxI5XrVdTEgRJ2wRoFjhjkfTVWpAVY1DUC0gETHj3w+f0nRpIFeozVdMlUIIQgAmfK3gXue/gc8lpIGaS8NyfN2AGkSTbB+ay5UIGaJFr2Ubj5gYjQyApFoIqAiFA3JMbgbRMbXm2AhTcvqquB5mRoA+kiPHfbGHLNLN3XXuYybMkHqAadXn2HtfviylkEd9KDT7m2n6k/8/XA9TNsx5dKQkyCw+IwBZZIT2F/c4rySDUdVwRsN5nYDuT7e2NlCRJTStknY6jQrEkC4Q3sPfHYIb19VTo10zpAEtrLGBHURInzfHuFEHknYUu4fn6msHmPPKYTqOwDQN+3bBtFAsMAARsRYjtvjsdh82UpzUOLUxpBgTO8XxH0WgPEKNhZmI9uhsdjsNpZhA5T/wDEjLrSquaaqhLiSoCkzczHk4R8RoKNMKB/9LTNgNywk/Myb++Pcdj1TMpoyX1v0fl1bJUdSq2sS8gHUdR+Kd9hv4GPlnG6QSo4UBQctMAQJlb2749x2Hv+0b0XqeZWYqD9sErUOhBJjQTHze/7D8h4x5jsSNyKeFw+D/Ef2H+Z/PHuq31H9MdjsBqlnNVVe/zwRlR0n5/0x7jsbovH7VZTHUPkMC5s3A/lOOx2PBCxToHpHywQR1NjsdjDmtcoj4fripth8sdjsMCHUKQPTjwiJ/34x2OwJzRDNGZUdOGHC0BzWWBAINanb/EMdjsaM0f+q99Z0VTO1QqhRKmAIF0Unbyb4Tp8OOx2BdmV7QL6RwxAaSMQCwpqAe46R3wlOYZqg1Mx6O5J7nHY7CaeR7oamaF4XVPIa5sw7/zYX8TYkiTMkE+9px2Ow5uSxyLy6jRtscE5KiunMdItTqRbb7tzbxjsdjzl6lmshSQaVt2H7Y7HY7GHNY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6628" name="AutoShape 4" descr="data:image/jpeg;base64,/9j/4AAQSkZJRgABAQAAAQABAAD/2wCEAAkGBhQSERUUExMWFRQVGB8aGBgYGR8eHxgeHxwcGB0hHCAfHCYfGR4kICAdIC8gIycqLCwtHB4xNTAqNSYtLCkBCQoKDgwOGg8PGjQlHyUuLC8sKiktKiwsLCwsLCwsKSwsKS8pLC8qLCwsLCwsKTAsLC8sLCwsLCwsLCwsLCwsLP/AABEIAMIBAwMBIgACEQEDEQH/xAAbAAACAwEBAQAAAAAAAAAAAAAEBQIDBgABB//EAEIQAAIBAgQFAgMGAwcCBQUAAAECEQMhAAQSMQUTIkFRBmEycYEUI0KRobFSYsEzcoLR4fDxFZIHFkOywiRzk6Kj/8QAGQEAAwEBAQAAAAAAAAAAAAAAAgMEAQUA/8QAMhEAAQMCBAQFBAICAwEAAAAAAQACEQMhEjFB8ARRYXETgZGh0SIyscHh8RRCBSTSI//aAAwDAQACEQMRAD8AF4plKlFTSqaaihCGgalupp6wIEMQFbVEnSp9zm6fDmZ1powJBKSYE+JnzEAX7Ynk84QSSWD6pIn4p3kGQZ9r4ZUM8x5bqFhRcMYuQBuNrxBFwbjbCZnNTYpsU1pZCpTp0X00yCC1NiYZhTCq0mPMwD9MIqmYId2VqgadTAQUKiBefcn9Ii5Dj7QwF6tRkQHSrGQuoidNrTM2woyuXqKpq0nXUCQQCuoTAsCZaxi0n4sa8rc2qnKZuaiAlaSkkaxEHY6bACwgRsCwk98EZPLkVTE69bEDZWt1C0xF4BtHzx7wqjlmf75dFUsAhf8AsxIbVqAMgTpuJiTY4Mz1LktUuCUAAghtNxYEEg9xcHsLYV/rKGEX6fFI6qdYsKpcQVMxLQQRN5/3GBOIilz25dUshPQzrM9yoYDYRMEbHA1DOVC3NAU9lY2Pf6DxtgjiWUBdajJoQqCARIBazfLS0r8tOJ8JD8U+SbiBZhi41VdLM1OYpDQdgAYmNjI7m0NPb5YCzxIkSIYdvG2/6T7Yvq0KMwjfEACdPYdxtA27dh7TPNZgM6hVIUQirr1mNrbCC0kAA4YXIOqX5HhDVidD3CklQ0liZ6UUmTYdh27YHagJliCxC7z32Fu8dpw34TlqwBWkGSowZWgqdR8QfgBAE77Ne8B5/wCSMwgpnoqmodUBQiq7dR1HVOhd7C+wCjAVKjGgSc0YpveCQEtpZF6VKmYVmZmqBVteeWtx8IUK0neXIHkDvmhpD1ekGIBUQT3VYBiL2H13w14j6Yq/a1p06is/JReZphV0Ipc7QPIAGzbYs4d6V6Dz0auASUppbX2mSZCDu/T7BpwoVmYc+qY6g6YhZAZio7AKjnXsoBJI22Hb6YbZrgeY0Ly0FMiCQWAadiIF47zAFvph9xLjbUkdeU8SoCZdHpqhuCDUA1VJm5tsNr4W5jiTrSpVuhajsZpilJRJKmXq6mk7wLRHnC/8l5jCLHU7/hMHDNH3IdeA12mSGKmzDVc791Aw74XmcwlA0GACgQAoXqJPeDN5/TFOWSvymq1lp8qdKoaKS09wNFhB7m8+2JcMqCCadHVUWAFpB0jy2mWUBR/LvGCd4lURAPbn5wip4KTpFu+ynXFco2aUjSFelSAhlhixANjEgQDeRv8AMYxNOoNZQkHTKz7z+v8Av6bnNcSAUkEkpAIMiWkzqmx8dhY9jhRxDhyhRUpKqlpDFBID3N9RkxJmD4kGMI4es6k7BUH8a++ifxFAVGCpTQfCsq9Za2hYUISdpIUhjH9YgmLd8GUePVadBqVhSe66wNUmB0kkf1mD74Dy1V8qabEAoy6VcqSBquWUMIJjyPNh2BBIBKh4bypvHV57Huu3aMdcPkS0rmBhaYcva9SBJWVUkW1kE3sWBjUB4jbYYo5wrpoEioB0CZ1qPw7jq30+0jxiWdeo0nVKzLDV8JgLcCFW1pG43A2wCgcNIWTMyNh+bdvYHBziQxCCVgLkmPGn/kDFdLOX6Xp0/of6ycP81FRWqQupf7VQbf3tu/e1j+eFIRXBPLVlHe5H5hYGCCEqeXzXUC1VJB6WgyCfM0yGHsTGItQUghatEQbfeKAfoSNPyuBgxvTFXl837OFpQDr2EHYyRGFVXh6nZx+n+WC7rMlJc89M6XEgX0tcexB8e4tgv7SlUrcoR5Nr+D59jhWMoe1SY83/AK2x1PJmYDLPtP8AQ40FZCa0eINTaNj+U/LwTh3SrU6wSwV1sD2INiD7HGVho6l1jYNe0dgdvpjkzBXvtcXE+/e+FVKQdcWKNriLaJ/neBlnJEKLCBI2AH5nc+5x2AqfHakDpJ9wRjzCMNdOmklVbVpaBZYkgSBqIAuRYz5J9t8McpVXShDlX3kzosTt9PnvEHFOQSuXFQKukETACoRN1IsHBFiME5rJUab61AVHGtATZixN7XEXWBaVPa+CMJGi9bNALoLgyL9Ud/B9x7/TbFuQpkU2XqAaRqmbyIJNoA2+vfEMnwd6ihi4j4gO5+cxH7YbJXqDKmmqjUbkyBsZM3+k+4+eFl0rwN0uq5RAo5mn4pnqj6H9YB98Q5NMqdLEA2MrE9yfOCEy9StqSlTZ0I1CJKjtqBi1z3j3wwp+la/NOXqjQqwWYjWBaZEWYjx+cYBzw3MomMe7IIT03klqVwjswQIzG8nptu3zB72w9oemRX5SGsCxZiquD8ABVo8yVUjYXaTfB3CPTjU6RgCqagsxCqq0yO0GSzTc37RbdlwPhbUqQR3DrT1cl1BAXVO7XIgEjxfc7Dl1uLIJLDlp6/wurS4UYRjFzOvZU8D9PUqDV25khwElouPxAACBJgRvsMCf9ayyANTpqGo1NNMadIWBEz5Mmdz9cQ41x2oiKqLOgrrcEKDBkR3YwIB28zsCWNOsU51ErRKkBTOsk9wVayjeSfkMTODnEPdqrGCmyWx5KOVqjMZmK6ulSmCQqyGUA9osQZj67G8m5vMPTA0lqNJRAd4IZjttYAC02vGIV89qU8tqjFJBQtAg2U6lF2tENfefOB+JZcA00qKzGNkdmhjYbm25ExG2AkugaDzTbAydVXlOMUK3K1LLrYvA6gZgXF5Ij6G+8l88hKz1Ar/FvMQBCjY6VAJBOxJJvMCzhOVqmgKaU2pqG1TUF21kkHtse0WAxV9mpUC1OrVKlhNUQoWI6RMSbd5xjhDiFgc1wkLIcS4MaTFGrjU/VGtiFkkhVU3ZQIggb+MNMznRTmvmKTrSZCqAWBINmKLdZ2BJjbeZDv7MhBzDB7OvJYrJqSBAgyzLJgGBO4JF8UcRyLu7U6lKpo0zUg9GgN0hWkBZidIBNrxGKDWLgGuG/mEkMDMTmu3/AGkx4+lQZZER0p1H+8mCu+43uBv4G4ti3h3EqaVKlKmrvLFSymJpm52A8byR0/TGrXJ0KfIOoUqKKRSQ2Glh3m8wTc3+c4RrwunRL1aTUzzGYrrYkdJJs2mVgFzEkHYg/hJlZgkCRY+u/ZCWvdBMG/LTVBjIUKWc1wOWIZlDFgB8ItBB6iDvudjiXHVIZVLNl0OpwDDGWLNYA2JP4SZ+owZWo5erlw9M01qVXABg9JntIDKDe8DcdsJKLtTrVPtL89mhDCFgJ2AuLD5TecGDjIOoBBBvfp63nkvRgkRY5EW35JrUpGuqEhypIXVVbTsp1LcXiD2P1IOBvUNTUigsXCCyiG6fhgFQNJEdtxtGABm1NSnTaozBCNK8sRJ3BBqdTGTsPxEXnDjP5OkdNTlEtVK6UVlQAWFxrGk997X2vOkOoPBOV4t8xp+15pZXaRqsnm6lZaIr6IpyF1EgC1o3+HtYG9sAnJNVAamG0n8LTb5TGof3jYbqcbqlml5vIdFNVUkF2DKBe4Ekau2wIH1xVxKjQrhKgenSWkGh6ZE6rQrC2w3Hyjc4rZx8u+oenL9qSpwJA+krH0MryXVjUUkfht3EFYsD4sIPjGhbimaokrRPJWoqlmKwbSw1Bh0kTYiLBfAxP0zVWm78lkp1GUgkKSdx/ZiCRJF/ABjB+ey5pkjXUq6oPNZRp6gRBmR1ECAR3/FOOkKotz+FziwgErLNwSrUTW7kqgOmWVRCxIXUSTuLLgGlw5SYMgd4E/q37xhq9R9csQNJhgFEAR47g+ABiQoIy6169TRLG4NyUa/xdwTv+caagCwNkILM8NoUjKsKvaGHw/mIPzH9L6HhvqeitZXbLhUCFClJAIiGVlsCG1Ad+5wgpo15XbVYD4QO+1o3JOGmRclTT6Ekgs+gsQBcEibi/YXBwxrpWQQj39Q1NNQJQqOhILB26RqKkGwNzGkzY2tMzn1oVKOvopUqOZnpYaxTAbSSoJ1K6arD4tN4ONjw3hdOqOXUzT6ZBC0+nVE3Nr7AjuJ9rGZP0DTqCoRTAf4qRqliXKsI1KT8JIKtN+q3bGtdIRkXssOnpfK31cToqwJBApkixIkEWIO49iJvjsb+h6F5o10KqUqbEkU3oU3amZOpCzCTpbUI7RHbHYOAiwnf9r4jSz5pFYJBVtQEmAbGwOHHCapq0TSaGZ55THsTA0DeJ3Hho21EgTJZRarQs8wg6QIEkAmL7SRHi4sMLqdWotSBT5b7EX1BthHeZOw3MYigFJCe5Cu1XpqVmRUBLMTsotHzuN8H5f1AKlN9J0ADSswWvCSbzJEH/ZwpzmuuabqpqBmCvTpxJqMbMsASrk7fhbULDTPVslmKTmm9MJUFRSFEGCLgSshrf0wp1oBRYCBKcen/AFDWpV6mlhy0Qir4Kr/CDsxMKN4LDcDDjhHqbM1aOkutMGotyLQZMC99gAB2384SekuEDMV6ispCl05on/0wWqMb3E6FFryRjYcM4ZorOaASopQmlSvNPsW1PYyGYTJ7D5c/iXMuIv8AG/ZdHhGPgEG3yguEcTfUAgepSBIZtRA1ubKsWG5YgbAeTBifU9SmXpOHUuw00oHRcKJ7iTsJ7ExcY17mujqoWhp0gCGK9R0pqAC/SPEYyeU4AtTiDrVYtVU6i8WOmCCo7AGFk9xa8xGH03OcS20edlZhexo+qb+W/wBrsvUqUeadLptZvhMjq6bt5MDuYtthwvEKpqMjFFkRzG6tKyYAgAAn3PbcxejiGUWBUq1CJuYEloJEKFMEb3JtbbE8zmaa1BSjoYSdCzECL20pB3kHfffEr34rnfZXhoiM1HK1VSiTzp+8YstL4iQenT4EATIv8sMMvnzVXmLWZHOnmHQAVkfCFN2M2xm82/MaSFVUn8RAAmzECy/4vMb2xL/rdPQKYpLpVxocDSZHUTaCxAvJiO8Y8BiMnMrPCw2AR75k0zXps9VjIhiVEg36kJlQDPjE8mtSoA7LDQDpIWGMTIJMx5HiIkWwmz9Skr8xajVQYZeZvMkfDEMZECRv2JE4lms+9Onqc/eCHZf4NR6VneQo1+Zv3OCwuEFo81tsiU0IzAPMXNLCTpUyYsZUWGogdydoO293/WeVRU1GWtzlgywUIQST/e3N97YU5rp+9UdDH7wCdwYJEG15Km0FHE3GE3qPgR6jTYgQSyqouLSywATupZZ2ZWiCQrabC8hrj7JFSGiQJTjiPqLLVABUMQIlABq+du0dt8TpZ7L1F08itUWx6m0rI2IgLB9xj58eF1tUipp+ay30AJJwQ3p3NvcPUPu0J+UtOLhwAmS8/hRP40xhAC+jmtQMaqWXXSsKalQtAiNyY+uFZ4yVJFPLZWFmCmlvyhSb4wVT0tXB62kd4IJH5n+uOyeQNJ2KBnp3EuhlJ79EiQO0+cNPBMDbE+p+UlnEuLrx6Lc1fVFSmQxGWpkiQSACflKhpH6YWH1O6NzOhi5ksSSLW+X5YXcha0KlYKAII061YAWMMbHtthHT0hjK6CDeJXvYkGbfJcYzhWOEGfdOqcS5hsB5Qtc3/iDW/hQzayjFbevH70kvY9Ak+Z84UZTJD7TrqBijAsVW823DCR7ydODeN5GnS0lgrKFLBgTeT8LGPj2gx2O+J3cJTYQMKeziMQkFXjjWs9FGmrmPgVQw8bAEYcUeOU6tMmrQDutn3DW77jb9PzjHoOcwOpVMwYH5Hp/fGoytGpTTWyvWy46UdSAVcC19JmJPSCs+8RhzKQjDJHYmyRVd/tA9BdX5jO5OqdT06qtESD2/xAg4M4S+WSyVRDHqFRLkdhIYQR2MHCrIqDUFTVoRViomkmxIJgASdy0do8WDKpWXLqUOVpVlIJDOt0gljJEMd4AkRHfbDWcO9wgVD53SDXY116fonFJmE6eXUE2IaDHuCLfQnF7ZLX8VMTEfT54xvD8qajVKgDimrLIpAyuswLMSbGwmZiJ74Z8vM02im5e4AkXM/D+fg+D8yX/YpWMEeY36JgqUKnMJ9lG5LMNNpUkbEjeJ3AJufMDGky3GKUcw9NUgCW/FpnpnYEgneNwcYWlx+pSLGqh1SFZYuIncYNoccoVdm0nwcGOL8Mw9pHuPn2Xhwwd9pW3rem8tXPNIJ13kMwBt4Bj/AFx2Mfp8aD/i/wCMeYeP+Rox93uh/wAR/JfPs76dZG5tF5AuLEshHgAGe3aR740S5Cln6AqFYqjpqDYyPpsdx/mMLaWccEqSVenAZmEavIdYABm1vpGC+HcZisABoq/iQjprL30N5G4m/kbnGi65cFLeEqcnVkL95PvAUERa8z/HsPY3DX1H6f8AtDrXqUtKO4CGmwJkxuNjeRI0ne5sMMuMcLTMUw6Eg3KsOx2IIncHcHuPIuy4XxVXpqOWVFIaTqOnVpUama5AMRv5P0j4hxpjxALix7Kvhv8A6fRuURQSjReoRTpUObCHTBIVJ+k9/qJEzgLh+ZSiGFICqWqagbKzkwqgzACwNtV5Y98EUq1NlfoA2JQQdKjYlSQRJsLDvgivleYS72SFMzseqQR8N7XHj2xxn1PqMmy7bWAC49F2aqU4Bikxghi1xSI30WmLHb+GbCYE5iIrFaepz8QiSe4Z+7Wg6DYA3HYi5rP8sw8GubU6aD4Qdotc2Bki+5EAYGGWNSoyK604a7RsLXv8TGV6iTc2HfANaXbsmEBoly4akV3eoYI0lSdRNphe1OJFzIUEWuAQMvnHctSRGo6AHbShK9ZUKNR/tKnUO/kWCkhrkDQqVVVSpsyKQZso1GW2B/EfJJOLuHZsVpamQQCyoZszm7EjwPiH8pPcnDH08BOIab/B3mI4jF9vvy6JXGqtTppalTc6zP8AaVFncx1RBMxAVWaAABj2rTAYMaZKJTUsbqNzpUljMSCxFoAZnJaFEOH1Qr08vQJqPrBdzczILzvBJW5/D0gfACI+oaQTLihSUimpcrqM8yCJY97szGPC+2NbTAdby69d/hYapOaByVBcyabBzFSoS9RbHRTEvpkSigEqO8Httizj9U8gOILV3Z4HckAKL7AKwQe3ywZwLg+nKhRHwFCRaNdWWUHsIpFSR/F7DAfqSoKj0gJCBNXz5mqp9OgsY7QPAw10F8DLfwhYSbxffyj6QKZag+rUvNSnVgbpUXlPPuKgZx4MY6r92pVmCik6rr/hVhqo1PcDVoI7q1QHAmW1tw5qdw5So9t9QNHNfu1QfLDJaKVS5I1CpSgg/iplQ6iD3GpwP/ufy49kJPX9R+0smSQsrxynUQhqaojGRUT4ijA6Tpk9SyRB8Mn8WFebFYsPvHrKRdXDIJ7wAQIxuTlRWoGm9NC9IkOW7iApvvJRVP8A+P6Z/I19GYNChRAqKJJUuAI/Pe1wCLjti2lxEDsoatKTIGaV5enXsBQdY8KI+mmPnO+GuSVlqHpdGazEK6ioNoNt+37eMEv6oc1ayErNJtC6UDGo5MaUWAdwZPt7jFvFeNZqjleY5TqYKaQAgT5MQSI7SPfBO4gmARnolNpOBJGmqEb05W11Jogo4hStyl91kjqH+4x5W4NmaJENUemZ+NSdNzALAbxfxvhr6c4pmc3S5prFYYqALm0XuRPf8sFcYzNYrpSqz1aYJAZbMYNheBNx3+djCvHOIycrHPNN8J7gGx18kt4Zw+szwlJ6breZ6D2PUIjf2PscAV8vUpVT9mqDMIANSEEEfKZJ27T8sFr6ld3r0q1WNJARr9wTuCo2ixMYu4r6pqqNTlHUC7aBEbAmZK32YWPY2xhq1McEb3yRspNNKefVU1uB5asQATQrsJ02IuJnTO3uh/PA+f8AteVkulN6fTeLPYrI7E3/AGwdwf1FWKOBSTQBq1MAse2ogGfqSO/kH8N9T1aisi0pZB13WRfupIB+g7YE1KjTceq81sfbv0Wby+YqdDB7nrC2sNr37eL72xqMtxlZE1eXEnWpkztvtBEgHHlHi1NxFTKMxA6jyzH/ALT++IDiGSWTRTQ/dZEN9CcEXjkQ4bCDEZ6ILMeoKtOqhotVAVNKM43ubDQBrWbBWBF7YfZbiZzbAMxFf4LKQlYSSGncbdJ2Hm0YnTrUCh6UIdYYAeQRtEahO6nHcK4VLpVSs7qqhFuQ6qoIA1BgZEncRECIAxfT4ym5mF59flSupODpHsheKVWqVAldV1gaSzllBjYkr1Bht3uBYzjJ5jJcxm5DG2yVYDx8xY/IwcbLj2WrO/3kOn8TCG+TQNLyO9j7HGY47wOtRqAoV6v7OSASfAJs0+JvexvAUqzHOLCZ5FNLXNghI2SuDBR/+0nHYeJxlwIqZesHG45RP6/7+uOw3w28k7xeq0fF+BUQlRqia2rsNdQhRyj84hT8ze2B8z6by5y8IKoFJipLjWzH8NhGn2Kiw7Y7PccSrk3dKhpIxhUbrqMwIBMTIGw32Fh5lwf7TVXVm2+4calqKwmqbBQFPUs+4G20nHJYXtEzF9/0qXtpuMRJKhkJoBeYwAcSQzKWMWkwbRa7XI37RpAgZEWm6hDOp1G5ixM94sTe2Mac0UYqyIKxYrSBYgVOwZmk6REwZ6trd9BlskjAIyv2lyWKhiSpUKTMnaO0gnDuKqGpTE/3y1U3D0wypb+ueiY06YbSVMT0NAA9hqYHpCwPckgbthPmfUnNq8ugZRAyAsP7SqFJAXvAgE+BAtIwTTzHNrcpAEpU2B/v67K3zWdd9ySI6Jwp9R1Eo1mZX1tSE00EdAm7eJJmSbi/tEQpAkB1jFt79oVniEXF9/lZetna4mWd6hM1H02mZKrAAI/ia87fCOp/m25eXEagatIIRMkPoOhSOwVFjeSzibrZPmqTPmXUgmnSOtkExUpkcyn7nVKpBte3jDPhil0p0mZizua5ZhEVC4qL5gMqNa8TiypGEOHnv8JDPugntv8AKF9DVxIJgmuHCIYkqquGcC5uZQHwHw5VvsVJaG1RzKsbhVt1NJsWYssb6VntgL03lFPEalUAcugpQL/CApVFXbcXk+TNyCWnIWrm2rlVLUzywjAHrIUqVvYaJLeyRuLz1gC/oRJ94TqMaaITiunKUopJpfMHqJn7pLOyj8xbxI/Bgb1dmAtNqi9Rp1VUCIJGs03EfzaHgj+L2wQj/aKoLkmnqFFgbszIxdGj+J1Y3Fpk+xBrvzhmFaNVTlV6bwd6iG/mFqJEbDV7YwukAnSPSQN+q2mIJA2U5yOTFDKUaYMrpaWO7H72DawWDrH0xn+PGalZSDqVRAGwGmlSj26bz7nD3ieUamBTFqaZcpE2mKFID56dX5nCriNDTmXJOrXVUH3GlUYfmx/LA0TLi6ZuifZicemGE1Nop5gD6BVRvlY4rzuZ5OmpBblEhu0im5pNPzUtgf04zA1IX46jGSLEm1idxcG3/BnEWBBEDqJB/wAQDt/+2vAn7iNLfH7WAQRPVesUoVXmNBUFo8IQCY3smhzH/OTz9CplKorQNYZhH8SyxpT2iIEeEEe2qrVJFPWwgKquF2bUGontsZ//AJ++F2dyxbloKYdmRdXXo1tSOmNRNujqmfGDouAMHz32WPadEN6Z4TToNT1feVqyayYJjVPSsfSY3MAwBePruGpCEI617WUXi8wSwExFpvfANOkyZbnLVIrhgh1QGXUxUBXECoYvq2hovbBfH8sDRo0aQqS7DqqLdrMFkkmYuYGwxWQDVa4HXfsgBIpOBGiaekMpy8hSaDLgkEdyzGPbaDhmvC0RmfXqkkAMe/Yk+fzjfzK/K5kLpy6gEUwg+JfnEEE7KpJ9/bHmbzZFQKh5aICUAuHYrUY6h8QAAkRvLYEgYi/lMdzv0AQU5LQ3V2fRo36krP8ApRVatnRVClbMdYkSGYA+0X2xoclkqVNytKEWYM28zptvtY2Ybz3QcFYpnq4TSwfVcGFjWWBF9rjDjO1nV00U1fWxJVwGIJMdMkAiNh2jttgKhPiTzA/CZSZNPsT+VbxLMUm1UzTeo2jVMaZG4Kk9+2kdtrYK4VldSIEHLTRZtUMpNwAWv2iCDtYiIwop8Qqq7jlnUBLNYldQ0mDNiSNOkG0je2Lq+eYE/wDpwxAVnv8A3yRJ1CQQPeIx4N0N/NHra3kmma4NQBH2hKtUrECpWYaixJElfw28fi3wg4hwRKjDLZXKsqa9T1wr1XUyV0g9KCQQsExsSVIJw4HGVv8AaSy0UF2JuTAPSDuJ/DIFtpxXnfVbumnKV9VSiJ0ox6vJGpbn+UgiSfYY6fDEMEn7fKfNczis41WQXhtagRzVemGEyQy6VJZASI6W1KfiiYMTM4MTO16dPVrl0nWoJMLPQ0kfDuJUn8J74C436orZxgKtWYAAUggz7CYPucCNmKoOpFps1NCrISZanF1ZRYwD5Dd4th1Wk03hS0yTZaAes6zDRUkg7QwmPImRH1w2p+r6VYBWVNM9SOOn3iZAOPmLcSB/ARAgQ0ge8Hv74JpcUUaSupWU7wIb2Mf7i2JanB0zdllUzxQIN19fo5nLaRpd1HYAmB8r47HyrM8YAY8tqRT8OpbibwbdtvpjsSeBV5p0dT6Kzj3HxXddKVAqxpVjCj3Kqs3/AL04Z114hUC1FqEEfDTCmmxj+FXUax5nf3wD6O4ewqpmS5VEkmo5AAmVtIbUxM7bb72xvKPFdQLFagRACatQEFxM7aZCm/gnpAgtiviCGnn7pNBlrIv096V5iU6mZ0o97agYtJCkiQG30yQDJFicO8itTTUexLAWJGhEDNamBLEndi25j2GPnGe47Wq5xOsii1WAnaCxpx3BJuJuZk2xquE5BhRpsoY0hTB0SWYDvqNtUnsJn9Mc2s92HER2HJdClTbJBN7eaZ57NUUBiGRhqqaemx9htJi+5vfCjjnpwZk06h05U011aju9rdIPYCSTsCBF7W5GvSSjWqqFUljNJhAYEKLAiRIHYXv9BcpxWs0OAwrAkEE9IDWVbed7X+WJ2YyZBvu0Kl9MREIJOEVMxlgaYTmsoBYEwVSQoUggkawbTO24gYMLBKVZ1WpzQ+lW0PpCoIAG+pjTBWRYloFzfRVc2EFOtW1ksjKqqCVXb4gBY9MSbCY3xTklatqNVjUcFWoSNMR1zaAYsJJ82vfTWJkHLfrklNpx9SFzOYWm9BAsPXrKzx7RqH/cB/2rjP5bOmnFN31t10tK21VzNSq0/wAKqRSDeMaLIZE81alVCq5Zn0BerclVAiQekAnwwXycYT1DUFNaiUixam4IM9QDMS0tA62cpP8AKqDzh1NocMPP8SRvohydKaUM+OZXQkikKbMHUbGTTdvNizG22hYw24XSLlVcFSyLJiwdatyp8GA3iHBwgSoZrMeoM6xI/C51MpjYTTenPsmNPwZhTXSKgqCgryQNuiE3/l3+QwjiLCR0TGC5XnF6v3daobHV+ikn9FvhJxauearGLZhkEe1TUP8A5fljQ11UgioKbKWYgvsAXc/otr9p8YzfFaenNVEiNLGsD8qjzvv0u5/w4zhcvX4WVRaEHwbixbK6m1F6b0IHiHR5j3UR/hONHxLLahWH8NYJ/wB0/pFXGY9M1GqUa+sEwAyn+ZRUJnzjWZZSxzAiNWhwx7yqg/kUAw6t9DjHP/z/AClt+qO3yltCrr0Tu+pDbZjpZJ7iGq7HtOD8xw2jDFRV/mEiZtTqAQJ0sImfAOFWbqgq38kFLWDMHQA+0gfWMP0pq9ANTgtXX4gJNIMsgkDsTF7DbAGc08AL5hxDJVlzNKmSAAwYglegat5BNwoEiO2NSKw0HMMHJEldbknURERJCi8eZJnAOe4XqZH09dV4BY6VizNbTabi5m8Rg7ilAhaap/GLKDcrBtv/AKXxe12KCdFJXs0tGu990t4nmFpNUzQI5rU9KiIsDEkTckd/HzwzoOgqAhZdrwVEKdEPDl9l1EXBmI3OEXEqbVQZBFKoJWoUgwTHyIBFhNsaJTTgUaUylTU5KEwoAZ2BEhRMW9xgahGEBOpshxJ13vqlBpFs62ioTqUw6qpJBRYgMVAMn5iMM3VgtRVpGXYshU7Frs20QDI6fHeYwopVGq1idVRmZWUs5Aa0yTEbAC1pwyZwKlMa2SjoWmXhk1N2EBoJNiG28zGBfNh0C2lbF3KqpMtLMLTUyZbVqJuCJX4hKlRK6ok+O4kFYFiwp6VaXIU9rBAIEEE9RmDHyGFPElX7UFBBCEaTI1MJuSQOq8x3jDjN5oUhy6dN3WrGoKxINMkSGlRpJIDBh2w1rbidUDnQDCPHDg2VbMVlqVCDakKdgAJG8gblpgRhZQzuSLKOTUpVAJXpKQDebNYdySO2DM56qVAFddCv0iNQC6RJJgw+kR23EXjGU4pSNJKgnmVcwSWcSYpbjtI1ASfAt4wyhigtMjl2UfFNZIcD3TovlswQwq8p33ZIUt/flbH3mDgz0/6QoUMwtVmaqgDdMDdhAIIO4k/pjN8N9F162X5wdFRUZoVSWlYUrCrOrbc237zgLgaValSKVRlUSWcmyr5YzAGLcD6Yzt1UBIcbLe5v09lmoor0lmm7Bd01qSWEsAYubjxtsMYXiHCTSuQQPBBPeN9It7mNvfB+d46xYBavMVLTUmahAJBjfSTYD5E+xHDfU24qIxBtK9vb3+uFy8Zt9E1r8P2u+FmHABIO4+WPMbxslQN+UBN4ZUB+ox2B8Vip8Sp0RWU4fUGaps7UalBULAEHShiAopgRq7yd4O1hhrxDLLWpOrMWdiCpJIC6TYC5t/p4nCOr6jy9PeqpPheo/pbAdT1rP9lSZh/E50j8hv8Anhn+JTkFxJIUI4yrfAAAUwT06wqKzaWRamoKJBgmT2tGwA8n2xpH4o9SsYIoqRp1XM7+Ra5G4xhK3qSpBLGPZRAH13/XG14VmKaLRiqmuooZmBLsgAne4AJ3sBf2nHO/5CnTaBGfLRdTgH1HSX5b3khm40raKTVFUUtQNQQ2uIE3HuD/AMYs9OZoMWULTLCy1T/MbQIsbA/SO2L+GUVepWq1kpkKTpqBRfVYEjcWA/zwpqcdFAGhyqlWpXrIxIUgC6iAPi2XcC832OOcBiBaM11XGAnVYO9QUKtREhCDVFtWkrAKzacH8oQmqWcLq1kmG9hpMhbz9e+2BKTg6BUoJR5gZ2HS0CwAYD5gnsMCVKFKaC0lVuQwLsDAYN1ACJ3IUR4wprcTgN6/tA42lMM87IAKcDmElhpKpJAtJE7ePfCX1mKjKgqaIZWVF0i8AspMHp6lX8/bD1zmOaagSJ+CkdOkLZWJg7wZjGR4jmKlOqUqw2oyoa4aDIgj4WEAiAb4opiXW8vL4Q6CdynfAYp5WmaVTSaxl9RkE6QGK+Ft+k9zginWpDm0qLq9bSQ5QSFM/dhu7HTAue2Bc/kcrT+yrTeVBkBWkuWWF+m032w4qmGYnKhCQCNBGsxEs+n4okwDOx8xhb4IPX5Xhol2drU0CIXZUZypeAWkcxyu3zgxgfimWq1GL6k5eso4YjWqkmm2g73kn6489RcKf7OrpTYhW1ERq1CGDBYEmQTePOIVqbkRUQPrqutCD1adWoyO7EgkeQIMXx5jYEjqtMTCQcFyxotUVZgGCTaSVq9p8x+mNNQdR1C3MoAxG4Uggz5AMY8zeV0q8OsmojFRBNyEOo7i/b/PFeTyLRSa96RRh4BGkEe3SP8AZwyq4PGI7tKS1uB2EZR+0FSj72AshmBDEgdDWvESInHuQpqlHQWqIWULNOGEKxkHvEER3j3GI1suC+YDvZiWAUXUORdpG0k7dpvhjw7ghEPVdVRR1LZWdGgjTfpEg+/749iEb5J0QLrOZzhpXNKFdzSpXQMpiTqmDYLcyPYW84vzdQto0jXoZrSe507qLBjYXt+mHPH8yrK2YLgmm0LRIuVsR1A9RMk+wMdr53hmVNam86k0liZLGROog6ZZIBADGST8rVtdLBKlwEvJPYIWpnmXSAEZlAVwZ0DcABY1NEySYMib4YHMoomqycykpAFE9FTUOmVU9JBi95M79lhypNJWNNkR5DImoFTeASw6rxE3nxOGNF8tTkiizVAo0sUDER1LNS4psb6iRMxjzgFRkg0qo9Smyn7Qzgkgt0yV+EsY2MXtvGCeI06ganULDpAEUyCwLut1UNdlAMGB2m2L1pNVrmqIgtYalaCwX4h8JO/nsd74nkfvW1LVIFONRYBzIsFcLYA3Czcz7Y9ORQARKjxjhzVIaUAV9RhVXSsDUNZ/GJukm59sJeL56uvLCVaZJqQsAQR06dRNiBPewwd6pBqPSBAGqoAJsy7iGAhSJklgDEjEKvDaFOAzCoEaATILNquKYmH8RMGfng6dgJv0QVBM4bdVfms7TCcx3J5bAU1IhQ0sjM0SGBkFtO0diQMYrPu/2hhzErGZ1L1K0/3v2i22HfHc8p10+SaXKA0qGEaeZTYjSLBu9j2jCUKtMG19oBBnvIM/7Pyxfw7LBy5XFPBOFNODcTzatqTMtTVep2Y9NO2na4JIsFG8C1hAPFeOBgaVEMlLUS0xNRrHU8foosLeMLs5mncACyi8bXNiT5PafG1rY6k8kSFuY6th4nuv0xQQSbqUQAoZbMXuDA3IEwPcHcfl88aqnQ5EOw112si3Krbe4EvFxSNx38YR5enTVplqLg2/EB8jZl+mojDDKZSsnXQIenu2iKiz3Lr8UezqD9b48RNkQjkuPCK1Umo1MOWuWJie2xEj5Y7BlHjq6R1MPYNQYD5GopePZiSNptjsHHRZhbzXDg9MGAo2m+8DHU0DNppIHY2W++8j2jDjiPpF1cvRfUDAKveB30t3+v64T/Yao1hRTApmeYTDA3su+9/zxBWqVGmMlXw1Kk8Ys98kPxHJvSenzVYg2MQF1QIuLf8AGNnw3hlJKbSQpROqBIqO0xfwNvO2AeErnFpxUpSFUhVqpJYMfxRMEGd4xf6YOYzDGmzpRSkmnlqNyp7jtH9fy5tZznNmcszK69OAjOG8MzGWqvTerTOXZeY4RjqYAWCk3Hv7bHDCrxOnRBqlkaqApV2OrQHLL1GdokGPfvhF6synKp061F6pJ7sAyiAZIMb/AL/TDHJ0qAy7qlVkpsgNRn6jUJkzc/Ow7n2vK5ocMTvYJ45K7huVy6GsVf7VV/jJCpTnVIHUbAkzvvHz6nRoIxqDUKgN5MKy0gHAAufwLf3n2xFctQoUKdQ0ipdgCpJDszmA17C5kAWtgil6jU6qQogB6cA6bAGmXDE99XjfaT4ZTxh4NyluAwlTLrWr0agZqYMEIrMYBKiTNgJgQPPvjG8ZZA2zFQSCWTrAVgYkjaSB9b4K4DTqLmqalmKpGg6AvMWNPcSRqvO1wRMYY8a9PE02FJUHKBcoz30kmy+NrXiMNaG0oBK9OKYV+RzRNXJUZpKxGollDGAC4BiLiNM/xA9t3WXq1K1d2qkNRpK2o05HeFBEyQQCTHjYYzHB+Dv9lWpVyy1kCXlxqRWJqA7zYEG1xPzxdw4cul90/MY0yAlMwpUMRBPeNp7wfMYVUgGd6og2citNQYvoZlejSCnSVJ694gX7RePN8L+K5c0FeqK+ipBfqUAgA6gFJEEkW9z9cA5fOBkopSzbawPhkEL0/KxiYHvtbFr8YrVBpd6cUtEMYY1BE3W2q9u072xjRf5Xi0qyhmueoGXqdbor1DpCrYgBSSJll1E7nfzg/IZR0mqcxqURSMR1QzG0i5GoD/D3wh4fmiM7UVxTp0aaM5bllVZjFiJu1zF8NOF5PmrAVHZWsANOgTJm4AImPJP1xlQRYaocIzJQuYyNRKj1bgldNNGJPN2I0jbpgiB52wybKtpVygquoXmqWIF95LAxp8EWBIjFXGs+F5TahVpKJCgwaVSCPimRYwLzv2MYln8xFRG5rlQoeqyaSrRACvAgAztuexxgGW8lpmELnajhzSVqLUmY9JHQjRIho3+drTAxnckrRUps4FVnaRRUAqBcQ9pVh+YH5aoJVzCNWQ8sXZSAumCsQRcwQBNjvjEUK9SlVq025YUAB2MlQpOu1pI7TaI+YxTTBIISyYVORdkqCoKxYlXdg7NpUqNMGeoODEfTxg/gXH6jVKisoKNMdQ1hgsrebgT8REwPaMLeDcSDc0CmQC8h4LBSSTLTdpGyn8sO+AZh9ZH2YhK4Vg6FdNlAYmwJJg9MxewvOHPETIWNOSnwkK4dmSlTamWVRpLBYJEKQYL2FzMxPbFGo0xUVlp8tlAmgwZoNwwAABImBqJiT9S1pHQEog0gXCLyl0AIss5YGZkTNwRbAfF+JogqLIDhAqiiCq3uCABpcW222iDgRmtOV0vzXGVV6cfeU0Cs1OCoDBYgXJUyd53M3xP/AK1VrCqs6kcMoVysrqEyd2eD4GqywdxhJVoKHOip0WuZHYTaZgGBJ7ecFVaUUbNe0aQSADJ1A9rxbye+2LaVNpcJCir1HBhMqriQ0inSFTmrygJgDlyJZSZ83ve4wvNMnpBUiO4+ce84Oy3B9VMsayhrgAky0Rp79xI9owLm+E1FcDSxkTDdrxY7MPljoNYWgLkPdiMoLK5EOGuAYMCYv2+Ynf6ntgZqAABBub27D/P/AE84aNwhjSDpBgsWuNgbHsQIBwD9iaBAkxq+nb/O2PEQMliiCSt5tttuN/nuMWZSqaZ1LUKvMgix/Mfli7NcPcUuZZqa7MBG8A2MEX77WxVkUES6wLCdoPz+h/WMbCzJMP8AzLmT/A3u9KmzH5sUJb5nHmKVlBpPbwYH7Y7HsAXvEdzWj4b6vrH7q1StqO4CgqBP4e+/bB/FMy4pKy01L1VBqypGj+EibkjsfbHz2qCzApI0mAQTJ8k/PxjaUuP6RW+7H3iCmvVOiJBtEf8AGOfxDKkjDcaje7LoUHUWi9jzCLy3rFYWk+uynmsCNR2IJJ7Dx2nB/pjjFKqHWAl9TljPOiTGo7R/8jjAZTK6W1GSGDAloM2Jv4vefbGk9K1QtQNUYaCehCw0mdWot4sABI/F9RNX4VuBxaE3huLLnNa71Tv1Irtlmcu6U2eUpj4SARudwNz4wp4ZnadFqNSszMhABRw0R5Ivq0/vh9xycxl1ZnNMVH6adoCmQGGxNhNzFzjK0q6rmV+0OSiMNr6QDG3+7HEtAYmnzy3ddCrUDblfR6PNzLE1gPstnomNLNCiDE/Dsdh2+gGYy1Z82iIdCAyo0wrU+9+/tHbBmcy6VagfXUc01ugNkB2+tp37DAvEsozVUOZdhRKNcGIsAs6bzcn6DCKTsJB9u35nyTIkFKs4BW5lR6/Lr0FACqREgnYwIDQR+fjDT1Fw6jUopRQOjs2osrAlywNiSSSCY6ewA7DAb06GTFXn0hUesQ6TeAxkTPcGx3/W5NTiVPNMlSlT0wwDUwNDPEXB3W207zh9SQZblpyQMhxgoBMrVOR+y1Ky5erRUz1HU4JaASLMCPE9rYuyeapZekmWy01qTAnVHxXaQsRDTI9rY6nTptVqJTStSrHUVao3UoWC/wAROr47SD89sd6Z4jSfLzToh6h1AEnSw0s3wne8z5ufGFOdLSes6dd5pjQAQi6/F/syVOVlOWmgBiYmmLmDuTJPkxveMLc5XonRWq0mpgoNMABhBlfiAifbeMTo08w9YACJKVGWo0g2aSB3MgCCfODstn83WqZgMtJ6ikFFIgQuq0GSDPc+TjBbv3RmyUcM4xnRm0puoYOhZVKdIuCHtM6dztc+YxrP+oPzYRXrKqhUWmNKvB6iZPa3tc74x1PKVWzqtqqcyGARToGkkNFPUYCiDPaQMa7JZaolUKtQctFKrqdhEwdOq8kRPn5YKoGyOyWNZSj1FmCKJJCIS8tTU3WTYMNjBiwwwzwqitSldSFC1SlpQBlWLBdRmJ2PeMA8d4bVVa9ag+X06SKgeeq1ynyG0m8ecN6M8ulppmqoMkoYZamibam6l3m5+uBs0A91rjKTtXJcJRokUSpOhnKsARMi8aATOntYe2Mdxjj+YbMVqJPSCFCgASBMFoPcEHePlja53jtJ6i6w4ZulmZepXXcDso1QCO9/E4wdFRzatQqoDMw0hxCkkkRcagIkGIxdwrJMkKTiHEAQUBwbjDoUCwFLSzDeZub2YgbTO+Ha+oBTRxqqdchNbH7ymz22EUyAJnc2xnaiUSy8moRUZviYALBHkEwR+s294Z8KTpggaJVvaPG9/f8AXFL6YlCx8iyctxV6bZas0vRKyKIYC9MlbiCO5ubm+2Ks9X+0EMKKUjp3SRqN/NgwG/ynvhemVBVdQCkqCIO4223k3Paxw14WjMoKFGa7EOvkgAL9BGoe/nBsphxtmlueWzPRUO4Rl5ZYOCLHqsZJDGAJHjadvY/7RSZU1LuSdKgwpsvtJidtjexwHn6Jav1OdRaSGFiLGdIMW9yJ3wy4rXUU16R/emNxJggeN59t8UUMIqGN3U/ET4YlUakCKhspYtqgsACYgkTvbfwZwbwzKsBoqLMSNQuItI3JGwPgx7YW8NzJCshIBIK9NogWI2A3nUY2wZzC55QBLRq1EwRsZQhIbcbH64vbGa5iV0acMxXaTGkaiVbqWJsPn/XBXEMsGQEMS1pLggAQbeQf9zfFY4bFVF1jvJgIRBkWv5sLTIwxzuWIU6AC+8mxkd9t48YyDC8syao0gwWBPSpPn9twbbicSqiACbISNrwY3HmZgYHzFMuw1RcTE33geTePpeYGGmeoMMszNpWADAE3m0m3fsBhYatAlKqeXLCRVIB+Y/THYe5SyDpfabi973jHmNhMwoTK8AqoQSBa8X3i09PmMUnh1ZXdioaRZQ3f3kDfDXgedr5iotIJRFVgYDuUlgTCiZ6jGx84Cb1eFYq9MyLHS4Ye+4g/OcIwFAAUHQqVNQDgwAekiB7/ADMSJw3yfBa2Zy6lNOslgVkBoRQ7k+BFh5n2xfl+K0agA21CYIi3v2x5X4aDdG0nb97b+5BjAd1uJW5ms7Uk0Sr0wWId9QEGegHtaYkmX0jaTms/xOoWYmJe7W8+PbthzWzLUgCRBX4dJhie8MOq+2/0GM9xWqw0s0EMABHtGMwCZaEWJzrSvrfFuHVPsqtlkelUKBmMyzAhSwYBjC2A9u29+47lkIXWalNNM63IhzNgLyBIFjG4sb4z/pj1jmmyi8nKFoZxVrsSyxMwLgjSGWFntabwx9TcOStQRKNZ2rMpAD1JBB6iAgmApA6gJAG5xyHUXU3jxLCbHou6yriBw3Kq4fwMVKKVKtVqgUFFDhlYBXPUsEhlEwCYHT9MaHK1y1H7zMIAupkAEO2mykkkfoPFxj5kPUzZd6lI01dFdwRMfiOoGxnaJEH37Y0nAOBGtUKMjpywXZqkjRqgoATdhHtA77RhvG0hAfNt3v8ApL4WqDLYvzRnFOG08ympczzKkv8AHAAXSVA6VkGRPv8Argz01wRUywUssN+OAClxMN5kR9e+AfTnDqNUtlhUNRalEVH6tJ1/MARELt4w1FEiny2DEhtKLTA1UwpkkxYjwSO484gflgnXfvvRXNvdAcc4s4YcsBQhGlgJDLqMGwJBtP8AnOPchVq1KTt8FOpUBFRgfvNSrrJPYAFgJG4HiCcaFfLtpplaqgGtLfESDIW0Am5IiPhHnFfCKn2nKc2sG1sWD001WloYsN0Yi/ta+BxANmMt5eSMmbJFTpmjm6PMDmkDNOoJa4U7TaGsSf6ba006ypLoVA1VCCJ1MSVBOmSkCLH28HCTiVdlFLk00e+kamJ5aHYfNrwZmRF8Pjm+WDrRtb1NL8sgkrB0KBc/SJu2NqkEg/vf9oYKD5LnIvzGSoBFRlYSQ0z/AEA/bA/DaD/Z6XLo8utrskyrD8b7gAxMXHbscecfKUqTl0GpnJIWJpdwN5NoP1HbCzgipKNVc1ldiiUy0MhJDA2P19p77YICRi6rD0TThqKKLK5ZPvXlggMrJJvcTNp3tj5rma9KpWdQjKeZ93pvpgnp02A/vGYA2xtM3lqmuitCugrGs45RH3QgEknyABMb3tfGd9S53K6mpLTalmkc66tM6krHzvIBmZAH17dHhPpJ1nlooOKvnpzSDiQAzDLMAWMAA/KAAJ7GME8P4ezpq1KFAIJcwBMgE4TZjMFiC1yRc+ewNrSI2w84EmvSgKfiPUfiJmJnyNvniyqyKamo1JqFFcO4dopspVDqcAOTtOxBB2tuPOGeU4cnM07gGWIPT3FjvvHft74RUw5pMqMGRJgGDvGvtaPPsce/bGpPy0ZGUqupWIgnfcmD2799t8ZSbPf+OSKs+L6fytJmcjzKhqAKCsCTckgC8i1r7jsN8KOO5ksmokQH5YCsIaI+I7n5+ImMU0+MOjFgI21AKembgG3a4Hthfl67auxBPv3M7Cxk4sazCIUNSpjKsy2aCgkllYnTA3sO0W8C/wCdsX5TO1FcVCzuEXVbcrEEE2bSDHy3wVl6S0n1NpqIxYwonTsSdMbDvhrm8gmjm0SoZRZhtH4gbRtO4w4N5JMckAuYHMbW5sgueokFtUA77abkWvirjvFkBA5RYL+KSLxsbW8xM298TkikrgaVY6maJCz8KAWECFWQbH64o4ajwSJN+h2I0IDckTALEze+MJheQ3DqVVWDQw1ELciyi5ksO8/KfphjxbMcylpUbsJkgWBveY3AwZVy1E0GD1VdwZB1CQfqb/LC2oqBRBugNj3gyf3wGLkvSm9OqsDU66u+mSPpbHYz9HMdI3+mOxniLcR5JSNSGVMEQQVBt33gGRtgzhuWQIupJeoSqmJ0kkAGAJYxMC2+G/rnji1+IVDQANMWlQIeN2tuSZMncRjz07m6KPOafoiQKaguGDKQvUIQkKeoHY7g40DCYlZcJn6b4Vk6zVKmZZadPQ5FIdOkmwCwBzNAIIC/ye4Dj08uSq145ehFRiz1K0FtKgFyBabkwthBPbGazXAnFeotGjXZQQoldTCACQxSQDJMwcAcazZamKJppTWkxkX1BtjqJuD2gQLC1hggANEMlT9QeoYrOtJQaAAChpJdSJ1E2IJBmBEWHbGSUPUYKsncgCTFiTbwACfpg2tyyL1ALRv22xWrCnHLeTfyNxG4jC8k4OAyC+n1fWWTy/CqdLKPLDSpRpVrks7MBuCQZCm+qJxjvSXGKFHOc/MK1RdLHaTrI3InvLfUjGaaTAUEk9gJn8seaumx+nj64CqPFbB7ImktutLT4llUzdWrUoGqjjUqBhCs0P8AUCYg7G0GMO/UHGGrZZMwuY01H6atEGDpOwtciI3sZnGDoJO5HzJA/fBNROoEHV0gkjtIBI3Pw/D9D8sSu4YOcH8txBT28S5rS3Qra/8Ah9USlSzObqam0FU5CnqKk6rdzeANu/nGmzXEMyaddstRamAJuAWKwpOqJlgfcnacYj0dxtMjU+0VA2lgadPSAdXcnfqAIAMXlh9dtmeIVVy1Wpl3py33ilFJ1AzqVRB17Af3j27QcTTIqyRnkfSy6HCPmn20VPBc2+ZVKdMOuoFnrd5HUwg27ldI7x2GHeQ4kKb1qdZnL1GApDTBqDQoEBZBA7t2vMAYz/BuINmnrUaNRqJo09TMbHUZEkQCCdz4jCr0j6qajUf7U1QtHLpuYIUEAkXAF7X38zOJ3UsU2y01vv0VBqDn59ky49wlqKNRFSmjg2JJ1MwIZCCIE3jY7YaPmEy1F69ZHSswBUk6ocALqF5t4OFmZ4jVLanGhSoEGSzFWLSov1kiYm4HkYJznD3zmXRIGqo0qa8q1NVNyyySQ+1j3Hi2Fhwtc+wm5n1/CLELtGcJzQzdKlQcswqPWDM6FdckW23jYSbbYSUs1TalSUUI5lQFaOmKhjqlWmwI3O0eJxocsroiogprSAOmo5+HSY+L8Uj9sZTPZXTTSuGdq6gNTKMSDTJNu0EgTbthbYNhvktPNXcczWcotl6wpolNStJ6KoHYGYsT0s8GBHfzOA/Xk1Mo1WVp0xWlaNSlFUmNJOuT3ltMWAF7AYWcc9XrUfLinzly0K9VFaC7pUJYqdUgyAZkTv74Tep+M08xmWrqkLUWyNDFSCVBYtMG029oNsdTh6D5aXCPjkeua5tWs0hwBlZ7mgxJECw8XMn3xZlazD4CQwMiO8f84sekAIKrJJ6t53J9u8e0DFFNAZ6gpGxmPbHWPJc2YyUjVkEEmL9JJiTckDyf88U0kBMK0H3sP9O9/liaRclm1dj+hnza9sazgfpGk/LqEtABYjz1al1HYCN4icE1vJek6pGiMCCGvMA6YAGlTIkRaf2PfDWjw7mVbVNJImyb+SCDE9yDGHnEfTJNJhlyFBbURNj2gGen5bEWwMzjRTDIOmAxFgREN2NiP2GCsEIBKZcLyRT4gCYHV3PkHzfviji/DQCqUulq50svYoBqY2+GNpH8WJ0OOqqDSU8R9J84WcW9UBmp1KbQ9ORBFiGEHb5DBYgtAKb5sa05RQI+k6UYkI0bBSIDja24E2GFOeP2epTrVTqJBUqg+ERIAWSAQRGK6/qbmoAVVuxDRH+uBRw+pVGqo2hBtqYn8tycA5y8fpUuI8SXMKAlQoBupBB+puIxRlMgwqKrEHVYGQQVIIbaxt/XE2ylNbAM579h/mcSzgRmFKmCZgRax3gz4JNz2xO4zdY3OShK+YpoxXlTHcbHvbf98dhic2tPoNEyu+lxH06cdgYHP3RJ7l8hRSCFX6pP7zi1MjQkEJTBEEHR422GKeG8NpnKU6AraM5mGBM6iyJGtVaDKBlhvckA7SA8vxWjRzNJTUeoEaKkklGEHSAsag1uq7Cbi2HlsZqcNlabh2cNFSlJ9CkloE7nc3G+Ej+lMoSTpIJ3Id7zvMzOM9n+I1lMcxgQxET47YRV8/malUU1qVGZyFVdRuSYA/PHvqyWsaTkVqM96Dy0xTqVRUPwpHMJ+SgBzjJ18hURgOW0klQGUgntt9RYe2NXnc7yAuVyynnUnIqOh66pVSajFgNp2UkhQokTIGfpUq1YSqBlIKqN9KpDHQCSREgk7nUbksZ84aZpoJ1KBrZUpUIJAZN9LA39itvyJ+eKgsn54fn0pUU1GqLFOgRzYZdQDBWURJhiGHsCTO2E7LAsCDHcg+TYQDAH9cA4EZrZVIpSJJ6d7+0j+mIu+wBkTt2xWH7wI/hvF52vPv3vidOjImwvI/0+v9cbCKIU8xUaoFUxFMFVFhAksfEkkk3vjXeieIL1D7YMq1MKaJqdS6hJcDUekMYMe5GMqQDe21/ywVTaoqmmCBTqgM1gQR52Oki4JF7EdsJqNFRmE/P5R06pY6VqPT3HDn88xzdSA9PSeXCa9JEAk3vM73gDa2Kc9lhSWor12V0qlsupHQ2nqkvpIa8L4DAgxMjHqkNGoANYkg2Eg/Pt2w1y/FCaIplQwpsWpowB0kwWkx1KYA0kxN+18ZRa106RAHJG+u4tjXn+ltBxHNPlVzLIBTVDMqCxMaw6jYJrEeSPbA3FuLLxF6FNKnKK6xUZ3EaQLBTYMN4J84zOd9U16tmZgNGjQOhVEg2C+0r8jhfW4gTpEKEAIAgWBgXMSTAA1G9vc4W3hwRLoBExGgP5TXcSdLzEzuy+tZumHoCmtVaVLlW1khajRteNMRPvveMZHjNGjU4fSq5ZmRqYVK6l2JJMIPY99vwk4TZ71TXrUTSqvrQsrCQJBUQLxt3+eFimR3tb6dowihwhZcnWf7775IqvFh+Q0XufGoyais2q+kFQCQCIsLdtt1PzIr1Z3FgLj/e2CHMiDBA9sQpqBvuNsdIm6ispUUsRG39f649qVDDKLDuNp7j53v8AT2x4oN57/wCuJo2/z840FCeijl6K31SemRHY9t+3yxseB8TFGlp2sQSSJUz85AxktAtBv+3scRqsbzYf7/TGkwFozWpzXqFVPxEmb4UVfUnhf1wmZMSSlOAxI5XrVdTEgRJ2wRoFjhjkfTVWpAVY1DUC0gETHj3w+f0nRpIFeozVdMlUIIQgAmfK3gXue/gc8lpIGaS8NyfN2AGkSTbB+ay5UIGaJFr2Ubj5gYjQyApFoIqAiFA3JMbgbRMbXm2AhTcvqquB5mRoA+kiPHfbGHLNLN3XXuYybMkHqAadXn2HtfviylkEd9KDT7m2n6k/8/XA9TNsx5dKQkyCw+IwBZZIT2F/c4rySDUdVwRsN5nYDuT7e2NlCRJTStknY6jQrEkC4Q3sPfHYIb19VTo10zpAEtrLGBHURInzfHuFEHknYUu4fn6msHmPPKYTqOwDQN+3bBtFAsMAARsRYjtvjsdh82UpzUOLUxpBgTO8XxH0WgPEKNhZmI9uhsdjsNpZhA5T/wDEjLrSquaaqhLiSoCkzczHk4R8RoKNMKB/9LTNgNywk/Myb++Pcdj1TMpoyX1v0fl1bJUdSq2sS8gHUdR+Kd9hv4GPlnG6QSo4UBQctMAQJlb2749x2Hv+0b0XqeZWYqD9sErUOhBJjQTHze/7D8h4x5jsSNyKeFw+D/Ef2H+Z/PHuq31H9MdjsBqlnNVVe/zwRlR0n5/0x7jsbovH7VZTHUPkMC5s3A/lOOx2PBCxToHpHywQR1NjsdjDmtcoj4fripth8sdjsMCHUKQPTjwiJ/34x2OwJzRDNGZUdOGHC0BzWWBAINanb/EMdjsaM0f+q99Z0VTO1QqhRKmAIF0Unbyb4Tp8OOx2BdmV7QL6RwxAaSMQCwpqAe46R3wlOYZqg1Mx6O5J7nHY7CaeR7oamaF4XVPIa5sw7/zYX8TYkiTMkE+9px2Ow5uSxyLy6jRtscE5KiunMdItTqRbb7tzbxjsdjzl6lmshSQaVt2H7Y7HY7GHNY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6630" name="AutoShape 6" descr="data:image/jpeg;base64,/9j/4AAQSkZJRgABAQAAAQABAAD/2wCEAAkGBhQSERUUExMWFRQVGB8aGBgYGR8eHxgeHxwcGB0hHCAfHCYfGR4kICAdIC8gIycqLCwtHB4xNTAqNSYtLCkBCQoKDgwOGg8PGjQlHyUuLC8sKiktKiwsLCwsLCwsKSwsKS8pLC8qLCwsLCwsKTAsLC8sLCwsLCwsLCwsLCwsLP/AABEIAMIBAwMBIgACEQEDEQH/xAAbAAACAwEBAQAAAAAAAAAAAAAEBQIDBgABB//EAEIQAAIBAgQFAgMGAwcCBQUAAAECEQMhAAQSMQUTIkFRBmEycYEUI0KRobFSYsEzcoLR4fDxFZIHFkOywiRzk6Kj/8QAGQEAAwEBAQAAAAAAAAAAAAAAAgMEAQUA/8QAMhEAAQMCBAQFBAICAwEAAAAAAQACEQMhEjFB8ARRYXETgZGh0SIyscHh8RRCBSTSI//aAAwDAQACEQMRAD8AF4plKlFTSqaaihCGgalupp6wIEMQFbVEnSp9zm6fDmZ1powJBKSYE+JnzEAX7Ynk84QSSWD6pIn4p3kGQZ9r4ZUM8x5bqFhRcMYuQBuNrxBFwbjbCZnNTYpsU1pZCpTp0X00yCC1NiYZhTCq0mPMwD9MIqmYId2VqgadTAQUKiBefcn9Ii5Dj7QwF6tRkQHSrGQuoidNrTM2woyuXqKpq0nXUCQQCuoTAsCZaxi0n4sa8rc2qnKZuaiAlaSkkaxEHY6bACwgRsCwk98EZPLkVTE69bEDZWt1C0xF4BtHzx7wqjlmf75dFUsAhf8AsxIbVqAMgTpuJiTY4Mz1LktUuCUAAghtNxYEEg9xcHsLYV/rKGEX6fFI6qdYsKpcQVMxLQQRN5/3GBOIilz25dUshPQzrM9yoYDYRMEbHA1DOVC3NAU9lY2Pf6DxtgjiWUBdajJoQqCARIBazfLS0r8tOJ8JD8U+SbiBZhi41VdLM1OYpDQdgAYmNjI7m0NPb5YCzxIkSIYdvG2/6T7Yvq0KMwjfEACdPYdxtA27dh7TPNZgM6hVIUQirr1mNrbCC0kAA4YXIOqX5HhDVidD3CklQ0liZ6UUmTYdh27YHagJliCxC7z32Fu8dpw34TlqwBWkGSowZWgqdR8QfgBAE77Ne8B5/wCSMwgpnoqmodUBQiq7dR1HVOhd7C+wCjAVKjGgSc0YpveCQEtpZF6VKmYVmZmqBVteeWtx8IUK0neXIHkDvmhpD1ekGIBUQT3VYBiL2H13w14j6Yq/a1p06is/JReZphV0Ipc7QPIAGzbYs4d6V6Dz0auASUppbX2mSZCDu/T7BpwoVmYc+qY6g6YhZAZio7AKjnXsoBJI22Hb6YbZrgeY0Ly0FMiCQWAadiIF47zAFvph9xLjbUkdeU8SoCZdHpqhuCDUA1VJm5tsNr4W5jiTrSpVuhajsZpilJRJKmXq6mk7wLRHnC/8l5jCLHU7/hMHDNH3IdeA12mSGKmzDVc791Aw74XmcwlA0GACgQAoXqJPeDN5/TFOWSvymq1lp8qdKoaKS09wNFhB7m8+2JcMqCCadHVUWAFpB0jy2mWUBR/LvGCd4lURAPbn5wip4KTpFu+ynXFco2aUjSFelSAhlhixANjEgQDeRv8AMYxNOoNZQkHTKz7z+v8Av6bnNcSAUkEkpAIMiWkzqmx8dhY9jhRxDhyhRUpKqlpDFBID3N9RkxJmD4kGMI4es6k7BUH8a++ifxFAVGCpTQfCsq9Za2hYUISdpIUhjH9YgmLd8GUePVadBqVhSe66wNUmB0kkf1mD74Dy1V8qabEAoy6VcqSBquWUMIJjyPNh2BBIBKh4bypvHV57Huu3aMdcPkS0rmBhaYcva9SBJWVUkW1kE3sWBjUB4jbYYo5wrpoEioB0CZ1qPw7jq30+0jxiWdeo0nVKzLDV8JgLcCFW1pG43A2wCgcNIWTMyNh+bdvYHBziQxCCVgLkmPGn/kDFdLOX6Xp0/of6ycP81FRWqQupf7VQbf3tu/e1j+eFIRXBPLVlHe5H5hYGCCEqeXzXUC1VJB6WgyCfM0yGHsTGItQUghatEQbfeKAfoSNPyuBgxvTFXl837OFpQDr2EHYyRGFVXh6nZx+n+WC7rMlJc89M6XEgX0tcexB8e4tgv7SlUrcoR5Nr+D59jhWMoe1SY83/AK2x1PJmYDLPtP8AQ40FZCa0eINTaNj+U/LwTh3SrU6wSwV1sD2INiD7HGVho6l1jYNe0dgdvpjkzBXvtcXE+/e+FVKQdcWKNriLaJ/neBlnJEKLCBI2AH5nc+5x2AqfHakDpJ9wRjzCMNdOmklVbVpaBZYkgSBqIAuRYz5J9t8McpVXShDlX3kzosTt9PnvEHFOQSuXFQKukETACoRN1IsHBFiME5rJUab61AVHGtATZixN7XEXWBaVPa+CMJGi9bNALoLgyL9Ud/B9x7/TbFuQpkU2XqAaRqmbyIJNoA2+vfEMnwd6ihi4j4gO5+cxH7YbJXqDKmmqjUbkyBsZM3+k+4+eFl0rwN0uq5RAo5mn4pnqj6H9YB98Q5NMqdLEA2MrE9yfOCEy9StqSlTZ0I1CJKjtqBi1z3j3wwp+la/NOXqjQqwWYjWBaZEWYjx+cYBzw3MomMe7IIT03klqVwjswQIzG8nptu3zB72w9oemRX5SGsCxZiquD8ABVo8yVUjYXaTfB3CPTjU6RgCqagsxCqq0yO0GSzTc37RbdlwPhbUqQR3DrT1cl1BAXVO7XIgEjxfc7Dl1uLIJLDlp6/wurS4UYRjFzOvZU8D9PUqDV25khwElouPxAACBJgRvsMCf9ayyANTpqGo1NNMadIWBEz5Mmdz9cQ41x2oiKqLOgrrcEKDBkR3YwIB28zsCWNOsU51ErRKkBTOsk9wVayjeSfkMTODnEPdqrGCmyWx5KOVqjMZmK6ulSmCQqyGUA9osQZj67G8m5vMPTA0lqNJRAd4IZjttYAC02vGIV89qU8tqjFJBQtAg2U6lF2tENfefOB+JZcA00qKzGNkdmhjYbm25ExG2AkugaDzTbAydVXlOMUK3K1LLrYvA6gZgXF5Ij6G+8l88hKz1Ar/FvMQBCjY6VAJBOxJJvMCzhOVqmgKaU2pqG1TUF21kkHtse0WAxV9mpUC1OrVKlhNUQoWI6RMSbd5xjhDiFgc1wkLIcS4MaTFGrjU/VGtiFkkhVU3ZQIggb+MNMznRTmvmKTrSZCqAWBINmKLdZ2BJjbeZDv7MhBzDB7OvJYrJqSBAgyzLJgGBO4JF8UcRyLu7U6lKpo0zUg9GgN0hWkBZidIBNrxGKDWLgGuG/mEkMDMTmu3/AGkx4+lQZZER0p1H+8mCu+43uBv4G4ti3h3EqaVKlKmrvLFSymJpm52A8byR0/TGrXJ0KfIOoUqKKRSQ2Glh3m8wTc3+c4RrwunRL1aTUzzGYrrYkdJJs2mVgFzEkHYg/hJlZgkCRY+u/ZCWvdBMG/LTVBjIUKWc1wOWIZlDFgB8ItBB6iDvudjiXHVIZVLNl0OpwDDGWLNYA2JP4SZ+owZWo5erlw9M01qVXABg9JntIDKDe8DcdsJKLtTrVPtL89mhDCFgJ2AuLD5TecGDjIOoBBBvfp63nkvRgkRY5EW35JrUpGuqEhypIXVVbTsp1LcXiD2P1IOBvUNTUigsXCCyiG6fhgFQNJEdtxtGABm1NSnTaozBCNK8sRJ3BBqdTGTsPxEXnDjP5OkdNTlEtVK6UVlQAWFxrGk997X2vOkOoPBOV4t8xp+15pZXaRqsnm6lZaIr6IpyF1EgC1o3+HtYG9sAnJNVAamG0n8LTb5TGof3jYbqcbqlml5vIdFNVUkF2DKBe4Ekau2wIH1xVxKjQrhKgenSWkGh6ZE6rQrC2w3Hyjc4rZx8u+oenL9qSpwJA+krH0MryXVjUUkfht3EFYsD4sIPjGhbimaokrRPJWoqlmKwbSw1Bh0kTYiLBfAxP0zVWm78lkp1GUgkKSdx/ZiCRJF/ABjB+ey5pkjXUq6oPNZRp6gRBmR1ECAR3/FOOkKotz+FziwgErLNwSrUTW7kqgOmWVRCxIXUSTuLLgGlw5SYMgd4E/q37xhq9R9csQNJhgFEAR47g+ABiQoIy6169TRLG4NyUa/xdwTv+caagCwNkILM8NoUjKsKvaGHw/mIPzH9L6HhvqeitZXbLhUCFClJAIiGVlsCG1Ad+5wgpo15XbVYD4QO+1o3JOGmRclTT6Ekgs+gsQBcEibi/YXBwxrpWQQj39Q1NNQJQqOhILB26RqKkGwNzGkzY2tMzn1oVKOvopUqOZnpYaxTAbSSoJ1K6arD4tN4ONjw3hdOqOXUzT6ZBC0+nVE3Nr7AjuJ9rGZP0DTqCoRTAf4qRqliXKsI1KT8JIKtN+q3bGtdIRkXssOnpfK31cToqwJBApkixIkEWIO49iJvjsb+h6F5o10KqUqbEkU3oU3amZOpCzCTpbUI7RHbHYOAiwnf9r4jSz5pFYJBVtQEmAbGwOHHCapq0TSaGZ55THsTA0DeJ3Hho21EgTJZRarQs8wg6QIEkAmL7SRHi4sMLqdWotSBT5b7EX1BthHeZOw3MYigFJCe5Cu1XpqVmRUBLMTsotHzuN8H5f1AKlN9J0ADSswWvCSbzJEH/ZwpzmuuabqpqBmCvTpxJqMbMsASrk7fhbULDTPVslmKTmm9MJUFRSFEGCLgSshrf0wp1oBRYCBKcen/AFDWpV6mlhy0Qir4Kr/CDsxMKN4LDcDDjhHqbM1aOkutMGotyLQZMC99gAB2384SekuEDMV6ispCl05on/0wWqMb3E6FFryRjYcM4ZorOaASopQmlSvNPsW1PYyGYTJ7D5c/iXMuIv8AG/ZdHhGPgEG3yguEcTfUAgepSBIZtRA1ubKsWG5YgbAeTBifU9SmXpOHUuw00oHRcKJ7iTsJ7ExcY17mujqoWhp0gCGK9R0pqAC/SPEYyeU4AtTiDrVYtVU6i8WOmCCo7AGFk9xa8xGH03OcS20edlZhexo+qb+W/wBrsvUqUeadLptZvhMjq6bt5MDuYtthwvEKpqMjFFkRzG6tKyYAgAAn3PbcxejiGUWBUq1CJuYEloJEKFMEb3JtbbE8zmaa1BSjoYSdCzECL20pB3kHfffEr34rnfZXhoiM1HK1VSiTzp+8YstL4iQenT4EATIv8sMMvnzVXmLWZHOnmHQAVkfCFN2M2xm82/MaSFVUn8RAAmzECy/4vMb2xL/rdPQKYpLpVxocDSZHUTaCxAvJiO8Y8BiMnMrPCw2AR75k0zXps9VjIhiVEg36kJlQDPjE8mtSoA7LDQDpIWGMTIJMx5HiIkWwmz9Skr8xajVQYZeZvMkfDEMZECRv2JE4lms+9Onqc/eCHZf4NR6VneQo1+Zv3OCwuEFo81tsiU0IzAPMXNLCTpUyYsZUWGogdydoO293/WeVRU1GWtzlgywUIQST/e3N97YU5rp+9UdDH7wCdwYJEG15Km0FHE3GE3qPgR6jTYgQSyqouLSywATupZZ2ZWiCQrabC8hrj7JFSGiQJTjiPqLLVABUMQIlABq+du0dt8TpZ7L1F08itUWx6m0rI2IgLB9xj58eF1tUipp+ay30AJJwQ3p3NvcPUPu0J+UtOLhwAmS8/hRP40xhAC+jmtQMaqWXXSsKalQtAiNyY+uFZ4yVJFPLZWFmCmlvyhSb4wVT0tXB62kd4IJH5n+uOyeQNJ2KBnp3EuhlJ79EiQO0+cNPBMDbE+p+UlnEuLrx6Lc1fVFSmQxGWpkiQSACflKhpH6YWH1O6NzOhi5ksSSLW+X5YXcha0KlYKAII061YAWMMbHtthHT0hjK6CDeJXvYkGbfJcYzhWOEGfdOqcS5hsB5Qtc3/iDW/hQzayjFbevH70kvY9Ak+Z84UZTJD7TrqBijAsVW823DCR7ydODeN5GnS0lgrKFLBgTeT8LGPj2gx2O+J3cJTYQMKeziMQkFXjjWs9FGmrmPgVQw8bAEYcUeOU6tMmrQDutn3DW77jb9PzjHoOcwOpVMwYH5Hp/fGoytGpTTWyvWy46UdSAVcC19JmJPSCs+8RhzKQjDJHYmyRVd/tA9BdX5jO5OqdT06qtESD2/xAg4M4S+WSyVRDHqFRLkdhIYQR2MHCrIqDUFTVoRViomkmxIJgASdy0do8WDKpWXLqUOVpVlIJDOt0gljJEMd4AkRHfbDWcO9wgVD53SDXY116fonFJmE6eXUE2IaDHuCLfQnF7ZLX8VMTEfT54xvD8qajVKgDimrLIpAyuswLMSbGwmZiJ74Z8vM02im5e4AkXM/D+fg+D8yX/YpWMEeY36JgqUKnMJ9lG5LMNNpUkbEjeJ3AJufMDGky3GKUcw9NUgCW/FpnpnYEgneNwcYWlx+pSLGqh1SFZYuIncYNoccoVdm0nwcGOL8Mw9pHuPn2Xhwwd9pW3rem8tXPNIJ13kMwBt4Bj/AFx2Mfp8aD/i/wCMeYeP+Rox93uh/wAR/JfPs76dZG5tF5AuLEshHgAGe3aR740S5Cln6AqFYqjpqDYyPpsdx/mMLaWccEqSVenAZmEavIdYABm1vpGC+HcZisABoq/iQjprL30N5G4m/kbnGi65cFLeEqcnVkL95PvAUERa8z/HsPY3DX1H6f8AtDrXqUtKO4CGmwJkxuNjeRI0ne5sMMuMcLTMUw6Eg3KsOx2IIncHcHuPIuy4XxVXpqOWVFIaTqOnVpUama5AMRv5P0j4hxpjxALix7Kvhv8A6fRuURQSjReoRTpUObCHTBIVJ+k9/qJEzgLh+ZSiGFICqWqagbKzkwqgzACwNtV5Y98EUq1NlfoA2JQQdKjYlSQRJsLDvgivleYS72SFMzseqQR8N7XHj2xxn1PqMmy7bWAC49F2aqU4Bikxghi1xSI30WmLHb+GbCYE5iIrFaepz8QiSe4Z+7Wg6DYA3HYi5rP8sw8GubU6aD4Qdotc2Bki+5EAYGGWNSoyK604a7RsLXv8TGV6iTc2HfANaXbsmEBoly4akV3eoYI0lSdRNphe1OJFzIUEWuAQMvnHctSRGo6AHbShK9ZUKNR/tKnUO/kWCkhrkDQqVVVSpsyKQZso1GW2B/EfJJOLuHZsVpamQQCyoZszm7EjwPiH8pPcnDH08BOIab/B3mI4jF9vvy6JXGqtTppalTc6zP8AaVFncx1RBMxAVWaAABj2rTAYMaZKJTUsbqNzpUljMSCxFoAZnJaFEOH1Qr08vQJqPrBdzczILzvBJW5/D0gfACI+oaQTLihSUimpcrqM8yCJY97szGPC+2NbTAdby69d/hYapOaByVBcyabBzFSoS9RbHRTEvpkSigEqO8Httizj9U8gOILV3Z4HckAKL7AKwQe3ywZwLg+nKhRHwFCRaNdWWUHsIpFSR/F7DAfqSoKj0gJCBNXz5mqp9OgsY7QPAw10F8DLfwhYSbxffyj6QKZag+rUvNSnVgbpUXlPPuKgZx4MY6r92pVmCik6rr/hVhqo1PcDVoI7q1QHAmW1tw5qdw5So9t9QNHNfu1QfLDJaKVS5I1CpSgg/iplQ6iD3GpwP/ufy49kJPX9R+0smSQsrxynUQhqaojGRUT4ijA6Tpk9SyRB8Mn8WFebFYsPvHrKRdXDIJ7wAQIxuTlRWoGm9NC9IkOW7iApvvJRVP8A+P6Z/I19GYNChRAqKJJUuAI/Pe1wCLjti2lxEDsoatKTIGaV5enXsBQdY8KI+mmPnO+GuSVlqHpdGazEK6ioNoNt+37eMEv6oc1ayErNJtC6UDGo5MaUWAdwZPt7jFvFeNZqjleY5TqYKaQAgT5MQSI7SPfBO4gmARnolNpOBJGmqEb05W11Jogo4hStyl91kjqH+4x5W4NmaJENUemZ+NSdNzALAbxfxvhr6c4pmc3S5prFYYqALm0XuRPf8sFcYzNYrpSqz1aYJAZbMYNheBNx3+djCvHOIycrHPNN8J7gGx18kt4Zw+szwlJ6breZ6D2PUIjf2PscAV8vUpVT9mqDMIANSEEEfKZJ27T8sFr6ld3r0q1WNJARr9wTuCo2ixMYu4r6pqqNTlHUC7aBEbAmZK32YWPY2xhq1McEb3yRspNNKefVU1uB5asQATQrsJ02IuJnTO3uh/PA+f8AteVkulN6fTeLPYrI7E3/AGwdwf1FWKOBSTQBq1MAse2ogGfqSO/kH8N9T1aisi0pZB13WRfupIB+g7YE1KjTceq81sfbv0Wby+YqdDB7nrC2sNr37eL72xqMtxlZE1eXEnWpkztvtBEgHHlHi1NxFTKMxA6jyzH/ALT++IDiGSWTRTQ/dZEN9CcEXjkQ4bCDEZ6ILMeoKtOqhotVAVNKM43ubDQBrWbBWBF7YfZbiZzbAMxFf4LKQlYSSGncbdJ2Hm0YnTrUCh6UIdYYAeQRtEahO6nHcK4VLpVSs7qqhFuQ6qoIA1BgZEncRECIAxfT4ym5mF59flSupODpHsheKVWqVAldV1gaSzllBjYkr1Bht3uBYzjJ5jJcxm5DG2yVYDx8xY/IwcbLj2WrO/3kOn8TCG+TQNLyO9j7HGY47wOtRqAoV6v7OSASfAJs0+JvexvAUqzHOLCZ5FNLXNghI2SuDBR/+0nHYeJxlwIqZesHG45RP6/7+uOw3w28k7xeq0fF+BUQlRqia2rsNdQhRyj84hT8ze2B8z6by5y8IKoFJipLjWzH8NhGn2Kiw7Y7PccSrk3dKhpIxhUbrqMwIBMTIGw32Fh5lwf7TVXVm2+4calqKwmqbBQFPUs+4G20nHJYXtEzF9/0qXtpuMRJKhkJoBeYwAcSQzKWMWkwbRa7XI37RpAgZEWm6hDOp1G5ixM94sTe2Mac0UYqyIKxYrSBYgVOwZmk6REwZ6trd9BlskjAIyv2lyWKhiSpUKTMnaO0gnDuKqGpTE/3y1U3D0wypb+ueiY06YbSVMT0NAA9hqYHpCwPckgbthPmfUnNq8ugZRAyAsP7SqFJAXvAgE+BAtIwTTzHNrcpAEpU2B/v67K3zWdd9ySI6Jwp9R1Eo1mZX1tSE00EdAm7eJJmSbi/tEQpAkB1jFt79oVniEXF9/lZetna4mWd6hM1H02mZKrAAI/ia87fCOp/m25eXEagatIIRMkPoOhSOwVFjeSzibrZPmqTPmXUgmnSOtkExUpkcyn7nVKpBte3jDPhil0p0mZizua5ZhEVC4qL5gMqNa8TiypGEOHnv8JDPugntv8AKF9DVxIJgmuHCIYkqquGcC5uZQHwHw5VvsVJaG1RzKsbhVt1NJsWYssb6VntgL03lFPEalUAcugpQL/CApVFXbcXk+TNyCWnIWrm2rlVLUzywjAHrIUqVvYaJLeyRuLz1gC/oRJ94TqMaaITiunKUopJpfMHqJn7pLOyj8xbxI/Bgb1dmAtNqi9Rp1VUCIJGs03EfzaHgj+L2wQj/aKoLkmnqFFgbszIxdGj+J1Y3Fpk+xBrvzhmFaNVTlV6bwd6iG/mFqJEbDV7YwukAnSPSQN+q2mIJA2U5yOTFDKUaYMrpaWO7H72DawWDrH0xn+PGalZSDqVRAGwGmlSj26bz7nD3ieUamBTFqaZcpE2mKFID56dX5nCriNDTmXJOrXVUH3GlUYfmx/LA0TLi6ZuifZicemGE1Nop5gD6BVRvlY4rzuZ5OmpBblEhu0im5pNPzUtgf04zA1IX46jGSLEm1idxcG3/BnEWBBEDqJB/wAQDt/+2vAn7iNLfH7WAQRPVesUoVXmNBUFo8IQCY3smhzH/OTz9CplKorQNYZhH8SyxpT2iIEeEEe2qrVJFPWwgKquF2bUGontsZ//AJ++F2dyxbloKYdmRdXXo1tSOmNRNujqmfGDouAMHz32WPadEN6Z4TToNT1feVqyayYJjVPSsfSY3MAwBePruGpCEI617WUXi8wSwExFpvfANOkyZbnLVIrhgh1QGXUxUBXECoYvq2hovbBfH8sDRo0aQqS7DqqLdrMFkkmYuYGwxWQDVa4HXfsgBIpOBGiaekMpy8hSaDLgkEdyzGPbaDhmvC0RmfXqkkAMe/Yk+fzjfzK/K5kLpy6gEUwg+JfnEEE7KpJ9/bHmbzZFQKh5aICUAuHYrUY6h8QAAkRvLYEgYi/lMdzv0AQU5LQ3V2fRo36krP8ApRVatnRVClbMdYkSGYA+0X2xoclkqVNytKEWYM28zptvtY2Ybz3QcFYpnq4TSwfVcGFjWWBF9rjDjO1nV00U1fWxJVwGIJMdMkAiNh2jttgKhPiTzA/CZSZNPsT+VbxLMUm1UzTeo2jVMaZG4Kk9+2kdtrYK4VldSIEHLTRZtUMpNwAWv2iCDtYiIwop8Qqq7jlnUBLNYldQ0mDNiSNOkG0je2Lq+eYE/wDpwxAVnv8A3yRJ1CQQPeIx4N0N/NHra3kmma4NQBH2hKtUrECpWYaixJElfw28fi3wg4hwRKjDLZXKsqa9T1wr1XUyV0g9KCQQsExsSVIJw4HGVv8AaSy0UF2JuTAPSDuJ/DIFtpxXnfVbumnKV9VSiJ0ox6vJGpbn+UgiSfYY6fDEMEn7fKfNczis41WQXhtagRzVemGEyQy6VJZASI6W1KfiiYMTM4MTO16dPVrl0nWoJMLPQ0kfDuJUn8J74C436orZxgKtWYAAUggz7CYPucCNmKoOpFps1NCrISZanF1ZRYwD5Dd4th1Wk03hS0yTZaAes6zDRUkg7QwmPImRH1w2p+r6VYBWVNM9SOOn3iZAOPmLcSB/ARAgQ0ge8Hv74JpcUUaSupWU7wIb2Mf7i2JanB0zdllUzxQIN19fo5nLaRpd1HYAmB8r47HyrM8YAY8tqRT8OpbibwbdtvpjsSeBV5p0dT6Kzj3HxXddKVAqxpVjCj3Kqs3/AL04Z114hUC1FqEEfDTCmmxj+FXUax5nf3wD6O4ewqpmS5VEkmo5AAmVtIbUxM7bb72xvKPFdQLFagRACatQEFxM7aZCm/gnpAgtiviCGnn7pNBlrIv096V5iU6mZ0o97agYtJCkiQG30yQDJFicO8itTTUexLAWJGhEDNamBLEndi25j2GPnGe47Wq5xOsii1WAnaCxpx3BJuJuZk2xquE5BhRpsoY0hTB0SWYDvqNtUnsJn9Mc2s92HER2HJdClTbJBN7eaZ57NUUBiGRhqqaemx9htJi+5vfCjjnpwZk06h05U011aju9rdIPYCSTsCBF7W5GvSSjWqqFUljNJhAYEKLAiRIHYXv9BcpxWs0OAwrAkEE9IDWVbed7X+WJ2YyZBvu0Kl9MREIJOEVMxlgaYTmsoBYEwVSQoUggkawbTO24gYMLBKVZ1WpzQ+lW0PpCoIAG+pjTBWRYloFzfRVc2EFOtW1ksjKqqCVXb4gBY9MSbCY3xTklatqNVjUcFWoSNMR1zaAYsJJ82vfTWJkHLfrklNpx9SFzOYWm9BAsPXrKzx7RqH/cB/2rjP5bOmnFN31t10tK21VzNSq0/wAKqRSDeMaLIZE81alVCq5Zn0BerclVAiQekAnwwXycYT1DUFNaiUixam4IM9QDMS0tA62cpP8AKqDzh1NocMPP8SRvohydKaUM+OZXQkikKbMHUbGTTdvNizG22hYw24XSLlVcFSyLJiwdatyp8GA3iHBwgSoZrMeoM6xI/C51MpjYTTenPsmNPwZhTXSKgqCgryQNuiE3/l3+QwjiLCR0TGC5XnF6v3daobHV+ikn9FvhJxauearGLZhkEe1TUP8A5fljQ11UgioKbKWYgvsAXc/otr9p8YzfFaenNVEiNLGsD8qjzvv0u5/w4zhcvX4WVRaEHwbixbK6m1F6b0IHiHR5j3UR/hONHxLLahWH8NYJ/wB0/pFXGY9M1GqUa+sEwAyn+ZRUJnzjWZZSxzAiNWhwx7yqg/kUAw6t9DjHP/z/AClt+qO3yltCrr0Tu+pDbZjpZJ7iGq7HtOD8xw2jDFRV/mEiZtTqAQJ0sImfAOFWbqgq38kFLWDMHQA+0gfWMP0pq9ANTgtXX4gJNIMsgkDsTF7DbAGc08AL5hxDJVlzNKmSAAwYglegat5BNwoEiO2NSKw0HMMHJEldbknURERJCi8eZJnAOe4XqZH09dV4BY6VizNbTabi5m8Rg7ilAhaap/GLKDcrBtv/AKXxe12KCdFJXs0tGu990t4nmFpNUzQI5rU9KiIsDEkTckd/HzwzoOgqAhZdrwVEKdEPDl9l1EXBmI3OEXEqbVQZBFKoJWoUgwTHyIBFhNsaJTTgUaUylTU5KEwoAZ2BEhRMW9xgahGEBOpshxJ13vqlBpFs62ioTqUw6qpJBRYgMVAMn5iMM3VgtRVpGXYshU7Frs20QDI6fHeYwopVGq1idVRmZWUs5Aa0yTEbAC1pwyZwKlMa2SjoWmXhk1N2EBoJNiG28zGBfNh0C2lbF3KqpMtLMLTUyZbVqJuCJX4hKlRK6ok+O4kFYFiwp6VaXIU9rBAIEEE9RmDHyGFPElX7UFBBCEaTI1MJuSQOq8x3jDjN5oUhy6dN3WrGoKxINMkSGlRpJIDBh2w1rbidUDnQDCPHDg2VbMVlqVCDakKdgAJG8gblpgRhZQzuSLKOTUpVAJXpKQDebNYdySO2DM56qVAFddCv0iNQC6RJJgw+kR23EXjGU4pSNJKgnmVcwSWcSYpbjtI1ASfAt4wyhigtMjl2UfFNZIcD3TovlswQwq8p33ZIUt/flbH3mDgz0/6QoUMwtVmaqgDdMDdhAIIO4k/pjN8N9F162X5wdFRUZoVSWlYUrCrOrbc237zgLgaValSKVRlUSWcmyr5YzAGLcD6Yzt1UBIcbLe5v09lmoor0lmm7Bd01qSWEsAYubjxtsMYXiHCTSuQQPBBPeN9It7mNvfB+d46xYBavMVLTUmahAJBjfSTYD5E+xHDfU24qIxBtK9vb3+uFy8Zt9E1r8P2u+FmHABIO4+WPMbxslQN+UBN4ZUB+ox2B8Vip8Sp0RWU4fUGaps7UalBULAEHShiAopgRq7yd4O1hhrxDLLWpOrMWdiCpJIC6TYC5t/p4nCOr6jy9PeqpPheo/pbAdT1rP9lSZh/E50j8hv8Anhn+JTkFxJIUI4yrfAAAUwT06wqKzaWRamoKJBgmT2tGwA8n2xpH4o9SsYIoqRp1XM7+Ra5G4xhK3qSpBLGPZRAH13/XG14VmKaLRiqmuooZmBLsgAne4AJ3sBf2nHO/5CnTaBGfLRdTgH1HSX5b3khm40raKTVFUUtQNQQ2uIE3HuD/AMYs9OZoMWULTLCy1T/MbQIsbA/SO2L+GUVepWq1kpkKTpqBRfVYEjcWA/zwpqcdFAGhyqlWpXrIxIUgC6iAPi2XcC832OOcBiBaM11XGAnVYO9QUKtREhCDVFtWkrAKzacH8oQmqWcLq1kmG9hpMhbz9e+2BKTg6BUoJR5gZ2HS0CwAYD5gnsMCVKFKaC0lVuQwLsDAYN1ACJ3IUR4wprcTgN6/tA42lMM87IAKcDmElhpKpJAtJE7ePfCX1mKjKgqaIZWVF0i8AspMHp6lX8/bD1zmOaagSJ+CkdOkLZWJg7wZjGR4jmKlOqUqw2oyoa4aDIgj4WEAiAb4opiXW8vL4Q6CdynfAYp5WmaVTSaxl9RkE6QGK+Ft+k9zginWpDm0qLq9bSQ5QSFM/dhu7HTAue2Bc/kcrT+yrTeVBkBWkuWWF+m032w4qmGYnKhCQCNBGsxEs+n4okwDOx8xhb4IPX5Xhol2drU0CIXZUZypeAWkcxyu3zgxgfimWq1GL6k5eso4YjWqkmm2g73kn6489RcKf7OrpTYhW1ERq1CGDBYEmQTePOIVqbkRUQPrqutCD1adWoyO7EgkeQIMXx5jYEjqtMTCQcFyxotUVZgGCTaSVq9p8x+mNNQdR1C3MoAxG4Uggz5AMY8zeV0q8OsmojFRBNyEOo7i/b/PFeTyLRSa96RRh4BGkEe3SP8AZwyq4PGI7tKS1uB2EZR+0FSj72AshmBDEgdDWvESInHuQpqlHQWqIWULNOGEKxkHvEER3j3GI1suC+YDvZiWAUXUORdpG0k7dpvhjw7ghEPVdVRR1LZWdGgjTfpEg+/749iEb5J0QLrOZzhpXNKFdzSpXQMpiTqmDYLcyPYW84vzdQto0jXoZrSe507qLBjYXt+mHPH8yrK2YLgmm0LRIuVsR1A9RMk+wMdr53hmVNam86k0liZLGROog6ZZIBADGST8rVtdLBKlwEvJPYIWpnmXSAEZlAVwZ0DcABY1NEySYMib4YHMoomqycykpAFE9FTUOmVU9JBi95M79lhypNJWNNkR5DImoFTeASw6rxE3nxOGNF8tTkiizVAo0sUDER1LNS4psb6iRMxjzgFRkg0qo9Smyn7Qzgkgt0yV+EsY2MXtvGCeI06ganULDpAEUyCwLut1UNdlAMGB2m2L1pNVrmqIgtYalaCwX4h8JO/nsd74nkfvW1LVIFONRYBzIsFcLYA3Czcz7Y9ORQARKjxjhzVIaUAV9RhVXSsDUNZ/GJukm59sJeL56uvLCVaZJqQsAQR06dRNiBPewwd6pBqPSBAGqoAJsy7iGAhSJklgDEjEKvDaFOAzCoEaATILNquKYmH8RMGfng6dgJv0QVBM4bdVfms7TCcx3J5bAU1IhQ0sjM0SGBkFtO0diQMYrPu/2hhzErGZ1L1K0/3v2i22HfHc8p10+SaXKA0qGEaeZTYjSLBu9j2jCUKtMG19oBBnvIM/7Pyxfw7LBy5XFPBOFNODcTzatqTMtTVep2Y9NO2na4JIsFG8C1hAPFeOBgaVEMlLUS0xNRrHU8foosLeMLs5mncACyi8bXNiT5PafG1rY6k8kSFuY6th4nuv0xQQSbqUQAoZbMXuDA3IEwPcHcfl88aqnQ5EOw112si3Krbe4EvFxSNx38YR5enTVplqLg2/EB8jZl+mojDDKZSsnXQIenu2iKiz3Lr8UezqD9b48RNkQjkuPCK1Umo1MOWuWJie2xEj5Y7BlHjq6R1MPYNQYD5GopePZiSNptjsHHRZhbzXDg9MGAo2m+8DHU0DNppIHY2W++8j2jDjiPpF1cvRfUDAKveB30t3+v64T/Yao1hRTApmeYTDA3su+9/zxBWqVGmMlXw1Kk8Ys98kPxHJvSenzVYg2MQF1QIuLf8AGNnw3hlJKbSQpROqBIqO0xfwNvO2AeErnFpxUpSFUhVqpJYMfxRMEGd4xf6YOYzDGmzpRSkmnlqNyp7jtH9fy5tZznNmcszK69OAjOG8MzGWqvTerTOXZeY4RjqYAWCk3Hv7bHDCrxOnRBqlkaqApV2OrQHLL1GdokGPfvhF6synKp061F6pJ7sAyiAZIMb/AL/TDHJ0qAy7qlVkpsgNRn6jUJkzc/Ow7n2vK5ocMTvYJ45K7huVy6GsVf7VV/jJCpTnVIHUbAkzvvHz6nRoIxqDUKgN5MKy0gHAAufwLf3n2xFctQoUKdQ0ipdgCpJDszmA17C5kAWtgil6jU6qQogB6cA6bAGmXDE99XjfaT4ZTxh4NyluAwlTLrWr0agZqYMEIrMYBKiTNgJgQPPvjG8ZZA2zFQSCWTrAVgYkjaSB9b4K4DTqLmqalmKpGg6AvMWNPcSRqvO1wRMYY8a9PE02FJUHKBcoz30kmy+NrXiMNaG0oBK9OKYV+RzRNXJUZpKxGollDGAC4BiLiNM/xA9t3WXq1K1d2qkNRpK2o05HeFBEyQQCTHjYYzHB+Dv9lWpVyy1kCXlxqRWJqA7zYEG1xPzxdw4cul90/MY0yAlMwpUMRBPeNp7wfMYVUgGd6og2citNQYvoZlejSCnSVJ694gX7RePN8L+K5c0FeqK+ipBfqUAgA6gFJEEkW9z9cA5fOBkopSzbawPhkEL0/KxiYHvtbFr8YrVBpd6cUtEMYY1BE3W2q9u072xjRf5Xi0qyhmueoGXqdbor1DpCrYgBSSJll1E7nfzg/IZR0mqcxqURSMR1QzG0i5GoD/D3wh4fmiM7UVxTp0aaM5bllVZjFiJu1zF8NOF5PmrAVHZWsANOgTJm4AImPJP1xlQRYaocIzJQuYyNRKj1bgldNNGJPN2I0jbpgiB52wybKtpVygquoXmqWIF95LAxp8EWBIjFXGs+F5TahVpKJCgwaVSCPimRYwLzv2MYln8xFRG5rlQoeqyaSrRACvAgAztuexxgGW8lpmELnajhzSVqLUmY9JHQjRIho3+drTAxnckrRUps4FVnaRRUAqBcQ9pVh+YH5aoJVzCNWQ8sXZSAumCsQRcwQBNjvjEUK9SlVq025YUAB2MlQpOu1pI7TaI+YxTTBIISyYVORdkqCoKxYlXdg7NpUqNMGeoODEfTxg/gXH6jVKisoKNMdQ1hgsrebgT8REwPaMLeDcSDc0CmQC8h4LBSSTLTdpGyn8sO+AZh9ZH2YhK4Vg6FdNlAYmwJJg9MxewvOHPETIWNOSnwkK4dmSlTamWVRpLBYJEKQYL2FzMxPbFGo0xUVlp8tlAmgwZoNwwAABImBqJiT9S1pHQEog0gXCLyl0AIss5YGZkTNwRbAfF+JogqLIDhAqiiCq3uCABpcW222iDgRmtOV0vzXGVV6cfeU0Cs1OCoDBYgXJUyd53M3xP/AK1VrCqs6kcMoVysrqEyd2eD4GqywdxhJVoKHOip0WuZHYTaZgGBJ7ecFVaUUbNe0aQSADJ1A9rxbye+2LaVNpcJCir1HBhMqriQ0inSFTmrygJgDlyJZSZ83ve4wvNMnpBUiO4+ce84Oy3B9VMsayhrgAky0Rp79xI9owLm+E1FcDSxkTDdrxY7MPljoNYWgLkPdiMoLK5EOGuAYMCYv2+Ynf6ntgZqAABBub27D/P/AE84aNwhjSDpBgsWuNgbHsQIBwD9iaBAkxq+nb/O2PEQMliiCSt5tttuN/nuMWZSqaZ1LUKvMgix/Mfli7NcPcUuZZqa7MBG8A2MEX77WxVkUES6wLCdoPz+h/WMbCzJMP8AzLmT/A3u9KmzH5sUJb5nHmKVlBpPbwYH7Y7HsAXvEdzWj4b6vrH7q1StqO4CgqBP4e+/bB/FMy4pKy01L1VBqypGj+EibkjsfbHz2qCzApI0mAQTJ8k/PxjaUuP6RW+7H3iCmvVOiJBtEf8AGOfxDKkjDcaje7LoUHUWi9jzCLy3rFYWk+uynmsCNR2IJJ7Dx2nB/pjjFKqHWAl9TljPOiTGo7R/8jjAZTK6W1GSGDAloM2Jv4vefbGk9K1QtQNUYaCehCw0mdWot4sABI/F9RNX4VuBxaE3huLLnNa71Tv1Irtlmcu6U2eUpj4SARudwNz4wp4ZnadFqNSszMhABRw0R5Ivq0/vh9xycxl1ZnNMVH6adoCmQGGxNhNzFzjK0q6rmV+0OSiMNr6QDG3+7HEtAYmnzy3ddCrUDblfR6PNzLE1gPstnomNLNCiDE/Dsdh2+gGYy1Z82iIdCAyo0wrU+9+/tHbBmcy6VagfXUc01ugNkB2+tp37DAvEsozVUOZdhRKNcGIsAs6bzcn6DCKTsJB9u35nyTIkFKs4BW5lR6/Lr0FACqREgnYwIDQR+fjDT1Fw6jUopRQOjs2osrAlywNiSSSCY6ewA7DAb06GTFXn0hUesQ6TeAxkTPcGx3/W5NTiVPNMlSlT0wwDUwNDPEXB3W207zh9SQZblpyQMhxgoBMrVOR+y1Ky5erRUz1HU4JaASLMCPE9rYuyeapZekmWy01qTAnVHxXaQsRDTI9rY6nTptVqJTStSrHUVao3UoWC/wAROr47SD89sd6Z4jSfLzToh6h1AEnSw0s3wne8z5ufGFOdLSes6dd5pjQAQi6/F/syVOVlOWmgBiYmmLmDuTJPkxveMLc5XonRWq0mpgoNMABhBlfiAifbeMTo08w9YACJKVGWo0g2aSB3MgCCfODstn83WqZgMtJ6ikFFIgQuq0GSDPc+TjBbv3RmyUcM4xnRm0puoYOhZVKdIuCHtM6dztc+YxrP+oPzYRXrKqhUWmNKvB6iZPa3tc74x1PKVWzqtqqcyGARToGkkNFPUYCiDPaQMa7JZaolUKtQctFKrqdhEwdOq8kRPn5YKoGyOyWNZSj1FmCKJJCIS8tTU3WTYMNjBiwwwzwqitSldSFC1SlpQBlWLBdRmJ2PeMA8d4bVVa9ag+X06SKgeeq1ynyG0m8ecN6M8ulppmqoMkoYZamibam6l3m5+uBs0A91rjKTtXJcJRokUSpOhnKsARMi8aATOntYe2Mdxjj+YbMVqJPSCFCgASBMFoPcEHePlja53jtJ6i6w4ZulmZepXXcDso1QCO9/E4wdFRzatQqoDMw0hxCkkkRcagIkGIxdwrJMkKTiHEAQUBwbjDoUCwFLSzDeZub2YgbTO+Ha+oBTRxqqdchNbH7ymz22EUyAJnc2xnaiUSy8moRUZviYALBHkEwR+s294Z8KTpggaJVvaPG9/f8AXFL6YlCx8iyctxV6bZas0vRKyKIYC9MlbiCO5ubm+2Ks9X+0EMKKUjp3SRqN/NgwG/ynvhemVBVdQCkqCIO4223k3Paxw14WjMoKFGa7EOvkgAL9BGoe/nBsphxtmlueWzPRUO4Rl5ZYOCLHqsZJDGAJHjadvY/7RSZU1LuSdKgwpsvtJidtjexwHn6Jav1OdRaSGFiLGdIMW9yJ3wy4rXUU16R/emNxJggeN59t8UUMIqGN3U/ET4YlUakCKhspYtqgsACYgkTvbfwZwbwzKsBoqLMSNQuItI3JGwPgx7YW8NzJCshIBIK9NogWI2A3nUY2wZzC55QBLRq1EwRsZQhIbcbH64vbGa5iV0acMxXaTGkaiVbqWJsPn/XBXEMsGQEMS1pLggAQbeQf9zfFY4bFVF1jvJgIRBkWv5sLTIwxzuWIU6AC+8mxkd9t48YyDC8syao0gwWBPSpPn9twbbicSqiACbISNrwY3HmZgYHzFMuw1RcTE33geTePpeYGGmeoMMszNpWADAE3m0m3fsBhYatAlKqeXLCRVIB+Y/THYe5SyDpfabi973jHmNhMwoTK8AqoQSBa8X3i09PmMUnh1ZXdioaRZQ3f3kDfDXgedr5iotIJRFVgYDuUlgTCiZ6jGx84Cb1eFYq9MyLHS4Ye+4g/OcIwFAAUHQqVNQDgwAekiB7/ADMSJw3yfBa2Zy6lNOslgVkBoRQ7k+BFh5n2xfl+K0agA21CYIi3v2x5X4aDdG0nb97b+5BjAd1uJW5ms7Uk0Sr0wWId9QEGegHtaYkmX0jaTms/xOoWYmJe7W8+PbthzWzLUgCRBX4dJhie8MOq+2/0GM9xWqw0s0EMABHtGMwCZaEWJzrSvrfFuHVPsqtlkelUKBmMyzAhSwYBjC2A9u29+47lkIXWalNNM63IhzNgLyBIFjG4sb4z/pj1jmmyi8nKFoZxVrsSyxMwLgjSGWFntabwx9TcOStQRKNZ2rMpAD1JBB6iAgmApA6gJAG5xyHUXU3jxLCbHou6yriBw3Kq4fwMVKKVKtVqgUFFDhlYBXPUsEhlEwCYHT9MaHK1y1H7zMIAupkAEO2mykkkfoPFxj5kPUzZd6lI01dFdwRMfiOoGxnaJEH37Y0nAOBGtUKMjpywXZqkjRqgoATdhHtA77RhvG0hAfNt3v8ApL4WqDLYvzRnFOG08ympczzKkv8AHAAXSVA6VkGRPv8Argz01wRUywUssN+OAClxMN5kR9e+AfTnDqNUtlhUNRalEVH6tJ1/MARELt4w1FEiny2DEhtKLTA1UwpkkxYjwSO484gflgnXfvvRXNvdAcc4s4YcsBQhGlgJDLqMGwJBtP8AnOPchVq1KTt8FOpUBFRgfvNSrrJPYAFgJG4HiCcaFfLtpplaqgGtLfESDIW0Am5IiPhHnFfCKn2nKc2sG1sWD001WloYsN0Yi/ta+BxANmMt5eSMmbJFTpmjm6PMDmkDNOoJa4U7TaGsSf6ba006ypLoVA1VCCJ1MSVBOmSkCLH28HCTiVdlFLk00e+kamJ5aHYfNrwZmRF8Pjm+WDrRtb1NL8sgkrB0KBc/SJu2NqkEg/vf9oYKD5LnIvzGSoBFRlYSQ0z/AEA/bA/DaD/Z6XLo8utrskyrD8b7gAxMXHbscecfKUqTl0GpnJIWJpdwN5NoP1HbCzgipKNVc1ldiiUy0MhJDA2P19p77YICRi6rD0TThqKKLK5ZPvXlggMrJJvcTNp3tj5rma9KpWdQjKeZ93pvpgnp02A/vGYA2xtM3lqmuitCugrGs45RH3QgEknyABMb3tfGd9S53K6mpLTalmkc66tM6krHzvIBmZAH17dHhPpJ1nlooOKvnpzSDiQAzDLMAWMAA/KAAJ7GME8P4ezpq1KFAIJcwBMgE4TZjMFiC1yRc+ewNrSI2w84EmvSgKfiPUfiJmJnyNvniyqyKamo1JqFFcO4dopspVDqcAOTtOxBB2tuPOGeU4cnM07gGWIPT3FjvvHft74RUw5pMqMGRJgGDvGvtaPPsce/bGpPy0ZGUqupWIgnfcmD2799t8ZSbPf+OSKs+L6fytJmcjzKhqAKCsCTckgC8i1r7jsN8KOO5ksmokQH5YCsIaI+I7n5+ImMU0+MOjFgI21AKembgG3a4Hthfl67auxBPv3M7Cxk4sazCIUNSpjKsy2aCgkllYnTA3sO0W8C/wCdsX5TO1FcVCzuEXVbcrEEE2bSDHy3wVl6S0n1NpqIxYwonTsSdMbDvhrm8gmjm0SoZRZhtH4gbRtO4w4N5JMckAuYHMbW5sgueokFtUA77abkWvirjvFkBA5RYL+KSLxsbW8xM298TkikrgaVY6maJCz8KAWECFWQbH64o4ajwSJN+h2I0IDckTALEze+MJheQ3DqVVWDQw1ELciyi5ksO8/KfphjxbMcylpUbsJkgWBveY3AwZVy1E0GD1VdwZB1CQfqb/LC2oqBRBugNj3gyf3wGLkvSm9OqsDU66u+mSPpbHYz9HMdI3+mOxniLcR5JSNSGVMEQQVBt33gGRtgzhuWQIupJeoSqmJ0kkAGAJYxMC2+G/rnji1+IVDQANMWlQIeN2tuSZMncRjz07m6KPOafoiQKaguGDKQvUIQkKeoHY7g40DCYlZcJn6b4Vk6zVKmZZadPQ5FIdOkmwCwBzNAIIC/ye4Dj08uSq145ehFRiz1K0FtKgFyBabkwthBPbGazXAnFeotGjXZQQoldTCACQxSQDJMwcAcazZamKJppTWkxkX1BtjqJuD2gQLC1hggANEMlT9QeoYrOtJQaAAChpJdSJ1E2IJBmBEWHbGSUPUYKsncgCTFiTbwACfpg2tyyL1ALRv22xWrCnHLeTfyNxG4jC8k4OAyC+n1fWWTy/CqdLKPLDSpRpVrks7MBuCQZCm+qJxjvSXGKFHOc/MK1RdLHaTrI3InvLfUjGaaTAUEk9gJn8seaumx+nj64CqPFbB7ImktutLT4llUzdWrUoGqjjUqBhCs0P8AUCYg7G0GMO/UHGGrZZMwuY01H6atEGDpOwtciI3sZnGDoJO5HzJA/fBNROoEHV0gkjtIBI3Pw/D9D8sSu4YOcH8txBT28S5rS3Qra/8Ah9USlSzObqam0FU5CnqKk6rdzeANu/nGmzXEMyaddstRamAJuAWKwpOqJlgfcnacYj0dxtMjU+0VA2lgadPSAdXcnfqAIAMXlh9dtmeIVVy1Wpl3py33ilFJ1AzqVRB17Af3j27QcTTIqyRnkfSy6HCPmn20VPBc2+ZVKdMOuoFnrd5HUwg27ldI7x2GHeQ4kKb1qdZnL1GApDTBqDQoEBZBA7t2vMAYz/BuINmnrUaNRqJo09TMbHUZEkQCCdz4jCr0j6qajUf7U1QtHLpuYIUEAkXAF7X38zOJ3UsU2y01vv0VBqDn59ky49wlqKNRFSmjg2JJ1MwIZCCIE3jY7YaPmEy1F69ZHSswBUk6ocALqF5t4OFmZ4jVLanGhSoEGSzFWLSov1kiYm4HkYJznD3zmXRIGqo0qa8q1NVNyyySQ+1j3Hi2Fhwtc+wm5n1/CLELtGcJzQzdKlQcswqPWDM6FdckW23jYSbbYSUs1TalSUUI5lQFaOmKhjqlWmwI3O0eJxocsroiogprSAOmo5+HSY+L8Uj9sZTPZXTTSuGdq6gNTKMSDTJNu0EgTbthbYNhvktPNXcczWcotl6wpolNStJ6KoHYGYsT0s8GBHfzOA/Xk1Mo1WVp0xWlaNSlFUmNJOuT3ltMWAF7AYWcc9XrUfLinzly0K9VFaC7pUJYqdUgyAZkTv74Tep+M08xmWrqkLUWyNDFSCVBYtMG029oNsdTh6D5aXCPjkeua5tWs0hwBlZ7mgxJECw8XMn3xZlazD4CQwMiO8f84sekAIKrJJ6t53J9u8e0DFFNAZ6gpGxmPbHWPJc2YyUjVkEEmL9JJiTckDyf88U0kBMK0H3sP9O9/liaRclm1dj+hnza9sazgfpGk/LqEtABYjz1al1HYCN4icE1vJek6pGiMCCGvMA6YAGlTIkRaf2PfDWjw7mVbVNJImyb+SCDE9yDGHnEfTJNJhlyFBbURNj2gGen5bEWwMzjRTDIOmAxFgREN2NiP2GCsEIBKZcLyRT4gCYHV3PkHzfviji/DQCqUulq50svYoBqY2+GNpH8WJ0OOqqDSU8R9J84WcW9UBmp1KbQ9ORBFiGEHb5DBYgtAKb5sa05RQI+k6UYkI0bBSIDja24E2GFOeP2epTrVTqJBUqg+ERIAWSAQRGK6/qbmoAVVuxDRH+uBRw+pVGqo2hBtqYn8tycA5y8fpUuI8SXMKAlQoBupBB+puIxRlMgwqKrEHVYGQQVIIbaxt/XE2ylNbAM579h/mcSzgRmFKmCZgRax3gz4JNz2xO4zdY3OShK+YpoxXlTHcbHvbf98dhic2tPoNEyu+lxH06cdgYHP3RJ7l8hRSCFX6pP7zi1MjQkEJTBEEHR422GKeG8NpnKU6AraM5mGBM6iyJGtVaDKBlhvckA7SA8vxWjRzNJTUeoEaKkklGEHSAsag1uq7Cbi2HlsZqcNlabh2cNFSlJ9CkloE7nc3G+Ej+lMoSTpIJ3Id7zvMzOM9n+I1lMcxgQxET47YRV8/malUU1qVGZyFVdRuSYA/PHvqyWsaTkVqM96Dy0xTqVRUPwpHMJ+SgBzjJ18hURgOW0klQGUgntt9RYe2NXnc7yAuVyynnUnIqOh66pVSajFgNp2UkhQokTIGfpUq1YSqBlIKqN9KpDHQCSREgk7nUbksZ84aZpoJ1KBrZUpUIJAZN9LA39itvyJ+eKgsn54fn0pUU1GqLFOgRzYZdQDBWURJhiGHsCTO2E7LAsCDHcg+TYQDAH9cA4EZrZVIpSJJ6d7+0j+mIu+wBkTt2xWH7wI/hvF52vPv3vidOjImwvI/0+v9cbCKIU8xUaoFUxFMFVFhAksfEkkk3vjXeieIL1D7YMq1MKaJqdS6hJcDUekMYMe5GMqQDe21/ywVTaoqmmCBTqgM1gQR52Oki4JF7EdsJqNFRmE/P5R06pY6VqPT3HDn88xzdSA9PSeXCa9JEAk3vM73gDa2Kc9lhSWor12V0qlsupHQ2nqkvpIa8L4DAgxMjHqkNGoANYkg2Eg/Pt2w1y/FCaIplQwpsWpowB0kwWkx1KYA0kxN+18ZRa106RAHJG+u4tjXn+ltBxHNPlVzLIBTVDMqCxMaw6jYJrEeSPbA3FuLLxF6FNKnKK6xUZ3EaQLBTYMN4J84zOd9U16tmZgNGjQOhVEg2C+0r8jhfW4gTpEKEAIAgWBgXMSTAA1G9vc4W3hwRLoBExGgP5TXcSdLzEzuy+tZumHoCmtVaVLlW1khajRteNMRPvveMZHjNGjU4fSq5ZmRqYVK6l2JJMIPY99vwk4TZ71TXrUTSqvrQsrCQJBUQLxt3+eFimR3tb6dowihwhZcnWf7775IqvFh+Q0XufGoyais2q+kFQCQCIsLdtt1PzIr1Z3FgLj/e2CHMiDBA9sQpqBvuNsdIm6ispUUsRG39f649qVDDKLDuNp7j53v8AT2x4oN57/wCuJo2/z840FCeijl6K31SemRHY9t+3yxseB8TFGlp2sQSSJUz85AxktAtBv+3scRqsbzYf7/TGkwFozWpzXqFVPxEmb4UVfUnhf1wmZMSSlOAxI5XrVdTEgRJ2wRoFjhjkfTVWpAVY1DUC0gETHj3w+f0nRpIFeozVdMlUIIQgAmfK3gXue/gc8lpIGaS8NyfN2AGkSTbB+ay5UIGaJFr2Ubj5gYjQyApFoIqAiFA3JMbgbRMbXm2AhTcvqquB5mRoA+kiPHfbGHLNLN3XXuYybMkHqAadXn2HtfviylkEd9KDT7m2n6k/8/XA9TNsx5dKQkyCw+IwBZZIT2F/c4rySDUdVwRsN5nYDuT7e2NlCRJTStknY6jQrEkC4Q3sPfHYIb19VTo10zpAEtrLGBHURInzfHuFEHknYUu4fn6msHmPPKYTqOwDQN+3bBtFAsMAARsRYjtvjsdh82UpzUOLUxpBgTO8XxH0WgPEKNhZmI9uhsdjsNpZhA5T/wDEjLrSquaaqhLiSoCkzczHk4R8RoKNMKB/9LTNgNywk/Myb++Pcdj1TMpoyX1v0fl1bJUdSq2sS8gHUdR+Kd9hv4GPlnG6QSo4UBQctMAQJlb2749x2Hv+0b0XqeZWYqD9sErUOhBJjQTHze/7D8h4x5jsSNyKeFw+D/Ef2H+Z/PHuq31H9MdjsBqlnNVVe/zwRlR0n5/0x7jsbovH7VZTHUPkMC5s3A/lOOx2PBCxToHpHywQR1NjsdjDmtcoj4fripth8sdjsMCHUKQPTjwiJ/34x2OwJzRDNGZUdOGHC0BzWWBAINanb/EMdjsaM0f+q99Z0VTO1QqhRKmAIF0Unbyb4Tp8OOx2BdmV7QL6RwxAaSMQCwpqAe46R3wlOYZqg1Mx6O5J7nHY7CaeR7oamaF4XVPIa5sw7/zYX8TYkiTMkE+9px2Ow5uSxyLy6jRtscE5KiunMdItTqRbb7tzbxjsdjzl6lmshSQaVt2H7Y7HY7GHNYv/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6632" name="AutoShape 8" descr="data:image/jpeg;base64,/9j/4AAQSkZJRgABAQAAAQABAAD/2wCEAAkGBhQSEBUUExQWFRQUFBUXFRQYFBcVFBQVFBUVFBQUFxcXHSYeFxkjGRQUHy8gIycpLCwsFR4xNTAqNSYrLCkBCQoKDgwOFw8PGiwcHBwpLCwpLCwuKSksLCksKSkpLCwsLCwpLCwsLCwsKSwsLCwsKSksLCwsLCwpLCwsLCwpLP/AABEIAMIBAwMBIgACEQEDEQH/xAAbAAACAwEBAQAAAAAAAAAAAAADBAABAgUGB//EAEMQAAEDAgMEBwYDBgUDBQAAAAEAAhEDIRIxQQRRYXEFEyKBkaHwBjJCUrHBI2LRFENyguHxByQzkqIVc8IWNFPS4v/EABoBAAMBAQEBAAAAAAAAAAAAAAABAgMEBgX/xAAwEQACAgIABAMHAwUBAAAAAAAAAQIRAxIEITFBExRRBRVCUmGh8DKBkSKxwdHhcf/aAAwDAQACEQMRAD8A62FTCiYVeFesTPOUCwK8KLhUwKrADhV4UXAphRYAsKvCiYVMKLAHhVYUXCpgRY6BYVMKLhUwo2AFgUwouFSEtgoFhVYEWFMKNgoDgUwouFVhRsFAcKrAj4VnCjYVAcKyWI5aqLUth0LliosRy1VgRYqFy1VhR8KotRYULlqyWpgtWS1FioWLVktTJYsFiLAWwqsCYLFksRY6F8KtFwKJCo9BgVhiMGLQYsdzbUBgUwI+BX1aNwoBgUwJjApgRsLUXwKdWmMCmBGwai+BTAmMCrAnsOgGBVgTGBTAjYVC+BVgTPVqurRsGov1amBMdWpgRsFC2BTAmMCo00bBQsWKi1M9WsmmnsKhfAsliZNNZLEbDoXwKixMYFXVosKFyxZLExgWSxOxULlqosRy1VgRYULliwWJktWSxFhQsaayWJksWS1FhQtgUR8KiNgo9BgUwosK8K4dzq1BYVoNW8KvCnsLUxgV4UTCphT2FqDwKYEWFeFG4agMCmBHwqYUbhqAwKsCYwqYE9g1F8CmBMYFWBGwagMCrAmMCrAnsLUBgVYExgWcKNg1AYFksTBYqwp7BqLYFnArp7bTc5zWuBLc/usbJt7Knum8ugHMhsSeXab4qfEj6j0ZZYqwI7iJAm5yGvEqi1VuLUXLFksTBas4U9hai5YsliZLFksT3DUWLFRppjAslqNxai5YsliYLVksRuGovgURi1WjcNTqN2lpyK1+0N3wuIawagP28/CvIx9oZW+i/P3PTvgMSXf8/Y9ENpbvVna2jVecDnn3nEDdP6I9NsZJv2jl+g1wGL6ncG2N4+CK2oCuOyvxjvWxtY3+an3nm+hfu7A/U7AWg1cgbUN/miN2sKveuXvFfcn3Xi7Sf2OnhUSDdr9SiN2rifqtIe1+f9cf4M5eyeX9EhuFIQRtKsV+B8l2R9o4Wv1HHL2fmT/SFUhDFb1Mq+uVe8MPzIXkM3ym4UwrArhX1vPwQvaGF/EJ8BmXwllqrCqNYcfArJrDetFx2L5l/JD4PL8r/g1hXmva/antYMFN/ZM9dTLCWH5S2cUGBpGS3010jtVgyjDPicx7Hvjg04Y815LpSts1YuaNpfR2hsAGq0NM5HFGdpsRyUy4pTTUXf7k+XlHnJNfscPpX2vc2r1tNsOlpqiIAqAAPEDMOue9ek6P6ULJebOqUmNaJlzA9xL8IzJtnvIzXjdp2cEPBeX1WkdYW/6bo91zHAnL8w38kGn0gDVLgcg0NEgCBcEEG0u8MwuHxZbWuqs28NVR9Y6G6QxPLWsxPIBqPxAMpNEhlIZkwNBmSTK7xC8H0D0zWqNwUuroiPxKpAL3OOZaDGLLM+a9Hs220aedZ1V+8v14NkBdmPi0lzZk+HlJ8kdYtVEJQdKgkQ3zT4AIkGx4IftHCnzl/c0XAZn0j/YCWrJCN2fmULBv8kveeDpt9n/ofu3P8v3QuWqi1GLFghdEOKxz/TJMwnwuSH6otAi1ZLURZK18Qw0B4VFpWjcNAPVquq4IlTbWNzPcLnyQxt7Tk13hC8OtvQ9q1FdyjTWTT3FMh07h5lb7AG88bI3oNDj1dlqONyI4G/miUtnI4cTddEsacgAq6gb1fi9iPC7maTWjO6K2oNI7x/VCNMb1IWd33Lquw0Hzo3wKmEbh5pUFWKh3+aVMu0HdzQa22Fup8lOtKQ2+k051MB4x9NVUVb5kzdLkD2rpiM3eJSI6beT2PHJLP2KnMmo6of4IA5SYWXVAOC7YxilyOCUpN8ztUOnKwF3A/wAoTdPp1xzB8V5St0tTZ7zvNao9PuMFtMBvzPOARwm57gUnhvnQ45q7nsqfSs5ghONrg6rxj/apgaA1pe/WOywd5ufAJU9KbRU+LA3c0R55rDy7fXkdHmEvqdP2m6fq0gWgU6ZcDh/El9zGLLs90ncvCMAxONQsqPNgSx4F4HvOuTJN40Xd2jZC1pcYpt+dwmoSflbv4nwXOd0OX4HVcfVEu6trnfi1IiXEWAbfKJuLBdOPWCo4s22R2xLbOh3F5fRawTDSA4YL9nEATYwcvuidB9EU/wAQOhpp5kkBmMYJZiJ37pzK3tnRmDZ6lQOAcJewA9im2ewB8xIac8++FjoCs97nuAaC8NID2hzC+oXOcDrkCcxqrcm4N30M1CpJNdSdYS8zUa6IkAOcwcmslpzi5K62zGtTwmDhj/42sBvnmD3J/oRoxA02mm8Ht0nEFrxIxyD7wyIMeYK9fR2lobhwjDERw3crrmyZnHkkdWPBfNs4ezVHatj6HiCu1su3wIW2OYBDQQN05cBuHBYdW4nzXO8m3Y7Iw17hDtAWxtDUqa53+arryoKseFYb1sVFzxtK2NqUOy1JDpAKC9iGK4WutBWsOKyw6SZnPh8U+sUYlRYNEH944cIZ92qLq945vm+3/Dl8hh+X7/8ARBpduKK2k7cfFMftQ3LLtr4LleR+h0LGvUyKDvRU6h3DxVHaCsGojdhpEJhcP7qdcdQglUnd9RU10COq81g1DxVSFWIJ2hOzD6jtFz6231gYa3vzXRNQIbq7VpGX0M5K+5zTVrO95xHAdn+qy2gdy6PXN3K+v3NV7v0I0+pz/wBmd6C5u37Gfiqlo3CAfG69A8uIyhJVOhGuPaE8yY8FUMtPmTPFfQ8y1zGn8Nsu+b3neJkjyTFDYKlQybeZXpqHQ7W5ADuT1HYgFU+LS6CjwrfU4uw9Bwu3s2wAJplGFbnLinmlI7YYIxE6vR7TVa90EUx2GwPe+Y8tB38uL7REhtaqTBIwMPyUmCXnm50/8dy7z5XM6b2bHs9VpvNN30JHmEY3zVhOPJ0eU6dquY2vDQ7AaVot2XYfDsgciUr0TNM0BOlQuO8UyWkHgQCPBdrbNgcW1gb+7I1/Dqtc7/i5cqs0tLIbeHAANuSanaFuRPiu2Mk46/nQ5JRe2351O/0bi6zENMAPfVqsnnhAXfNZcboiiQxxdYuqExlAZDWjxBPem31I1XLLmzojyQ67aEN22Earm1NqISVbb+KahZMp0dt23nf5IZ6T5LzdbpJKv6V4rZYWzB5qPXf9U9SrHSgXjD0rxVf9Y4qvAJ8c9sOkRvWht/5gvDO9oWjNw8UN/tYwak8lXlW+wvM13PoH/UOPmovnX/rIbj5KJ+Sl6C82vU+n9YFC8JcOWgVwanfsU/a2DNze9wH3WP21nzN/3D9Ve0bKyo0te0OB0IXGr+wmzFpwAsdoZJAPIq4qHxNoiTn8KTOw7awP7IZ23cD9F5k+z22NENqmW5do4XDgdOTkxsvTb6XZ2hlQHLEA1zfKCtvCXwuzHxX8So7Z2lx3BZgnVa2Pb6NX3KjXHdMOHcbpg0Fk3XKqNFG+d2AbQRG0Fum3eY80bCNHKXJlqKBtoIooK2MKK2keCycmaqKMNoIgorWAhRr1nbNEkjTaSKGIYctF6k05GihPVOchlyBMp6A+Iut1HJZzlojJgalAQ85FwdfdLQPsCub0HDqDCRoCOEgE3710q5sRvBHivN7N00yhstI1DEt7Ii5AAy8VvGLkqXr/ALMZSUXzO/UqwkNq2yF5LpD26cZFJgHF1z4Cy8/tXS9Wp7zyeEwPALtxcHN/q5HHk4mPbmez23plrc3Ad6420e0DdDPJeZlRd0OGijjlmbOvW6dnIHxhJ1elXHcEmSqldCxxRi5th3bW86oZqE5k+KwqlWkiGzWJWDKxK3SqQUwGW7GYUVjb+Ciz/qK5H2oBaAWQ5XiXm7PvGwFsBCDlYelzK5BAqc0EQQDOhE/VZxKSgDl7d7LUal8OE7xpy1HcUPZOjNoons1etZ8j8/5X/quziUlX4sqp8yPDjdrkAbXaSAZa75XWJ5aO7iUfq1T2hwIcAQdCJB7ilzspH+m4t/Ke2zwJlvcQoNB+m0BGbUG6O8rljbC3/UaR+ZvbZ3wMTe8RxTLK4cJaQ4aEEEeIWbi+5pGQ7iWSEt1xU61TRVjKyXIfWKSkML1iBUXM6a6fpbMJqOvo0XJXiOk/8SarrUWhg3ntO/RdGLhsmXnFcjDJxEMfJs+gvqRn4rzXS/ttQpEhp6xw0bkObv0Xz7benq9X36r3A6TA8BZc8uX0sXs9LnN2fPyca3+lUeg6U9sq9aQHYGnRtj3nNX7Rn/L7LfNjvpTnzXnZXo+mTj6P2V/yl7PIf/QrpljjjlDVVz/wzCM3OM7fb/KPPSpKzKi6jmLlSVlWmIiiiNT2R7smuPcU7EBUhdGj0DVd8Mc10Nn9lHfEfBQ8sV1Y9Gzz8I1LZHOyaV67ZvZprdF0KXRIGiwlxUV0NFgb6nix0JU3KL3g6P4Klj5tmvlz0werxpTrlfWr5erPpbIaFRX1iRftrG5uaOZASlb2l2dudZnjP0TWOT6IXiJdWdnrFoVF5et7b7MPjLuTSlan+ItEZMqO8B91ouGyP4WS+Ixruez6xXjXgan+JPy0fF/6BKVP8Rqxyp0x/uP3Vrgsr7Evi8fqfScSmJfLant9tRyLByZ+qCfa3bHZVHdzWj7KlwGTvRPnYfU+sh6DU2RpOIAtcfiacLjzizv5gV8s/wCpbc/95U/3R9OS23Y9rf71V/e9x+/FPyLXWSQvOJ/CfTHVHs1a8cYpv8fdd4NQHe0lAWdVawj4XET3RIPcSvnzfZt59+o4+hvPPwTNL2Wp64j38tyflMfeX8IXm59keq2n272VmTy/+FpPmYXB6S/xMcZFGnh/M4yfAKqXQFEfADzv9U5R6OpjJoHcBx05HzVRw4I9m/8A0mWfLLvR4Xatqq134nYnuPAlUzouqcqbv9sfVfRG0ANPUf1HqEVrR67/ANF0+YpUkc/hN9WfPmezdc/BHNwH3TFP2NrnPCO8/YL3o9evWS0CPXrj5KHxMilhR4hnsLU1e0dxP6Lpj2VeaAouqDAH4xDO1MEZ4srlelDx69c1rH69d3iFlLPNmkcUV0PKs9gmavefAfZMU/YWiM8Z/m/QL0Yq+vXd4rXXj14/RS82T1GsUDhs9i9nHwTzc79UxT9laA/dN+v1XUFda64LN5MnqXpD0E6fQlMZMaOQCOOjW7gi/tAWhtI9euChykykogxsAWhsQRBtKn7SPXd+o8VDciqiZGyhX1Cs7SFP2gJcx8iupUUO0hRTTHsj5jV9sNpd+8jk0D7JKt0xWf71V5/mKHT6OcdE1S6HOq9CoY49Ej4+033Oe6qTmZ53VCV3KXQw4evXrJN0ujWjQaeSHkihatnnG0HHIFMU+i3nh/aV6WnsgCO2kFm8xaxnnqXQBOZ9R+tk5S6Abz/sPvPlxXXwLbW+vXBZvNIpY0J0uiGD4R6j7fdNs2Zo0Ho5+U/1siBbB5+revNZObZoooprR68Pv6hEbHrl+hCzPr16uoD69cfWikoIPXkPuiNd67/QQQfXIf28O5Quj1uB9d++6kYbrPXcHfY+B0C0Kn9/ET437hvCXx+E+Qg/oOU8Spi0zOWtzGLnnAnOwAhFDsa63d4d4Eecf1saFX7eZLQfEfTclg+3CCdBaQWxxJtGl9VrFBvmHM1ycQTHCNDoLBKh2MGrbx8h/T6DeVOsJt3cpaHDwBHkEsXiOAaJ0gYie69hOk5qGrBMmIImNC+CABGkABuZByRQWNCreeWmQLj9LA8wqFbL+XiZd2YjUyDbduzCod5RvN7uDQR7xDySYuMr3m8fniy5XiN24X4MSoLGOvtlNiba4SbAje3XLxKo7QQfvygYgN0ugbzGYCVLp4zgtEg3hoIB90fLvuSoTF5ntON8ybgPJ7wMWQ0jV0Fjg2jh9/dEnuthnUg5WKwNoPk05xmIGdtTJyGk5JWYz0NMWbnhON0D5cWthri0Vg3i5hz5A1kyGDKY32iPeRqFjX7TGeQLJ5Fu7jDSBnbSVkbQd98jme0CcX1nu1slRVtnuJMxDTZtWQLQbGPHVQOvfV4EZQIvOjWvMEDLijUVjg2k8dNN4JH08Qq/afCBzgnCO8m44HfCT64RizILiNJe20gaNaMzkOd1mpbEAPd7AibueA7CORvO7dqtQse/bPqe8jtHu/oFBtfruz/5E+OUJQCXbwagHMR2yN9yDxgZgITahgHe3Fn8rzJ/mny4BGiDZnQ/agcyBwv9la5/Wx/ffeMjllmrS0DZnLbR9evXBFawrQWl1NmNEDVoKgVoH169clIy/Xr14rYCxi9evW9TF69a+fNIYUD169c1AfX09ZcljF69f25K8f8AX1p9dyQBAVY9evX2QsX6Za8vt4qTx4eOvE7vKUhhsX2/5Zevpmqx/fyy8fp4oRf656er8leLymZynjy+XLiUUMNi+oE92m8jdmqD/rGYz0aNJ36DiUIO9EwY3E/COCrHlwmPhz1v7jedzpCKCwvWbr5wN8ENaBwLpM52Vg5AXk4RoHG2Nx3NkDnFoQA+I5wNBYS7+Fvmd6sP8hFzEYt/yjhdxRQWHZVkiL4iQ2dSLl54bh5rLXyAdCLC8uJMvmBOGd0TqUE7oybBHu2JntaU2878lYqGQRe/ZGWOfeeBpB+IooLCmpEkn3S5xM/EBDWgi2LSG5ayrBGINNj2S7TDbE249y+65O5LUzGGCTgqkBwzfiFw3ffNaZNmjNxJGrW3OIAZu4GCZ1CGgs2KwwgkWJcCIiXgdhuG8NPGYzWnO96ZkNwOzkl1xSBuZmb3EDQIJrEAvb+7jBJki93vvAN7EkkWsVmo4AEQMDQHsEkhzzAN83nlARQWM4dN7cJI0aBOBl+HvSVnHYG3ajC2J7AtMRfvDWzcBBqv7Tg7VoNczciQcDTkNLZ8Vk1jc2xuLcG7s2bM6gZA58UUFjIdeJnACTJ7OI5vrP1OQwtncsNMi+I4wZJEOLG/DupsmIGuUhDZUAc3PAybXl1Z3vNjMmdDGqG8uNNwJGN5BqO+FlNpynIEGPdkooLGQ64Jjs7Pezo7ZhoAzLb8+KjDhwkgdmn2xIgubOCiSbRfK5ynILAf+NN8LqYZHxluEg1IzDeLkuyrFOmbEsfAHwmmCe3xHEW3ooVjjZGEGXOa0OIgzUJuCRmGsjXP5dVlroy7UBwBE/i1HycLIyaJzEH6IDrY2i+F4k/PTcMTmuPxADIC9lfW3kaYupsCQw5OY3IkERv4FFBYRrowxfDsz4IyLjMkR8Q1i9lQdYQcqbA06YnHtv5AZ8rhDD/dAiHXF5w1Tm4me0eEiNyz1nvTYNIxflqA/wCo3K5va3enQWMdfhsHAAWAJIMb4gxOeeqiU7Lrus4kk9vDffhJETnlqrRSFZkOWsaX6z16y7o71Mf9eHdpzWlE2MYleP1p38eCW63+g1PE28471fW/0N/K8nx7kUFjHWeteE/L5ngoH/04ncPRPAJbrMuE7vK0eAJ4qxVz5XP2k5DnPJKgsZ6ziLZmYAPPTlmdVoPyG/IRBjfHwjxCUNaAD4f/AJGZ52HBWKnajcJcJsP4iBfkAOaKCxoVP0H6CM+TfBQ1PpH8I1nIN5HD3pNtewO+zd7jO4afxE8lHVj3jiOyeLsm8miUahY2an6NzyyMWlx5CFRfu4DOA0a4iLNHCZOqWNa53RfQk7jOQ/jJ5KhVuJ+G8fSNw49kJ0FjRrZxybocOrvyN5RO9aY/tNjScIyER78fCONyd6SbUsJvJkgZ1H6QPlG/JWa1tCSe0SewD+Y/GeGXBGoWHbUGAGbXGI2sTffB4CTxCI55lwHvEAsG63vn5THElKmpJwgm2byLgflb8A5wsHaARNwyYAntVSNS46I1CxvrBY/CRhHGpq6+V/iKgqXE3h2EgfGTcsE3w8TA3BKvrwZN3VAA1gFmidxv5KCr2w3F7o/FfoQL4ftdPULGmvJtNy1zi4fC0GAxpjst4gXWev7LXWDXANAvAAN5A7TxOV+5JDaewXD4CMDdQNS7eFp1QSBMNe3EHbngZM0F0ai2HXPu5puWt7LSAb/MGjsADPIlD/aD+GZu4w983buAcbM1yhLsrGR8xBDmTFhfHUOY3wsNrCGXluIhpj3nbmsyj8zpRqFjZrRjsMNNwIZMB9/ecTd51vZZeSQ5skuqPa4HIlgvcfCBaxslxXJtm55c03mCNC7dr9lk1gQLw1owPfGf5KY17gEahY5Wrgiq6+HrGNtrFnPb+a3mtOqnrALY6gA/IKcEBp1c6OUJB+0QC4y0MDW4B72HSfknfZbDzjwz23tsMm02G9jnJ/L5o1CwvWA03hpOGk6Q4ntQDBwnjuPitv2iCHge8CKTfn0JeM5i0iBxSP7RNMmSBGCdW8C0aGPeEcUdlb8Zuk0oc35YFjOTAeCbiKw0wS0GMDZc436vD+7do5u7MhUastsILwX0mnQN94WvitYjPVINqTs8Tk4meI+ED4zxR3bZFQVDk5mBwzLDECRuRqFjba01WEXFRhxZQ4ifeGTneoQGVexY5kta4kjFrhBzY7geyUqD2G0pGIPLwZs8aYXfCfBbO2dpz9MUAatd+ceN7nijULGxtsWDmCLQ5z2uEZgtYcIvuUXPG2BnZJEgmZic51BUR4Ythg/+QHduVONn/lNuHLcoomBZzP8ADPfv5qDP+VRRAGSexOsturq+8Ro0CBoOW5RRMGW93+qdREHUd60B2qY0LZI0J3kalRRL8+wwL3nq3mTIfAOoG4HQIrx+IRp1cxpMZqKJiMUTen/Me+M+arZLx/A9380+9z4q1E3+fcATnn9nxTdz4cdXDcTqFe3WbTAsBeNJtdRRNdf3ALVH40aOYZGhtrvQNnMuoTftR3Tkookugn1Js7z/AJgzfC6+ue9Ad/7Uf937KKK1/lf2JHP37f8Atf8AglqQ/Do/90/UKKKV+fco282qnU1mgneJNjw4IlIfjUhoMcDdmbblFEfn2EJtP+VcdetF9cimH/61MaGk2Roc9FFE33/caFmuOA8X34idd6m0OOH+Ew38otYblaiZPYOw/wCbHHDPGQJlK7K44XnUvAJ3gzI5KKJf8GW7/TrDQFhA0BnQaKbSewzgy3BRRHf89AZYH41Mb2tnjbVBpHsjhUEcJlUomhC+1e+7mVFFFouh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6634" name="AutoShape 10" descr="data:image/jpeg;base64,/9j/4AAQSkZJRgABAQAAAQABAAD/2wCEAAkGBhQSEBUUExQWFRQUFBUXFRQYFBcVFBQVFBUVFBQUFxcXHSYeFxkjGRQUHy8gIycpLCwsFR4xNTAqNSYrLCkBCQoKDgwOFw8PGiwcHBwpLCwpLCwuKSksLCksKSkpLCwsLCwpLCwsLCwsKSwsLCwsKSksLCwsLCwpLCwsLCwpLP/AABEIAMIBAwMBIgACEQEDEQH/xAAbAAACAwEBAQAAAAAAAAAAAAADBAABAgUGB//EAEMQAAEDAgMEBwYDBgUDBQAAAAEAAhEDIRIxQQRRYXEFEyKBkaHwBjJCUrHBI2LRFENyguHxByQzkqIVc8IWNFPS4v/EABoBAAMBAQEBAAAAAAAAAAAAAAABAgMEBgX/xAAwEQACAgIABAMHAwUBAAAAAAAAAQIRAxIEITFBExRRBRVCUmGh8DKBkSKxwdHhcf/aAAwDAQACEQMRAD8A62FTCiYVeFesTPOUCwK8KLhUwKrADhV4UXAphRYAsKvCiYVMKLAHhVYUXCpgRY6BYVMKLhUwo2AFgUwouFSEtgoFhVYEWFMKNgoDgUwouFVhRsFAcKrAj4VnCjYVAcKyWI5aqLUth0LliosRy1VgRYqFy1VhR8KotRYULlqyWpgtWS1FioWLVktTJYsFiLAWwqsCYLFksRY6F8KtFwKJCo9BgVhiMGLQYsdzbUBgUwI+BX1aNwoBgUwJjApgRsLUXwKdWmMCmBGwai+BTAmMCrAnsOgGBVgTGBTAjYVC+BVgTPVqurRsGov1amBMdWpgRsFC2BTAmMCo00bBQsWKi1M9WsmmnsKhfAsliZNNZLEbDoXwKixMYFXVosKFyxZLExgWSxOxULlqosRy1VgRYULliwWJktWSxFhQsaayWJksWS1FhQtgUR8KiNgo9BgUwosK8K4dzq1BYVoNW8KvCnsLUxgV4UTCphT2FqDwKYEWFeFG4agMCmBHwqYUbhqAwKsCYwqYE9g1F8CmBMYFWBGwagMCrAmMCrAnsLUBgVYExgWcKNg1AYFksTBYqwp7BqLYFnArp7bTc5zWuBLc/usbJt7Knum8ugHMhsSeXab4qfEj6j0ZZYqwI7iJAm5yGvEqi1VuLUXLFksTBas4U9hai5YsliZLFksT3DUWLFRppjAslqNxai5YsliYLVksRuGovgURi1WjcNTqN2lpyK1+0N3wuIawagP28/CvIx9oZW+i/P3PTvgMSXf8/Y9ENpbvVna2jVecDnn3nEDdP6I9NsZJv2jl+g1wGL6ncG2N4+CK2oCuOyvxjvWxtY3+an3nm+hfu7A/U7AWg1cgbUN/miN2sKveuXvFfcn3Xi7Sf2OnhUSDdr9SiN2rifqtIe1+f9cf4M5eyeX9EhuFIQRtKsV+B8l2R9o4Wv1HHL2fmT/SFUhDFb1Mq+uVe8MPzIXkM3ym4UwrArhX1vPwQvaGF/EJ8BmXwllqrCqNYcfArJrDetFx2L5l/JD4PL8r/g1hXmva/antYMFN/ZM9dTLCWH5S2cUGBpGS3010jtVgyjDPicx7Hvjg04Y815LpSts1YuaNpfR2hsAGq0NM5HFGdpsRyUy4pTTUXf7k+XlHnJNfscPpX2vc2r1tNsOlpqiIAqAAPEDMOue9ek6P6ULJebOqUmNaJlzA9xL8IzJtnvIzXjdp2cEPBeX1WkdYW/6bo91zHAnL8w38kGn0gDVLgcg0NEgCBcEEG0u8MwuHxZbWuqs28NVR9Y6G6QxPLWsxPIBqPxAMpNEhlIZkwNBmSTK7xC8H0D0zWqNwUuroiPxKpAL3OOZaDGLLM+a9Hs220aedZ1V+8v14NkBdmPi0lzZk+HlJ8kdYtVEJQdKgkQ3zT4AIkGx4IftHCnzl/c0XAZn0j/YCWrJCN2fmULBv8kveeDpt9n/ofu3P8v3QuWqi1GLFghdEOKxz/TJMwnwuSH6otAi1ZLURZK18Qw0B4VFpWjcNAPVquq4IlTbWNzPcLnyQxt7Tk13hC8OtvQ9q1FdyjTWTT3FMh07h5lb7AG88bI3oNDj1dlqONyI4G/miUtnI4cTddEsacgAq6gb1fi9iPC7maTWjO6K2oNI7x/VCNMb1IWd33Lquw0Hzo3wKmEbh5pUFWKh3+aVMu0HdzQa22Fup8lOtKQ2+k051MB4x9NVUVb5kzdLkD2rpiM3eJSI6beT2PHJLP2KnMmo6of4IA5SYWXVAOC7YxilyOCUpN8ztUOnKwF3A/wAoTdPp1xzB8V5St0tTZ7zvNao9PuMFtMBvzPOARwm57gUnhvnQ45q7nsqfSs5ghONrg6rxj/apgaA1pe/WOywd5ufAJU9KbRU+LA3c0R55rDy7fXkdHmEvqdP2m6fq0gWgU6ZcDh/El9zGLLs90ncvCMAxONQsqPNgSx4F4HvOuTJN40Xd2jZC1pcYpt+dwmoSflbv4nwXOd0OX4HVcfVEu6trnfi1IiXEWAbfKJuLBdOPWCo4s22R2xLbOh3F5fRawTDSA4YL9nEATYwcvuidB9EU/wAQOhpp5kkBmMYJZiJ37pzK3tnRmDZ6lQOAcJewA9im2ewB8xIac8++FjoCs97nuAaC8NID2hzC+oXOcDrkCcxqrcm4N30M1CpJNdSdYS8zUa6IkAOcwcmslpzi5K62zGtTwmDhj/42sBvnmD3J/oRoxA02mm8Ht0nEFrxIxyD7wyIMeYK9fR2lobhwjDERw3crrmyZnHkkdWPBfNs4ezVHatj6HiCu1su3wIW2OYBDQQN05cBuHBYdW4nzXO8m3Y7Iw17hDtAWxtDUqa53+arryoKseFYb1sVFzxtK2NqUOy1JDpAKC9iGK4WutBWsOKyw6SZnPh8U+sUYlRYNEH944cIZ92qLq945vm+3/Dl8hh+X7/8ARBpduKK2k7cfFMftQ3LLtr4LleR+h0LGvUyKDvRU6h3DxVHaCsGojdhpEJhcP7qdcdQglUnd9RU10COq81g1DxVSFWIJ2hOzD6jtFz6231gYa3vzXRNQIbq7VpGX0M5K+5zTVrO95xHAdn+qy2gdy6PXN3K+v3NV7v0I0+pz/wBmd6C5u37Gfiqlo3CAfG69A8uIyhJVOhGuPaE8yY8FUMtPmTPFfQ8y1zGn8Nsu+b3neJkjyTFDYKlQybeZXpqHQ7W5ADuT1HYgFU+LS6CjwrfU4uw9Bwu3s2wAJplGFbnLinmlI7YYIxE6vR7TVa90EUx2GwPe+Y8tB38uL7REhtaqTBIwMPyUmCXnm50/8dy7z5XM6b2bHs9VpvNN30JHmEY3zVhOPJ0eU6dquY2vDQ7AaVot2XYfDsgciUr0TNM0BOlQuO8UyWkHgQCPBdrbNgcW1gb+7I1/Dqtc7/i5cqs0tLIbeHAANuSanaFuRPiu2Mk46/nQ5JRe2351O/0bi6zENMAPfVqsnnhAXfNZcboiiQxxdYuqExlAZDWjxBPem31I1XLLmzojyQ67aEN22Earm1NqISVbb+KahZMp0dt23nf5IZ6T5LzdbpJKv6V4rZYWzB5qPXf9U9SrHSgXjD0rxVf9Y4qvAJ8c9sOkRvWht/5gvDO9oWjNw8UN/tYwak8lXlW+wvM13PoH/UOPmovnX/rIbj5KJ+Sl6C82vU+n9YFC8JcOWgVwanfsU/a2DNze9wH3WP21nzN/3D9Ve0bKyo0te0OB0IXGr+wmzFpwAsdoZJAPIq4qHxNoiTn8KTOw7awP7IZ23cD9F5k+z22NENqmW5do4XDgdOTkxsvTb6XZ2hlQHLEA1zfKCtvCXwuzHxX8So7Z2lx3BZgnVa2Pb6NX3KjXHdMOHcbpg0Fk3XKqNFG+d2AbQRG0Fum3eY80bCNHKXJlqKBtoIooK2MKK2keCycmaqKMNoIgorWAhRr1nbNEkjTaSKGIYctF6k05GihPVOchlyBMp6A+Iut1HJZzlojJgalAQ85FwdfdLQPsCub0HDqDCRoCOEgE3710q5sRvBHivN7N00yhstI1DEt7Ii5AAy8VvGLkqXr/ALMZSUXzO/UqwkNq2yF5LpD26cZFJgHF1z4Cy8/tXS9Wp7zyeEwPALtxcHN/q5HHk4mPbmez23plrc3Ad6420e0DdDPJeZlRd0OGijjlmbOvW6dnIHxhJ1elXHcEmSqldCxxRi5th3bW86oZqE5k+KwqlWkiGzWJWDKxK3SqQUwGW7GYUVjb+Ciz/qK5H2oBaAWQ5XiXm7PvGwFsBCDlYelzK5BAqc0EQQDOhE/VZxKSgDl7d7LUal8OE7xpy1HcUPZOjNoons1etZ8j8/5X/quziUlX4sqp8yPDjdrkAbXaSAZa75XWJ5aO7iUfq1T2hwIcAQdCJB7ilzspH+m4t/Ke2zwJlvcQoNB+m0BGbUG6O8rljbC3/UaR+ZvbZ3wMTe8RxTLK4cJaQ4aEEEeIWbi+5pGQ7iWSEt1xU61TRVjKyXIfWKSkML1iBUXM6a6fpbMJqOvo0XJXiOk/8SarrUWhg3ntO/RdGLhsmXnFcjDJxEMfJs+gvqRn4rzXS/ttQpEhp6xw0bkObv0Xz7benq9X36r3A6TA8BZc8uX0sXs9LnN2fPyca3+lUeg6U9sq9aQHYGnRtj3nNX7Rn/L7LfNjvpTnzXnZXo+mTj6P2V/yl7PIf/QrpljjjlDVVz/wzCM3OM7fb/KPPSpKzKi6jmLlSVlWmIiiiNT2R7smuPcU7EBUhdGj0DVd8Mc10Nn9lHfEfBQ8sV1Y9Gzz8I1LZHOyaV67ZvZprdF0KXRIGiwlxUV0NFgb6nix0JU3KL3g6P4Klj5tmvlz0werxpTrlfWr5erPpbIaFRX1iRftrG5uaOZASlb2l2dudZnjP0TWOT6IXiJdWdnrFoVF5et7b7MPjLuTSlan+ItEZMqO8B91ouGyP4WS+Ixruez6xXjXgan+JPy0fF/6BKVP8Rqxyp0x/uP3Vrgsr7Evi8fqfScSmJfLant9tRyLByZ+qCfa3bHZVHdzWj7KlwGTvRPnYfU+sh6DU2RpOIAtcfiacLjzizv5gV8s/wCpbc/95U/3R9OS23Y9rf71V/e9x+/FPyLXWSQvOJ/CfTHVHs1a8cYpv8fdd4NQHe0lAWdVawj4XET3RIPcSvnzfZt59+o4+hvPPwTNL2Wp64j38tyflMfeX8IXm59keq2n272VmTy/+FpPmYXB6S/xMcZFGnh/M4yfAKqXQFEfADzv9U5R6OpjJoHcBx05HzVRw4I9m/8A0mWfLLvR4Xatqq134nYnuPAlUzouqcqbv9sfVfRG0ANPUf1HqEVrR67/ANF0+YpUkc/hN9WfPmezdc/BHNwH3TFP2NrnPCO8/YL3o9evWS0CPXrj5KHxMilhR4hnsLU1e0dxP6Lpj2VeaAouqDAH4xDO1MEZ4srlelDx69c1rH69d3iFlLPNmkcUV0PKs9gmavefAfZMU/YWiM8Z/m/QL0Yq+vXd4rXXj14/RS82T1GsUDhs9i9nHwTzc79UxT9laA/dN+v1XUFda64LN5MnqXpD0E6fQlMZMaOQCOOjW7gi/tAWhtI9euChykykogxsAWhsQRBtKn7SPXd+o8VDciqiZGyhX1Cs7SFP2gJcx8iupUUO0hRTTHsj5jV9sNpd+8jk0D7JKt0xWf71V5/mKHT6OcdE1S6HOq9CoY49Ej4+033Oe6qTmZ53VCV3KXQw4evXrJN0ujWjQaeSHkihatnnG0HHIFMU+i3nh/aV6WnsgCO2kFm8xaxnnqXQBOZ9R+tk5S6Abz/sPvPlxXXwLbW+vXBZvNIpY0J0uiGD4R6j7fdNs2Zo0Ho5+U/1siBbB5+revNZObZoooprR68Pv6hEbHrl+hCzPr16uoD69cfWikoIPXkPuiNd67/QQQfXIf28O5Quj1uB9d++6kYbrPXcHfY+B0C0Kn9/ET437hvCXx+E+Qg/oOU8Spi0zOWtzGLnnAnOwAhFDsa63d4d4Eecf1saFX7eZLQfEfTclg+3CCdBaQWxxJtGl9VrFBvmHM1ycQTHCNDoLBKh2MGrbx8h/T6DeVOsJt3cpaHDwBHkEsXiOAaJ0gYie69hOk5qGrBMmIImNC+CABGkABuZByRQWNCreeWmQLj9LA8wqFbL+XiZd2YjUyDbduzCod5RvN7uDQR7xDySYuMr3m8fniy5XiN24X4MSoLGOvtlNiba4SbAje3XLxKo7QQfvygYgN0ugbzGYCVLp4zgtEg3hoIB90fLvuSoTF5ntON8ybgPJ7wMWQ0jV0Fjg2jh9/dEnuthnUg5WKwNoPk05xmIGdtTJyGk5JWYz0NMWbnhON0D5cWthri0Vg3i5hz5A1kyGDKY32iPeRqFjX7TGeQLJ5Fu7jDSBnbSVkbQd98jme0CcX1nu1slRVtnuJMxDTZtWQLQbGPHVQOvfV4EZQIvOjWvMEDLijUVjg2k8dNN4JH08Qq/afCBzgnCO8m44HfCT64RizILiNJe20gaNaMzkOd1mpbEAPd7AibueA7CORvO7dqtQse/bPqe8jtHu/oFBtfruz/5E+OUJQCXbwagHMR2yN9yDxgZgITahgHe3Fn8rzJ/mny4BGiDZnQ/agcyBwv9la5/Wx/ffeMjllmrS0DZnLbR9evXBFawrQWl1NmNEDVoKgVoH169clIy/Xr14rYCxi9evW9TF69a+fNIYUD169c1AfX09ZcljF69f25K8f8AX1p9dyQBAVY9evX2QsX6Za8vt4qTx4eOvE7vKUhhsX2/5Zevpmqx/fyy8fp4oRf656er8leLymZynjy+XLiUUMNi+oE92m8jdmqD/rGYz0aNJ36DiUIO9EwY3E/COCrHlwmPhz1v7jedzpCKCwvWbr5wN8ENaBwLpM52Vg5AXk4RoHG2Nx3NkDnFoQA+I5wNBYS7+Fvmd6sP8hFzEYt/yjhdxRQWHZVkiL4iQ2dSLl54bh5rLXyAdCLC8uJMvmBOGd0TqUE7oybBHu2JntaU2878lYqGQRe/ZGWOfeeBpB+IooLCmpEkn3S5xM/EBDWgi2LSG5ayrBGINNj2S7TDbE249y+65O5LUzGGCTgqkBwzfiFw3ffNaZNmjNxJGrW3OIAZu4GCZ1CGgs2KwwgkWJcCIiXgdhuG8NPGYzWnO96ZkNwOzkl1xSBuZmb3EDQIJrEAvb+7jBJki93vvAN7EkkWsVmo4AEQMDQHsEkhzzAN83nlARQWM4dN7cJI0aBOBl+HvSVnHYG3ajC2J7AtMRfvDWzcBBqv7Tg7VoNczciQcDTkNLZ8Vk1jc2xuLcG7s2bM6gZA58UUFjIdeJnACTJ7OI5vrP1OQwtncsNMi+I4wZJEOLG/DupsmIGuUhDZUAc3PAybXl1Z3vNjMmdDGqG8uNNwJGN5BqO+FlNpynIEGPdkooLGQ64Jjs7Pezo7ZhoAzLb8+KjDhwkgdmn2xIgubOCiSbRfK5ynILAf+NN8LqYZHxluEg1IzDeLkuyrFOmbEsfAHwmmCe3xHEW3ooVjjZGEGXOa0OIgzUJuCRmGsjXP5dVlroy7UBwBE/i1HycLIyaJzEH6IDrY2i+F4k/PTcMTmuPxADIC9lfW3kaYupsCQw5OY3IkERv4FFBYRrowxfDsz4IyLjMkR8Q1i9lQdYQcqbA06YnHtv5AZ8rhDD/dAiHXF5w1Tm4me0eEiNyz1nvTYNIxflqA/wCo3K5va3enQWMdfhsHAAWAJIMb4gxOeeqiU7Lrus4kk9vDffhJETnlqrRSFZkOWsaX6z16y7o71Mf9eHdpzWlE2MYleP1p38eCW63+g1PE28471fW/0N/K8nx7kUFjHWeteE/L5ngoH/04ncPRPAJbrMuE7vK0eAJ4qxVz5XP2k5DnPJKgsZ6ziLZmYAPPTlmdVoPyG/IRBjfHwjxCUNaAD4f/AJGZ52HBWKnajcJcJsP4iBfkAOaKCxoVP0H6CM+TfBQ1PpH8I1nIN5HD3pNtewO+zd7jO4afxE8lHVj3jiOyeLsm8miUahY2an6NzyyMWlx5CFRfu4DOA0a4iLNHCZOqWNa53RfQk7jOQ/jJ5KhVuJ+G8fSNw49kJ0FjRrZxybocOrvyN5RO9aY/tNjScIyER78fCONyd6SbUsJvJkgZ1H6QPlG/JWa1tCSe0SewD+Y/GeGXBGoWHbUGAGbXGI2sTffB4CTxCI55lwHvEAsG63vn5THElKmpJwgm2byLgflb8A5wsHaARNwyYAntVSNS46I1CxvrBY/CRhHGpq6+V/iKgqXE3h2EgfGTcsE3w8TA3BKvrwZN3VAA1gFmidxv5KCr2w3F7o/FfoQL4ftdPULGmvJtNy1zi4fC0GAxpjst4gXWev7LXWDXANAvAAN5A7TxOV+5JDaewXD4CMDdQNS7eFp1QSBMNe3EHbngZM0F0ai2HXPu5puWt7LSAb/MGjsADPIlD/aD+GZu4w983buAcbM1yhLsrGR8xBDmTFhfHUOY3wsNrCGXluIhpj3nbmsyj8zpRqFjZrRjsMNNwIZMB9/ecTd51vZZeSQ5skuqPa4HIlgvcfCBaxslxXJtm55c03mCNC7dr9lk1gQLw1owPfGf5KY17gEahY5Wrgiq6+HrGNtrFnPb+a3mtOqnrALY6gA/IKcEBp1c6OUJB+0QC4y0MDW4B72HSfknfZbDzjwz23tsMm02G9jnJ/L5o1CwvWA03hpOGk6Q4ntQDBwnjuPitv2iCHge8CKTfn0JeM5i0iBxSP7RNMmSBGCdW8C0aGPeEcUdlb8Zuk0oc35YFjOTAeCbiKw0wS0GMDZc436vD+7do5u7MhUastsILwX0mnQN94WvitYjPVINqTs8Tk4meI+ED4zxR3bZFQVDk5mBwzLDECRuRqFjba01WEXFRhxZQ4ifeGTneoQGVexY5kta4kjFrhBzY7geyUqD2G0pGIPLwZs8aYXfCfBbO2dpz9MUAatd+ceN7nijULGxtsWDmCLQ5z2uEZgtYcIvuUXPG2BnZJEgmZic51BUR4Ythg/+QHduVONn/lNuHLcoomBZzP8ADPfv5qDP+VRRAGSexOsturq+8Ro0CBoOW5RRMGW93+qdREHUd60B2qY0LZI0J3kalRRL8+wwL3nq3mTIfAOoG4HQIrx+IRp1cxpMZqKJiMUTen/Me+M+arZLx/A9380+9z4q1E3+fcATnn9nxTdz4cdXDcTqFe3WbTAsBeNJtdRRNdf3ALVH40aOYZGhtrvQNnMuoTftR3Tkookugn1Js7z/AJgzfC6+ue9Ad/7Uf937KKK1/lf2JHP37f8Atf8AglqQ/Do/90/UKKKV+fco282qnU1mgneJNjw4IlIfjUhoMcDdmbblFEfn2EJtP+VcdetF9cimH/61MaGk2Roc9FFE33/caFmuOA8X34idd6m0OOH+Ew38otYblaiZPYOw/wCbHHDPGQJlK7K44XnUvAJ3gzI5KKJf8GW7/TrDQFhA0BnQaKbSewzgy3BRRHf89AZYH41Mb2tnjbVBpHsjhUEcJlUomhC+1e+7mVFFFouh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6636" name="Picture 12" descr="http://t0.gstatic.com/images?q=tbn:ANd9GcQ8X4i3OaEAZ_NsyCHVLulKNsrvA1OHlRbKhve6wTh6nRHoQZU3"/>
          <p:cNvPicPr>
            <a:picLocks noChangeAspect="1" noChangeArrowheads="1"/>
          </p:cNvPicPr>
          <p:nvPr/>
        </p:nvPicPr>
        <p:blipFill>
          <a:blip r:embed="rId2" cstate="print"/>
          <a:srcRect/>
          <a:stretch>
            <a:fillRect/>
          </a:stretch>
        </p:blipFill>
        <p:spPr bwMode="auto">
          <a:xfrm>
            <a:off x="179512" y="1412776"/>
            <a:ext cx="2503165" cy="5184576"/>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b="1" dirty="0" smtClean="0"/>
              <a:t>Evet değerli </a:t>
            </a:r>
            <a:r>
              <a:rPr lang="tr-TR" b="1" dirty="0" err="1" smtClean="0"/>
              <a:t>mü’minler</a:t>
            </a:r>
            <a:r>
              <a:rPr lang="tr-TR" dirty="0" smtClean="0"/>
              <a:t>, gerek ferdî ve gerekse içtimaî pek çok zararları olan, ferdin ve toplumun nezih hayatını kirleten </a:t>
            </a:r>
            <a:r>
              <a:rPr lang="tr-TR" b="1" dirty="0" smtClean="0"/>
              <a:t>içki ve kumarı </a:t>
            </a:r>
            <a:r>
              <a:rPr lang="tr-TR" dirty="0" smtClean="0"/>
              <a:t>dinimiz yasaklamış ve bu iki kötü alışkanlıktan uzak durmamızı öğütlemiştir. Dinimizin her emir ve tavsiyesi bizim için, bizim </a:t>
            </a:r>
            <a:r>
              <a:rPr lang="tr-TR" b="1" dirty="0" smtClean="0"/>
              <a:t>dünya ve </a:t>
            </a:r>
            <a:r>
              <a:rPr lang="tr-TR" b="1" dirty="0" err="1" smtClean="0"/>
              <a:t>âhiret</a:t>
            </a:r>
            <a:r>
              <a:rPr lang="tr-TR" b="1" dirty="0" smtClean="0"/>
              <a:t> mutluluğumuz</a:t>
            </a:r>
            <a:r>
              <a:rPr lang="tr-TR" dirty="0" smtClean="0"/>
              <a:t> içindir. Bu emir ve tavsiyelere kulak vermeli ve onlara uymalıyız. </a:t>
            </a:r>
            <a:r>
              <a:rPr lang="tr-TR" b="1" dirty="0" smtClean="0"/>
              <a:t>Ne mutlu dinimizin emirlerine uyanlara ve bunları başkalarına da öğütleyenlere.</a:t>
            </a:r>
          </a:p>
          <a:p>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fontScale="92500" lnSpcReduction="20000"/>
          </a:bodyPr>
          <a:lstStyle/>
          <a:p>
            <a:pPr fontAlgn="base"/>
            <a:r>
              <a:rPr lang="tr-TR" b="1" dirty="0" smtClean="0"/>
              <a:t>Uyuşturucu Maddeler</a:t>
            </a:r>
            <a:endParaRPr lang="tr-TR" dirty="0" smtClean="0"/>
          </a:p>
          <a:p>
            <a:pPr algn="ctr" fontAlgn="base"/>
            <a:r>
              <a:rPr lang="tr-TR" dirty="0" smtClean="0"/>
              <a:t>Günümüzde özelikle gençler arasında en yaygın kullanılan zararlı alışkanlıkların başında ise esrar, afyon, eroin, kokain, morfin gibi uyuşturucu maddeler gelmektedir. Ayrıca alkol oranının düşük tutulup sanki zararı yokmuş gibi sunulması gibi, uyuşturucu maddelerden olan </a:t>
            </a:r>
            <a:r>
              <a:rPr lang="tr-TR" dirty="0" err="1" smtClean="0"/>
              <a:t>ekstasi</a:t>
            </a:r>
            <a:r>
              <a:rPr lang="tr-TR" dirty="0" smtClean="0"/>
              <a:t> (</a:t>
            </a:r>
            <a:r>
              <a:rPr lang="tr-TR" dirty="0" err="1" smtClean="0"/>
              <a:t>ecstasy</a:t>
            </a:r>
            <a:r>
              <a:rPr lang="tr-TR" dirty="0" smtClean="0"/>
              <a:t>)  gibi haplarda gençlere zararları yokmuş ve bağımlılık yapmıyormuş gibi sunulmaktadır. Oysaki insan vücuduna özelliklede akla zarar veren bu maddelerin hepsi insanlık için birer tehlikedir. Bir başka madde bağımlılığı ise özellikle sokak çocuklarının kullandığı, bazı zamk, boya maddeleri gibi ürünlerde bulunan eter, aseton, benzin, tiner vs. gibi uçucu maddelerin solunum yoluyla alınmasıdır ki, buda alkolün yaptığı etkiye benzer bir etki yapmaktadır.</a:t>
            </a:r>
          </a:p>
          <a:p>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fontScale="92500" lnSpcReduction="20000"/>
          </a:bodyPr>
          <a:lstStyle/>
          <a:p>
            <a:pPr algn="ctr"/>
            <a:r>
              <a:rPr lang="tr-TR" dirty="0" smtClean="0"/>
              <a:t>İslâm’ın emir ve yasaklarındaki genel amaçlar dikkate alındığında İslâm’ın bu konudaki yasağının sadece şaraba veya belirli alkollü içkilere mahsus olmadığı, aklî ve ruhî dengeyi bozan, sinir sistemini uyuşturup beynin işlevlerini etkileyen, kişinin irade ve düşünme gücünü tamamen veya kısmen yok eden her türlü keyif verici uyuşturucunun da aynı yasak kapsamına girdiği görülür. Hatta bugün modern tıp, psikoloji ve toplum bilimleri esrar, afyon, eroin, kokain gibi uyuşturucu maddelerin insan sağlığı ve toplum düzeni için içkiden de zararlı ve tehlikeli olduğunda birleşmektedir. Şu halde  haram hükmünün illeti olan sarhoş etme, uyuşturma özelliğini taşıyan maddeleri vücuda almak haram hükmünü alır</a:t>
            </a:r>
            <a:r>
              <a:rPr lang="tr-TR" sz="3000" dirty="0" smtClean="0"/>
              <a:t>.</a:t>
            </a:r>
            <a:r>
              <a:rPr lang="tr-TR" sz="3000" dirty="0" smtClean="0">
                <a:hlinkClick r:id="rId2"/>
              </a:rPr>
              <a:t>[13]</a:t>
            </a:r>
            <a:r>
              <a:rPr lang="tr-TR" sz="3000" dirty="0" smtClean="0"/>
              <a:t>TDV İslam İlmihali, c.II, s.69-70</a:t>
            </a:r>
          </a:p>
          <a:p>
            <a:pPr algn="ctr"/>
            <a:endParaRPr lang="tr-TR" dirty="0" smtClean="0"/>
          </a:p>
          <a:p>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fontAlgn="base"/>
            <a:r>
              <a:rPr lang="tr-TR" dirty="0" smtClean="0"/>
              <a:t>Uyuşturucu maddelerin insanlar üzerinde birçok olumsuz tesirleri vardır. Bunları şu başlıklar altında zikredebiliriz.</a:t>
            </a:r>
          </a:p>
          <a:p>
            <a:pPr algn="ctr" fontAlgn="base"/>
            <a:r>
              <a:rPr lang="tr-TR" dirty="0" smtClean="0"/>
              <a:t>1.Bu maddelerin müşterek özelliği kullananları bağımlı yapmasıdır. Hatta eroinin bir defa damardan verilmesi dahi, kullanan şahsı bu zararlı maddenin müptelası haline getirebilmektedir.</a:t>
            </a:r>
          </a:p>
          <a:p>
            <a:pPr algn="ctr" fontAlgn="base"/>
            <a:r>
              <a:rPr lang="tr-TR" dirty="0" smtClean="0"/>
              <a:t>2.Bu maddeleri kullanan şahısta aynı tesirin meydana gelebilmesi için, zamanla kullanılan maddenin devamlı artırılması gerekir ki, buda o maddeye karşı talebin artması anlamına gelir.</a:t>
            </a:r>
          </a:p>
          <a:p>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lnSpcReduction="10000"/>
          </a:bodyPr>
          <a:lstStyle/>
          <a:p>
            <a:pPr algn="ctr" fontAlgn="base"/>
            <a:r>
              <a:rPr lang="tr-TR" dirty="0" smtClean="0"/>
              <a:t>3.Bu tip maddeler hep kanunsuz satıldığı için fahiş fiyatlarla satılırlar. Şahsın maddeye karşı bağımlılığı artıkça ve alma gücü azaldıkça elde bulunan her şey harcanmaya başlar, hatta para bulunmazsa hırsızlık yoluna gidilir. Buda suçun ve suçluların toplum içinde artışına sebep olur.</a:t>
            </a:r>
          </a:p>
          <a:p>
            <a:pPr algn="ctr" fontAlgn="base"/>
            <a:r>
              <a:rPr lang="tr-TR" dirty="0" smtClean="0"/>
              <a:t>4.Özellikle eroinman olan insanların sosyal ve ailevi hayatları bozulmaktadır. Bu maddeleri kullananların ailesine ve çocuklarına karşı ilgisi azalır ki, bu durumda kişinin istikbalini mahvettiği gibi toplumların da geleceğine zarar vermektedir. Çünkü toplumların temel taşı ailedir.</a:t>
            </a:r>
          </a:p>
          <a:p>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lnSpcReduction="10000"/>
          </a:bodyPr>
          <a:lstStyle/>
          <a:p>
            <a:pPr algn="ctr" fontAlgn="base"/>
            <a:r>
              <a:rPr lang="tr-TR" dirty="0" smtClean="0"/>
              <a:t>5.Madde bağımlılığın bir başka tehlikesi ise vücuda verdiği zarardır. Bu maddeleri kullananlar manen ve madden adeta çökmüş gibidirler. Asabiyet, ruhi gerginlik, sinirlilik, uykusuzluk vs. gibi haller görülür. Ayrıca bağırsak, mide hastalıkları, karaciğer büyümesi ve yağlanması, böbrek hastalıkları, kansızlık, deride sivilce ve yaralar ortaya çıkar. Göz adalelerinde felçler gözükür.</a:t>
            </a:r>
          </a:p>
          <a:p>
            <a:pPr algn="ctr" fontAlgn="base"/>
            <a:r>
              <a:rPr lang="tr-TR" dirty="0" smtClean="0"/>
              <a:t>6.Madde bağımlılığı kişiyi ölüme götüren bir unsurdur ki, almış olduğu dozdan fazla ekstra bir doz alırsa zehirlenerek ölürler</a:t>
            </a:r>
            <a:r>
              <a:rPr lang="tr-TR" sz="2200" dirty="0" smtClean="0"/>
              <a:t>.</a:t>
            </a:r>
            <a:r>
              <a:rPr lang="tr-TR" sz="2200" dirty="0" smtClean="0">
                <a:hlinkClick r:id="rId2"/>
              </a:rPr>
              <a:t>[14]</a:t>
            </a:r>
            <a:r>
              <a:rPr lang="tr-TR" sz="2200" dirty="0" smtClean="0"/>
              <a:t>Daha fazla bilgi için bkz. Prof. Dr. Alparslan ÖZYAZICI, Alkolü İçkiler, Sigara ve Diğerleri, DİB.yayınları</a:t>
            </a:r>
          </a:p>
          <a:p>
            <a:pPr fontAlgn="base"/>
            <a:endParaRPr lang="tr-TR" dirty="0" smtClean="0"/>
          </a:p>
          <a:p>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r>
              <a:rPr lang="tr-TR" dirty="0" smtClean="0"/>
              <a:t>Sonuç itibariyle zararlı alışkanlıkların hepsi kişinin bedenine zarar vermekte, maddi hayatını bitirmekte ve manevi hayatını mahvetmekte, sosyal hayattan kopmalar yaşanmakta, bireylerin birbirleriyle olan diyalogları bitmekte, hem ferdi hem de sosyal problemler ortaya çıkmaktadır. Bu sebeple toplumun bütün kesimleri bu zararlı alışkanlıklara karşı seferber olmalı, öncelikle kendimiz kullanmayarak örnek olmalı, kullananlara karşı ise itici değil, birleştirici ve bütünleştirici yaklaşımlarla onları topluma kazandırma yollarını aramalıyız.</a:t>
            </a:r>
          </a:p>
          <a:p>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r>
              <a:rPr lang="tr-TR" dirty="0" smtClean="0"/>
              <a:t>Allah’ım!bizleri ve evlatlarımızı içkinin ve kumar’ın her çeşidinden muhafaza eyle!</a:t>
            </a:r>
          </a:p>
          <a:p>
            <a:r>
              <a:rPr lang="tr-TR" dirty="0" smtClean="0"/>
              <a:t>Ya Rab! Zararlı alışkanlıkları olan kardeşlerimizi en yakın zamanda kurtar YARABBİ! </a:t>
            </a:r>
          </a:p>
          <a:p>
            <a:r>
              <a:rPr lang="tr-TR" dirty="0" smtClean="0"/>
              <a:t>ALLAH’IM Bizleri ve evlatlarımızı senin rızanın doğrultusunda yaşayan,emirlerini yerine getiren </a:t>
            </a:r>
            <a:r>
              <a:rPr lang="tr-TR" dirty="0" err="1" smtClean="0"/>
              <a:t>yasaklarındanda</a:t>
            </a:r>
            <a:r>
              <a:rPr lang="tr-TR" dirty="0" smtClean="0"/>
              <a:t> sakınanlardan eyle.</a:t>
            </a:r>
          </a:p>
          <a:p>
            <a:r>
              <a:rPr lang="tr-TR" dirty="0" smtClean="0"/>
              <a:t>YARABBİ! CUMAMIZI MÜBAREK EYLE.</a:t>
            </a:r>
          </a:p>
          <a:p>
            <a:r>
              <a:rPr lang="tr-TR" dirty="0" smtClean="0"/>
              <a:t>AMİN AMİN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332656"/>
            <a:ext cx="7056784" cy="1152128"/>
          </a:xfrm>
        </p:spPr>
        <p:txBody>
          <a:bodyPr>
            <a:normAutofit/>
          </a:bodyPr>
          <a:lstStyle/>
          <a:p>
            <a:r>
              <a:rPr lang="tr-TR" sz="6600" dirty="0" smtClean="0"/>
              <a:t>HAZIRLAYAN </a:t>
            </a:r>
          </a:p>
        </p:txBody>
      </p:sp>
      <p:sp>
        <p:nvSpPr>
          <p:cNvPr id="14" name="13 Alt Başlık"/>
          <p:cNvSpPr>
            <a:spLocks noGrp="1"/>
          </p:cNvSpPr>
          <p:nvPr>
            <p:ph type="subTitle" idx="1"/>
          </p:nvPr>
        </p:nvSpPr>
        <p:spPr>
          <a:xfrm>
            <a:off x="533400" y="5517232"/>
            <a:ext cx="7711008" cy="1008112"/>
          </a:xfrm>
        </p:spPr>
        <p:txBody>
          <a:bodyPr>
            <a:normAutofit fontScale="85000" lnSpcReduction="10000"/>
          </a:bodyPr>
          <a:lstStyle/>
          <a:p>
            <a:r>
              <a:rPr lang="tr-TR" dirty="0" smtClean="0"/>
              <a:t>HÜSEYİN EROL				</a:t>
            </a:r>
          </a:p>
          <a:p>
            <a:r>
              <a:rPr lang="tr-TR" dirty="0" smtClean="0"/>
              <a:t>AFYONKARAHİSAR MEVLANA CAMİİ İMAM HATİB-İ</a:t>
            </a:r>
          </a:p>
          <a:p>
            <a:endParaRPr lang="tr-TR" dirty="0"/>
          </a:p>
        </p:txBody>
      </p:sp>
      <p:sp>
        <p:nvSpPr>
          <p:cNvPr id="2050" name="AutoShape 2"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2" name="AutoShape 4"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4" name="AutoShape 6"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6" name="AutoShape 8"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058" name="AutoShape 10" descr="data:image/jpeg;base64,/9j/4AAQSkZJRgABAQAAAQABAAD/2wCEAAkGBhQSERUUExMUFRQWFxgYGBYXGBQYFhgXFhgVFBcUFxgXHCYeFxokHBQUHy8gIycpLCwsFR4xNTAqNSYrLCkBCQoKDgwOGg8PGiwgHyQsKSosKSosKSwqLCwqLCwsLCwsLCwsLCwsLCwpKSksLCksLCwsKSwpLCwsKSksLCksLP/AABEIAL4AuAMBIgACEQEDEQH/xAAcAAABBQEBAQAAAAAAAAAAAAAHAAMEBQYCAQj/xABGEAABAwEEBQkFBQcCBgMAAAABAAIRAwQFITEGEkFRYRMiUnGBkaGxwQcVMtHwFiMzQuEUJGJygpKyovFTY2RzwtIXQ0T/xAAaAQACAwEBAAAAAAAAAAAAAAAEBQECAwYA/8QALxEAAQQBAwIFAwQCAwAAAAAAAQACAxEEEiExE0EFFBUyUWFxgSIjM7FCkaHB8f/aAAwDAQACEQMRAD8AODnRmqu16Q06Zgrq/rVqUiUIr4vdxccUNNNoRmPj9XdFH7XU9yX2upoMi/D0vrJeMvx0YmT9bkP5sozyARobpbS+inftKxBL3y47duGOEfNP2TSFzTBOG/cqHLPZT5AIz/aRiaqaVU25hDRt6k7epM1rwJwJzWI8R3oqfTwiW/TOmE5Z9L6TzAz60Brzviox5BPV1bFxZL/fIIOSN69tsK3pordfQv2gYmXaUsGBCGFh0g5RodOO0cVzbbzdzcJxQXqBDtJXvTgiqzSJh2LytpNTaJOSG/vMxiVmtIdJHE6rTzW5nirRZzpHUF704Ixt00pE/qn2aUsJgBAChfj3OABMkwFsbJbS1oEydp3lbT5vTVneGAIp/aJibq6U0whha79LGzjJyVUL6cc3GYkrJmcXbrP08Iw/aynuS+1lP6KDXvl0ziT9YJe+jjj1wforUZaj08Ix/a+mptmv1j0DKl9Ow2TsPqtFo/fUgSTmBjlOwBT5s2quwQBaMbXSkq647RrU0ke12oWlTm6TSiaWH7rvQbvcc47EZtKWzS70Gr4AJIIkHA/UpdlpvgcKnjHtHaTPkmXnGAHOIxOGI3bYUjUiI+sZhMVBGsCSA6CHcYjHuQDU3XjHbu0bR1pzYdu7DYuKYBcBOtDYcQMzOAnfCfptPz6iB4rztl5WF2VyQWnMeWSlvCq7AYqADzVyWoGUU5SFV3rdorMy5wxafRZynT1cIywPet5Y7vfUMNa526BtOzr2rO6TWE0HklpxzBGTpOB3ZIqBzq0njsoLr/SCoV1XiKdQAnmugHhuK1gKG73YytrcF4crSE/E3mn0KjLhoB4/K206VLvG2cnTJ2nADiVmGmZ27+1daU3jrVQxpwZ/kc/kmrmY6rUbTAxdt3AYknslXih0R6lRzXHcK2uK6g0mpHBvqQrxWNS4alOmHBp1Q1p2YNJhpInCYULVQcxcXW5Va8P4Nqlt51nxuH0Uy5sDHLf4rsCS6RMzKValII39fZ17O5btoUFKhPcYnWAIbrBgE4cT8k5nHUPru8lDshealVrw0GWun+B2TR3Kzj/b04LeQaTSqHBwUWoZAI+t3kmaN6nlmMacKZk7tfb4eZUtzdYgfUZdSqWWTk7a9uzWB7wCisMNc/dL/EHFsYr5X0hou8GkCMiAe/FJRNA3zZhwwSTZgoUkTzZtTtIh92g1pLR1Xk7Djv24cUZtIPw0L77swdIgdqU5ztLk38PFhY44nPCIj19Ent+vWPkn7RYC1x2jfjtxXLgCRIEjsz3oIOB4TVN0zI4Yzx7SnNQzlhjJzx2fJeOAkYHOfkCvHGdigleT1hpzUGAy+vrgr5rJUK67GWCTmerrwVlRGPahZDblaqC1NOnydlYG67HObymPwl8/EDjEgxkqvSO7216LpbJDW69SQQ4v1i0/zCDjlitjYrA13JMJfq8kMCeAwHDas/etkDGV4B/EYNYfDg04OjM7ZjanE0Ray/p/SSQS/ubc2gfVsLg4tgkgwp1zV3UHknIiCPLxVzflGHB28QesbfFUlaJhYiTqtohPHSHhRq1lcSXTMknjJW89mtzxNZzQcyQcBqMxPefJZezU9YgCccO9EjReygNqN1ZDab8ZGGAE8erioc8uIYspZCIiraxM1hUbBqAtedrWABuAAOGEzlsCyjmZ/QRCtt2sY3mtLpovJgkSYzn62LBFqwzGaNIKEwnB+oj6LN6vxA8RgfI7EnZgbYBExPXvHWp14WSDrtx+uCrbVbQymXHYN2O4eaybvwjyQFHZR+9cT0WjjhrEme2FIJEF2ZiOzOP1VdabyPKNaBhyvJnjLAW+JKu7Ldk4v2RhwW0ttALlmxwNgJXdZfzGCDMbd3Yqi8qerbp3tYfCPRamQMgs9fjP3mkd7PJx+avgPuf8IbPH7P5R20UpAUpGToPeJSXmh7ps7D/C3yXqfs4XPSe5P6QfAhPe9qcCTIOJwLdgJAggzsRY0g+BCq+rvBJiR3HjtCVZxaDum2BdbKqZeTXCHNw2wQR6Fc1aNJ+TgCdh5vXnHWvKl1uHwkYDZLcPEJirQeMC2fHwEpaAz/Eptv3Un3ON+3A798qXZ7C1uQ2/QKqKFUicwRuJHeFaWO1y7VLiSRLcBiAGl2IABPOB71R7X1dqQ5TA1d0fi7/Jcgr2EMDSseKROslqa7VFJ7XnUEkFpMCBB7ys/pCG8gXjWJqP1jsbIBbqxsMN81k21Tvx8e9PutzzT1C4lrcmmcMIkT1+KOflh1k3uKq9ktZgmN4cCs9pFSJoEjNsHsyKw9V0lEa2UdZjhvBHgsAbCZgkArXDeNJBTZpaBurbROmXVgZwaCY2TkPNFLROjrF8g/AcR+XLEjah/ojYtTXJ4AeZ9FqKFsewENcWg4GDmNxWMkoE+rsFlks6jS1q3d6W5ga5tV/ONMwAcZxgQ3LYsDXrhjXOOTQXHqEk+Sc1lWX/AGxjaRY4F7qgLG02/E8uEQNw4qmrqOa0DYfkoWKEQNJtZ256NpsziyadSgajA8DMGsAZaeGsAf1V5pBYG/s9V0QQ0nugnyUW5dD2UTTqOc91RoxbI5PW4CNnotE5oIWmRM3qBzd657WrwxuDCD3WMs5bWrEU6T3U31KdRtUiGRSEPz2kiO1astXFK0Mc57GRNOAQMgSNaB2J2o4NaXOMAAk8AASfJYzymRwFUrxs0iybTBCpr+o8+i7i4f4lNaHaQ/tHKtd8TXl7R/A45dhgdqsdIGSykd1TzafkisaN0OSGuQ2S8S45c1FvQZ02VnVHckuNAT+7BJdGNlzruVYX/wDAhjflpbTDnvMNGZ9BvJ3InaQfhoLXmTabQXZ0qToY3Y+oMS88Bs60pzYw51ngJphOoUOSlRql/wB5U5jQCW05xAidapGZjHVyHEr2w3m2qCQHgjNrhBEjWHWCDgVxedfkrO9+oHENxG8HAz2Erm6KDGACmDqO504mcBBk4lKiGujLq+ybgnVpH5VgRrZtnrj1xTbmsaNYw0MJfOzAFrieEJyz12vMtcHNiJBBEgkRO9YvSi+qmpaaZPN5ZtMbIbql5HH4R3q2PC6V+nhVnmbE3UvbX7RyKn3dJpYNri7Wdxwwb4rT3NpBTtNPXbgR8TTm09mY4rKUNE7LWpDkbQDVIBxc2C4jEFuYxneudDLtrUrS5zhqspyyrM4yJjDcYPUj5sfHdGdAohARTTteNW4K37mwQeO8dkLxxMGY+f0EmDAnPOc98SvAeOG3MZ4diSJsFy8gGAZ81jrc9rarhP5vrYteXc3HZGOQ6lhr/MWh2eJEccAjMNtuI+isAD7jS2FxAciHDaSfGPRWQKq7laBQY3aG48JM4p+8XHUhsgk4Qc+GCFeLkIUuoKeHJmjZGNeXxLzhruxdHRHRHALmg46onOMVFvu9hZ6D6hzA5o3uODR5nsVmBxdob32WTqA1HsrVRb4vHkKFSrE6jZA3nIDqkhVehduqVbKH1HFzi9+J3SP1UvSlmtYq4/gJ7iCtBFpmEbvkBU16otQ+FmfZ5bHPdaS4y5xY8neSXz5rQ6UMc6x1gwwdSesAguHcFkfZu77ysP4Gn/V+qIBphzS05EEHqIIPmiss6MnV9kPjfrgr7oRaM3gaFobUElowfHQOBPZgexFK9qc0ZGxzT2SB6oZaOu5K2sa4YaxpuB2h0sIPgipaaX3DxGQEdhHyR2UQMiMoLHH7Dx/wiPoAf3f63JLn2f8A4B7Ek1SgqRptX1LM4jMiB2oTWui+lSpGnEmZBGZqRDuoZkbkUdPj9x3oVaS3qKIoOcHGmWwS0SWktaBI6g8dqBywSAAOUwwnCyT2XlIlzXUnuDnRqvcMAdach1Ed4VLdd8GlRpt5OrVc0OaRTEgBjnMBPHmnDgky8XVnONmpFpcIfXqDVaANoG0j0C4s93V7PUIoNbVY4DVLnRBjWJd2uJ/qS9sbQCH9964/8TNzySHN+1qXY6tCvV5rtVuDn0XSx3KtMB8bcDjG0CVX31c767LSKeLm2nWA6X3YBjjiE9Quynaav7xVbUqMHwUwWtaJg86JdjtlW1xsDXWgDIVoA4BjAFL5OjbmncAbfn57qoZ1RpcNjaF9exVKfxMe2N7SFeXDfdUVaI1/icGu1jIIb8M9jtXqAW9vK8WUmF1VwDdxxngBtKwtyWYWq2a7WBlJh19UZCDgOsn1RceV143Oe2gByg343Rka1rrJ7IkB2EwTMbsOG+c0o2QRvkZg5FeUsMQcer6BXdSsXCHOJI2mPQLnCnotNTzY34+YhRH3eC6SfAeClEL0KusjhWDflc0qQaFXXnb6tKoHQDZ9WHHa1+OqTwyHarRcWmyioxzDEOEfL0WkLgH24WqyNttApuwUXMZDnue44ku2ExLRuAM4LM6cPNQtpTDWU31ndnNb44dq1uWB/Q9SxOklTWrVx0jQoDqMvd/imGGNU5ceyCyzUWkd1rNGbLydlos26gJ63c71Uq+mTZqw/wCU/wDxJT9NsYbsO7AeS8trJpvG9jh3tKC1l0ur6okMpmn6Ieezf8eqP+X/AOTVvwQEPfZwP3ip/wBo/wCTEQnwi/Ef5/wELgfxfkoV6T0zSt1QjDnh47YcPFFiy1BUolwyfT1h/U3WQ59otmitTf0mQetpI8i1bjQR5dY6M9Et7AXNHgjZTriik7oWMaZJGInez/8AA7kl7oB+CexJOUlKWn/4A7UG7LfrQ/kapAz1XHLH8p3cEbdMrIalAgZ7PkvmbSppFRwIgg5FYSsbK0tKIhe6M6giI44Yie6CP1UG76OowMOOqcP5ZMNng0gIZ2W+61MQyq9o3AmO44KYNMLT/wAQYfwtnySs+HSCwCKTRufGeQVurHSrB5LhTDZxqaxLnNmQ0NODAB2dqq7dpbRs/KCl97Ue8uMfACYGJ/NEbFjLZe9at+JUc4bicO7JT7l0SrVyDGpT2vcPIZuW/lWM/VMR/wBLLzT3nTECmS+vba2JL3H+1o6sgERLjuhtnphjcT+Y7XHafQJy7bmp2dmrTb1u/M47yfTYp9x6MU7XaXCqxz2U6JdzHajp1sCDt2oOSbzLukzZv9oyKEY4Msm5XTRCVduAKv7w9mNBlDlaVa1tJ1dVoqNPxkASC3jvWNq2WrQtIovqve3VJh8AhCy4xZyUVBOya9BU6F61eAJxoS8olIhSKbIH1tTBCxlv0htBe5oqlrQ5wwAGAMeiKx4TJdKjzQW5qU8PEeqG942r94Dj8JthPZTFNvqVIbb3Cqya73jXbM6wEYEnzCqr2pF1kpVulWrT/URH+JTjFg6Z3PKV5j7aK7boj3hVIa2ATzhl4KJpbewo2Vx/O8ajRxIxPYJWNsmn9VtMNfTa8tiHEuB5uUxmotCpWvK1Ma89cYNYz8xA2eqyjwCx2qTgb/dQ/Na9ulnJXug1uFO1jWIAe0sk7zBHiAiYTJwCGOmd1chanaohj4czq2jsIUH3/aI1eXqRu1iiMjEGURKw9lhBknGuN47rXe0d7NSm3WHKtcTq7dUjGd2IGa2Wilj5OjRZuY2es4nxJQs0Wuh1ptALpLGkOqE8MhJzJOCMN2nnDrQ2QBEGQA3W63hJl1TEVey2+ggik7r9SkutCB92/wDm9Skno4SF3KsNIfgQj0p0eo2gnlGkO6bcHfI9qLekR+7QyvR+JSfPe5jraaTfBa1zacFgKvs2b+Wu6OLB6FOWb2b0wefVe7g0BvnK1YeumvS/z05Fav6TDycPNKFd+jdno/BSbrdJ3Od3nLsVi4LglIOQj3vebcbRbGBooCknBXWhFbVtNokOg2Y5AmOdtjLIqmBWj0FH3trP/Ts8eU+SMwf5QhM3+Fy3z2AUmA/weEfJCrTelF4tO+k4/wCqEWLQOaz+ZvkULdOnTeY4UPN6Pzfj6Jb4Z/KfsVVL0VBBJwA34QBtK8aVV6XhxsdXV3Nn+UESkkcYe8NPcp892lpd8BOUdKLM6oKbarS4nDOOqSIVFdwZ+0P5Ta9wGE86T+qwIeVstH6RcaRzaCHE7cjjxzT/AMo3H9p5SmPMdO1wOyn6TWI02uptEhtTAxtNAYforKxXEDYmWeoM247w4kukcQSrLSC1tqvEMcJtrXaxAAjkGMDTjgcCctoU80ELkyObTW/dbxMDm6nfZYD/AONXThXbq/ymfktdcGj9Oyshklx+J5zPDDIcFYCnCdaEJNlyyDS47LWLGjjOpo3UO9bmp2lmpVEjMEYOad4OxZ6l7NKAdLqlVw3c1vjitcUljHkSxt0tdstXQRyHU4KHYrup0W6lNoa3htO8naVaXa3nBRXKXdwxCrG4ufZVntAZQW/0Ts2pSIOZJJ7SUk/cHwL1ddEbaCuSlFPITekh+7QuvV/ORN0rdFLOO71QZv61uDjFYdzPkl2bEXpt4dwpIK9a5ZkXhU/4o7mfJeNvSr0x/a35JUcV3ynVLWaybrWjVYXATGzfjCzPvit0h/a1cm860RrYfyjfO5QMYg7kKaK2DCrXRS+KNCraxVqsp61CmG67g3WP3mAnPMd6wLL5q9L/AEj5KfZLxoF016XKGIk4eTVvjxmN+rZYTRa2FpRpqaW2I6kWuznnD/7afUNqG+lN4srXiXMc0xQAMEGDrZEjI/NVpttg2WYyMiC/5JC32UEubSqaxzMuk9fMx2Iyf90chBY2MIH6haeLlWaQ37SoUyKgLtcEBg2iIMnYMVIrW2nsbXHZ82IZX/bzVrvdJI1iGz0RgENjYOp9uOw+Frl5JiZtyVAr1A5xIAEnIZDgFbXHpE6gQCNZk5bR1FUpXoT8tBFFc+15BsIn2a9G1nUtV0h1oa/j+GGmRsyWwLUINFH1NcikJc3nZNMRhOPWte29bfwPWyl6Qk2TGA+rCf45L4wQtY8JNWXbetu6NPtA/wDZdtvW27W0O0H0KAdEPkf7RgWhfVjYumFZ1t4Ws5mgOADp47Vesehns097V2pxzlLu4YhQHOU27nYr0XuVZPaiRo/8CSWj/wAC9XXQ+wLkpveVG0sMUxkgzflrAccW+CMulzJpd6CF/WSXnAfXYhMpoJTbw6tKisvBo/M1dtvdvSHcVBdZQNwyTf7Lj+VLuk0ndO/8bVr76ZtcO4/JTqV/UdUc7ZsafkqB1nETPhgmhTA2j67VHQYVNWLAWmGkdDpH+0pp+ktH+P8AtVDyIOX13r0NA+LxA81Hl2L1fRW9bSZhHN19mwfNRHaR7AHqJqtOXmvSBlqk9X6KwhZ8KtJXnpLq03HVcCQQ0neVgXOlaXSWn920gEAOxmdo49SzJTbEjaxlt7rnvEnky6ewSXTVyumopLmq40avB1KrLIlzSMct/otWL4rnIM7AfmsTc1SKzD/EPHD1W4A287z9Ety2N1gkLofDnExEfVcG3Wg7W/2j1SFa0H84/tanhVHV1mOxOtrDZB7QfVChjfgf6TE2OQobrJaHZ1Dj2JUriqjKq4f1O+asGVhvMdToTvLfUhagBZkqGy56w/8A0vH9Tvmrm5btrBwm0vI7fmo37SP9yZVtdFsxGUd/mtGtbawkca2RT0VpuFPnO1l4nNGnzTSTJvC5mX3lR9MPwkEL7qDWPOOB4fUo36Yg8lggfflN2sfg7wexCzprge3YqqNqGRxx4TG7Jca7Tw7SvX0ZDTGJzMHDdIgZpmpYsYDncBET1Tkg9O6ddRld1JpWhuyQRxcfWFzUqbwO75qKyxYkS4mJGMZZ9icfTIEc6DlicDv4rxaFDJBwBacFVoygdYHmnRaBscBwOPZ3qC4DoieIPfJK9D4yA2ScB1wvaLVnO076T/anPeRGRnKDnOKbNp6QdhwjvTAtue+coPYTGR+ah3ta3mmRxxiVLYyTSzdMNJeANlCvq9g8ajRhMyc5G5UqcfO5NlqaMaGCguXnmMz9bkgumrzV4L1o4KyyapN2j71n8w8wtwGsAyGU5kHPtxWJusRWYYmHZb1rqD9b8juwj1QGVdhPvDA3QS41upoqZc0nxSfaccJHYBgoBpvBxJaOs+Qx7V7TtDgfjcd8bu0IXSU11Q3YCnC1ja9o4GZlc8qMTrN6gQPNROVacdUnry4zC5Ffa0AfyjfOE4yvaSqiRt/pCmcvrZNeY4g+St7lqHWEQMsw2fArOftB/NJ8Fc3DUlwwaOrdwUtG6iXqadxSOOiR+6SXOiH4Xckm7PauRm95U++7HylPAYhCu+9G3FxwPX6QMgjImKlkY7NoVXxh6vDOYjYQGdom7ck3RZ42GEdDdVLoBL3PS6AWPlwmfqxI4QLfoq45juhODRY7dYnZ1I3+5qXQCXual0Ap6IWJ8QBNhtIHnRAmYB7Qmn6JuH5ZR190UugEhdNLoBe8uFp6rJVICnRN2xvmuX6H1HbHRtR990UugEvdNLohW6VLF2eXchfO1X2dk5NIO4pt3s5dw8V9G+56XQCQual0AtACO6Dc9hN0vm53s9f0ZXrfZ7UOTSvo/wBz0ugF6bopdAKd1W2L56s3s+exwdtG5Thok+dvFHf3TS6AS90UugFm6PVyiYslrBQCBg0VcMmA47dnd2Jw6KOnaNxzHHAI3+56XQCXuil0AqdALYZ5BtqBrNFXHIT2JfZN0Eavh9Qjl7ppdALoXXT6IVegFr6oe7bQKOiTsM/mrm5NF4cJb3Ite6aXQCcpWJjcmhWECq7xGxTRSj3JYuTpgJKwCSIApKnOLjZX/9k="/>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064" name="Picture 16" descr="D:\18122012196.jpg"/>
          <p:cNvPicPr>
            <a:picLocks noChangeAspect="1" noChangeArrowheads="1"/>
          </p:cNvPicPr>
          <p:nvPr/>
        </p:nvPicPr>
        <p:blipFill>
          <a:blip r:embed="rId3" cstate="print"/>
          <a:srcRect/>
          <a:stretch>
            <a:fillRect/>
          </a:stretch>
        </p:blipFill>
        <p:spPr bwMode="auto">
          <a:xfrm>
            <a:off x="2267744" y="1844824"/>
            <a:ext cx="4680520" cy="3509685"/>
          </a:xfrm>
          <a:prstGeom prst="rect">
            <a:avLst/>
          </a:prstGeom>
          <a:noFill/>
        </p:spPr>
      </p:pic>
      <p:pic>
        <p:nvPicPr>
          <p:cNvPr id="2066" name="Picture 18" descr="http://upload.wikimedia.org/wikipedia/tr/f/f4/Diyanet_logo.jpg">
            <a:hlinkClick r:id="rId4"/>
          </p:cNvPr>
          <p:cNvPicPr>
            <a:picLocks noChangeAspect="1" noChangeArrowheads="1"/>
          </p:cNvPicPr>
          <p:nvPr/>
        </p:nvPicPr>
        <p:blipFill>
          <a:blip r:embed="rId5" cstate="print"/>
          <a:srcRect/>
          <a:stretch>
            <a:fillRect/>
          </a:stretch>
        </p:blipFill>
        <p:spPr bwMode="auto">
          <a:xfrm>
            <a:off x="251520" y="1484784"/>
            <a:ext cx="1733962" cy="1728192"/>
          </a:xfrm>
          <a:prstGeom prst="rect">
            <a:avLst/>
          </a:prstGeom>
          <a:noFill/>
        </p:spPr>
      </p:pic>
      <p:pic>
        <p:nvPicPr>
          <p:cNvPr id="2067" name="Picture 19" descr="C:\Users\mevlana\Desktop\TRK_BA~1.PNG"/>
          <p:cNvPicPr>
            <a:picLocks noChangeAspect="1" noChangeArrowheads="1"/>
          </p:cNvPicPr>
          <p:nvPr/>
        </p:nvPicPr>
        <p:blipFill>
          <a:blip r:embed="rId6" cstate="print"/>
          <a:srcRect/>
          <a:stretch>
            <a:fillRect/>
          </a:stretch>
        </p:blipFill>
        <p:spPr bwMode="auto">
          <a:xfrm>
            <a:off x="7092280" y="1340768"/>
            <a:ext cx="2268760" cy="2268760"/>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5048" y="449288"/>
            <a:ext cx="8568952" cy="6408712"/>
          </a:xfrm>
        </p:spPr>
        <p:txBody>
          <a:bodyPr/>
          <a:lstStyle/>
          <a:p>
            <a:pPr>
              <a:buNone/>
            </a:pPr>
            <a:r>
              <a:rPr lang="tr-TR" sz="4400" dirty="0" smtClean="0"/>
              <a:t>                    KAYNAKLAR  </a:t>
            </a:r>
          </a:p>
          <a:p>
            <a:pPr>
              <a:buNone/>
            </a:pPr>
            <a:r>
              <a:rPr lang="tr-TR" dirty="0" smtClean="0"/>
              <a:t> DİYANET İŞLERİ BAŞKANLIĞI  (LÜTFİ ŞENTÜRK)</a:t>
            </a:r>
          </a:p>
        </p:txBody>
      </p:sp>
      <p:sp>
        <p:nvSpPr>
          <p:cNvPr id="13313" name="Rectangle 1"/>
          <p:cNvSpPr>
            <a:spLocks noChangeArrowheads="1"/>
          </p:cNvSpPr>
          <p:nvPr/>
        </p:nvSpPr>
        <p:spPr bwMode="auto">
          <a:xfrm>
            <a:off x="0" y="1528021"/>
            <a:ext cx="9144000" cy="19851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2" indent="457200" fontAlgn="base">
              <a:spcBef>
                <a:spcPct val="0"/>
              </a:spcBef>
              <a:spcAft>
                <a:spcPct val="0"/>
              </a:spcAft>
            </a:pPr>
            <a:endParaRPr kumimoji="0" lang="tr-TR" sz="3200" b="1" i="0" u="none" strike="noStrike" cap="none" normalizeH="0" baseline="0" dirty="0" smtClean="0">
              <a:ln>
                <a:noFill/>
              </a:ln>
              <a:solidFill>
                <a:srgbClr val="666666"/>
              </a:solidFill>
              <a:effectLst/>
              <a:latin typeface="Arial" pitchFamily="34" charset="0"/>
              <a:ea typeface="Times New Roman" pitchFamily="18" charset="0"/>
              <a:cs typeface="Arial" pitchFamily="34" charset="0"/>
            </a:endParaRPr>
          </a:p>
          <a:p>
            <a:pPr lvl="2" indent="457200" fontAlgn="base">
              <a:spcBef>
                <a:spcPct val="0"/>
              </a:spcBef>
              <a:spcAft>
                <a:spcPct val="0"/>
              </a:spcAft>
            </a:pPr>
            <a:r>
              <a:rPr kumimoji="0" lang="tr-TR" sz="3200" b="1" i="0" u="none" strike="noStrike" cap="none" normalizeH="0" baseline="0" dirty="0" smtClean="0">
                <a:ln>
                  <a:noFill/>
                </a:ln>
                <a:solidFill>
                  <a:srgbClr val="666666"/>
                </a:solidFill>
                <a:effectLst/>
                <a:latin typeface="Arial" pitchFamily="34" charset="0"/>
                <a:ea typeface="Times New Roman" pitchFamily="18" charset="0"/>
                <a:cs typeface="Arial" pitchFamily="34" charset="0"/>
              </a:rPr>
              <a:t>Ahmet </a:t>
            </a:r>
            <a:r>
              <a:rPr kumimoji="0" lang="tr-TR" sz="3200" b="1" i="0" u="none" strike="noStrike" cap="none" normalizeH="0" baseline="0" dirty="0" smtClean="0">
                <a:ln>
                  <a:noFill/>
                </a:ln>
                <a:solidFill>
                  <a:srgbClr val="666666"/>
                </a:solidFill>
                <a:effectLst/>
                <a:latin typeface="Calibri"/>
                <a:ea typeface="Times New Roman" pitchFamily="18" charset="0"/>
                <a:cs typeface="Arial" pitchFamily="34" charset="0"/>
              </a:rPr>
              <a:t>Ü</a:t>
            </a:r>
            <a:r>
              <a:rPr kumimoji="0" lang="tr-TR" sz="3200" b="1" i="0" u="none" strike="noStrike" cap="none" normalizeH="0" baseline="0" dirty="0" smtClean="0">
                <a:ln>
                  <a:noFill/>
                </a:ln>
                <a:solidFill>
                  <a:srgbClr val="666666"/>
                </a:solidFill>
                <a:effectLst/>
                <a:latin typeface="Arial" pitchFamily="34" charset="0"/>
                <a:ea typeface="Times New Roman" pitchFamily="18" charset="0"/>
                <a:cs typeface="Arial" pitchFamily="34" charset="0"/>
              </a:rPr>
              <a:t>NAL</a:t>
            </a:r>
            <a:endParaRPr kumimoji="0" lang="tr-TR" sz="3200" b="0" i="0" u="none" strike="noStrike" cap="none" normalizeH="0" baseline="0" dirty="0" smtClean="0">
              <a:ln>
                <a:noFill/>
              </a:ln>
              <a:solidFill>
                <a:schemeClr val="tx1"/>
              </a:solidFill>
              <a:effectLst/>
              <a:latin typeface="Arial" pitchFamily="34" charset="0"/>
              <a:cs typeface="Arial" pitchFamily="34" charset="0"/>
            </a:endParaRPr>
          </a:p>
          <a:p>
            <a:pPr lvl="3" indent="457200" eaLnBrk="0" fontAlgn="base" hangingPunct="0">
              <a:spcBef>
                <a:spcPct val="0"/>
              </a:spcBef>
              <a:spcAft>
                <a:spcPct val="0"/>
              </a:spcAft>
            </a:pPr>
            <a:r>
              <a:rPr kumimoji="0" lang="tr-TR" sz="3200" b="1" i="0" u="none" strike="noStrike" cap="none" normalizeH="0" baseline="0" dirty="0" smtClean="0">
                <a:ln>
                  <a:noFill/>
                </a:ln>
                <a:solidFill>
                  <a:srgbClr val="666666"/>
                </a:solidFill>
                <a:effectLst/>
                <a:latin typeface="Arial" pitchFamily="34" charset="0"/>
                <a:ea typeface="Times New Roman" pitchFamily="18" charset="0"/>
                <a:cs typeface="Arial" pitchFamily="34" charset="0"/>
              </a:rPr>
              <a:t>Vaiz</a:t>
            </a:r>
            <a:endParaRPr kumimoji="0" lang="tr-TR" sz="3200" b="0" i="0" u="none" strike="noStrike" cap="none" normalizeH="0" baseline="0" dirty="0" smtClean="0">
              <a:ln>
                <a:noFill/>
              </a:ln>
              <a:solidFill>
                <a:srgbClr val="666666"/>
              </a:solidFill>
              <a:effectLst/>
              <a:latin typeface="Arial" pitchFamily="34" charset="0"/>
              <a:ea typeface="Times New Roman" pitchFamily="18" charset="0"/>
              <a:cs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tr-TR" sz="900" b="0" i="0" u="none" strike="noStrike" cap="none" normalizeH="0" baseline="0" dirty="0" smtClean="0">
                <a:ln>
                  <a:noFill/>
                </a:ln>
                <a:solidFill>
                  <a:srgbClr val="666666"/>
                </a:solidFill>
                <a:effectLst/>
                <a:latin typeface="Arial" pitchFamily="34" charset="0"/>
                <a:ea typeface="Times New Roman" pitchFamily="18" charset="0"/>
                <a:cs typeface="Arial" pitchFamily="34" charset="0"/>
              </a:rPr>
              <a:t/>
            </a:r>
            <a:br>
              <a:rPr kumimoji="0" lang="tr-TR" sz="900" b="0" i="0" u="none" strike="noStrike" cap="none" normalizeH="0" baseline="0" dirty="0" smtClean="0">
                <a:ln>
                  <a:noFill/>
                </a:ln>
                <a:solidFill>
                  <a:srgbClr val="666666"/>
                </a:solidFill>
                <a:effectLst/>
                <a:latin typeface="Arial" pitchFamily="34" charset="0"/>
                <a:ea typeface="Times New Roman" pitchFamily="18" charset="0"/>
                <a:cs typeface="Arial" pitchFamily="34" charset="0"/>
              </a:rPr>
            </a:b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r>
              <a:rPr lang="tr-TR" dirty="0" smtClean="0"/>
              <a:t> Bu </a:t>
            </a:r>
            <a:r>
              <a:rPr lang="tr-TR" dirty="0" err="1" smtClean="0"/>
              <a:t>âyetin</a:t>
            </a:r>
            <a:r>
              <a:rPr lang="tr-TR" dirty="0" smtClean="0"/>
              <a:t> içkinin helâl veya haram olması ile ilgisi yoktur. Ayet, insanların bu </a:t>
            </a:r>
            <a:r>
              <a:rPr lang="tr-TR" b="1" dirty="0" err="1" smtClean="0"/>
              <a:t>meyvalardan</a:t>
            </a:r>
            <a:r>
              <a:rPr lang="tr-TR" b="1" dirty="0" smtClean="0"/>
              <a:t> içki yaptıklarını</a:t>
            </a:r>
            <a:r>
              <a:rPr lang="tr-TR" dirty="0" smtClean="0"/>
              <a:t> ifade ediyor. Ayrıca içkinin bu </a:t>
            </a:r>
            <a:r>
              <a:rPr lang="tr-TR" dirty="0" err="1" smtClean="0"/>
              <a:t>meyvalardan</a:t>
            </a:r>
            <a:r>
              <a:rPr lang="tr-TR" dirty="0" smtClean="0"/>
              <a:t> elde edildiği belirtilmekle beraber, ona rızık denmemiş, güzel rızka karşılık zikredildiği için güzel bir şey olmadığına işaret edilmiştir.</a:t>
            </a:r>
          </a:p>
          <a:p>
            <a:r>
              <a:rPr lang="tr-TR" dirty="0" err="1" smtClean="0"/>
              <a:t>Ashab</a:t>
            </a:r>
            <a:r>
              <a:rPr lang="tr-TR" dirty="0" smtClean="0"/>
              <a:t>-ı Kiramdan Hz. Ömer, </a:t>
            </a:r>
            <a:r>
              <a:rPr lang="tr-TR" dirty="0" err="1" smtClean="0"/>
              <a:t>Muaz</a:t>
            </a:r>
            <a:r>
              <a:rPr lang="tr-TR" dirty="0" smtClean="0"/>
              <a:t> ve diğer bazıları </a:t>
            </a:r>
            <a:r>
              <a:rPr lang="tr-TR" b="1" dirty="0" smtClean="0"/>
              <a:t>Peygamberimiz(sav)’e</a:t>
            </a:r>
            <a:r>
              <a:rPr lang="tr-TR" dirty="0" smtClean="0"/>
              <a:t> gelerek:</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r>
              <a:rPr lang="tr-TR" dirty="0" smtClean="0"/>
              <a:t>-Ey Allah’ın Peygamberi, şarap hakkında bize bir fetva ver çünkü o, aklı gideriyor, dediler</a:t>
            </a:r>
            <a:r>
              <a:rPr lang="tr-TR" sz="2000" dirty="0" smtClean="0"/>
              <a:t>.(2) - </a:t>
            </a:r>
            <a:r>
              <a:rPr lang="tr-TR" sz="2000" dirty="0" err="1" smtClean="0"/>
              <a:t>Fahr</a:t>
            </a:r>
            <a:r>
              <a:rPr lang="tr-TR" sz="2000" dirty="0" smtClean="0"/>
              <a:t>-i </a:t>
            </a:r>
            <a:r>
              <a:rPr lang="tr-TR" sz="2000" dirty="0" err="1" smtClean="0"/>
              <a:t>Râzi</a:t>
            </a:r>
            <a:r>
              <a:rPr lang="tr-TR" sz="2000" dirty="0" smtClean="0"/>
              <a:t>, 6/43.</a:t>
            </a:r>
          </a:p>
          <a:p>
            <a:r>
              <a:rPr lang="tr-TR" dirty="0" smtClean="0"/>
              <a:t>Bunun üzerine şu </a:t>
            </a:r>
            <a:r>
              <a:rPr lang="tr-TR" dirty="0" err="1" smtClean="0"/>
              <a:t>âyet</a:t>
            </a:r>
            <a:r>
              <a:rPr lang="tr-TR" dirty="0" smtClean="0"/>
              <a:t>-i kerime indi:</a:t>
            </a:r>
          </a:p>
          <a:p>
            <a:r>
              <a:rPr lang="tr-TR" dirty="0" smtClean="0"/>
              <a:t>“</a:t>
            </a:r>
            <a:r>
              <a:rPr lang="tr-TR" b="1" dirty="0" smtClean="0"/>
              <a:t>Ey Muhammed! Sana şarap ve kumardan soruyorlar. De ki: Bu ikisinde büyük bir günah, bir de insanlar için bazı menfaatler vardır. Fakat günahları menfaatlerinden daha büyüktür</a:t>
            </a:r>
            <a:r>
              <a:rPr lang="tr-TR" sz="2400" dirty="0" smtClean="0"/>
              <a:t>.”(3) - Bakara, 219</a:t>
            </a:r>
            <a:endParaRPr lang="tr-TR" sz="2400" dirty="0"/>
          </a:p>
        </p:txBody>
      </p:sp>
      <p:sp>
        <p:nvSpPr>
          <p:cNvPr id="4" name="3 Dikdörtgen"/>
          <p:cNvSpPr/>
          <p:nvPr/>
        </p:nvSpPr>
        <p:spPr>
          <a:xfrm>
            <a:off x="251520" y="4581128"/>
            <a:ext cx="8640960" cy="1508105"/>
          </a:xfrm>
          <a:prstGeom prst="rect">
            <a:avLst/>
          </a:prstGeom>
        </p:spPr>
        <p:txBody>
          <a:bodyPr wrap="square">
            <a:spAutoFit/>
          </a:bodyPr>
          <a:lstStyle/>
          <a:p>
            <a:r>
              <a:rPr lang="ar-AE" sz="3200" dirty="0" smtClean="0"/>
              <a:t>يَسْأَلُونَكَ عَنِ الْخَمْرِ وَالْمَيْسِرِ ۖ قُلْ فِيهِمَا إِثْمٌ كَبِيرٌ وَمَنَافِعُ لِلنَّاسِ وَإِثْمُهُمَا أَكْبَرُ مِنْ نَفْعِهِمَا ۗ وَيَسْأَلُونَكَ مَاذَا يُنْفِقُونَ قُلِ الْعَفْوَ ۗ</a:t>
            </a:r>
            <a:r>
              <a:rPr lang="ar-AE" dirty="0" smtClean="0"/>
              <a:t> </a:t>
            </a:r>
            <a:r>
              <a:rPr lang="ar-AE" sz="2800" dirty="0" smtClean="0"/>
              <a:t>كَذَٰلِكَ يُبَيِّنُ اللَّهُ لَكُمُ الْآيَاتِ لَعَلَّكُمْ تَتَفَكَّرُونَ</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lnSpcReduction="10000"/>
          </a:bodyPr>
          <a:lstStyle/>
          <a:p>
            <a:pPr algn="ctr"/>
            <a:r>
              <a:rPr lang="tr-TR" dirty="0" smtClean="0"/>
              <a:t>Bu, içki hakkında nazil olan</a:t>
            </a:r>
            <a:r>
              <a:rPr lang="tr-TR" b="1" dirty="0" smtClean="0"/>
              <a:t> ikinci </a:t>
            </a:r>
            <a:r>
              <a:rPr lang="tr-TR" b="1" dirty="0" err="1" smtClean="0"/>
              <a:t>âyet</a:t>
            </a:r>
            <a:r>
              <a:rPr lang="tr-TR" dirty="0" err="1" smtClean="0"/>
              <a:t>tir</a:t>
            </a:r>
            <a:r>
              <a:rPr lang="tr-TR" dirty="0" smtClean="0"/>
              <a:t>. Bu </a:t>
            </a:r>
            <a:r>
              <a:rPr lang="tr-TR" dirty="0" err="1" smtClean="0"/>
              <a:t>âyette</a:t>
            </a:r>
            <a:r>
              <a:rPr lang="tr-TR" dirty="0" smtClean="0"/>
              <a:t> içki ve kumarda büyük günah olduğu bildirilmekle beraber, yasaklandıklarına dair kesin bir ifade yer almamış ancak bunlarda insanlar için </a:t>
            </a:r>
            <a:r>
              <a:rPr lang="tr-TR" b="1" dirty="0" smtClean="0"/>
              <a:t>büyük günah </a:t>
            </a:r>
            <a:r>
              <a:rPr lang="tr-TR" dirty="0" smtClean="0"/>
              <a:t>olduğu bildirilmiştir. Pek çok kimse </a:t>
            </a:r>
            <a:r>
              <a:rPr lang="tr-TR" dirty="0" err="1" smtClean="0"/>
              <a:t>Kur’an’ın</a:t>
            </a:r>
            <a:r>
              <a:rPr lang="tr-TR" dirty="0" smtClean="0"/>
              <a:t> bu ifadesinden içki ile ilgili anlamak istediklerini öğrenmişler ve bunları </a:t>
            </a:r>
            <a:r>
              <a:rPr lang="tr-TR" dirty="0" err="1" smtClean="0"/>
              <a:t>terketmişlerdir</a:t>
            </a:r>
            <a:r>
              <a:rPr lang="tr-TR" dirty="0" smtClean="0"/>
              <a:t>. Çünkü </a:t>
            </a:r>
            <a:r>
              <a:rPr lang="tr-TR" dirty="0" err="1" smtClean="0"/>
              <a:t>Kur'an</a:t>
            </a:r>
            <a:r>
              <a:rPr lang="tr-TR" dirty="0" smtClean="0"/>
              <a:t> bunlardaki </a:t>
            </a:r>
            <a:r>
              <a:rPr lang="tr-TR" b="1" dirty="0" smtClean="0"/>
              <a:t>günahın</a:t>
            </a:r>
            <a:r>
              <a:rPr lang="tr-TR" dirty="0" smtClean="0"/>
              <a:t> faydalarından daha büyük olduğunu bildiriyor. Düşünen insan için bu ifade yeterlidir. Ve de öyle olmuştur. Ancak </a:t>
            </a:r>
            <a:r>
              <a:rPr lang="tr-TR" dirty="0" err="1" smtClean="0"/>
              <a:t>âyette</a:t>
            </a:r>
            <a:r>
              <a:rPr lang="tr-TR" dirty="0" smtClean="0"/>
              <a:t> kesin yasak ifadesi yer almadığı için içmeye devam edenler de olmuştur.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lstStyle/>
          <a:p>
            <a:pPr algn="ctr"/>
            <a:r>
              <a:rPr lang="tr-TR" sz="3600" b="1" dirty="0" smtClean="0"/>
              <a:t>Sonra bir namaz olayı </a:t>
            </a:r>
            <a:r>
              <a:rPr lang="tr-TR" sz="3600" dirty="0" smtClean="0"/>
              <a:t>meydana gelmiştir. </a:t>
            </a:r>
            <a:r>
              <a:rPr lang="tr-TR" sz="3600" dirty="0" err="1" smtClean="0"/>
              <a:t>Rivâyete</a:t>
            </a:r>
            <a:r>
              <a:rPr lang="tr-TR" sz="3600" dirty="0" smtClean="0"/>
              <a:t> göre </a:t>
            </a:r>
            <a:r>
              <a:rPr lang="tr-TR" sz="3600" dirty="0" err="1" smtClean="0"/>
              <a:t>Abdurrahman</a:t>
            </a:r>
            <a:r>
              <a:rPr lang="tr-TR" sz="3600" dirty="0" smtClean="0"/>
              <a:t> b. </a:t>
            </a:r>
            <a:r>
              <a:rPr lang="tr-TR" sz="3600" dirty="0" err="1" smtClean="0"/>
              <a:t>Avf</a:t>
            </a:r>
            <a:r>
              <a:rPr lang="tr-TR" sz="3600" dirty="0" smtClean="0"/>
              <a:t> (r.a.) bir grup insanı evine davet etmiş, yemiş  ve içmiş </a:t>
            </a:r>
            <a:r>
              <a:rPr lang="tr-TR" sz="3600" dirty="0" err="1" smtClean="0"/>
              <a:t>şarhoş</a:t>
            </a:r>
            <a:r>
              <a:rPr lang="tr-TR" sz="3600" dirty="0" smtClean="0"/>
              <a:t> olmuşlar. Bu halde </a:t>
            </a:r>
            <a:r>
              <a:rPr lang="tr-TR" sz="3600" b="1" dirty="0" smtClean="0"/>
              <a:t>namaza</a:t>
            </a:r>
            <a:r>
              <a:rPr lang="tr-TR" sz="3600" dirty="0" smtClean="0"/>
              <a:t> kalkmışlar. İçlerinden biri imam olmuş ve namazda </a:t>
            </a:r>
            <a:r>
              <a:rPr lang="tr-TR" sz="3600" b="1" dirty="0" err="1" smtClean="0"/>
              <a:t>Kafirûn</a:t>
            </a:r>
            <a:r>
              <a:rPr lang="tr-TR" sz="3600" b="1" dirty="0" smtClean="0"/>
              <a:t> Suresi’ni </a:t>
            </a:r>
            <a:r>
              <a:rPr lang="tr-TR" sz="3600" dirty="0" smtClean="0"/>
              <a:t>okurken, “Ey kâfirler, sizin taptığınıza ben tapmam” yerine sarhoşluk sebebiyle “Ey kafirler, sizin taptığınıza ben taparım” şeklinde yanlış okumuş ve fahiş bir hata yapmıştır. Bu olay üzerine:</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864096"/>
          </a:xfrm>
        </p:spPr>
        <p:txBody>
          <a:bodyPr>
            <a:normAutofit/>
          </a:bodyPr>
          <a:lstStyle/>
          <a:p>
            <a:r>
              <a:rPr lang="ar-AE" sz="4000" dirty="0" smtClean="0"/>
              <a:t>يَا أَيُّهَا الَّذِينَ آمَنُواْ لاَ تَقْرَبُواْ الصَّلاَةَ وَأَنتُمْ سُكَارَى</a:t>
            </a:r>
            <a:endParaRPr lang="tr-TR" sz="4000" dirty="0"/>
          </a:p>
        </p:txBody>
      </p:sp>
      <p:sp>
        <p:nvSpPr>
          <p:cNvPr id="4" name="3 Dikdörtgen"/>
          <p:cNvSpPr/>
          <p:nvPr/>
        </p:nvSpPr>
        <p:spPr>
          <a:xfrm>
            <a:off x="3059832" y="1196752"/>
            <a:ext cx="5760640" cy="4832092"/>
          </a:xfrm>
          <a:prstGeom prst="rect">
            <a:avLst/>
          </a:prstGeom>
        </p:spPr>
        <p:txBody>
          <a:bodyPr wrap="square">
            <a:spAutoFit/>
          </a:bodyPr>
          <a:lstStyle/>
          <a:p>
            <a:r>
              <a:rPr lang="tr-TR" sz="4400" b="1" dirty="0" smtClean="0"/>
              <a:t>“Ey </a:t>
            </a:r>
            <a:r>
              <a:rPr lang="tr-TR" sz="4400" b="1" dirty="0" err="1" smtClean="0"/>
              <a:t>mü’minler</a:t>
            </a:r>
            <a:r>
              <a:rPr lang="tr-TR" sz="4400" b="1" dirty="0" smtClean="0"/>
              <a:t>! Sarhoş iken ne söylediğinizi bilinceye kadar namaza yaklaşmayın</a:t>
            </a:r>
            <a:r>
              <a:rPr lang="tr-TR" sz="4400" dirty="0" smtClean="0"/>
              <a:t>” (Nisa, 43) </a:t>
            </a:r>
            <a:r>
              <a:rPr lang="tr-TR" sz="4400" dirty="0" err="1" smtClean="0"/>
              <a:t>âyeti</a:t>
            </a:r>
            <a:r>
              <a:rPr lang="tr-TR" sz="4400" dirty="0" smtClean="0"/>
              <a:t> nazil olmuştur.”</a:t>
            </a:r>
          </a:p>
          <a:p>
            <a:r>
              <a:rPr lang="tr-TR" sz="4400" dirty="0" smtClean="0"/>
              <a:t> Bu ayet içki hakkında inen </a:t>
            </a:r>
            <a:r>
              <a:rPr lang="tr-TR" sz="4400" b="1" dirty="0" smtClean="0"/>
              <a:t>üçüncü </a:t>
            </a:r>
            <a:r>
              <a:rPr lang="tr-TR" sz="4400" b="1" dirty="0" err="1" smtClean="0"/>
              <a:t>âyettir</a:t>
            </a:r>
            <a:r>
              <a:rPr lang="tr-TR" sz="4400" b="1" dirty="0" smtClean="0"/>
              <a:t>.</a:t>
            </a:r>
            <a:endParaRPr lang="tr-TR" sz="4400" b="1" dirty="0"/>
          </a:p>
        </p:txBody>
      </p:sp>
      <p:sp>
        <p:nvSpPr>
          <p:cNvPr id="33794" name="AutoShape 2" descr="data:image/jpeg;base64,/9j/4AAQSkZJRgABAQAAAQABAAD/2wCEAAkGBhQSERUUExQWFRUWGBgZGBcYFxgXGhoYGBcYGBcaGhoXHyYgGBkjGhgYHy8gIycpLCwsFR4xNTAqNScrLCkBCQoKDgwOGg8PGiwkHyQtKiwsKSwsLCosLCwsLCwsLCwsLCwsLDQsLCwsLCwsLCwsKSwsLCwsLCwsLCksKSwsLP/AABEIAMIBAwMBIgACEQEDEQH/xAAcAAACAwEBAQEAAAAAAAAAAAAEBQIDBgABBwj/xABGEAABAgQDBQYDBwEECQUBAAABAhEAAyExBBJBBSJRYXEGE4GRobEywfAHFCNCUtHhkiRicoIVMzRDorLC0vEIJWNzoxb/xAAaAQACAwEBAAAAAAAAAAAAAAADBAECBQAG/8QAMBEAAgIBAwICCgIDAQEAAAAAAAECEQMEEiExQRNRBRQiMmFxgaHB0bHwM5HhJSP/2gAMAwEAAhEDEQA/APiKyGDR6g6UrHIiwkAguDraniIgIkUrMTNWaILU5dgOkST1jjk7HyTLUh1oCS3xhiXa+Xo0K1S66M/MU0MVrmWr7/vFuITXwFWZ6fXlFEqGN18A01NWu2sQlmoprBU1ABb1dweh4RBSB48GibBvHbsKkLQpaXo9CTQJF+EVbQlDvSEEEOwPz83grZstHepKgFgPmSXqNWNDmFxzERwpCsQyEshS2Ca0STbec2GtYr3CNWtr8wiRs4AZu8SX0FTYmrUt5Pyhj/o2cmWV5dzKd4aCoc0+Ghr7RWdnyFYjInOC4AAKSAXdw/GlD+0Pjgpf3WYoqzZUq3hmSA9CctaDNflAJzqhmEajRkNmzElZPK1Dx0N/55Q3EiWoJzMplocNdJUAoOCCCE8HJfSFOx1ZJylUJBIDfCaMDZ2tpDmdNKpawkBCiKhg+6CdWdm9er2m/aJxxbx8o9TgFHIlOVRIcZbMnRaS5SoVfrR2MGYzC5pJAyKYgNMBQAp0sKNX3pe8Ddl9lKmibMT8QB7sKBKcySZlG/S1K084uxu2pndSlLlo/ESsOg5Vy8s0y1E3JSVk7rl+IgTtypdiN9R5Rn8bgAhTK3t9qhQDtvMbMDlpdlC0T2ps5QUlgkqPeHK1DkALBi5LeZpDTHYsLnSkKdOTMVKyqoCm+Qqcq8iASWgTEbLAQFy8x/BmrUtJCSW+EsCWAcc6FwKknjLpYvOPVJCLBXDJetABUnhY+UMcRhswUtUtSBmKXNksWKVU+J2FW04xPsZnTPTNQM3dkkpBy0ysS4dviAtrGx7XYfFHAyVKKVoShKlJRLZPw70zvB8SgonNoO8vaIyZKmkTjXsqz59IwqSFFySKMA/UvZrQwwGHC1FgCAkliNEipPK1Yokzz3axoTTeZiOL+DeMPuzW0jhitaJQKlYdSFFZoSo5lKAalAlgf0XrEzbphMaSppA2xcH3i1ICMwB7xRAsE0KSFCjkDgfOmj2LsaRicUofAkgn8MJYpRLQksoDLmzEmgryJj3DywlEtbSyuYpCFjOkLIWyUECpyuQCTZrVDDyNqGUn8GWaqmjKpJKQXy7rXOUK1/OeEKSlKV0NKK7dT3tDs9GbOmSlLjMEKTlZLMhIAFBlIVXUk8hnMZIZBApTgBSpFr1+haN7tTZ2JxoCpih3hLZe8CEipZLZSGABNwWeirxmsThikmWpRUASHZyeJrUP7RGPJwlfKDY4LazD4NbA0q6T4B/3EGyJClDdSVVege0AYRL5h/d+YjZ9npwlywnus7pOc7yqKINUhLsG0PF4dyuuUZ2lVoA2Vs5KwsTBMSx0DkUzOU0zBi+nWsT2pswyEBSgMp+HeDLBsUpa2rgm3ns+yeLw652MzSUlJXKWnKkpCE5SFEJJJAOUFn8oE+1HaMmdJR3AygEEJoAUGgLD83FzZoT8Z+KoUM81yjJSnUmwCSAFWO6ndGjg8OkH4iaTKCARVExSiP05FFaAG04/3qFrU4aUtUl1OkKWSdA+gD2Bc8rxp8Ls9C0SFPmLTEqI0zSVhPjmAI+hETybWP7IvFb60fJTHRxjyNU8sWIWQ9WiJrFir9Ynh7kFvrhzipeiluMdR+UTCq1jqPreOOovnYYpdxQa/VoihSRxf+Kjzi8kAls+atCAoPoCCOGsQKiaKDPUH+fnFQy4KpprSnK8eoWXFYkSwqX5N9PEpLPy4RxKVuiJU/z/AHjkE5qa8nvHs0/+Yuwkk0XTKHrmDuBoLxHYI1cqDdmly6lBk6lwQBvMD9VoaGjFO00JE1IbKRMZOVB3iSKKo9AkuOIpAM2UtSQpTMysrsDzNt7wJgCdmL1Bd9eN6QOlLqFcXB2jzCzSyqOQoFxWhBp5gQ/x80JAKKlQpRgRrQeI84V7NwxWZm7RpaXeoZg/p5Ew12ShKVEzQVKCQlDCwrrV6U6EtFcjS5CadSaoZ9k9oFGHnlIQtSU0BTUBWck5rgtn4u+jOEcl5iVzJneJyEiSUAZVPNUpT5qCqiXJrQaPHsiUZSJSg6gQuWoAkKpmUGu2ujEHm8W7NX3kqaFDMJKXJIBdIzVLipoGHKKUoty/vkUlFuk+v9ZRh8aJ2IfETDkUGExFO7JAJoDQOSGNL+FM1QT3qUTVUlLCwUmppmSwZhm1NN2Gv/8APy0lKVTpae8liYjKpVK5SWSFVPxAcCeEJZ+DIEwqbMzFksFE7rptTWvkNCRlFvhgNkqKtgFPeB8zFJCxmyZkqDZXqyXIelhGw2rtdU3CzUd+ZvdpWkh80vKN0BAGuuZuEZzs1g0Z0lZQpNSU52X8JalGrWDU7O3t2TLcArINg4ypo/HMQeKeUUyOLnz2GMWKTxWkJMNLQA5d3FQcwZq0Apb1jSbNQHKiAp8rcQz8CGNr8IFwWDzEMksDom+rPpD3D7DKg5QUA0AqA4d3yqfW1IFnyxj1HtNgbVI6XtbDy5a0ZZmeuVWdIZhulrqOcJNRpTn2xNtTEoBGYLzKUSQmhU4djYOpRtrBmzOwgUvMqYU1uDqdCGrX3bWHuxNi5QtKSaL8C1gX1c6nWM7LqsKjxyMRxOF7mi3/AEziZATNUVHdVuBBoCUksQSHqCTRmrGA2yrEzpxBzJzlIAW2o1Uwua/5vGPqCsTLIyKzEpZ092tTMQ7ZSQ5t4+AJkTkGekiTMGQqmZsoVZKpT5QxDgg2esAw6rY/dFZJK3R+cshRNKdQog14FjbpH1PsX2RM+UmYAAQAplEkL1KMjDM6dHaoj5ztNvvs5gw76bRiPzq0NR0j9NdhQDs7C0A/CRbpfqfnGn6QzShBV3M/BLw8bl8aPlply5M9eaWnfkJWEtlD94woQQKFVCKZQ1xA/bCSPu8lCpIRMnTCpKkgMUhISAliabyadI+k97LRtJL0/Cmyy5eneBYcnw84B7ULRito4OQivdpXNzJYsCN3ldAPlGcs73p12s1IzUmlXZtv5JmF2bsUTVLTMWoZVTlqGWoKU0FasS7jkIYT+6l4CSgLUJsqYhROQMEld84S43CNauzGNZsLY4Tisc7k5Vhzc5ySeQflDntHslC8LOKkpP4NCwfMgE34Gn9MBerbmvILly44zUK61918vj9j8pqRHQxnyAFHrHR6lZEYktHJNoAMykeZo4paJRcUSfc4p8OsXypiiAHG67UD18HMUSzUD3gqdhwCwuOANYhloLugqTiUJrlIvS7k9eXSxguZh0LAyqY6WBD6eTX4wp7siCZGMKKKAI6cOYgTXkO42ukgeaneIPnx+milCK8oYYGX3hUSQKlgDqasAaAQRgcCFLWkBQCHcEDj6j94s5UgMce6S+LFy5LiPcIll3cQwxaFS0qCaA8rh+dR0gHZSSqaEhnPF/lWKp3FsZlGMcsUxyjFZjvEvlCQbMATw6+sRlpSVKH0aH68Y8EspeiVUvcM+la/zBux5QUogh+be/WsKt0jXio+QnwsxQzMSCSC9rO7+kaLAYJJACjU8tfP15Qlny8kxCTXMAQSCHDlL1qKgnx4NGmw8oJyijvR6k+r/KB6iVLgvo1GmhScMSmYlKHKJjgVBICmcaVBPhBmHA7zGBP55IPmkPbV1GDti4cnEYlCnKVBPFjQv5PC7spmGNTLWKlJlEUZ0CnokVgUsikpfBJ/n8A9jTXHn+gWdNSpUpZS/dyJYPQFjTU5SW5x228QUpP4ZZQGQ6VrzzAPd/CJ4LZKyFlIKu7UUMzndJc/4WI4wwxOBKcKFScECpKglU1ZExIWVZSEoJpU6gsbWhiMoppCudOMW66oA2JMklIK5SkzA5KpZCQASPiUs8vhUflDvA4RSh3v6wohRT8IDBI8Es9LvaKNjdkVnDJUSCFJdSQlSjlDFRcUzNbSvnr5+AaS6jOUO7DkpCQ6QSSMiRfn5Qtqc8Ivhg9NF0kZfYxUqYQAhkpIcPnFRRSSxAMaSRgi416wLsRSVKWU1GVNVBlE1d25vyjRBgxa4jE1+oudRNfFeGO2upfsvZ5YUCr82e7DjBGysKEONHLh79eMeI2qnI1lO7ueAFrR5K2iQaAdYzJTfmKSWSW60aPD4KWQ6RXSlRTn1MeYXZiUrCgm2sV7P2sFUPxaWAhog8oahUkmjHm5wbTPy39oOEEra+KSNZxV4zGWfVRj9C9h0E7NwlW/BQ/9MfDftlwfdbYmq0WJUwf0BJ9UGPvfYxQOz8KUhkmTLIB5pBj0GvleDG/l/AGDqDXxFGKloTj5SsiSFKWnNcuZaGrxDKgPsnMTN2tjpgSNwJloNPhTulupSTGqxOGR3iVEJoutBcgDhrGK+yiYFr2hOFlT2Bd6ZpimH9YPjGbB3jk/JJD0cieOT77a+/6Hm2ZvcYiYUj/XSF/1oSSPQQZisMZmzmG8ruXB1JyfOo8YG7UzUpxWDCi2dS0f1JCW81Qb2dxYXgkkEEJSpBIr8DpPtAFHuWm2sUMny+1r8H5jxMshahzjohjseFTFKs5J846PVxjKkMZM2Le+e4F93NGaos4fk+keIw5Ij2Ub/X1WCZeUAEvzYkep+vk02Y0YJluGw4QgO5f4gQ4bTj5iLZ+GBYoyuLeBvaptBGFw6e7P4gJNWZnSXBLkgEpZ2qamnGgYMGYyczZHCgSxoSSdQW0EDsPGMVSoimU62YqD36hyzFqfXCK8RIvlGZLsCzaWa4r7Qdh5KluUh7fCpKX61BNnbk8XTNmFivfyVe9GGYO7NY86PaKbuQ+1VQhwuLWgMAAXcE3FGsfTnD7swpTLBO8pmJLhut9Dw9IB2lKlhIJzJJO7qCmm9TlVve8W4KTkzOODFyx9fSLZOYgtPBrKovsNNu4RSUkBKFEKL6Cz6MA7u1a06p9n4Bcuchakhias1B0FB4RpMdPl/dJeQpMxc0JUljmYy7ubgKY9esJ8DtAFQG9UjUcybihc3DUgEJvYOSw7sy+A1l4ILKiGAA+gW5NF2zMGKbxFBUHUF7+MVolpmLISCktoT7eUBrkqQkEKXlUNCa8c3DwhRrdxuo2lKUV7n+mA4jEFakEkbrpfxr6EecaXAlAYglRLueNxdxrpGVXh3Ka3Pzh9K2ehSWK0gVshRU4L3dgH48YLmUWuorieSD90aSccmXiR/eFSCCQeb6MPaBJEltop0dfukh4oxWGKVy1SiHKgkEEgioDZQWLufOxgba2PUjEhSs2YFKiCzhi7FmFoAsSfuvqqLrK05Kar+sb7DxoSrEjMpP4kxWZITYlgDmIuwiuVhDPXLwsqf3YmrUpKnLOCooKglmzJOn6oTYInMXCmWAVAEOXd/OGG1ZzfdTJBQZcsMR8WbMFBRFgo1UWDb0XUFGV3/aB5FJraldo2fZfZ/cyiqfOWQhK5aUVyNKUZRMsqoMzBma4a0artBIBkhUtOYqBoE5iSQ4diNRXrGX7O49CZSwpSlqV3iiFOklSlFRUksUpzZqpZntpGh25iZy8I8vMM0uyUKUpiBdY1vYRk6h3ku+4isWRZIqSrnvwjK7NkGWlQUCk7tCCDTNxtDqfNUoSwQKJZPQfOEWzytShnKl1c5iSaaVL+saQTCqXIASBkBHEKJYE+LQhnStuzb1FqSbSv/gPJklVoKkYYu14MwOHGqXb60g2UgJmFgwYUhJqzPnqHbRdsjDJ/Ml4eSwwaF8rEBIEWnFAqFx066w1jqKoxsu6crPiH/qCwuXHSJn65Df0LV/3R9S+zzaGfZOFUNJQTZ6oOQ25iPm3/AKhqz8KdO7mDxCkk+4jYfZTP/wDZ8PvlIHegkMf96u40vG9qedFjl/e4CHMnH5BXaXEqlyFTFzTSYpQUNGzCodmASKtC37HpeTZSlarmrI5sEoHqG8Ij27x6ZWyZwUSVLyBGZgd9Tl8oAoMxZzSDOzMkSdmYZCiEjue8UGOZKl74JAPEl4TSrSv4v+B2T3VDyK/tSLYnZiwfhn18VySH4fCYt7OYlcuTi5CSkGXiJ4SkllZVDMli/Mwt+1JhhZE4OShaFV1BSqjtSvOIq2shGOxeVgmbKlKvrlUksCPiPChgiuWFLy/D/wCh4xvCl8/5/wCs+BlUdHNHR6sweRinD2ZiTZiCbtYVB94tXJPwlBLGoq7A1peKBKKSevXygzA4SapQWggEEa1qWL0LUcuR5wD4mjfs1R59zTkBFUqDsQ2rMC+8R9cYhs1RTMUo1ZNKtdgIfYzC96T3YAWkA5CAU2/MU2uNb5YXqwszKorQEmm8C+ZiX8Q3qIrvtF44/bjx0LMHtASilsxGoc0oRR7GoqOEX7QxaC5ecwIJBOd1WckkKsS44c3dPNSU3f0Me4rGFId3s+lCH9RFUraDz2Ri2N5uDRMKS3eBYFSVDKCLgZuIalaiCcHglKw68jzAVFi+84ZLMqrMGYfOEEjtFlSwQzBTM1zbSzUPGG0zFd2iVkBQVSwrdLAZt4UAY6Gois4ySplNPOMslw6g62C5bv48rNAWFm5Vgi4LjqDSLMRjVzJgUtRUoDXTwFoFlKOelDm+cQo8DssrbTrv+jV4Ca89aROGUpDKyhiySpmmNUENzMDycLMKJW8QFJUQ4PI+T6wJKWoEm5I1/iCcIlQQlQFna5cewgDaHvBkpWmLMG65iQxOtPP5Ro8LLmMSAkM9wGro1zpCfZWEaY48PaNRh5ZbTj9GA6jKoukH02GbjcgLHSCEIUq4WkhuADs1mpepiXavZxmYgK4pTW5sBU8Q0MdoKdDniNOcVYrMooLXAr5QnHO7T+Yx6tFytnn+j0pUg/8AwgeLH94J2lITu5U2SPdvrpF4wWYync0A15WgrGYIoUQQQQHY9YVlndq2XSipIp2NNUkgsCK7pqK5XfyjVbU2uZqCUqWkZWABKQFaux3q0jPbOT9eUNEMEHoRT5wllyuxTU44yyKVcop2VIqokP8Ay9YbSgMgFXCn5N7wBgBeCzOAF3qYSyNtgM3tSHuEwhyguB1Pi8QVjMszKyTS99YGGOTkavnSFWMxh7zhumj1sYlPtEz8eCU5PcauXNlqCagKIt1hPtdSZK3WtbMCwAoCW48eAgCXj9xJSACBc614H9oC2vjDNfMA4QBYD876cvaGIU3Ui2HSyWT4dzG/bCtK5GGUAXzKqS53kIKh0zD0jQ/ZXiMuzJf4ajvzRmDNVXOMf9pK3w0ly7TV+x/aG/2cbQzYASwo7syY6XYEnKoNxvG9lj/56S7P8sTWGtY4vy/Bf9quOC8HgpIJKpkwlqfkSEaXrMp4xuJU1K8NLZK8y5SUqAHBIcHiKF2vHyjt/i1TF4RFiCoAi9VSw96MRS1o2uzdpq+7MoAqQVEqdlEqSSDQA0z+kCyY60+NL4hnhe+VdmvuJe2u01LwhlEkFK0DeLKapHkCNRaPNm42ZNxi5gTn/swSc5CRQO7BuPvC37QJyEy5JQAFKuk0JygMqprVRFq8aQd2TUlasQuplpCEJL0JyHN/0/RhjiOn315/dpB6g5OPc+SvHRxEdHojy4xM0FzqTwA9qR6jHFBdJ3iGFPbUHmIGkzGvxhgnEApV8KWKDfKo1c5eNvB4DXI/vuPWicjEEoIXLWokpZSWUSVF6vXNW1XsYtKGQomY4zgZVDKQwI+FWvQaRXI2xLOZKk5Uq1+IhRL5jVL+4u71jRGdKmZCVS1nOGChYhiAldS9czHM7kEtYc3XYnG75TszuJnINUjKBRnJdrsW9ohtZP4CCQxJLOS7B6Ef5r8GjXHBS5qFqUyWWylBKCCSspQzq3XytVi4MIO0OyCxyzZagC+UqyzCwYslXxAMfhJDARWE03QTNJuDMrG1m4TNLlEaSZNiD+QXFwXf0jGKEbWfLEuZlSTlSlCeRyy0pJrzfzi2ofCL+ioOWR15Cs4cpm1pR/OKESt/x+cMSkZ0Pq71gRZ3y3EwvubNrwEuvmOJWFHOC8MEpuAQH0/iBxnPKCEYAgOecIyfmzXS8gTZJOegeh+UP5SVawu2ZJYmHCEwrnnzwFxxqPJ6pDgj6uD8om1hwEex6BWEnJhQjvzut+W0TnzipyS5b5wPEpywBAa5A7VaoLwSm+un7wSvEAJMKsJiH9flFuLxQSiKyx3IDLHcgvCYmhixWMaE2BxrhXX5RYqbHSw+1yW8FNsYHaRFi0Czce5u54m8L5iyaD3iuiYNHAkFjhihkMewZ4ira6kEEkG1FJ/cD0eFE3aASLu9qP5vCzETws286t5w3i0yfLQKaj0Idt9pKnYdiwSmZmAHHeTXX8xiPYDHmXJmnNlAWCVV/Mm1P8MBbcR+AuvA+ShFfYqcWnJBAdKSx1qQfrnGwsaemcfj+jzuesfpCNLqv2g+bNM7aOGC5gZ3zEFkipq4r8PCNZtVKGWE4hOVpai6VEEEkC1mymwjFYieFYpeZypKWBetALxVjJpq+rDTToeNfOIeLc4/BBKac5p9W/0U7UmFU0jNmIJSC6lWJs9hyh1srHzpbZJiwBVgnMOlQx+uEJESAKuB1+TQ1weIUCEhQyqBqABcEO56mDTinGisXTbfVmIml1E8zHR08MpXU+8exoo8w+o8l4iWWEwALCqrId0sxzDMK8P5pfM7OqmKzS0J7hSgApKgsookKq4cAl2NQCLQ32ds9ape/wBziUZRmWQTMS6X1G+hLu5Y3a0HmRIwqmmS1IC6icJcxMhMwKAQCgKzZSwUxIFEhiHMJPLTqPUda45XBjp2yMqsqiDlQF1dJy8wRU8r1guTlRJAMsKdS9aOUpDjgW9oWbSwy5k1RQs4hwFZkpILH+7+VrMKBodYTZM0YWVmQU5pqiKVKSE7zcAx/p8Yvk4SthNNKLm1t+ovwsxgQXIN0hsp6jVtOEA4xZUupJagerDQco0Ers9MUkropLOFoOZLhnSQBmSWIuKQrkYKWVkLWODg24FiHPMNEQkuRjPGLSURWmTmUALkgeZjW4tRMxdD8a2/qMLpGBw/fSUypq1zFTkJIKAEgFYT8T1NiCAxBqxpDOZMSVKU91FXmTaB55XQz6JjU5fQEmSwCkvrFXdbxbiYMxLFNKxWhO94wtu4Nzw1uHkqaA1D6QScSooKbJd2pdmgSWOUXhLhrRnyNBK+p2Fop4YiZC+Qlj4wwBEL5OpddCwGJZhAy54is4oQHY2TQXNmRRjZ24rkH8oDxOMp4xXip5KFDiCPSDQw8orJpJk9h7QdSh0+cT7QY1pYajqHsdYzuwZ5Ewjik68x8n84J21N3R1+UOvAlmQlHJuxuQ32NPIkFTEuo6PwAjlYgqNiIXbJlEygdHPuYJmLI/8AMVnjW9hsT9my9U5qX5mA5+KaKZk4tr60gZWZVfCrQSGJETyE1zs1zFahZuMQQjkW8PGPah6e1oZS8hWUuOQbHUQsPRj40aAuyOJUicspDky1BnahKdSQPOCZxLG1XoaadYV7CxZlzFFKil0KDgtShZx0hyEbxtHntbNesQkM9mzQZs5Zd6NlYiqi9zagtFeIlu+nRm+ukdsacBKmEkAqZqkVSKctWYjW4asEl3jmuTsUt0Kfe2TbTTXQePL94IlbTCU93TKC5ADgnS30YGmoISGqGrSIlXEeNvrWOqwj9kSTC5PUx0RVeOhyzzz6m4wM2VK/1YmoJBCihai6TQBQJTvAEmh/NyMXTO00lMxKJqaAZkzKvQlkKSKs6EsCSATwjKTMcs3Js3CjvpAOJU5rCiwqT5NHLkqFI0Y7czEBSJUuUJRzZR3YSU5tXBLHkC0Ntidq1owpWpCJxUuYhpjlnQlm1YO7OK1oaxgQI0eE/wBhR/8Aet+uRDentHZcUNvTuD0jcp0/IskbdnoDS1qljOFsl0gkOzh2N9RCeYXUo8ST5wyTLfWF8RBmlmxVQf2YQPvUomjEqfgUJUsHzSIMlLoKfOK+y0od5OUf93h5pHVbSfaaYPS0BzS5HfRsOJMrQgxCWawXnSKtTzgRFLwt1NhqhtKFIIzHhAZx6QQPaJHFgWhZwbGVJLuTEw5yNfowYmaYTTJyitwD7wYmcTo0dLERGYYpcV54oUpqxBcwNT2McsZLmiO0cQyUk8Y9n4lxSzRQvDA1Ic+UUTGZgG8OWhg8YLgXnN8i/ZS/xB0NoL2qpsofj6MIA2coiYOYPs/yizHz8xCXfKD66Q243Iy8eWsdfEf7Il/gJLsKvd7mKdoYkigb1D8R5QLLwK+6ScyRSocPctblFH3XifQ+vOAqC3NjKyycKRQFLBBBfkT6c4YylnVLH0/cRBMhw7/L3iyidYu3ZWK282SekCzR18yYsmasX084okyklRANr1rzpExQPLkXQGxCCQ1qdYQYf4m5EeYIjULwvCM1gT+InrDeJ8MwdfH24BMmUpgC4rbry8vKD5SDck1rYh/WLFjn5DrePO+cOP2irlYeGJQJKS71iubLAS/AaEtFYDfXz0irEYi55fv5xyiWnkSi7E5jyOjoaPPmg2ls0SVZcwUXUGZSSGNCx0VcQoxvxeAjdYrY81KBMmPikJokKmAsCKhhVw1WJ1oLwnxm2cFkQPubzAGUe8yht6xSHUTu1IcMamFceS+nPyNHPH/58+Zlo0mC/wBjRwE016p18vpoBx2Kwikfh4ebLmOf98FoA/LdDm5BD6AvVoM2YsfczYNOAf8AyLP10i+XmPTuV0LrMVrmEA9IBg2fNGXSAXgUTVzvkdbAH4OKVrklpH+aakmvREWIe8V7KH9mWf1TkD+iXMP/AF+kWyyRAMnVj2h4h82eKUqJoSSNPKJ5+Mek8GJ+vWBj9o8Et+HT6tFiU+ERYsS7DV6ePSLpeGcO9rs5YkUdhrbwiKOeRRPM2oYx6uYWNfKJTMEpDFRSAeJD3N0348qGsVS5T01egpoLfXGJ29wfrCKpSGcgvxeseTirRUGScF8RynL+oNbjR30cQUvZqUpfvAQQNMrHgxdyOI4ER1pAXmTFkldDmUFc/wCdYtxGIShIKlMC7BnJ5U05vyiaMXIfKAVk/mO783hLj2SVbtS5DGwc8Q5MEjG3yCyZmo3EEwq3UAbfvSGH+jkktZvD3hQlwHYw+wG0gQXUkciGJ5PStT5Qaal1Qnhy462zKZeRG7mJOj29oqxkyYSMpbodXpWCJW0u5mEgBcskPSouXSDVJ00hns/baFXGUFnAl2L+IPG1xFHceass5qaeO6+wq2XjVDN3oJBZiCCQXc9XfjBpAWCpIOtFX961pTUw4xi1LYkIWlPwskAgXYgsdbEtCjETczpAHgDTm4JChFFLdzQSKlCNWAk13RUMaU0i6WqgDBxZrjnaK56wjdcBVK6kc4gl6KDBtXb1eC0C3FmJnFAI4joaU1+qRl8H8aesOcdiVLCyoksGc9AweEmHJzBoYxxpMydXk3TiOFzGs5+vMRFKlPxcc/5gcYpjVPkW/wDEE4dQd3YHV30vWhrEVQVZFJ9SRntY11HAn584Exigxp+z/tB2ImyxQFROVyxZi3Fi49+UUbSIybrN/wAXiTXWOj1IyyuL5EsdHR0HMof4fbk1KioFiwAIozWIZm9q2aFOMmlSySXJuYanAh3c8bef17wrxyAJigC4pXwgEKvg0tSnGCT8wcw+2UlP3OYVEsJqLB/yqB1H6hCCH2yZn9kxAOi5J6VUP4i2X3f9C+mdZP8AYJiFpplilSo9mrD0ilSoqkNzydR3hj/ZGzBJ71RHNkD/ALoplYucAwWG/wASfn7RbhpaFYJ1Ky5Z12zfEjlYbo9OUD/dkK+GdL8e8T7oZ/GKVyy8cipc/csOLm8U/wD5g+oiIxc8H4Cpv7uYN1F4onYAgkGZLBF3Uf2rEJOzlKAImyxehWAXGjVvpFlGJSeomujYZJ7R5FuqWXGgUU8/zAmGEntfKDvJW5qWUkVbTK1IzUxCkuHSXpQpV7Et1igoMWeGD7APXM67m0m9tZBQQJRC6ZSUpIHFyFOzNYVYij0olduClimXK5gglJL0IBG7Yaxkshjxoj1fGuxD1mV9Waef2rUouMqNd2od3Jrz8onNx8qZvKnZi1iAlj5MdYyhEetE+DHsStbkXBo/vMrNuqSH1Khw6fVIrRNlKZ5gc3JJFX1hAEx2Q8I7wl5l/X8nkjX4VEjWbKp/efy4iK8djpSB+GUzC7UctzH5R6/OMoUxNYS1HfVyGiFhV9SHrpvsjS4XFJWwKhRgxGU662hjgjJF5kvMLb6NLjxvX0jEylFJcFo6YCakxDwp9y0dfJLlG6M96KWlKXb40vYVZ6Cv1qNM2zLRuoKHYjOaU6PU86eobFlLMYkuUQzgh6hwzjjELTruy79Iy7RH07EC6TLUo6FRbqQPnxjk41SklK8oq4YkBuWY0MJfvqxR/QftHJxZdylKuRSPkxgnh9gHrbuwzFSSollAAtyelXaBZOGrceBirvx+lPh/Mey5wH5QetYuk0gEpxlKxhQMaK9Q1qiKyQLEPo+n828oFGI5JH+UH3iJxHIf0p/aI2lnlXkElbFyUu+lHe5L/VYrmndO8C7UesUFfOIGLUDeTg8jo6OiQQymKBt+8AzrmPoWOPeyZip0pKUIByqCQiYUpA3Qcu8XYORWr2cfOyHgGKW4e1VqkzxobbLU+HxCWdSu6KRqWXUAalj5PCmH/ZEjOpJITmyhyHbeAfqCXbWCZPdF8KudfP8AgBk7NnKqmTMILsQhRFCx00NICW7trG92rsDELW0+cidKYhKipsmiVFIqrQCup4wpPZGXVSVTVIfK+VILs5IzHeS7inDnAo5YPmwrx5HxRX2blKOGnGWpSZoUgoY3yXDAahTVofAwlxGJWpbr3ldAPQQ/kbLmIU/fISkqS7oISb3/AEuAPPlBO0sOlaD3lFVZYASCTX8xchwWIoQVcRHbkpF1jlt54aM5LwoX8BSFV3HIPJiaE+MFz8bi0BJK1JTRlMkN1KfhL6GsFYPY4fKWKaKzpBJZn4Oz6EEv0MEqQhJVMzkFbHOLNYApSz2enMaxzmr8yywtxtOmKcZipq5ZEwomBwQp0FSS+hTVj9NAKMCVMEgvrmokaCvVx4RqsNsiUolaUS1KfNVRSG3jZ7u3xNZoZbP2imykqapIY5QkWD2YlR3Tw0tFJZtq9lBIaTfzOR89mSyks79H+f1SGGH2opMkpUlCxZJUxKdSE6tX1EbKcnDVYFL3qQUkfEGNEkWYjQwoVhhMoCSkEF1FKSUE8VB1db0jo6hS6poJL0fOFtSRn5GAKgVkKKBdSQC1HduH81iGAwXeTAlyAXqEFXSjikaFOwJqSoZ8tAHcVGVkpJs7BmPzg3DbJRLluV5nBZJoQwejEg1fmbCoizzLsxdaZt+0ZvH7GXIVpMBLJooEkim6WL184ExCFgBKpWXK5qggtQOSas/hWNkZaZig5dg4owB4g2Nr3eCsLOCd7Mr9LFSmKWBFCTQuLt+9PHaXKsN6lF9J0fOfCLJyEXSVXoFAe4ofSNT9xkIcS2fioihctlZnJH7UNAtxMhK1Ucu1ePzb+IMsqfYC9G695CFo9yGGGI2fluCBxYt634wdJ7O5gCFcNGIfWul7tFnkS6go6TJN7YqxObAEih58uXKHeEVh5knupxmIWAci2KkhTgkFIqQQ/n0ZnI2OKiZMdixdy9Hua+AN3ixWzZCQxDgVBrWhu8LyzxfCs0cfo3LVujOYvY4lgVCiSGJUAlQLNQVSbuCRblAU7BkVYAdXF9DrGlxez5H6a6nMR9eUKp2GSmiT4/WkEhmUgWb0fKD7V8xQpIiQkdPMRfNw4vEApreoEGsznj2vkqTK8uUeqk8DbwizM9geeoaOFmrHWRtRUmXWtPWIqS0EpTS8DzH1ibKyjSIR0dHRJQZ4/aSiAhMxZSUgLBNHfMQB+l2NYWkwXO2dMSTmQsM77p0uXsQBV7Q8w3ZfvEpypKgUulcs50quHUk78tTtoRyF4G5Rgg1TySMvBezsSUKLNvApro9vVo0cjsRMmLORAGU5VIWsA5uALitQcpIN7aB7S2OmUrJlIUXN3YVcA1SoAagnqYjxIy4LrDki78gnCdoSvLLmpJKXADWABdO6MzAE+EHYbHIShXxMSSSlalB9AUk2Jpb8o8UcibMyuk5lJFy2ZIsw1I/bzuTMWlSBlSCSCczZS93ehFHzCxHGBSxrsOxyvjcMvvdVUcJADWLrFAUm4zD4g7Ai7xFOMCyRuhVw2V2INHL8rtZocbK2WQ5xCUrluClPeGhL2XmTnSU5mddDpUGK9rdhgVhcqYBLWU5c6iFDM5O9qQz7xF2gHiQumFuXZCpQWBldwE1YApDGlWARaLJeM7xNFJSpy4Uq41TRiRq3VoMmbGTh2lrUy8tFHKzEtlCnJy0NAeEDHBy1qzSglW6CoIyh+qZti71D6g6RZSi+UTT7i0YibL3UJVcGqTpqKvp6Q0wElRSTMADnVDHjRiKHhDCZhJhJZJSlhlUzUDEWBIO9Wh5QHIXMysRMSPizJSCWLAB0ne6MQCoHQxEmpLgvBuDv8DQ7Lk5VKbM4oTbgaksSa35QTKxKQE5UskuCSMtK0JPQ05c4ST53dq3VqBBBZacwukEOaZS/F610EUK2kklSiSFE7hClNZNwGADm1Lm94X8By7sb9aUeyH2IxYAJUE5aMHFSS5Brcc/0iA8ZtFBFGzKch3zbod6XND1PWE+L20cwDsXFHUwL/qGlXbQFrQlXi1ru1izeKqPdjBcelBZNculWaHGbTSlJB3nBZ6sKsXvcMxhDP2uCzOkA6aigA6XpaIqOZHxnPfKA9GdwoavRr15R2HmpYAu4Yg3FAyqPDUIKIjlzPK+yPJ0oqGdJBTUuaNyrQdH06ORs7EZSAxJOrZhqCx9wxpwrF8vu3CkkC1Q5/wCEs9Q/CniPe7uXSlgDQpUol7MCX/kPEuXBVY6d2FLmywG6MC5pwr1949VtRIoGFHcA8he13gYzswylxUsUp4voo5SAWHC9rwJNLKWA5DgFgSwsdHFXP7wNY0+oy9VOCqIyXtLSj8aaXDuac4BmYhyXJoCa0HkKv+8BhKfyqL1qxrqxdmpSB5uMdqANwDW0PEU9YvHEl0KT1s2qbClYnMSHLUYfR4k6xRMmZlDTSvpaBhNqSwPI/VPCLEzOALHQE/OtILtoSeZy6nkxW99dIkiU4qKR4pfL2sB0F78Y8RiqEdPr2iaKblfJcWBcEA6EEunnSsULQHP0fGKyrRRpcMxivLW7xyRSUyZMVTTWLAaFx5mutnNYpJiyBSZ5HR0dElDa4zFrSvCpStSUkVAUQLgWHIkeMNdmzlKwSVKUSoTUJBJJISVkEAmw5R0dGdlXC+ZsYOkhNtTErBmkKUPgNCRXvBX1PnCWfPUoupRUctySTdXGPI6D4uh2o6v6HmHWVSZ2YksEM9W3iKPakDYRRKwDUb1NPhMex0G8zP7o1XY7GLJCCtRSFME5iwBTmIAsHJJ6mGmMmEqWkk5QiUQl6AkqBLcSAA/IR0dCORe2aOHog2ePwZPJKG5Xt5DyhXOLYlSRRICCEigfMmrWeOjoDDv9f5HZdF9C/ZpabSm7L/4lHN5sH6Qp29NOZnLEMQ9CMpp0j2Oi8P8AJ9Cq/wAT+f5L5KQpM0KqO6UWNQ4lrILHUcYRTkgYctT8VI8Mq46OhmHV/QSy9foxZIU9+X/M3sPSG0qWMq6Cg4dI6Og8wGD9nqBujmUvzcod+rnziWAkpVMZSQQzsQD+VXGOjoGEfugMgfH1T6kvERMLy6n4la8hHR0E7gl7v1K8ZNIKGJqA9bveJLLS0EX3q6x7HR3kd3kVzB/q+h/51RMpG5/gfxzGOjokG+5TgqhT1t7xKelh4H/mjo6J7lF7oGpROsdma0dHRYGzpiyakkniaxKdfwEdHRxBAqiEdHRJDOjo6Oji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3796" name="AutoShape 4" descr="data:image/jpeg;base64,/9j/4AAQSkZJRgABAQAAAQABAAD/2wCEAAkGBhQSERUUExQWFRUWGBgZGBcYFxgXGhoYGBcYGBcaGhoXHyYgGBkjGhgYHy8gIycpLCwsFR4xNTAqNScrLCkBCQoKDgwOGg8PGiwkHyQtKiwsKSwsLCosLCwsLCwsLCwsLCwsLDQsLCwsLCwsLCwsKSwsLCwsLCwsLCksKSwsLP/AABEIAMIBAwMBIgACEQEDEQH/xAAcAAACAwEBAQEAAAAAAAAAAAAEBQIDBgABBwj/xABGEAABAgQDBQYDBwEECQUBAAABAhEAAyExBBJBBSJRYXEGE4GRobEywfAHFCNCUtHhkiRicoIVMzRDorLC0vEIJWNzoxb/xAAaAQACAwEBAAAAAAAAAAAAAAADBAECBQAG/8QAMBEAAgIBAwICCgIDAQEAAAAAAAECEQMEEiExQRNRBRQiMmFxgaHB0bHwM5HhJSP/2gAMAwEAAhEDEQA/APiKyGDR6g6UrHIiwkAguDraniIgIkUrMTNWaILU5dgOkST1jjk7HyTLUh1oCS3xhiXa+Xo0K1S66M/MU0MVrmWr7/vFuITXwFWZ6fXlFEqGN18A01NWu2sQlmoprBU1ABb1dweh4RBSB48GibBvHbsKkLQpaXo9CTQJF+EVbQlDvSEEEOwPz83grZstHepKgFgPmSXqNWNDmFxzERwpCsQyEshS2Ca0STbec2GtYr3CNWtr8wiRs4AZu8SX0FTYmrUt5Pyhj/o2cmWV5dzKd4aCoc0+Ghr7RWdnyFYjInOC4AAKSAXdw/GlD+0Pjgpf3WYoqzZUq3hmSA9CctaDNflAJzqhmEajRkNmzElZPK1Dx0N/55Q3EiWoJzMplocNdJUAoOCCCE8HJfSFOx1ZJylUJBIDfCaMDZ2tpDmdNKpawkBCiKhg+6CdWdm9er2m/aJxxbx8o9TgFHIlOVRIcZbMnRaS5SoVfrR2MGYzC5pJAyKYgNMBQAp0sKNX3pe8Ddl9lKmibMT8QB7sKBKcySZlG/S1K084uxu2pndSlLlo/ESsOg5Vy8s0y1E3JSVk7rl+IgTtypdiN9R5Rn8bgAhTK3t9qhQDtvMbMDlpdlC0T2ps5QUlgkqPeHK1DkALBi5LeZpDTHYsLnSkKdOTMVKyqoCm+Qqcq8iASWgTEbLAQFy8x/BmrUtJCSW+EsCWAcc6FwKknjLpYvOPVJCLBXDJetABUnhY+UMcRhswUtUtSBmKXNksWKVU+J2FW04xPsZnTPTNQM3dkkpBy0ysS4dviAtrGx7XYfFHAyVKKVoShKlJRLZPw70zvB8SgonNoO8vaIyZKmkTjXsqz59IwqSFFySKMA/UvZrQwwGHC1FgCAkliNEipPK1Yokzz3axoTTeZiOL+DeMPuzW0jhitaJQKlYdSFFZoSo5lKAalAlgf0XrEzbphMaSppA2xcH3i1ICMwB7xRAsE0KSFCjkDgfOmj2LsaRicUofAkgn8MJYpRLQksoDLmzEmgryJj3DywlEtbSyuYpCFjOkLIWyUECpyuQCTZrVDDyNqGUn8GWaqmjKpJKQXy7rXOUK1/OeEKSlKV0NKK7dT3tDs9GbOmSlLjMEKTlZLMhIAFBlIVXUk8hnMZIZBApTgBSpFr1+haN7tTZ2JxoCpih3hLZe8CEipZLZSGABNwWeirxmsThikmWpRUASHZyeJrUP7RGPJwlfKDY4LazD4NbA0q6T4B/3EGyJClDdSVVege0AYRL5h/d+YjZ9npwlywnus7pOc7yqKINUhLsG0PF4dyuuUZ2lVoA2Vs5KwsTBMSx0DkUzOU0zBi+nWsT2pswyEBSgMp+HeDLBsUpa2rgm3ns+yeLw652MzSUlJXKWnKkpCE5SFEJJJAOUFn8oE+1HaMmdJR3AygEEJoAUGgLD83FzZoT8Z+KoUM81yjJSnUmwCSAFWO6ndGjg8OkH4iaTKCARVExSiP05FFaAG04/3qFrU4aUtUl1OkKWSdA+gD2Bc8rxp8Ls9C0SFPmLTEqI0zSVhPjmAI+hETybWP7IvFb60fJTHRxjyNU8sWIWQ9WiJrFir9Ynh7kFvrhzipeiluMdR+UTCq1jqPreOOovnYYpdxQa/VoihSRxf+Kjzi8kAls+atCAoPoCCOGsQKiaKDPUH+fnFQy4KpprSnK8eoWXFYkSwqX5N9PEpLPy4RxKVuiJU/z/AHjkE5qa8nvHs0/+Yuwkk0XTKHrmDuBoLxHYI1cqDdmly6lBk6lwQBvMD9VoaGjFO00JE1IbKRMZOVB3iSKKo9AkuOIpAM2UtSQpTMysrsDzNt7wJgCdmL1Bd9eN6QOlLqFcXB2jzCzSyqOQoFxWhBp5gQ/x80JAKKlQpRgRrQeI84V7NwxWZm7RpaXeoZg/p5Ew12ShKVEzQVKCQlDCwrrV6U6EtFcjS5CadSaoZ9k9oFGHnlIQtSU0BTUBWck5rgtn4u+jOEcl5iVzJneJyEiSUAZVPNUpT5qCqiXJrQaPHsiUZSJSg6gQuWoAkKpmUGu2ujEHm8W7NX3kqaFDMJKXJIBdIzVLipoGHKKUoty/vkUlFuk+v9ZRh8aJ2IfETDkUGExFO7JAJoDQOSGNL+FM1QT3qUTVUlLCwUmppmSwZhm1NN2Gv/8APy0lKVTpae8liYjKpVK5SWSFVPxAcCeEJZ+DIEwqbMzFksFE7rptTWvkNCRlFvhgNkqKtgFPeB8zFJCxmyZkqDZXqyXIelhGw2rtdU3CzUd+ZvdpWkh80vKN0BAGuuZuEZzs1g0Z0lZQpNSU52X8JalGrWDU7O3t2TLcArINg4ypo/HMQeKeUUyOLnz2GMWKTxWkJMNLQA5d3FQcwZq0Apb1jSbNQHKiAp8rcQz8CGNr8IFwWDzEMksDom+rPpD3D7DKg5QUA0AqA4d3yqfW1IFnyxj1HtNgbVI6XtbDy5a0ZZmeuVWdIZhulrqOcJNRpTn2xNtTEoBGYLzKUSQmhU4djYOpRtrBmzOwgUvMqYU1uDqdCGrX3bWHuxNi5QtKSaL8C1gX1c6nWM7LqsKjxyMRxOF7mi3/AEziZATNUVHdVuBBoCUksQSHqCTRmrGA2yrEzpxBzJzlIAW2o1Uwua/5vGPqCsTLIyKzEpZ092tTMQ7ZSQ5t4+AJkTkGekiTMGQqmZsoVZKpT5QxDgg2esAw6rY/dFZJK3R+cshRNKdQog14FjbpH1PsX2RM+UmYAAQAplEkL1KMjDM6dHaoj5ztNvvs5gw76bRiPzq0NR0j9NdhQDs7C0A/CRbpfqfnGn6QzShBV3M/BLw8bl8aPlply5M9eaWnfkJWEtlD94woQQKFVCKZQ1xA/bCSPu8lCpIRMnTCpKkgMUhISAliabyadI+k97LRtJL0/Cmyy5eneBYcnw84B7ULRito4OQivdpXNzJYsCN3ldAPlGcs73p12s1IzUmlXZtv5JmF2bsUTVLTMWoZVTlqGWoKU0FasS7jkIYT+6l4CSgLUJsqYhROQMEld84S43CNauzGNZsLY4Tisc7k5Vhzc5ySeQflDntHslC8LOKkpP4NCwfMgE34Gn9MBerbmvILly44zUK61918vj9j8pqRHQxnyAFHrHR6lZEYktHJNoAMykeZo4paJRcUSfc4p8OsXypiiAHG67UD18HMUSzUD3gqdhwCwuOANYhloLugqTiUJrlIvS7k9eXSxguZh0LAyqY6WBD6eTX4wp7siCZGMKKKAI6cOYgTXkO42ukgeaneIPnx+milCK8oYYGX3hUSQKlgDqasAaAQRgcCFLWkBQCHcEDj6j94s5UgMce6S+LFy5LiPcIll3cQwxaFS0qCaA8rh+dR0gHZSSqaEhnPF/lWKp3FsZlGMcsUxyjFZjvEvlCQbMATw6+sRlpSVKH0aH68Y8EspeiVUvcM+la/zBux5QUogh+be/WsKt0jXio+QnwsxQzMSCSC9rO7+kaLAYJJACjU8tfP15Qlny8kxCTXMAQSCHDlL1qKgnx4NGmw8oJyijvR6k+r/KB6iVLgvo1GmhScMSmYlKHKJjgVBICmcaVBPhBmHA7zGBP55IPmkPbV1GDti4cnEYlCnKVBPFjQv5PC7spmGNTLWKlJlEUZ0CnokVgUsikpfBJ/n8A9jTXHn+gWdNSpUpZS/dyJYPQFjTU5SW5x228QUpP4ZZQGQ6VrzzAPd/CJ4LZKyFlIKu7UUMzndJc/4WI4wwxOBKcKFScECpKglU1ZExIWVZSEoJpU6gsbWhiMoppCudOMW66oA2JMklIK5SkzA5KpZCQASPiUs8vhUflDvA4RSh3v6wohRT8IDBI8Es9LvaKNjdkVnDJUSCFJdSQlSjlDFRcUzNbSvnr5+AaS6jOUO7DkpCQ6QSSMiRfn5Qtqc8Ivhg9NF0kZfYxUqYQAhkpIcPnFRRSSxAMaSRgi416wLsRSVKWU1GVNVBlE1d25vyjRBgxa4jE1+oudRNfFeGO2upfsvZ5YUCr82e7DjBGysKEONHLh79eMeI2qnI1lO7ueAFrR5K2iQaAdYzJTfmKSWSW60aPD4KWQ6RXSlRTn1MeYXZiUrCgm2sV7P2sFUPxaWAhog8oahUkmjHm5wbTPy39oOEEra+KSNZxV4zGWfVRj9C9h0E7NwlW/BQ/9MfDftlwfdbYmq0WJUwf0BJ9UGPvfYxQOz8KUhkmTLIB5pBj0GvleDG/l/AGDqDXxFGKloTj5SsiSFKWnNcuZaGrxDKgPsnMTN2tjpgSNwJloNPhTulupSTGqxOGR3iVEJoutBcgDhrGK+yiYFr2hOFlT2Bd6ZpimH9YPjGbB3jk/JJD0cieOT77a+/6Hm2ZvcYiYUj/XSF/1oSSPQQZisMZmzmG8ruXB1JyfOo8YG7UzUpxWDCi2dS0f1JCW81Qb2dxYXgkkEEJSpBIr8DpPtAFHuWm2sUMny+1r8H5jxMshahzjohjseFTFKs5J846PVxjKkMZM2Le+e4F93NGaos4fk+keIw5Ij2Ub/X1WCZeUAEvzYkep+vk02Y0YJluGw4QgO5f4gQ4bTj5iLZ+GBYoyuLeBvaptBGFw6e7P4gJNWZnSXBLkgEpZ2qamnGgYMGYyczZHCgSxoSSdQW0EDsPGMVSoimU62YqD36hyzFqfXCK8RIvlGZLsCzaWa4r7Qdh5KluUh7fCpKX61BNnbk8XTNmFivfyVe9GGYO7NY86PaKbuQ+1VQhwuLWgMAAXcE3FGsfTnD7swpTLBO8pmJLhut9Dw9IB2lKlhIJzJJO7qCmm9TlVve8W4KTkzOODFyx9fSLZOYgtPBrKovsNNu4RSUkBKFEKL6Cz6MA7u1a06p9n4Bcuchakhias1B0FB4RpMdPl/dJeQpMxc0JUljmYy7ubgKY9esJ8DtAFQG9UjUcybihc3DUgEJvYOSw7sy+A1l4ILKiGAA+gW5NF2zMGKbxFBUHUF7+MVolpmLISCktoT7eUBrkqQkEKXlUNCa8c3DwhRrdxuo2lKUV7n+mA4jEFakEkbrpfxr6EecaXAlAYglRLueNxdxrpGVXh3Ka3Pzh9K2ehSWK0gVshRU4L3dgH48YLmUWuorieSD90aSccmXiR/eFSCCQeb6MPaBJEltop0dfukh4oxWGKVy1SiHKgkEEgioDZQWLufOxgba2PUjEhSs2YFKiCzhi7FmFoAsSfuvqqLrK05Kar+sb7DxoSrEjMpP4kxWZITYlgDmIuwiuVhDPXLwsqf3YmrUpKnLOCooKglmzJOn6oTYInMXCmWAVAEOXd/OGG1ZzfdTJBQZcsMR8WbMFBRFgo1UWDb0XUFGV3/aB5FJraldo2fZfZ/cyiqfOWQhK5aUVyNKUZRMsqoMzBma4a0artBIBkhUtOYqBoE5iSQ4diNRXrGX7O49CZSwpSlqV3iiFOklSlFRUksUpzZqpZntpGh25iZy8I8vMM0uyUKUpiBdY1vYRk6h3ku+4isWRZIqSrnvwjK7NkGWlQUCk7tCCDTNxtDqfNUoSwQKJZPQfOEWzytShnKl1c5iSaaVL+saQTCqXIASBkBHEKJYE+LQhnStuzb1FqSbSv/gPJklVoKkYYu14MwOHGqXb60g2UgJmFgwYUhJqzPnqHbRdsjDJ/Ml4eSwwaF8rEBIEWnFAqFx066w1jqKoxsu6crPiH/qCwuXHSJn65Df0LV/3R9S+zzaGfZOFUNJQTZ6oOQ25iPm3/AKhqz8KdO7mDxCkk+4jYfZTP/wDZ8PvlIHegkMf96u40vG9qedFjl/e4CHMnH5BXaXEqlyFTFzTSYpQUNGzCodmASKtC37HpeTZSlarmrI5sEoHqG8Ij27x6ZWyZwUSVLyBGZgd9Tl8oAoMxZzSDOzMkSdmYZCiEjue8UGOZKl74JAPEl4TSrSv4v+B2T3VDyK/tSLYnZiwfhn18VySH4fCYt7OYlcuTi5CSkGXiJ4SkllZVDMli/Mwt+1JhhZE4OShaFV1BSqjtSvOIq2shGOxeVgmbKlKvrlUksCPiPChgiuWFLy/D/wCh4xvCl8/5/wCs+BlUdHNHR6sweRinD2ZiTZiCbtYVB94tXJPwlBLGoq7A1peKBKKSevXygzA4SapQWggEEa1qWL0LUcuR5wD4mjfs1R59zTkBFUqDsQ2rMC+8R9cYhs1RTMUo1ZNKtdgIfYzC96T3YAWkA5CAU2/MU2uNb5YXqwszKorQEmm8C+ZiX8Q3qIrvtF44/bjx0LMHtASilsxGoc0oRR7GoqOEX7QxaC5ecwIJBOd1WckkKsS44c3dPNSU3f0Me4rGFId3s+lCH9RFUraDz2Ri2N5uDRMKS3eBYFSVDKCLgZuIalaiCcHglKw68jzAVFi+84ZLMqrMGYfOEEjtFlSwQzBTM1zbSzUPGG0zFd2iVkBQVSwrdLAZt4UAY6Gois4ySplNPOMslw6g62C5bv48rNAWFm5Vgi4LjqDSLMRjVzJgUtRUoDXTwFoFlKOelDm+cQo8DssrbTrv+jV4Ca89aROGUpDKyhiySpmmNUENzMDycLMKJW8QFJUQ4PI+T6wJKWoEm5I1/iCcIlQQlQFna5cewgDaHvBkpWmLMG65iQxOtPP5Ro8LLmMSAkM9wGro1zpCfZWEaY48PaNRh5ZbTj9GA6jKoukH02GbjcgLHSCEIUq4WkhuADs1mpepiXavZxmYgK4pTW5sBU8Q0MdoKdDniNOcVYrMooLXAr5QnHO7T+Yx6tFytnn+j0pUg/8AwgeLH94J2lITu5U2SPdvrpF4wWYync0A15WgrGYIoUQQQQHY9YVlndq2XSipIp2NNUkgsCK7pqK5XfyjVbU2uZqCUqWkZWABKQFaux3q0jPbOT9eUNEMEHoRT5wllyuxTU44yyKVcop2VIqokP8Ay9YbSgMgFXCn5N7wBgBeCzOAF3qYSyNtgM3tSHuEwhyguB1Pi8QVjMszKyTS99YGGOTkavnSFWMxh7zhumj1sYlPtEz8eCU5PcauXNlqCagKIt1hPtdSZK3WtbMCwAoCW48eAgCXj9xJSACBc614H9oC2vjDNfMA4QBYD876cvaGIU3Ui2HSyWT4dzG/bCtK5GGUAXzKqS53kIKh0zD0jQ/ZXiMuzJf4ajvzRmDNVXOMf9pK3w0ly7TV+x/aG/2cbQzYASwo7syY6XYEnKoNxvG9lj/56S7P8sTWGtY4vy/Bf9quOC8HgpIJKpkwlqfkSEaXrMp4xuJU1K8NLZK8y5SUqAHBIcHiKF2vHyjt/i1TF4RFiCoAi9VSw96MRS1o2uzdpq+7MoAqQVEqdlEqSSDQA0z+kCyY60+NL4hnhe+VdmvuJe2u01LwhlEkFK0DeLKapHkCNRaPNm42ZNxi5gTn/swSc5CRQO7BuPvC37QJyEy5JQAFKuk0JygMqprVRFq8aQd2TUlasQuplpCEJL0JyHN/0/RhjiOn315/dpB6g5OPc+SvHRxEdHojy4xM0FzqTwA9qR6jHFBdJ3iGFPbUHmIGkzGvxhgnEApV8KWKDfKo1c5eNvB4DXI/vuPWicjEEoIXLWokpZSWUSVF6vXNW1XsYtKGQomY4zgZVDKQwI+FWvQaRXI2xLOZKk5Uq1+IhRL5jVL+4u71jRGdKmZCVS1nOGChYhiAldS9czHM7kEtYc3XYnG75TszuJnINUjKBRnJdrsW9ohtZP4CCQxJLOS7B6Ef5r8GjXHBS5qFqUyWWylBKCCSspQzq3XytVi4MIO0OyCxyzZagC+UqyzCwYslXxAMfhJDARWE03QTNJuDMrG1m4TNLlEaSZNiD+QXFwXf0jGKEbWfLEuZlSTlSlCeRyy0pJrzfzi2ofCL+ioOWR15Cs4cpm1pR/OKESt/x+cMSkZ0Pq71gRZ3y3EwvubNrwEuvmOJWFHOC8MEpuAQH0/iBxnPKCEYAgOecIyfmzXS8gTZJOegeh+UP5SVawu2ZJYmHCEwrnnzwFxxqPJ6pDgj6uD8om1hwEex6BWEnJhQjvzut+W0TnzipyS5b5wPEpywBAa5A7VaoLwSm+un7wSvEAJMKsJiH9flFuLxQSiKyx3IDLHcgvCYmhixWMaE2BxrhXX5RYqbHSw+1yW8FNsYHaRFi0Czce5u54m8L5iyaD3iuiYNHAkFjhihkMewZ4ira6kEEkG1FJ/cD0eFE3aASLu9qP5vCzETws286t5w3i0yfLQKaj0Idt9pKnYdiwSmZmAHHeTXX8xiPYDHmXJmnNlAWCVV/Mm1P8MBbcR+AuvA+ShFfYqcWnJBAdKSx1qQfrnGwsaemcfj+jzuesfpCNLqv2g+bNM7aOGC5gZ3zEFkipq4r8PCNZtVKGWE4hOVpai6VEEEkC1mymwjFYieFYpeZypKWBetALxVjJpq+rDTToeNfOIeLc4/BBKac5p9W/0U7UmFU0jNmIJSC6lWJs9hyh1srHzpbZJiwBVgnMOlQx+uEJESAKuB1+TQ1weIUCEhQyqBqABcEO56mDTinGisXTbfVmIml1E8zHR08MpXU+8exoo8w+o8l4iWWEwALCqrId0sxzDMK8P5pfM7OqmKzS0J7hSgApKgsookKq4cAl2NQCLQ32ds9ape/wBziUZRmWQTMS6X1G+hLu5Y3a0HmRIwqmmS1IC6icJcxMhMwKAQCgKzZSwUxIFEhiHMJPLTqPUda45XBjp2yMqsqiDlQF1dJy8wRU8r1guTlRJAMsKdS9aOUpDjgW9oWbSwy5k1RQs4hwFZkpILH+7+VrMKBodYTZM0YWVmQU5pqiKVKSE7zcAx/p8Yvk4SthNNKLm1t+ovwsxgQXIN0hsp6jVtOEA4xZUupJagerDQco0Ers9MUkropLOFoOZLhnSQBmSWIuKQrkYKWVkLWODg24FiHPMNEQkuRjPGLSURWmTmUALkgeZjW4tRMxdD8a2/qMLpGBw/fSUypq1zFTkJIKAEgFYT8T1NiCAxBqxpDOZMSVKU91FXmTaB55XQz6JjU5fQEmSwCkvrFXdbxbiYMxLFNKxWhO94wtu4Nzw1uHkqaA1D6QScSooKbJd2pdmgSWOUXhLhrRnyNBK+p2Fop4YiZC+Qlj4wwBEL5OpddCwGJZhAy54is4oQHY2TQXNmRRjZ24rkH8oDxOMp4xXip5KFDiCPSDQw8orJpJk9h7QdSh0+cT7QY1pYajqHsdYzuwZ5Ewjik68x8n84J21N3R1+UOvAlmQlHJuxuQ32NPIkFTEuo6PwAjlYgqNiIXbJlEygdHPuYJmLI/8AMVnjW9hsT9my9U5qX5mA5+KaKZk4tr60gZWZVfCrQSGJETyE1zs1zFahZuMQQjkW8PGPah6e1oZS8hWUuOQbHUQsPRj40aAuyOJUicspDky1BnahKdSQPOCZxLG1XoaadYV7CxZlzFFKil0KDgtShZx0hyEbxtHntbNesQkM9mzQZs5Zd6NlYiqi9zagtFeIlu+nRm+ukdsacBKmEkAqZqkVSKctWYjW4asEl3jmuTsUt0Kfe2TbTTXQePL94IlbTCU93TKC5ADgnS30YGmoISGqGrSIlXEeNvrWOqwj9kSTC5PUx0RVeOhyzzz6m4wM2VK/1YmoJBCihai6TQBQJTvAEmh/NyMXTO00lMxKJqaAZkzKvQlkKSKs6EsCSATwjKTMcs3Js3CjvpAOJU5rCiwqT5NHLkqFI0Y7czEBSJUuUJRzZR3YSU5tXBLHkC0Ntidq1owpWpCJxUuYhpjlnQlm1YO7OK1oaxgQI0eE/wBhR/8Aet+uRDentHZcUNvTuD0jcp0/IskbdnoDS1qljOFsl0gkOzh2N9RCeYXUo8ST5wyTLfWF8RBmlmxVQf2YQPvUomjEqfgUJUsHzSIMlLoKfOK+y0od5OUf93h5pHVbSfaaYPS0BzS5HfRsOJMrQgxCWawXnSKtTzgRFLwt1NhqhtKFIIzHhAZx6QQPaJHFgWhZwbGVJLuTEw5yNfowYmaYTTJyitwD7wYmcTo0dLERGYYpcV54oUpqxBcwNT2McsZLmiO0cQyUk8Y9n4lxSzRQvDA1Ic+UUTGZgG8OWhg8YLgXnN8i/ZS/xB0NoL2qpsofj6MIA2coiYOYPs/yizHz8xCXfKD66Q243Iy8eWsdfEf7Il/gJLsKvd7mKdoYkigb1D8R5QLLwK+6ScyRSocPctblFH3XifQ+vOAqC3NjKyycKRQFLBBBfkT6c4YylnVLH0/cRBMhw7/L3iyidYu3ZWK282SekCzR18yYsmasX084okyklRANr1rzpExQPLkXQGxCCQ1qdYQYf4m5EeYIjULwvCM1gT+InrDeJ8MwdfH24BMmUpgC4rbry8vKD5SDck1rYh/WLFjn5DrePO+cOP2irlYeGJQJKS71iubLAS/AaEtFYDfXz0irEYi55fv5xyiWnkSi7E5jyOjoaPPmg2ls0SVZcwUXUGZSSGNCx0VcQoxvxeAjdYrY81KBMmPikJokKmAsCKhhVw1WJ1oLwnxm2cFkQPubzAGUe8yht6xSHUTu1IcMamFceS+nPyNHPH/58+Zlo0mC/wBjRwE016p18vpoBx2Kwikfh4ebLmOf98FoA/LdDm5BD6AvVoM2YsfczYNOAf8AyLP10i+XmPTuV0LrMVrmEA9IBg2fNGXSAXgUTVzvkdbAH4OKVrklpH+aakmvREWIe8V7KH9mWf1TkD+iXMP/AF+kWyyRAMnVj2h4h82eKUqJoSSNPKJ5+Mek8GJ+vWBj9o8Et+HT6tFiU+ERYsS7DV6ePSLpeGcO9rs5YkUdhrbwiKOeRRPM2oYx6uYWNfKJTMEpDFRSAeJD3N0348qGsVS5T01egpoLfXGJ29wfrCKpSGcgvxeseTirRUGScF8RynL+oNbjR30cQUvZqUpfvAQQNMrHgxdyOI4ER1pAXmTFkldDmUFc/wCdYtxGIShIKlMC7BnJ5U05vyiaMXIfKAVk/mO783hLj2SVbtS5DGwc8Q5MEjG3yCyZmo3EEwq3UAbfvSGH+jkktZvD3hQlwHYw+wG0gQXUkciGJ5PStT5Qaal1Qnhy462zKZeRG7mJOj29oqxkyYSMpbodXpWCJW0u5mEgBcskPSouXSDVJ00hns/baFXGUFnAl2L+IPG1xFHceass5qaeO6+wq2XjVDN3oJBZiCCQXc9XfjBpAWCpIOtFX961pTUw4xi1LYkIWlPwskAgXYgsdbEtCjETczpAHgDTm4JChFFLdzQSKlCNWAk13RUMaU0i6WqgDBxZrjnaK56wjdcBVK6kc4gl6KDBtXb1eC0C3FmJnFAI4joaU1+qRl8H8aesOcdiVLCyoksGc9AweEmHJzBoYxxpMydXk3TiOFzGs5+vMRFKlPxcc/5gcYpjVPkW/wDEE4dQd3YHV30vWhrEVQVZFJ9SRntY11HAn584Exigxp+z/tB2ImyxQFROVyxZi3Fi49+UUbSIybrN/wAXiTXWOj1IyyuL5EsdHR0HMof4fbk1KioFiwAIozWIZm9q2aFOMmlSySXJuYanAh3c8bef17wrxyAJigC4pXwgEKvg0tSnGCT8wcw+2UlP3OYVEsJqLB/yqB1H6hCCH2yZn9kxAOi5J6VUP4i2X3f9C+mdZP8AYJiFpplilSo9mrD0ilSoqkNzydR3hj/ZGzBJ71RHNkD/ALoplYucAwWG/wASfn7RbhpaFYJ1Ky5Z12zfEjlYbo9OUD/dkK+GdL8e8T7oZ/GKVyy8cipc/csOLm8U/wD5g+oiIxc8H4Cpv7uYN1F4onYAgkGZLBF3Uf2rEJOzlKAImyxehWAXGjVvpFlGJSeomujYZJ7R5FuqWXGgUU8/zAmGEntfKDvJW5qWUkVbTK1IzUxCkuHSXpQpV7Et1igoMWeGD7APXM67m0m9tZBQQJRC6ZSUpIHFyFOzNYVYij0olduClimXK5gglJL0IBG7Yaxkshjxoj1fGuxD1mV9Waef2rUouMqNd2od3Jrz8onNx8qZvKnZi1iAlj5MdYyhEetE+DHsStbkXBo/vMrNuqSH1Khw6fVIrRNlKZ5gc3JJFX1hAEx2Q8I7wl5l/X8nkjX4VEjWbKp/efy4iK8djpSB+GUzC7UctzH5R6/OMoUxNYS1HfVyGiFhV9SHrpvsjS4XFJWwKhRgxGU662hjgjJF5kvMLb6NLjxvX0jEylFJcFo6YCakxDwp9y0dfJLlG6M96KWlKXb40vYVZ6Cv1qNM2zLRuoKHYjOaU6PU86eobFlLMYkuUQzgh6hwzjjELTruy79Iy7RH07EC6TLUo6FRbqQPnxjk41SklK8oq4YkBuWY0MJfvqxR/QftHJxZdylKuRSPkxgnh9gHrbuwzFSSollAAtyelXaBZOGrceBirvx+lPh/Mey5wH5QetYuk0gEpxlKxhQMaK9Q1qiKyQLEPo+n828oFGI5JH+UH3iJxHIf0p/aI2lnlXkElbFyUu+lHe5L/VYrmndO8C7UesUFfOIGLUDeTg8jo6OiQQymKBt+8AzrmPoWOPeyZip0pKUIByqCQiYUpA3Qcu8XYORWr2cfOyHgGKW4e1VqkzxobbLU+HxCWdSu6KRqWXUAalj5PCmH/ZEjOpJITmyhyHbeAfqCXbWCZPdF8KudfP8AgBk7NnKqmTMILsQhRFCx00NICW7trG92rsDELW0+cidKYhKipsmiVFIqrQCup4wpPZGXVSVTVIfK+VILs5IzHeS7inDnAo5YPmwrx5HxRX2blKOGnGWpSZoUgoY3yXDAahTVofAwlxGJWpbr3ldAPQQ/kbLmIU/fISkqS7oISb3/AEuAPPlBO0sOlaD3lFVZYASCTX8xchwWIoQVcRHbkpF1jlt54aM5LwoX8BSFV3HIPJiaE+MFz8bi0BJK1JTRlMkN1KfhL6GsFYPY4fKWKaKzpBJZn4Oz6EEv0MEqQhJVMzkFbHOLNYApSz2enMaxzmr8yywtxtOmKcZipq5ZEwomBwQp0FSS+hTVj9NAKMCVMEgvrmokaCvVx4RqsNsiUolaUS1KfNVRSG3jZ7u3xNZoZbP2imykqapIY5QkWD2YlR3Tw0tFJZtq9lBIaTfzOR89mSyks79H+f1SGGH2opMkpUlCxZJUxKdSE6tX1EbKcnDVYFL3qQUkfEGNEkWYjQwoVhhMoCSkEF1FKSUE8VB1db0jo6hS6poJL0fOFtSRn5GAKgVkKKBdSQC1HduH81iGAwXeTAlyAXqEFXSjikaFOwJqSoZ8tAHcVGVkpJs7BmPzg3DbJRLluV5nBZJoQwejEg1fmbCoizzLsxdaZt+0ZvH7GXIVpMBLJooEkim6WL184ExCFgBKpWXK5qggtQOSas/hWNkZaZig5dg4owB4g2Nr3eCsLOCd7Mr9LFSmKWBFCTQuLt+9PHaXKsN6lF9J0fOfCLJyEXSVXoFAe4ofSNT9xkIcS2fioihctlZnJH7UNAtxMhK1Ucu1ePzb+IMsqfYC9G695CFo9yGGGI2fluCBxYt634wdJ7O5gCFcNGIfWul7tFnkS6go6TJN7YqxObAEih58uXKHeEVh5knupxmIWAci2KkhTgkFIqQQ/n0ZnI2OKiZMdixdy9Hua+AN3ixWzZCQxDgVBrWhu8LyzxfCs0cfo3LVujOYvY4lgVCiSGJUAlQLNQVSbuCRblAU7BkVYAdXF9DrGlxez5H6a6nMR9eUKp2GSmiT4/WkEhmUgWb0fKD7V8xQpIiQkdPMRfNw4vEApreoEGsznj2vkqTK8uUeqk8DbwizM9geeoaOFmrHWRtRUmXWtPWIqS0EpTS8DzH1ibKyjSIR0dHRJQZ4/aSiAhMxZSUgLBNHfMQB+l2NYWkwXO2dMSTmQsM77p0uXsQBV7Q8w3ZfvEpypKgUulcs50quHUk78tTtoRyF4G5Rgg1TySMvBezsSUKLNvApro9vVo0cjsRMmLORAGU5VIWsA5uALitQcpIN7aB7S2OmUrJlIUXN3YVcA1SoAagnqYjxIy4LrDki78gnCdoSvLLmpJKXADWABdO6MzAE+EHYbHIShXxMSSSlalB9AUk2Jpb8o8UcibMyuk5lJFy2ZIsw1I/bzuTMWlSBlSCSCczZS93ehFHzCxHGBSxrsOxyvjcMvvdVUcJADWLrFAUm4zD4g7Ai7xFOMCyRuhVw2V2INHL8rtZocbK2WQ5xCUrluClPeGhL2XmTnSU5mddDpUGK9rdhgVhcqYBLWU5c6iFDM5O9qQz7xF2gHiQumFuXZCpQWBldwE1YApDGlWARaLJeM7xNFJSpy4Uq41TRiRq3VoMmbGTh2lrUy8tFHKzEtlCnJy0NAeEDHBy1qzSglW6CoIyh+qZti71D6g6RZSi+UTT7i0YibL3UJVcGqTpqKvp6Q0wElRSTMADnVDHjRiKHhDCZhJhJZJSlhlUzUDEWBIO9Wh5QHIXMysRMSPizJSCWLAB0ne6MQCoHQxEmpLgvBuDv8DQ7Lk5VKbM4oTbgaksSa35QTKxKQE5UskuCSMtK0JPQ05c4ST53dq3VqBBBZacwukEOaZS/F610EUK2kklSiSFE7hClNZNwGADm1Lm94X8By7sb9aUeyH2IxYAJUE5aMHFSS5Brcc/0iA8ZtFBFGzKch3zbod6XND1PWE+L20cwDsXFHUwL/qGlXbQFrQlXi1ru1izeKqPdjBcelBZNculWaHGbTSlJB3nBZ6sKsXvcMxhDP2uCzOkA6aigA6XpaIqOZHxnPfKA9GdwoavRr15R2HmpYAu4Yg3FAyqPDUIKIjlzPK+yPJ0oqGdJBTUuaNyrQdH06ORs7EZSAxJOrZhqCx9wxpwrF8vu3CkkC1Q5/wCEs9Q/CniPe7uXSlgDQpUol7MCX/kPEuXBVY6d2FLmywG6MC5pwr1949VtRIoGFHcA8he13gYzswylxUsUp4voo5SAWHC9rwJNLKWA5DgFgSwsdHFXP7wNY0+oy9VOCqIyXtLSj8aaXDuac4BmYhyXJoCa0HkKv+8BhKfyqL1qxrqxdmpSB5uMdqANwDW0PEU9YvHEl0KT1s2qbClYnMSHLUYfR4k6xRMmZlDTSvpaBhNqSwPI/VPCLEzOALHQE/OtILtoSeZy6nkxW99dIkiU4qKR4pfL2sB0F78Y8RiqEdPr2iaKblfJcWBcEA6EEunnSsULQHP0fGKyrRRpcMxivLW7xyRSUyZMVTTWLAaFx5mutnNYpJiyBSZ5HR0dElDa4zFrSvCpStSUkVAUQLgWHIkeMNdmzlKwSVKUSoTUJBJJISVkEAmw5R0dGdlXC+ZsYOkhNtTErBmkKUPgNCRXvBX1PnCWfPUoupRUctySTdXGPI6D4uh2o6v6HmHWVSZ2YksEM9W3iKPakDYRRKwDUb1NPhMex0G8zP7o1XY7GLJCCtRSFME5iwBTmIAsHJJ6mGmMmEqWkk5QiUQl6AkqBLcSAA/IR0dCORe2aOHog2ePwZPJKG5Xt5DyhXOLYlSRRICCEigfMmrWeOjoDDv9f5HZdF9C/ZpabSm7L/4lHN5sH6Qp29NOZnLEMQ9CMpp0j2Oi8P8AJ9Cq/wAT+f5L5KQpM0KqO6UWNQ4lrILHUcYRTkgYctT8VI8Mq46OhmHV/QSy9foxZIU9+X/M3sPSG0qWMq6Cg4dI6Og8wGD9nqBujmUvzcod+rnziWAkpVMZSQQzsQD+VXGOjoGEfugMgfH1T6kvERMLy6n4la8hHR0E7gl7v1K8ZNIKGJqA9bveJLLS0EX3q6x7HR3kd3kVzB/q+h/51RMpG5/gfxzGOjokG+5TgqhT1t7xKelh4H/mjo6J7lF7oGpROsdma0dHRYGzpiyakkniaxKdfwEdHRxBAqiEdHRJDOjo6Oji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3798" name="AutoShape 6" descr="data:image/jpeg;base64,/9j/4AAQSkZJRgABAQAAAQABAAD/2wCEAAkGBhQSERUUExQWFRUWGBgZGBcYFxgXGhoYGBcYGBcaGhoXHyYgGBkjGhgYHy8gIycpLCwsFR4xNTAqNScrLCkBCQoKDgwOGg8PGiwkHyQtKiwsKSwsLCosLCwsLCwsLCwsLCwsLDQsLCwsLCwsLCwsKSwsLCwsLCwsLCksKSwsLP/AABEIAMIBAwMBIgACEQEDEQH/xAAcAAACAwEBAQEAAAAAAAAAAAAEBQIDBgABBwj/xABGEAABAgQDBQYDBwEECQUBAAABAhEAAyExBBJBBSJRYXEGE4GRobEywfAHFCNCUtHhkiRicoIVMzRDorLC0vEIJWNzoxb/xAAaAQACAwEBAAAAAAAAAAAAAAADBAECBQAG/8QAMBEAAgIBAwICCgIDAQEAAAAAAAECEQMEEiExQRNRBRQiMmFxgaHB0bHwM5HhJSP/2gAMAwEAAhEDEQA/APiKyGDR6g6UrHIiwkAguDraniIgIkUrMTNWaILU5dgOkST1jjk7HyTLUh1oCS3xhiXa+Xo0K1S66M/MU0MVrmWr7/vFuITXwFWZ6fXlFEqGN18A01NWu2sQlmoprBU1ABb1dweh4RBSB48GibBvHbsKkLQpaXo9CTQJF+EVbQlDvSEEEOwPz83grZstHepKgFgPmSXqNWNDmFxzERwpCsQyEshS2Ca0STbec2GtYr3CNWtr8wiRs4AZu8SX0FTYmrUt5Pyhj/o2cmWV5dzKd4aCoc0+Ghr7RWdnyFYjInOC4AAKSAXdw/GlD+0Pjgpf3WYoqzZUq3hmSA9CctaDNflAJzqhmEajRkNmzElZPK1Dx0N/55Q3EiWoJzMplocNdJUAoOCCCE8HJfSFOx1ZJylUJBIDfCaMDZ2tpDmdNKpawkBCiKhg+6CdWdm9er2m/aJxxbx8o9TgFHIlOVRIcZbMnRaS5SoVfrR2MGYzC5pJAyKYgNMBQAp0sKNX3pe8Ddl9lKmibMT8QB7sKBKcySZlG/S1K084uxu2pndSlLlo/ESsOg5Vy8s0y1E3JSVk7rl+IgTtypdiN9R5Rn8bgAhTK3t9qhQDtvMbMDlpdlC0T2ps5QUlgkqPeHK1DkALBi5LeZpDTHYsLnSkKdOTMVKyqoCm+Qqcq8iASWgTEbLAQFy8x/BmrUtJCSW+EsCWAcc6FwKknjLpYvOPVJCLBXDJetABUnhY+UMcRhswUtUtSBmKXNksWKVU+J2FW04xPsZnTPTNQM3dkkpBy0ysS4dviAtrGx7XYfFHAyVKKVoShKlJRLZPw70zvB8SgonNoO8vaIyZKmkTjXsqz59IwqSFFySKMA/UvZrQwwGHC1FgCAkliNEipPK1Yokzz3axoTTeZiOL+DeMPuzW0jhitaJQKlYdSFFZoSo5lKAalAlgf0XrEzbphMaSppA2xcH3i1ICMwB7xRAsE0KSFCjkDgfOmj2LsaRicUofAkgn8MJYpRLQksoDLmzEmgryJj3DywlEtbSyuYpCFjOkLIWyUECpyuQCTZrVDDyNqGUn8GWaqmjKpJKQXy7rXOUK1/OeEKSlKV0NKK7dT3tDs9GbOmSlLjMEKTlZLMhIAFBlIVXUk8hnMZIZBApTgBSpFr1+haN7tTZ2JxoCpih3hLZe8CEipZLZSGABNwWeirxmsThikmWpRUASHZyeJrUP7RGPJwlfKDY4LazD4NbA0q6T4B/3EGyJClDdSVVege0AYRL5h/d+YjZ9npwlywnus7pOc7yqKINUhLsG0PF4dyuuUZ2lVoA2Vs5KwsTBMSx0DkUzOU0zBi+nWsT2pswyEBSgMp+HeDLBsUpa2rgm3ns+yeLw652MzSUlJXKWnKkpCE5SFEJJJAOUFn8oE+1HaMmdJR3AygEEJoAUGgLD83FzZoT8Z+KoUM81yjJSnUmwCSAFWO6ndGjg8OkH4iaTKCARVExSiP05FFaAG04/3qFrU4aUtUl1OkKWSdA+gD2Bc8rxp8Ls9C0SFPmLTEqI0zSVhPjmAI+hETybWP7IvFb60fJTHRxjyNU8sWIWQ9WiJrFir9Ynh7kFvrhzipeiluMdR+UTCq1jqPreOOovnYYpdxQa/VoihSRxf+Kjzi8kAls+atCAoPoCCOGsQKiaKDPUH+fnFQy4KpprSnK8eoWXFYkSwqX5N9PEpLPy4RxKVuiJU/z/AHjkE5qa8nvHs0/+Yuwkk0XTKHrmDuBoLxHYI1cqDdmly6lBk6lwQBvMD9VoaGjFO00JE1IbKRMZOVB3iSKKo9AkuOIpAM2UtSQpTMysrsDzNt7wJgCdmL1Bd9eN6QOlLqFcXB2jzCzSyqOQoFxWhBp5gQ/x80JAKKlQpRgRrQeI84V7NwxWZm7RpaXeoZg/p5Ew12ShKVEzQVKCQlDCwrrV6U6EtFcjS5CadSaoZ9k9oFGHnlIQtSU0BTUBWck5rgtn4u+jOEcl5iVzJneJyEiSUAZVPNUpT5qCqiXJrQaPHsiUZSJSg6gQuWoAkKpmUGu2ujEHm8W7NX3kqaFDMJKXJIBdIzVLipoGHKKUoty/vkUlFuk+v9ZRh8aJ2IfETDkUGExFO7JAJoDQOSGNL+FM1QT3qUTVUlLCwUmppmSwZhm1NN2Gv/8APy0lKVTpae8liYjKpVK5SWSFVPxAcCeEJZ+DIEwqbMzFksFE7rptTWvkNCRlFvhgNkqKtgFPeB8zFJCxmyZkqDZXqyXIelhGw2rtdU3CzUd+ZvdpWkh80vKN0BAGuuZuEZzs1g0Z0lZQpNSU52X8JalGrWDU7O3t2TLcArINg4ypo/HMQeKeUUyOLnz2GMWKTxWkJMNLQA5d3FQcwZq0Apb1jSbNQHKiAp8rcQz8CGNr8IFwWDzEMksDom+rPpD3D7DKg5QUA0AqA4d3yqfW1IFnyxj1HtNgbVI6XtbDy5a0ZZmeuVWdIZhulrqOcJNRpTn2xNtTEoBGYLzKUSQmhU4djYOpRtrBmzOwgUvMqYU1uDqdCGrX3bWHuxNi5QtKSaL8C1gX1c6nWM7LqsKjxyMRxOF7mi3/AEziZATNUVHdVuBBoCUksQSHqCTRmrGA2yrEzpxBzJzlIAW2o1Uwua/5vGPqCsTLIyKzEpZ092tTMQ7ZSQ5t4+AJkTkGekiTMGQqmZsoVZKpT5QxDgg2esAw6rY/dFZJK3R+cshRNKdQog14FjbpH1PsX2RM+UmYAAQAplEkL1KMjDM6dHaoj5ztNvvs5gw76bRiPzq0NR0j9NdhQDs7C0A/CRbpfqfnGn6QzShBV3M/BLw8bl8aPlply5M9eaWnfkJWEtlD94woQQKFVCKZQ1xA/bCSPu8lCpIRMnTCpKkgMUhISAliabyadI+k97LRtJL0/Cmyy5eneBYcnw84B7ULRito4OQivdpXNzJYsCN3ldAPlGcs73p12s1IzUmlXZtv5JmF2bsUTVLTMWoZVTlqGWoKU0FasS7jkIYT+6l4CSgLUJsqYhROQMEld84S43CNauzGNZsLY4Tisc7k5Vhzc5ySeQflDntHslC8LOKkpP4NCwfMgE34Gn9MBerbmvILly44zUK61918vj9j8pqRHQxnyAFHrHR6lZEYktHJNoAMykeZo4paJRcUSfc4p8OsXypiiAHG67UD18HMUSzUD3gqdhwCwuOANYhloLugqTiUJrlIvS7k9eXSxguZh0LAyqY6WBD6eTX4wp7siCZGMKKKAI6cOYgTXkO42ukgeaneIPnx+milCK8oYYGX3hUSQKlgDqasAaAQRgcCFLWkBQCHcEDj6j94s5UgMce6S+LFy5LiPcIll3cQwxaFS0qCaA8rh+dR0gHZSSqaEhnPF/lWKp3FsZlGMcsUxyjFZjvEvlCQbMATw6+sRlpSVKH0aH68Y8EspeiVUvcM+la/zBux5QUogh+be/WsKt0jXio+QnwsxQzMSCSC9rO7+kaLAYJJACjU8tfP15Qlny8kxCTXMAQSCHDlL1qKgnx4NGmw8oJyijvR6k+r/KB6iVLgvo1GmhScMSmYlKHKJjgVBICmcaVBPhBmHA7zGBP55IPmkPbV1GDti4cnEYlCnKVBPFjQv5PC7spmGNTLWKlJlEUZ0CnokVgUsikpfBJ/n8A9jTXHn+gWdNSpUpZS/dyJYPQFjTU5SW5x228QUpP4ZZQGQ6VrzzAPd/CJ4LZKyFlIKu7UUMzndJc/4WI4wwxOBKcKFScECpKglU1ZExIWVZSEoJpU6gsbWhiMoppCudOMW66oA2JMklIK5SkzA5KpZCQASPiUs8vhUflDvA4RSh3v6wohRT8IDBI8Es9LvaKNjdkVnDJUSCFJdSQlSjlDFRcUzNbSvnr5+AaS6jOUO7DkpCQ6QSSMiRfn5Qtqc8Ivhg9NF0kZfYxUqYQAhkpIcPnFRRSSxAMaSRgi416wLsRSVKWU1GVNVBlE1d25vyjRBgxa4jE1+oudRNfFeGO2upfsvZ5YUCr82e7DjBGysKEONHLh79eMeI2qnI1lO7ueAFrR5K2iQaAdYzJTfmKSWSW60aPD4KWQ6RXSlRTn1MeYXZiUrCgm2sV7P2sFUPxaWAhog8oahUkmjHm5wbTPy39oOEEra+KSNZxV4zGWfVRj9C9h0E7NwlW/BQ/9MfDftlwfdbYmq0WJUwf0BJ9UGPvfYxQOz8KUhkmTLIB5pBj0GvleDG/l/AGDqDXxFGKloTj5SsiSFKWnNcuZaGrxDKgPsnMTN2tjpgSNwJloNPhTulupSTGqxOGR3iVEJoutBcgDhrGK+yiYFr2hOFlT2Bd6ZpimH9YPjGbB3jk/JJD0cieOT77a+/6Hm2ZvcYiYUj/XSF/1oSSPQQZisMZmzmG8ruXB1JyfOo8YG7UzUpxWDCi2dS0f1JCW81Qb2dxYXgkkEEJSpBIr8DpPtAFHuWm2sUMny+1r8H5jxMshahzjohjseFTFKs5J846PVxjKkMZM2Le+e4F93NGaos4fk+keIw5Ij2Ub/X1WCZeUAEvzYkep+vk02Y0YJluGw4QgO5f4gQ4bTj5iLZ+GBYoyuLeBvaptBGFw6e7P4gJNWZnSXBLkgEpZ2qamnGgYMGYyczZHCgSxoSSdQW0EDsPGMVSoimU62YqD36hyzFqfXCK8RIvlGZLsCzaWa4r7Qdh5KluUh7fCpKX61BNnbk8XTNmFivfyVe9GGYO7NY86PaKbuQ+1VQhwuLWgMAAXcE3FGsfTnD7swpTLBO8pmJLhut9Dw9IB2lKlhIJzJJO7qCmm9TlVve8W4KTkzOODFyx9fSLZOYgtPBrKovsNNu4RSUkBKFEKL6Cz6MA7u1a06p9n4Bcuchakhias1B0FB4RpMdPl/dJeQpMxc0JUljmYy7ubgKY9esJ8DtAFQG9UjUcybihc3DUgEJvYOSw7sy+A1l4ILKiGAA+gW5NF2zMGKbxFBUHUF7+MVolpmLISCktoT7eUBrkqQkEKXlUNCa8c3DwhRrdxuo2lKUV7n+mA4jEFakEkbrpfxr6EecaXAlAYglRLueNxdxrpGVXh3Ka3Pzh9K2ehSWK0gVshRU4L3dgH48YLmUWuorieSD90aSccmXiR/eFSCCQeb6MPaBJEltop0dfukh4oxWGKVy1SiHKgkEEgioDZQWLufOxgba2PUjEhSs2YFKiCzhi7FmFoAsSfuvqqLrK05Kar+sb7DxoSrEjMpP4kxWZITYlgDmIuwiuVhDPXLwsqf3YmrUpKnLOCooKglmzJOn6oTYInMXCmWAVAEOXd/OGG1ZzfdTJBQZcsMR8WbMFBRFgo1UWDb0XUFGV3/aB5FJraldo2fZfZ/cyiqfOWQhK5aUVyNKUZRMsqoMzBma4a0artBIBkhUtOYqBoE5iSQ4diNRXrGX7O49CZSwpSlqV3iiFOklSlFRUksUpzZqpZntpGh25iZy8I8vMM0uyUKUpiBdY1vYRk6h3ku+4isWRZIqSrnvwjK7NkGWlQUCk7tCCDTNxtDqfNUoSwQKJZPQfOEWzytShnKl1c5iSaaVL+saQTCqXIASBkBHEKJYE+LQhnStuzb1FqSbSv/gPJklVoKkYYu14MwOHGqXb60g2UgJmFgwYUhJqzPnqHbRdsjDJ/Ml4eSwwaF8rEBIEWnFAqFx066w1jqKoxsu6crPiH/qCwuXHSJn65Df0LV/3R9S+zzaGfZOFUNJQTZ6oOQ25iPm3/AKhqz8KdO7mDxCkk+4jYfZTP/wDZ8PvlIHegkMf96u40vG9qedFjl/e4CHMnH5BXaXEqlyFTFzTSYpQUNGzCodmASKtC37HpeTZSlarmrI5sEoHqG8Ij27x6ZWyZwUSVLyBGZgd9Tl8oAoMxZzSDOzMkSdmYZCiEjue8UGOZKl74JAPEl4TSrSv4v+B2T3VDyK/tSLYnZiwfhn18VySH4fCYt7OYlcuTi5CSkGXiJ4SkllZVDMli/Mwt+1JhhZE4OShaFV1BSqjtSvOIq2shGOxeVgmbKlKvrlUksCPiPChgiuWFLy/D/wCh4xvCl8/5/wCs+BlUdHNHR6sweRinD2ZiTZiCbtYVB94tXJPwlBLGoq7A1peKBKKSevXygzA4SapQWggEEa1qWL0LUcuR5wD4mjfs1R59zTkBFUqDsQ2rMC+8R9cYhs1RTMUo1ZNKtdgIfYzC96T3YAWkA5CAU2/MU2uNb5YXqwszKorQEmm8C+ZiX8Q3qIrvtF44/bjx0LMHtASilsxGoc0oRR7GoqOEX7QxaC5ecwIJBOd1WckkKsS44c3dPNSU3f0Me4rGFId3s+lCH9RFUraDz2Ri2N5uDRMKS3eBYFSVDKCLgZuIalaiCcHglKw68jzAVFi+84ZLMqrMGYfOEEjtFlSwQzBTM1zbSzUPGG0zFd2iVkBQVSwrdLAZt4UAY6Gois4ySplNPOMslw6g62C5bv48rNAWFm5Vgi4LjqDSLMRjVzJgUtRUoDXTwFoFlKOelDm+cQo8DssrbTrv+jV4Ca89aROGUpDKyhiySpmmNUENzMDycLMKJW8QFJUQ4PI+T6wJKWoEm5I1/iCcIlQQlQFna5cewgDaHvBkpWmLMG65iQxOtPP5Ro8LLmMSAkM9wGro1zpCfZWEaY48PaNRh5ZbTj9GA6jKoukH02GbjcgLHSCEIUq4WkhuADs1mpepiXavZxmYgK4pTW5sBU8Q0MdoKdDniNOcVYrMooLXAr5QnHO7T+Yx6tFytnn+j0pUg/8AwgeLH94J2lITu5U2SPdvrpF4wWYync0A15WgrGYIoUQQQQHY9YVlndq2XSipIp2NNUkgsCK7pqK5XfyjVbU2uZqCUqWkZWABKQFaux3q0jPbOT9eUNEMEHoRT5wllyuxTU44yyKVcop2VIqokP8Ay9YbSgMgFXCn5N7wBgBeCzOAF3qYSyNtgM3tSHuEwhyguB1Pi8QVjMszKyTS99YGGOTkavnSFWMxh7zhumj1sYlPtEz8eCU5PcauXNlqCagKIt1hPtdSZK3WtbMCwAoCW48eAgCXj9xJSACBc614H9oC2vjDNfMA4QBYD876cvaGIU3Ui2HSyWT4dzG/bCtK5GGUAXzKqS53kIKh0zD0jQ/ZXiMuzJf4ajvzRmDNVXOMf9pK3w0ly7TV+x/aG/2cbQzYASwo7syY6XYEnKoNxvG9lj/56S7P8sTWGtY4vy/Bf9quOC8HgpIJKpkwlqfkSEaXrMp4xuJU1K8NLZK8y5SUqAHBIcHiKF2vHyjt/i1TF4RFiCoAi9VSw96MRS1o2uzdpq+7MoAqQVEqdlEqSSDQA0z+kCyY60+NL4hnhe+VdmvuJe2u01LwhlEkFK0DeLKapHkCNRaPNm42ZNxi5gTn/swSc5CRQO7BuPvC37QJyEy5JQAFKuk0JygMqprVRFq8aQd2TUlasQuplpCEJL0JyHN/0/RhjiOn315/dpB6g5OPc+SvHRxEdHojy4xM0FzqTwA9qR6jHFBdJ3iGFPbUHmIGkzGvxhgnEApV8KWKDfKo1c5eNvB4DXI/vuPWicjEEoIXLWokpZSWUSVF6vXNW1XsYtKGQomY4zgZVDKQwI+FWvQaRXI2xLOZKk5Uq1+IhRL5jVL+4u71jRGdKmZCVS1nOGChYhiAldS9czHM7kEtYc3XYnG75TszuJnINUjKBRnJdrsW9ohtZP4CCQxJLOS7B6Ef5r8GjXHBS5qFqUyWWylBKCCSspQzq3XytVi4MIO0OyCxyzZagC+UqyzCwYslXxAMfhJDARWE03QTNJuDMrG1m4TNLlEaSZNiD+QXFwXf0jGKEbWfLEuZlSTlSlCeRyy0pJrzfzi2ofCL+ioOWR15Cs4cpm1pR/OKESt/x+cMSkZ0Pq71gRZ3y3EwvubNrwEuvmOJWFHOC8MEpuAQH0/iBxnPKCEYAgOecIyfmzXS8gTZJOegeh+UP5SVawu2ZJYmHCEwrnnzwFxxqPJ6pDgj6uD8om1hwEex6BWEnJhQjvzut+W0TnzipyS5b5wPEpywBAa5A7VaoLwSm+un7wSvEAJMKsJiH9flFuLxQSiKyx3IDLHcgvCYmhixWMaE2BxrhXX5RYqbHSw+1yW8FNsYHaRFi0Czce5u54m8L5iyaD3iuiYNHAkFjhihkMewZ4ira6kEEkG1FJ/cD0eFE3aASLu9qP5vCzETws286t5w3i0yfLQKaj0Idt9pKnYdiwSmZmAHHeTXX8xiPYDHmXJmnNlAWCVV/Mm1P8MBbcR+AuvA+ShFfYqcWnJBAdKSx1qQfrnGwsaemcfj+jzuesfpCNLqv2g+bNM7aOGC5gZ3zEFkipq4r8PCNZtVKGWE4hOVpai6VEEEkC1mymwjFYieFYpeZypKWBetALxVjJpq+rDTToeNfOIeLc4/BBKac5p9W/0U7UmFU0jNmIJSC6lWJs9hyh1srHzpbZJiwBVgnMOlQx+uEJESAKuB1+TQ1weIUCEhQyqBqABcEO56mDTinGisXTbfVmIml1E8zHR08MpXU+8exoo8w+o8l4iWWEwALCqrId0sxzDMK8P5pfM7OqmKzS0J7hSgApKgsookKq4cAl2NQCLQ32ds9ape/wBziUZRmWQTMS6X1G+hLu5Y3a0HmRIwqmmS1IC6icJcxMhMwKAQCgKzZSwUxIFEhiHMJPLTqPUda45XBjp2yMqsqiDlQF1dJy8wRU8r1guTlRJAMsKdS9aOUpDjgW9oWbSwy5k1RQs4hwFZkpILH+7+VrMKBodYTZM0YWVmQU5pqiKVKSE7zcAx/p8Yvk4SthNNKLm1t+ovwsxgQXIN0hsp6jVtOEA4xZUupJagerDQco0Ers9MUkropLOFoOZLhnSQBmSWIuKQrkYKWVkLWODg24FiHPMNEQkuRjPGLSURWmTmUALkgeZjW4tRMxdD8a2/qMLpGBw/fSUypq1zFTkJIKAEgFYT8T1NiCAxBqxpDOZMSVKU91FXmTaB55XQz6JjU5fQEmSwCkvrFXdbxbiYMxLFNKxWhO94wtu4Nzw1uHkqaA1D6QScSooKbJd2pdmgSWOUXhLhrRnyNBK+p2Fop4YiZC+Qlj4wwBEL5OpddCwGJZhAy54is4oQHY2TQXNmRRjZ24rkH8oDxOMp4xXip5KFDiCPSDQw8orJpJk9h7QdSh0+cT7QY1pYajqHsdYzuwZ5Ewjik68x8n84J21N3R1+UOvAlmQlHJuxuQ32NPIkFTEuo6PwAjlYgqNiIXbJlEygdHPuYJmLI/8AMVnjW9hsT9my9U5qX5mA5+KaKZk4tr60gZWZVfCrQSGJETyE1zs1zFahZuMQQjkW8PGPah6e1oZS8hWUuOQbHUQsPRj40aAuyOJUicspDky1BnahKdSQPOCZxLG1XoaadYV7CxZlzFFKil0KDgtShZx0hyEbxtHntbNesQkM9mzQZs5Zd6NlYiqi9zagtFeIlu+nRm+ukdsacBKmEkAqZqkVSKctWYjW4asEl3jmuTsUt0Kfe2TbTTXQePL94IlbTCU93TKC5ADgnS30YGmoISGqGrSIlXEeNvrWOqwj9kSTC5PUx0RVeOhyzzz6m4wM2VK/1YmoJBCihai6TQBQJTvAEmh/NyMXTO00lMxKJqaAZkzKvQlkKSKs6EsCSATwjKTMcs3Js3CjvpAOJU5rCiwqT5NHLkqFI0Y7czEBSJUuUJRzZR3YSU5tXBLHkC0Ntidq1owpWpCJxUuYhpjlnQlm1YO7OK1oaxgQI0eE/wBhR/8Aet+uRDentHZcUNvTuD0jcp0/IskbdnoDS1qljOFsl0gkOzh2N9RCeYXUo8ST5wyTLfWF8RBmlmxVQf2YQPvUomjEqfgUJUsHzSIMlLoKfOK+y0od5OUf93h5pHVbSfaaYPS0BzS5HfRsOJMrQgxCWawXnSKtTzgRFLwt1NhqhtKFIIzHhAZx6QQPaJHFgWhZwbGVJLuTEw5yNfowYmaYTTJyitwD7wYmcTo0dLERGYYpcV54oUpqxBcwNT2McsZLmiO0cQyUk8Y9n4lxSzRQvDA1Ic+UUTGZgG8OWhg8YLgXnN8i/ZS/xB0NoL2qpsofj6MIA2coiYOYPs/yizHz8xCXfKD66Q243Iy8eWsdfEf7Il/gJLsKvd7mKdoYkigb1D8R5QLLwK+6ScyRSocPctblFH3XifQ+vOAqC3NjKyycKRQFLBBBfkT6c4YylnVLH0/cRBMhw7/L3iyidYu3ZWK282SekCzR18yYsmasX084okyklRANr1rzpExQPLkXQGxCCQ1qdYQYf4m5EeYIjULwvCM1gT+InrDeJ8MwdfH24BMmUpgC4rbry8vKD5SDck1rYh/WLFjn5DrePO+cOP2irlYeGJQJKS71iubLAS/AaEtFYDfXz0irEYi55fv5xyiWnkSi7E5jyOjoaPPmg2ls0SVZcwUXUGZSSGNCx0VcQoxvxeAjdYrY81KBMmPikJokKmAsCKhhVw1WJ1oLwnxm2cFkQPubzAGUe8yht6xSHUTu1IcMamFceS+nPyNHPH/58+Zlo0mC/wBjRwE016p18vpoBx2Kwikfh4ebLmOf98FoA/LdDm5BD6AvVoM2YsfczYNOAf8AyLP10i+XmPTuV0LrMVrmEA9IBg2fNGXSAXgUTVzvkdbAH4OKVrklpH+aakmvREWIe8V7KH9mWf1TkD+iXMP/AF+kWyyRAMnVj2h4h82eKUqJoSSNPKJ5+Mek8GJ+vWBj9o8Et+HT6tFiU+ERYsS7DV6ePSLpeGcO9rs5YkUdhrbwiKOeRRPM2oYx6uYWNfKJTMEpDFRSAeJD3N0348qGsVS5T01egpoLfXGJ29wfrCKpSGcgvxeseTirRUGScF8RynL+oNbjR30cQUvZqUpfvAQQNMrHgxdyOI4ER1pAXmTFkldDmUFc/wCdYtxGIShIKlMC7BnJ5U05vyiaMXIfKAVk/mO783hLj2SVbtS5DGwc8Q5MEjG3yCyZmo3EEwq3UAbfvSGH+jkktZvD3hQlwHYw+wG0gQXUkciGJ5PStT5Qaal1Qnhy462zKZeRG7mJOj29oqxkyYSMpbodXpWCJW0u5mEgBcskPSouXSDVJ00hns/baFXGUFnAl2L+IPG1xFHceass5qaeO6+wq2XjVDN3oJBZiCCQXc9XfjBpAWCpIOtFX961pTUw4xi1LYkIWlPwskAgXYgsdbEtCjETczpAHgDTm4JChFFLdzQSKlCNWAk13RUMaU0i6WqgDBxZrjnaK56wjdcBVK6kc4gl6KDBtXb1eC0C3FmJnFAI4joaU1+qRl8H8aesOcdiVLCyoksGc9AweEmHJzBoYxxpMydXk3TiOFzGs5+vMRFKlPxcc/5gcYpjVPkW/wDEE4dQd3YHV30vWhrEVQVZFJ9SRntY11HAn584Exigxp+z/tB2ImyxQFROVyxZi3Fi49+UUbSIybrN/wAXiTXWOj1IyyuL5EsdHR0HMof4fbk1KioFiwAIozWIZm9q2aFOMmlSySXJuYanAh3c8bef17wrxyAJigC4pXwgEKvg0tSnGCT8wcw+2UlP3OYVEsJqLB/yqB1H6hCCH2yZn9kxAOi5J6VUP4i2X3f9C+mdZP8AYJiFpplilSo9mrD0ilSoqkNzydR3hj/ZGzBJ71RHNkD/ALoplYucAwWG/wASfn7RbhpaFYJ1Ky5Z12zfEjlYbo9OUD/dkK+GdL8e8T7oZ/GKVyy8cipc/csOLm8U/wD5g+oiIxc8H4Cpv7uYN1F4onYAgkGZLBF3Uf2rEJOzlKAImyxehWAXGjVvpFlGJSeomujYZJ7R5FuqWXGgUU8/zAmGEntfKDvJW5qWUkVbTK1IzUxCkuHSXpQpV7Et1igoMWeGD7APXM67m0m9tZBQQJRC6ZSUpIHFyFOzNYVYij0olduClimXK5gglJL0IBG7Yaxkshjxoj1fGuxD1mV9Waef2rUouMqNd2od3Jrz8onNx8qZvKnZi1iAlj5MdYyhEetE+DHsStbkXBo/vMrNuqSH1Khw6fVIrRNlKZ5gc3JJFX1hAEx2Q8I7wl5l/X8nkjX4VEjWbKp/efy4iK8djpSB+GUzC7UctzH5R6/OMoUxNYS1HfVyGiFhV9SHrpvsjS4XFJWwKhRgxGU662hjgjJF5kvMLb6NLjxvX0jEylFJcFo6YCakxDwp9y0dfJLlG6M96KWlKXb40vYVZ6Cv1qNM2zLRuoKHYjOaU6PU86eobFlLMYkuUQzgh6hwzjjELTruy79Iy7RH07EC6TLUo6FRbqQPnxjk41SklK8oq4YkBuWY0MJfvqxR/QftHJxZdylKuRSPkxgnh9gHrbuwzFSSollAAtyelXaBZOGrceBirvx+lPh/Mey5wH5QetYuk0gEpxlKxhQMaK9Q1qiKyQLEPo+n828oFGI5JH+UH3iJxHIf0p/aI2lnlXkElbFyUu+lHe5L/VYrmndO8C7UesUFfOIGLUDeTg8jo6OiQQymKBt+8AzrmPoWOPeyZip0pKUIByqCQiYUpA3Qcu8XYORWr2cfOyHgGKW4e1VqkzxobbLU+HxCWdSu6KRqWXUAalj5PCmH/ZEjOpJITmyhyHbeAfqCXbWCZPdF8KudfP8AgBk7NnKqmTMILsQhRFCx00NICW7trG92rsDELW0+cidKYhKipsmiVFIqrQCup4wpPZGXVSVTVIfK+VILs5IzHeS7inDnAo5YPmwrx5HxRX2blKOGnGWpSZoUgoY3yXDAahTVofAwlxGJWpbr3ldAPQQ/kbLmIU/fISkqS7oISb3/AEuAPPlBO0sOlaD3lFVZYASCTX8xchwWIoQVcRHbkpF1jlt54aM5LwoX8BSFV3HIPJiaE+MFz8bi0BJK1JTRlMkN1KfhL6GsFYPY4fKWKaKzpBJZn4Oz6EEv0MEqQhJVMzkFbHOLNYApSz2enMaxzmr8yywtxtOmKcZipq5ZEwomBwQp0FSS+hTVj9NAKMCVMEgvrmokaCvVx4RqsNsiUolaUS1KfNVRSG3jZ7u3xNZoZbP2imykqapIY5QkWD2YlR3Tw0tFJZtq9lBIaTfzOR89mSyks79H+f1SGGH2opMkpUlCxZJUxKdSE6tX1EbKcnDVYFL3qQUkfEGNEkWYjQwoVhhMoCSkEF1FKSUE8VB1db0jo6hS6poJL0fOFtSRn5GAKgVkKKBdSQC1HduH81iGAwXeTAlyAXqEFXSjikaFOwJqSoZ8tAHcVGVkpJs7BmPzg3DbJRLluV5nBZJoQwejEg1fmbCoizzLsxdaZt+0ZvH7GXIVpMBLJooEkim6WL184ExCFgBKpWXK5qggtQOSas/hWNkZaZig5dg4owB4g2Nr3eCsLOCd7Mr9LFSmKWBFCTQuLt+9PHaXKsN6lF9J0fOfCLJyEXSVXoFAe4ofSNT9xkIcS2fioihctlZnJH7UNAtxMhK1Ucu1ePzb+IMsqfYC9G695CFo9yGGGI2fluCBxYt634wdJ7O5gCFcNGIfWul7tFnkS6go6TJN7YqxObAEih58uXKHeEVh5knupxmIWAci2KkhTgkFIqQQ/n0ZnI2OKiZMdixdy9Hua+AN3ixWzZCQxDgVBrWhu8LyzxfCs0cfo3LVujOYvY4lgVCiSGJUAlQLNQVSbuCRblAU7BkVYAdXF9DrGlxez5H6a6nMR9eUKp2GSmiT4/WkEhmUgWb0fKD7V8xQpIiQkdPMRfNw4vEApreoEGsznj2vkqTK8uUeqk8DbwizM9geeoaOFmrHWRtRUmXWtPWIqS0EpTS8DzH1ibKyjSIR0dHRJQZ4/aSiAhMxZSUgLBNHfMQB+l2NYWkwXO2dMSTmQsM77p0uXsQBV7Q8w3ZfvEpypKgUulcs50quHUk78tTtoRyF4G5Rgg1TySMvBezsSUKLNvApro9vVo0cjsRMmLORAGU5VIWsA5uALitQcpIN7aB7S2OmUrJlIUXN3YVcA1SoAagnqYjxIy4LrDki78gnCdoSvLLmpJKXADWABdO6MzAE+EHYbHIShXxMSSSlalB9AUk2Jpb8o8UcibMyuk5lJFy2ZIsw1I/bzuTMWlSBlSCSCczZS93ehFHzCxHGBSxrsOxyvjcMvvdVUcJADWLrFAUm4zD4g7Ai7xFOMCyRuhVw2V2INHL8rtZocbK2WQ5xCUrluClPeGhL2XmTnSU5mddDpUGK9rdhgVhcqYBLWU5c6iFDM5O9qQz7xF2gHiQumFuXZCpQWBldwE1YApDGlWARaLJeM7xNFJSpy4Uq41TRiRq3VoMmbGTh2lrUy8tFHKzEtlCnJy0NAeEDHBy1qzSglW6CoIyh+qZti71D6g6RZSi+UTT7i0YibL3UJVcGqTpqKvp6Q0wElRSTMADnVDHjRiKHhDCZhJhJZJSlhlUzUDEWBIO9Wh5QHIXMysRMSPizJSCWLAB0ne6MQCoHQxEmpLgvBuDv8DQ7Lk5VKbM4oTbgaksSa35QTKxKQE5UskuCSMtK0JPQ05c4ST53dq3VqBBBZacwukEOaZS/F610EUK2kklSiSFE7hClNZNwGADm1Lm94X8By7sb9aUeyH2IxYAJUE5aMHFSS5Brcc/0iA8ZtFBFGzKch3zbod6XND1PWE+L20cwDsXFHUwL/qGlXbQFrQlXi1ru1izeKqPdjBcelBZNculWaHGbTSlJB3nBZ6sKsXvcMxhDP2uCzOkA6aigA6XpaIqOZHxnPfKA9GdwoavRr15R2HmpYAu4Yg3FAyqPDUIKIjlzPK+yPJ0oqGdJBTUuaNyrQdH06ORs7EZSAxJOrZhqCx9wxpwrF8vu3CkkC1Q5/wCEs9Q/CniPe7uXSlgDQpUol7MCX/kPEuXBVY6d2FLmywG6MC5pwr1949VtRIoGFHcA8he13gYzswylxUsUp4voo5SAWHC9rwJNLKWA5DgFgSwsdHFXP7wNY0+oy9VOCqIyXtLSj8aaXDuac4BmYhyXJoCa0HkKv+8BhKfyqL1qxrqxdmpSB5uMdqANwDW0PEU9YvHEl0KT1s2qbClYnMSHLUYfR4k6xRMmZlDTSvpaBhNqSwPI/VPCLEzOALHQE/OtILtoSeZy6nkxW99dIkiU4qKR4pfL2sB0F78Y8RiqEdPr2iaKblfJcWBcEA6EEunnSsULQHP0fGKyrRRpcMxivLW7xyRSUyZMVTTWLAaFx5mutnNYpJiyBSZ5HR0dElDa4zFrSvCpStSUkVAUQLgWHIkeMNdmzlKwSVKUSoTUJBJJISVkEAmw5R0dGdlXC+ZsYOkhNtTErBmkKUPgNCRXvBX1PnCWfPUoupRUctySTdXGPI6D4uh2o6v6HmHWVSZ2YksEM9W3iKPakDYRRKwDUb1NPhMex0G8zP7o1XY7GLJCCtRSFME5iwBTmIAsHJJ6mGmMmEqWkk5QiUQl6AkqBLcSAA/IR0dCORe2aOHog2ePwZPJKG5Xt5DyhXOLYlSRRICCEigfMmrWeOjoDDv9f5HZdF9C/ZpabSm7L/4lHN5sH6Qp29NOZnLEMQ9CMpp0j2Oi8P8AJ9Cq/wAT+f5L5KQpM0KqO6UWNQ4lrILHUcYRTkgYctT8VI8Mq46OhmHV/QSy9foxZIU9+X/M3sPSG0qWMq6Cg4dI6Og8wGD9nqBujmUvzcod+rnziWAkpVMZSQQzsQD+VXGOjoGEfugMgfH1T6kvERMLy6n4la8hHR0E7gl7v1K8ZNIKGJqA9bveJLLS0EX3q6x7HR3kd3kVzB/q+h/51RMpG5/gfxzGOjokG+5TgqhT1t7xKelh4H/mjo6J7lF7oGpROsdma0dHRYGzpiyakkniaxKdfwEdHRxBAqiEdHRJDOjo6Oji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568952" cy="6408712"/>
          </a:xfrm>
        </p:spPr>
        <p:txBody>
          <a:bodyPr>
            <a:normAutofit/>
          </a:bodyPr>
          <a:lstStyle/>
          <a:p>
            <a:pPr algn="ctr"/>
            <a:r>
              <a:rPr lang="tr-TR" sz="3600" dirty="0" smtClean="0"/>
              <a:t>Bir gün </a:t>
            </a:r>
            <a:r>
              <a:rPr lang="tr-TR" sz="3600" dirty="0" err="1" smtClean="0"/>
              <a:t>İtban</a:t>
            </a:r>
            <a:r>
              <a:rPr lang="tr-TR" sz="3600" dirty="0" smtClean="0"/>
              <a:t> b. Malik, </a:t>
            </a:r>
            <a:r>
              <a:rPr lang="tr-TR" sz="3600" dirty="0" err="1" smtClean="0"/>
              <a:t>Sa'd</a:t>
            </a:r>
            <a:r>
              <a:rPr lang="tr-TR" sz="3600" dirty="0" smtClean="0"/>
              <a:t> b. </a:t>
            </a:r>
            <a:r>
              <a:rPr lang="tr-TR" sz="3600" dirty="0" err="1" smtClean="0"/>
              <a:t>Ebî</a:t>
            </a:r>
            <a:r>
              <a:rPr lang="tr-TR" sz="3600" dirty="0" smtClean="0"/>
              <a:t> </a:t>
            </a:r>
            <a:r>
              <a:rPr lang="tr-TR" sz="3600" dirty="0" err="1" smtClean="0"/>
              <a:t>Vakkas</a:t>
            </a:r>
            <a:r>
              <a:rPr lang="tr-TR" sz="3600" dirty="0" smtClean="0"/>
              <a:t> ile beraber birkaç kişiyi yemeğe davet etmiş, yemiş-içmişler. Sarhoş olduklarında övünmeye ve şiir söylemeye başlamışlar. Bu sırada </a:t>
            </a:r>
            <a:r>
              <a:rPr lang="tr-TR" sz="3600" dirty="0" err="1" smtClean="0"/>
              <a:t>Sa'd</a:t>
            </a:r>
            <a:r>
              <a:rPr lang="tr-TR" sz="3600" dirty="0" smtClean="0"/>
              <a:t> </a:t>
            </a:r>
            <a:r>
              <a:rPr lang="tr-TR" sz="3600" dirty="0" err="1" smtClean="0"/>
              <a:t>Ensar’dan</a:t>
            </a:r>
            <a:r>
              <a:rPr lang="tr-TR" sz="3600" dirty="0" smtClean="0"/>
              <a:t> birini şiirle yerince o da bir çene kemiği alarak başına vurup yarmıştı. Bunun üzerine </a:t>
            </a:r>
            <a:r>
              <a:rPr lang="tr-TR" sz="3600" dirty="0" err="1" smtClean="0"/>
              <a:t>Sa'd</a:t>
            </a:r>
            <a:r>
              <a:rPr lang="tr-TR" sz="3600" dirty="0" smtClean="0"/>
              <a:t> Peygamberimize giderek şikâyette bulunmuştu</a:t>
            </a:r>
            <a:r>
              <a:rPr lang="tr-TR" sz="3600" b="1" dirty="0" smtClean="0"/>
              <a:t>. Peygamberimizin:</a:t>
            </a:r>
          </a:p>
          <a:p>
            <a:pPr algn="ctr"/>
            <a:endParaRPr lang="tr-TR" sz="36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2547</Words>
  <Application>Microsoft Office PowerPoint</Application>
  <PresentationFormat>Ekran Gösterisi (4:3)</PresentationFormat>
  <Paragraphs>105</Paragraphs>
  <Slides>39</Slides>
  <Notes>2</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ZARARLI  ALIŞKANLIKLAR</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HAZIRLAYAN </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ÇOCUKLARA KARŞI GÖREVLERİMİZ</dc:title>
  <dc:creator>mevlana</dc:creator>
  <cp:lastModifiedBy>mevlana</cp:lastModifiedBy>
  <cp:revision>20</cp:revision>
  <dcterms:created xsi:type="dcterms:W3CDTF">2013-02-25T17:50:39Z</dcterms:created>
  <dcterms:modified xsi:type="dcterms:W3CDTF">2013-02-28T17:17:27Z</dcterms:modified>
</cp:coreProperties>
</file>